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6412B-D7A9-4CEE-96A9-D137DA64A2EE}" v="179" dt="2021-03-22T08:36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5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tojanovic" userId="89c1629f-65e0-4913-a593-3d1bbcf29852" providerId="ADAL" clId="{89D6412B-D7A9-4CEE-96A9-D137DA64A2EE}"/>
    <pc:docChg chg="undo custSel addSld delSld modSld">
      <pc:chgData name="Igor Stojanovic" userId="89c1629f-65e0-4913-a593-3d1bbcf29852" providerId="ADAL" clId="{89D6412B-D7A9-4CEE-96A9-D137DA64A2EE}" dt="2021-03-22T08:36:09.387" v="430" actId="47"/>
      <pc:docMkLst>
        <pc:docMk/>
      </pc:docMkLst>
      <pc:sldChg chg="addSp delSp modSp del">
        <pc:chgData name="Igor Stojanovic" userId="89c1629f-65e0-4913-a593-3d1bbcf29852" providerId="ADAL" clId="{89D6412B-D7A9-4CEE-96A9-D137DA64A2EE}" dt="2021-03-22T08:36:09.387" v="430" actId="47"/>
        <pc:sldMkLst>
          <pc:docMk/>
          <pc:sldMk cId="3643302356" sldId="257"/>
        </pc:sldMkLst>
        <pc:spChg chg="del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3" creationId="{8F3D2282-1F30-4752-A378-C25549006071}"/>
          </ac:spMkLst>
        </pc:spChg>
        <pc:spChg chg="add mod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8" creationId="{8BE7D186-B974-460F-B4E9-54F3362DB536}"/>
          </ac:spMkLst>
        </pc:spChg>
        <pc:picChg chg="del">
          <ac:chgData name="Igor Stojanovic" userId="89c1629f-65e0-4913-a593-3d1bbcf29852" providerId="ADAL" clId="{89D6412B-D7A9-4CEE-96A9-D137DA64A2EE}" dt="2021-03-22T08:31:56.940" v="263" actId="21"/>
          <ac:picMkLst>
            <pc:docMk/>
            <pc:sldMk cId="3643302356" sldId="257"/>
            <ac:picMk id="1028" creationId="{A63B4B43-13C6-4DB4-ABC5-752067594CD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28:42.591" v="128" actId="732"/>
        <pc:sldMkLst>
          <pc:docMk/>
          <pc:sldMk cId="1539892328" sldId="265"/>
        </pc:sldMkLst>
        <pc:spChg chg="mod">
          <ac:chgData name="Igor Stojanovic" userId="89c1629f-65e0-4913-a593-3d1bbcf29852" providerId="ADAL" clId="{89D6412B-D7A9-4CEE-96A9-D137DA64A2EE}" dt="2021-03-22T08:28:00.144" v="87" actId="948"/>
          <ac:spMkLst>
            <pc:docMk/>
            <pc:sldMk cId="1539892328" sldId="265"/>
            <ac:spMk id="2" creationId="{D2464FB4-97B0-4B63-8DD9-31D9A5E2A480}"/>
          </ac:spMkLst>
        </pc:spChg>
        <pc:spChg chg="del">
          <ac:chgData name="Igor Stojanovic" userId="89c1629f-65e0-4913-a593-3d1bbcf29852" providerId="ADAL" clId="{89D6412B-D7A9-4CEE-96A9-D137DA64A2EE}" dt="2021-03-22T08:28:32.492" v="127"/>
          <ac:spMkLst>
            <pc:docMk/>
            <pc:sldMk cId="1539892328" sldId="265"/>
            <ac:spMk id="3" creationId="{A711CF56-1F15-4ED7-A64A-3C4183CD5C8B}"/>
          </ac:spMkLst>
        </pc:spChg>
        <pc:spChg chg="add del mod modVis">
          <ac:chgData name="Igor Stojanovic" userId="89c1629f-65e0-4913-a593-3d1bbcf29852" providerId="ADAL" clId="{89D6412B-D7A9-4CEE-96A9-D137DA64A2EE}" dt="2021-03-22T08:27:57.237" v="76"/>
          <ac:spMkLst>
            <pc:docMk/>
            <pc:sldMk cId="1539892328" sldId="265"/>
            <ac:spMk id="5" creationId="{BAC4C836-C10B-4345-8BDB-7426080EC4CF}"/>
          </ac:spMkLst>
        </pc:spChg>
        <pc:spChg chg="add del mod modVis">
          <ac:chgData name="Igor Stojanovic" userId="89c1629f-65e0-4913-a593-3d1bbcf29852" providerId="ADAL" clId="{89D6412B-D7A9-4CEE-96A9-D137DA64A2EE}" dt="2021-03-22T08:28:00.209" v="124"/>
          <ac:spMkLst>
            <pc:docMk/>
            <pc:sldMk cId="1539892328" sldId="265"/>
            <ac:spMk id="6" creationId="{E4C90A23-66E6-4D57-8326-D7E3B34FA506}"/>
          </ac:spMkLst>
        </pc:spChg>
        <pc:graphicFrameChg chg="add mod ord modVis">
          <ac:chgData name="Igor Stojanovic" userId="89c1629f-65e0-4913-a593-3d1bbcf29852" providerId="ADAL" clId="{89D6412B-D7A9-4CEE-96A9-D137DA64A2EE}" dt="2021-03-22T08:28:00.213" v="126"/>
          <ac:graphicFrameMkLst>
            <pc:docMk/>
            <pc:sldMk cId="1539892328" sldId="265"/>
            <ac:graphicFrameMk id="4" creationId="{5DDEC545-62BC-4BAB-8728-9ED27223FF7E}"/>
          </ac:graphicFrameMkLst>
        </pc:graphicFrameChg>
        <pc:picChg chg="add mod">
          <ac:chgData name="Igor Stojanovic" userId="89c1629f-65e0-4913-a593-3d1bbcf29852" providerId="ADAL" clId="{89D6412B-D7A9-4CEE-96A9-D137DA64A2EE}" dt="2021-03-22T08:28:42.591" v="128" actId="732"/>
          <ac:picMkLst>
            <pc:docMk/>
            <pc:sldMk cId="1539892328" sldId="265"/>
            <ac:picMk id="2050" creationId="{A0209A3C-CF02-46BC-8D7F-15BA81E279C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36:00.524" v="429" actId="1035"/>
        <pc:sldMkLst>
          <pc:docMk/>
          <pc:sldMk cId="1363724601" sldId="266"/>
        </pc:sldMkLst>
        <pc:spChg chg="mod">
          <ac:chgData name="Igor Stojanovic" userId="89c1629f-65e0-4913-a593-3d1bbcf29852" providerId="ADAL" clId="{89D6412B-D7A9-4CEE-96A9-D137DA64A2EE}" dt="2021-03-22T08:28:55.432" v="132" actId="948"/>
          <ac:spMkLst>
            <pc:docMk/>
            <pc:sldMk cId="1363724601" sldId="266"/>
            <ac:spMk id="2" creationId="{7207BB10-8406-4737-B0C7-57E19E0EA483}"/>
          </ac:spMkLst>
        </pc:spChg>
        <pc:spChg chg="mod">
          <ac:chgData name="Igor Stojanovic" userId="89c1629f-65e0-4913-a593-3d1bbcf29852" providerId="ADAL" clId="{89D6412B-D7A9-4CEE-96A9-D137DA64A2EE}" dt="2021-03-22T08:35:43.133" v="425" actId="20577"/>
          <ac:spMkLst>
            <pc:docMk/>
            <pc:sldMk cId="1363724601" sldId="266"/>
            <ac:spMk id="3" creationId="{0B60B96C-8BDF-415C-A95A-63410D82D80E}"/>
          </ac:spMkLst>
        </pc:spChg>
        <pc:spChg chg="add del mod modVis">
          <ac:chgData name="Igor Stojanovic" userId="89c1629f-65e0-4913-a593-3d1bbcf29852" providerId="ADAL" clId="{89D6412B-D7A9-4CEE-96A9-D137DA64A2EE}" dt="2021-03-22T08:28:55.505" v="169"/>
          <ac:spMkLst>
            <pc:docMk/>
            <pc:sldMk cId="1363724601" sldId="266"/>
            <ac:spMk id="4" creationId="{700A29EC-F1C4-4485-96C0-73F067F6F0FB}"/>
          </ac:spMkLst>
        </pc:spChg>
        <pc:spChg chg="add mod">
          <ac:chgData name="Igor Stojanovic" userId="89c1629f-65e0-4913-a593-3d1bbcf29852" providerId="ADAL" clId="{89D6412B-D7A9-4CEE-96A9-D137DA64A2EE}" dt="2021-03-22T08:32:01.708" v="265" actId="21"/>
          <ac:spMkLst>
            <pc:docMk/>
            <pc:sldMk cId="1363724601" sldId="266"/>
            <ac:spMk id="6" creationId="{2BDD820F-73A9-4471-8CBD-BCD54D529C97}"/>
          </ac:spMkLst>
        </pc:spChg>
        <pc:graphicFrameChg chg="add mod ord modVis">
          <ac:chgData name="Igor Stojanovic" userId="89c1629f-65e0-4913-a593-3d1bbcf29852" providerId="ADAL" clId="{89D6412B-D7A9-4CEE-96A9-D137DA64A2EE}" dt="2021-03-22T08:28:55.546" v="184"/>
          <ac:graphicFrameMkLst>
            <pc:docMk/>
            <pc:sldMk cId="1363724601" sldId="266"/>
            <ac:graphicFrameMk id="5" creationId="{527EFDB1-B293-4206-8EC1-1D50F92194BF}"/>
          </ac:graphicFrameMkLst>
        </pc:graphicFrameChg>
        <pc:picChg chg="add mod">
          <ac:chgData name="Igor Stojanovic" userId="89c1629f-65e0-4913-a593-3d1bbcf29852" providerId="ADAL" clId="{89D6412B-D7A9-4CEE-96A9-D137DA64A2EE}" dt="2021-03-22T08:36:00.524" v="429" actId="1035"/>
          <ac:picMkLst>
            <pc:docMk/>
            <pc:sldMk cId="1363724601" sldId="266"/>
            <ac:picMk id="7" creationId="{9D65BB3F-94D4-42A7-B193-4E6E4821CF0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0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7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86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8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5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4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4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6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2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60575E-1F45-4D7B-893C-A9614C9FC59C}" type="datetimeFigureOut">
              <a:rPr lang="de-CH" smtClean="0"/>
              <a:t>22.03.21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0C6760D-68C8-4263-A2C7-65208F28CE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17537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0C6760D-68C8-4263-A2C7-65208F28CE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65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8C5300-12BE-4B14-A737-CFCBC55F7F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578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8C5300-12BE-4B14-A737-CFCBC55F7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CEEE3B-7D0B-4DA3-9644-43996511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de-CH" dirty="0"/>
              <a:t>Equals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1263-7376-4A56-8740-B53091754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Gruppe 1</a:t>
            </a:r>
          </a:p>
          <a:p>
            <a:r>
              <a:rPr lang="de-CH" dirty="0"/>
              <a:t>Raphael Gerber, Christophe Leupi, Sabina Löffel, Igor Stojanovic</a:t>
            </a:r>
          </a:p>
        </p:txBody>
      </p:sp>
    </p:spTree>
    <p:extLst>
      <p:ext uri="{BB962C8B-B14F-4D97-AF65-F5344CB8AC3E}">
        <p14:creationId xmlns:p14="http://schemas.microsoft.com/office/powerpoint/2010/main" val="36699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189679-57EC-4062-97D3-CD657C1ED4B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0423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189679-57EC-4062-97D3-CD657C1ED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81D4600-DB62-4732-B024-EE7C978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ANALYSE UND DESIGN</a:t>
            </a:r>
          </a:p>
        </p:txBody>
      </p:sp>
      <p:pic>
        <p:nvPicPr>
          <p:cNvPr id="6" name="Grafik 17">
            <a:extLst>
              <a:ext uri="{FF2B5EF4-FFF2-40B4-BE49-F238E27FC236}">
                <a16:creationId xmlns:a16="http://schemas.microsoft.com/office/drawing/2014/main" id="{82110B13-5936-4898-B48F-9EB5CD75C3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7" y="2353511"/>
            <a:ext cx="2472484" cy="2282658"/>
          </a:xfrm>
          <a:prstGeom prst="rect">
            <a:avLst/>
          </a:prstGeom>
        </p:spPr>
      </p:pic>
      <p:pic>
        <p:nvPicPr>
          <p:cNvPr id="7" name="Grafik 27">
            <a:extLst>
              <a:ext uri="{FF2B5EF4-FFF2-40B4-BE49-F238E27FC236}">
                <a16:creationId xmlns:a16="http://schemas.microsoft.com/office/drawing/2014/main" id="{DB36EEBF-EC17-4F7E-A53D-E48F2AB7A9E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08" y="1912352"/>
            <a:ext cx="3694581" cy="4062639"/>
          </a:xfrm>
          <a:prstGeom prst="rect">
            <a:avLst/>
          </a:prstGeom>
        </p:spPr>
      </p:pic>
      <p:pic>
        <p:nvPicPr>
          <p:cNvPr id="8" name="Grafik 31">
            <a:extLst>
              <a:ext uri="{FF2B5EF4-FFF2-40B4-BE49-F238E27FC236}">
                <a16:creationId xmlns:a16="http://schemas.microsoft.com/office/drawing/2014/main" id="{C6AA728A-9BCA-469B-9914-4A59A1FA4A2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36" y="1854199"/>
            <a:ext cx="3285832" cy="4120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1B9FDB-DBA2-4F5A-A613-4304ED99A88C}"/>
              </a:ext>
            </a:extLst>
          </p:cNvPr>
          <p:cNvCxnSpPr/>
          <p:nvPr/>
        </p:nvCxnSpPr>
        <p:spPr>
          <a:xfrm>
            <a:off x="3217261" y="3745832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12240-C99A-4550-92A0-0C9E7C24D8EF}"/>
              </a:ext>
            </a:extLst>
          </p:cNvPr>
          <p:cNvCxnSpPr/>
          <p:nvPr/>
        </p:nvCxnSpPr>
        <p:spPr>
          <a:xfrm>
            <a:off x="7692189" y="37257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5CA52E-D1DB-4832-8A59-1460EFD689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214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5CA52E-D1DB-4832-8A59-1460EFD68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229097-3E52-4314-BA19-38A51972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Ergonomie-Überlegungen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B025B5DA-7EAB-46F3-853C-BCE039C403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1" y="1682720"/>
            <a:ext cx="7702678" cy="50366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3AA9A-3C25-4970-950D-80B83B093482}"/>
              </a:ext>
            </a:extLst>
          </p:cNvPr>
          <p:cNvSpPr/>
          <p:nvPr/>
        </p:nvSpPr>
        <p:spPr>
          <a:xfrm>
            <a:off x="6219825" y="1682720"/>
            <a:ext cx="1762125" cy="394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655915-932F-42D9-8D2F-C9A820685BA9}"/>
              </a:ext>
            </a:extLst>
          </p:cNvPr>
          <p:cNvCxnSpPr/>
          <p:nvPr/>
        </p:nvCxnSpPr>
        <p:spPr>
          <a:xfrm>
            <a:off x="7981950" y="27732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13903-A939-4106-ADA8-A525D75E4BF6}"/>
              </a:ext>
            </a:extLst>
          </p:cNvPr>
          <p:cNvSpPr txBox="1"/>
          <p:nvPr/>
        </p:nvSpPr>
        <p:spPr>
          <a:xfrm>
            <a:off x="8786908" y="2588614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 Template</a:t>
            </a:r>
          </a:p>
        </p:txBody>
      </p:sp>
    </p:spTree>
    <p:extLst>
      <p:ext uri="{BB962C8B-B14F-4D97-AF65-F5344CB8AC3E}">
        <p14:creationId xmlns:p14="http://schemas.microsoft.com/office/powerpoint/2010/main" val="28207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24217-2689-442E-87C4-D7319D8844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290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24217-2689-442E-87C4-D7319D884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4017-1856-4D52-97F2-E3B54249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Moderner Card-Aufbau in Containern</a:t>
            </a:r>
          </a:p>
        </p:txBody>
      </p:sp>
      <p:pic>
        <p:nvPicPr>
          <p:cNvPr id="4" name="Grafik 21">
            <a:extLst>
              <a:ext uri="{FF2B5EF4-FFF2-40B4-BE49-F238E27FC236}">
                <a16:creationId xmlns:a16="http://schemas.microsoft.com/office/drawing/2014/main" id="{8B752D0E-0EA0-4F24-A1E4-3010EBD8EDBB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r="687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ECAD2A-1532-4D7F-8743-772EB0C7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 err="1"/>
              <a:t>Darstellung</a:t>
            </a:r>
            <a:r>
              <a:rPr lang="en-US" dirty="0"/>
              <a:t> der Module </a:t>
            </a:r>
            <a:r>
              <a:rPr lang="en-US" dirty="0" err="1"/>
              <a:t>mit</a:t>
            </a:r>
            <a:r>
              <a:rPr lang="en-US" dirty="0"/>
              <a:t> "Cards"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CAS-</a:t>
            </a:r>
            <a:r>
              <a:rPr lang="en-US" dirty="0" err="1"/>
              <a:t>Verantwortliche</a:t>
            </a:r>
            <a:r>
              <a:rPr lang="en-US" dirty="0"/>
              <a:t>, </a:t>
            </a:r>
            <a:r>
              <a:rPr lang="en-US" dirty="0" err="1"/>
              <a:t>Dozenten</a:t>
            </a:r>
            <a:r>
              <a:rPr lang="en-US" dirty="0"/>
              <a:t> und</a:t>
            </a:r>
            <a:br>
              <a:rPr lang="en-US" dirty="0"/>
            </a:br>
            <a:r>
              <a:rPr lang="en-US" dirty="0" err="1"/>
              <a:t>Assistenz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A6CF82-5817-4570-B17B-2B19C47211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4865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A6CF82-5817-4570-B17B-2B19C4721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3F5A-5E28-46AB-9988-BF17004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Alles auf einen 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9ED9-E29F-4312-96B6-93F42FFE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Bereitstellung der benötigten Informationen auf einen Blick</a:t>
            </a:r>
          </a:p>
          <a:p>
            <a:r>
              <a:rPr lang="de-CH" dirty="0"/>
              <a:t>Hilfestellung mit Farben (Eingabehilfe, Bestanden, Nicht-Bestanden, fehlende Noten, etc.)</a:t>
            </a:r>
          </a:p>
          <a:p>
            <a:r>
              <a:rPr lang="de-CH" dirty="0"/>
              <a:t>Statistiken geben schnellen Überblick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9E17580-1D15-7F47-A167-277C40882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220071"/>
            <a:ext cx="4777941" cy="4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7F2B7D0-E847-4CE6-90FF-B38F1FFB73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8941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7F2B7D0-E847-4CE6-90FF-B38F1FFB7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C1A9C-DC61-4B09-B56A-68B449B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Vermeidung von Medienbrüchen</a:t>
            </a:r>
          </a:p>
        </p:txBody>
      </p:sp>
      <p:pic>
        <p:nvPicPr>
          <p:cNvPr id="4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706A37-7D0B-4201-B389-8639D01F4B39}"/>
              </a:ext>
            </a:extLst>
          </p:cNvPr>
          <p:cNvPicPr/>
          <p:nvPr/>
        </p:nvPicPr>
        <p:blipFill rotWithShape="1">
          <a:blip r:embed="rId8"/>
          <a:srcRect r="735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D313-4CB4-4429-9035-39B8EF59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Benachrichtigungen möglich, welche über den installierten</a:t>
            </a:r>
            <a:br>
              <a:rPr lang="de-CH" dirty="0"/>
            </a:br>
            <a:r>
              <a:rPr lang="de-CH" dirty="0"/>
              <a:t>E-Mail-Client versendet werden</a:t>
            </a:r>
          </a:p>
          <a:p>
            <a:r>
              <a:rPr lang="de-CH" dirty="0"/>
              <a:t>Vorgefertigte Templates für das Nachfassen bei fehlenden Noten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3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DD78E5-F29C-4801-9C9D-A9CDD4B584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9514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DD78E5-F29C-4801-9C9D-A9CDD4B58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67FAFF-6076-4BEF-8B58-88B610BD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Spezielles aus der Implementations-phase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4876-FAAC-4D4A-8A24-15B6507A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Dynamischer Aufbau von Containern im Module-</a:t>
            </a:r>
            <a:r>
              <a:rPr lang="de-CH" dirty="0" err="1"/>
              <a:t>Overview</a:t>
            </a:r>
            <a:r>
              <a:rPr lang="de-CH" dirty="0"/>
              <a:t> auf Basis der Anzahl Module </a:t>
            </a:r>
          </a:p>
          <a:p>
            <a:r>
              <a:rPr lang="de-CH" dirty="0"/>
              <a:t>Berechnungen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im Frontend bei Änderungen in den Kursen (Durchschnitte, #Bestandene Studenten, #Nicht-Bestandene Studenten,  etc.)</a:t>
            </a:r>
          </a:p>
          <a:p>
            <a:r>
              <a:rPr lang="de-CH" dirty="0"/>
              <a:t>Überprüfung von Berechtigungen bei der Erfassung / Änderung von Noten </a:t>
            </a:r>
            <a:br>
              <a:rPr lang="de-CH" dirty="0"/>
            </a:br>
            <a:r>
              <a:rPr lang="de-CH" dirty="0"/>
              <a:t>(Status-Code 403 </a:t>
            </a:r>
            <a:r>
              <a:rPr lang="de-CH" dirty="0" err="1"/>
              <a:t>Forbidden</a:t>
            </a:r>
            <a:r>
              <a:rPr lang="de-CH" dirty="0"/>
              <a:t>)</a:t>
            </a:r>
          </a:p>
          <a:p>
            <a:r>
              <a:rPr lang="de-CH" dirty="0"/>
              <a:t>Unterscheidung zwischen Post und Put-</a:t>
            </a:r>
            <a:r>
              <a:rPr lang="de-CH" dirty="0" err="1"/>
              <a:t>Requests</a:t>
            </a:r>
            <a:r>
              <a:rPr lang="de-CH" dirty="0"/>
              <a:t> auf Basis der gespeicherten Versions-Nummern im Frontend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877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DEC545-62BC-4BAB-8728-9ED27223FF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080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DDEC545-62BC-4BAB-8728-9ED27223F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464FB4-97B0-4B63-8DD9-31D9A5E2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DEMONSTRATION PROTOTYP</a:t>
            </a:r>
          </a:p>
        </p:txBody>
      </p:sp>
      <p:pic>
        <p:nvPicPr>
          <p:cNvPr id="2050" name="Picture 2" descr="Meme: &quot;Enjoy&quot; - All Templates - Meme-arsenal.com">
            <a:extLst>
              <a:ext uri="{FF2B5EF4-FFF2-40B4-BE49-F238E27FC236}">
                <a16:creationId xmlns:a16="http://schemas.microsoft.com/office/drawing/2014/main" id="{A0209A3C-CF02-46BC-8D7F-15BA81E2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 b="5407"/>
          <a:stretch/>
        </p:blipFill>
        <p:spPr bwMode="auto">
          <a:xfrm>
            <a:off x="2723092" y="2120900"/>
            <a:ext cx="6735233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9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EFDB1-B293-4206-8EC1-1D50F92194B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4218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7EFDB1-B293-4206-8EC1-1D50F9219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07BB10-8406-4737-B0C7-57E19E0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Lehren und Erfahrungen aus dem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B96C-8BDF-415C-A95A-63410D82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45727" cy="4050792"/>
          </a:xfrm>
        </p:spPr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 want to go far, go together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Zunächst unterschiedliche Vorstellung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Forming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Gruppendiskussion über das beste Vorgehen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Storming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Einigung auf gemeinsames Vorgehen und fortlaufende Diskussion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Norming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Kontinuierliche Zusammenarbeit zur Erreichung der Ziele (Performing)</a:t>
            </a:r>
          </a:p>
          <a:p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Swagger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 kann mehr als nur API-Dokumentieren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Wir können es kaum erwarten ein Frontend-Framework kennenzulernen</a:t>
            </a:r>
          </a:p>
          <a:p>
            <a:endParaRPr lang="de-CH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D820F-73A9-4471-8CBD-BCD54D529C97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</p:txBody>
      </p:sp>
      <p:pic>
        <p:nvPicPr>
          <p:cNvPr id="7" name="Picture 4" descr="Tuckman-Edison Model – Vagile">
            <a:extLst>
              <a:ext uri="{FF2B5EF4-FFF2-40B4-BE49-F238E27FC236}">
                <a16:creationId xmlns:a16="http://schemas.microsoft.com/office/drawing/2014/main" id="{9D65BB3F-94D4-42A7-B193-4E6E4821C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14766" r="10772" b="11263"/>
          <a:stretch/>
        </p:blipFill>
        <p:spPr bwMode="auto">
          <a:xfrm>
            <a:off x="7800974" y="1260729"/>
            <a:ext cx="3932823" cy="21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24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</TotalTime>
  <Words>224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think-cell Slide</vt:lpstr>
      <vt:lpstr>Equals</vt:lpstr>
      <vt:lpstr>ANALYSE UND DESIGN</vt:lpstr>
      <vt:lpstr>Ergonomie-Überlegungen</vt:lpstr>
      <vt:lpstr>Moderner Card-Aufbau in Containern</vt:lpstr>
      <vt:lpstr>Alles auf einen Blick</vt:lpstr>
      <vt:lpstr>Vermeidung von Medienbrüchen</vt:lpstr>
      <vt:lpstr>Spezielles aus der Implementations-phase</vt:lpstr>
      <vt:lpstr>DEMONSTRATION PROTOTYP</vt:lpstr>
      <vt:lpstr>Lehren und Erfahrungen aus dem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Equals</dc:title>
  <dc:creator>Igor Stojanovic</dc:creator>
  <cp:lastModifiedBy>Raphael Gerber</cp:lastModifiedBy>
  <cp:revision>4</cp:revision>
  <dcterms:created xsi:type="dcterms:W3CDTF">2021-03-22T08:01:44Z</dcterms:created>
  <dcterms:modified xsi:type="dcterms:W3CDTF">2021-03-22T21:33:47Z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2d46b7-7eb3-4256-b21d-0b88cbf81fa2_Enabled">
    <vt:lpwstr>true</vt:lpwstr>
  </property>
  <property fmtid="{D5CDD505-2E9C-101B-9397-08002B2CF9AE}" pid="3" name="MSIP_Label_572d46b7-7eb3-4256-b21d-0b88cbf81fa2_SetDate">
    <vt:lpwstr>2021-03-22T08:27:25Z</vt:lpwstr>
  </property>
  <property fmtid="{D5CDD505-2E9C-101B-9397-08002B2CF9AE}" pid="4" name="MSIP_Label_572d46b7-7eb3-4256-b21d-0b88cbf81fa2_Method">
    <vt:lpwstr>Privileged</vt:lpwstr>
  </property>
  <property fmtid="{D5CDD505-2E9C-101B-9397-08002B2CF9AE}" pid="5" name="MSIP_Label_572d46b7-7eb3-4256-b21d-0b88cbf81fa2_Name">
    <vt:lpwstr>572d46b7-7eb3-4256-b21d-0b88cbf81fa2</vt:lpwstr>
  </property>
  <property fmtid="{D5CDD505-2E9C-101B-9397-08002B2CF9AE}" pid="6" name="MSIP_Label_572d46b7-7eb3-4256-b21d-0b88cbf81fa2_SiteId">
    <vt:lpwstr>af7227b1-ac3a-4487-9e9f-ba462bb409d4</vt:lpwstr>
  </property>
  <property fmtid="{D5CDD505-2E9C-101B-9397-08002B2CF9AE}" pid="7" name="MSIP_Label_572d46b7-7eb3-4256-b21d-0b88cbf81fa2_ActionId">
    <vt:lpwstr>59b51ef1-1037-4d82-a2a2-282dcb7abe70</vt:lpwstr>
  </property>
  <property fmtid="{D5CDD505-2E9C-101B-9397-08002B2CF9AE}" pid="8" name="MSIP_Label_572d46b7-7eb3-4256-b21d-0b88cbf81fa2_ContentBits">
    <vt:lpwstr>0</vt:lpwstr>
  </property>
</Properties>
</file>