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7" r:id="rId5"/>
    <p:sldId id="271" r:id="rId6"/>
    <p:sldId id="268" r:id="rId7"/>
    <p:sldId id="269" r:id="rId8"/>
    <p:sldId id="270" r:id="rId9"/>
    <p:sldId id="259" r:id="rId10"/>
    <p:sldId id="272" r:id="rId11"/>
    <p:sldId id="273" r:id="rId12"/>
    <p:sldId id="260" r:id="rId13"/>
    <p:sldId id="261" r:id="rId14"/>
    <p:sldId id="266" r:id="rId15"/>
    <p:sldId id="263" r:id="rId16"/>
    <p:sldId id="26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18925643529" initials="9" lastIdx="6" clrIdx="0">
    <p:extLst>
      <p:ext uri="{19B8F6BF-5375-455C-9EA6-DF929625EA0E}">
        <p15:presenceInfo xmlns:p15="http://schemas.microsoft.com/office/powerpoint/2012/main" userId="519d40f9620fadac" providerId="Windows Live"/>
      </p:ext>
    </p:extLst>
  </p:cmAuthor>
  <p:cmAuthor id="2" name="Sibi M" initials="SM" lastIdx="1" clrIdx="1">
    <p:extLst>
      <p:ext uri="{19B8F6BF-5375-455C-9EA6-DF929625EA0E}">
        <p15:presenceInfo xmlns:p15="http://schemas.microsoft.com/office/powerpoint/2012/main" userId="623ec998189c1c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82"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04-05T15:55:09.672"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4-04T19:07:39.316" idx="1">
    <p:pos x="10" y="10"/>
    <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4-04T19:07:39.316" idx="5">
    <p:pos x="10" y="10"/>
    <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4-04T19:07:39.316" idx="2">
    <p:pos x="10" y="10"/>
    <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4-04T19:07:39.316" idx="3">
    <p:pos x="10" y="10"/>
    <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2-04-04T19:07:39.316" idx="4">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BEE1C-8E74-47F1-870F-DF24C4268108}"/>
              </a:ext>
            </a:extLst>
          </p:cNvPr>
          <p:cNvSpPr>
            <a:spLocks noGrp="1"/>
          </p:cNvSpPr>
          <p:nvPr>
            <p:ph type="ctrTitle"/>
          </p:nvPr>
        </p:nvSpPr>
        <p:spPr/>
        <p:txBody>
          <a:bodyPr/>
          <a:lstStyle/>
          <a:p>
            <a:pPr algn="ctr"/>
            <a:r>
              <a:rPr lang="en-US" dirty="0"/>
              <a:t>IIITDM HANGOUTS</a:t>
            </a:r>
          </a:p>
        </p:txBody>
      </p:sp>
      <p:sp>
        <p:nvSpPr>
          <p:cNvPr id="3" name="Subtitle 2">
            <a:extLst>
              <a:ext uri="{FF2B5EF4-FFF2-40B4-BE49-F238E27FC236}">
                <a16:creationId xmlns:a16="http://schemas.microsoft.com/office/drawing/2014/main" id="{9B8F0BCF-7121-406D-A603-CBF3207AFFA8}"/>
              </a:ext>
            </a:extLst>
          </p:cNvPr>
          <p:cNvSpPr>
            <a:spLocks noGrp="1"/>
          </p:cNvSpPr>
          <p:nvPr>
            <p:ph type="subTitle" idx="1"/>
          </p:nvPr>
        </p:nvSpPr>
        <p:spPr/>
        <p:txBody>
          <a:bodyPr>
            <a:normAutofit/>
          </a:bodyPr>
          <a:lstStyle/>
          <a:p>
            <a:pPr algn="ctr"/>
            <a:r>
              <a:rPr lang="en-US" sz="3200" dirty="0">
                <a:solidFill>
                  <a:srgbClr val="00B0F0"/>
                </a:solidFill>
              </a:rPr>
              <a:t>By – Var Gen Coders</a:t>
            </a:r>
          </a:p>
        </p:txBody>
      </p:sp>
    </p:spTree>
    <p:extLst>
      <p:ext uri="{BB962C8B-B14F-4D97-AF65-F5344CB8AC3E}">
        <p14:creationId xmlns:p14="http://schemas.microsoft.com/office/powerpoint/2010/main" val="230267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012E4-A857-4E74-A247-0595884F9BC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3368C32-52BF-42CE-8CF9-9DA4E9F3AB15}"/>
              </a:ext>
            </a:extLst>
          </p:cNvPr>
          <p:cNvPicPr>
            <a:picLocks noGrp="1" noChangeAspect="1"/>
          </p:cNvPicPr>
          <p:nvPr>
            <p:ph idx="1"/>
          </p:nvPr>
        </p:nvPicPr>
        <p:blipFill>
          <a:blip r:embed="rId2"/>
          <a:stretch>
            <a:fillRect/>
          </a:stretch>
        </p:blipFill>
        <p:spPr>
          <a:xfrm>
            <a:off x="677334" y="0"/>
            <a:ext cx="10596297" cy="6622686"/>
          </a:xfrm>
        </p:spPr>
      </p:pic>
    </p:spTree>
    <p:extLst>
      <p:ext uri="{BB962C8B-B14F-4D97-AF65-F5344CB8AC3E}">
        <p14:creationId xmlns:p14="http://schemas.microsoft.com/office/powerpoint/2010/main" val="2325756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11B61-D961-4A96-B0A0-0BA94E4ED1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02F82C-95D2-42CF-A402-47CAD27C5CC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CB29BB4-5EE3-439F-9F19-6BC4E75C7D0B}"/>
              </a:ext>
            </a:extLst>
          </p:cNvPr>
          <p:cNvPicPr>
            <a:picLocks noChangeAspect="1"/>
          </p:cNvPicPr>
          <p:nvPr/>
        </p:nvPicPr>
        <p:blipFill>
          <a:blip r:embed="rId2"/>
          <a:stretch>
            <a:fillRect/>
          </a:stretch>
        </p:blipFill>
        <p:spPr>
          <a:xfrm>
            <a:off x="104775" y="102375"/>
            <a:ext cx="11772900" cy="6858000"/>
          </a:xfrm>
          <a:prstGeom prst="rect">
            <a:avLst/>
          </a:prstGeom>
        </p:spPr>
      </p:pic>
    </p:spTree>
    <p:extLst>
      <p:ext uri="{BB962C8B-B14F-4D97-AF65-F5344CB8AC3E}">
        <p14:creationId xmlns:p14="http://schemas.microsoft.com/office/powerpoint/2010/main" val="701979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E3876-C6BD-4EF9-8470-794D987F47B7}"/>
              </a:ext>
            </a:extLst>
          </p:cNvPr>
          <p:cNvSpPr>
            <a:spLocks noGrp="1"/>
          </p:cNvSpPr>
          <p:nvPr>
            <p:ph type="title"/>
          </p:nvPr>
        </p:nvSpPr>
        <p:spPr/>
        <p:txBody>
          <a:bodyPr/>
          <a:lstStyle/>
          <a:p>
            <a:r>
              <a:rPr lang="en-US" b="1" dirty="0">
                <a:solidFill>
                  <a:schemeClr val="accent2">
                    <a:lumMod val="60000"/>
                    <a:lumOff val="40000"/>
                  </a:schemeClr>
                </a:solidFill>
              </a:rPr>
              <a:t>USECASES :</a:t>
            </a:r>
          </a:p>
        </p:txBody>
      </p:sp>
      <p:sp>
        <p:nvSpPr>
          <p:cNvPr id="3" name="Content Placeholder 2">
            <a:extLst>
              <a:ext uri="{FF2B5EF4-FFF2-40B4-BE49-F238E27FC236}">
                <a16:creationId xmlns:a16="http://schemas.microsoft.com/office/drawing/2014/main" id="{55693B90-9D18-4BFD-9948-FCE1136F56C2}"/>
              </a:ext>
            </a:extLst>
          </p:cNvPr>
          <p:cNvSpPr>
            <a:spLocks noGrp="1"/>
          </p:cNvSpPr>
          <p:nvPr>
            <p:ph idx="1"/>
          </p:nvPr>
        </p:nvSpPr>
        <p:spPr>
          <a:xfrm>
            <a:off x="677334" y="1228165"/>
            <a:ext cx="8596668" cy="4813197"/>
          </a:xfrm>
        </p:spPr>
        <p:txBody>
          <a:bodyPr>
            <a:normAutofit/>
          </a:bodyPr>
          <a:lstStyle/>
          <a:p>
            <a:pPr>
              <a:buFont typeface="Wingdings" panose="05000000000000000000" pitchFamily="2" charset="2"/>
              <a:buChar char="q"/>
            </a:pPr>
            <a:r>
              <a:rPr lang="en-US" sz="2800" b="1" dirty="0">
                <a:solidFill>
                  <a:schemeClr val="tx1"/>
                </a:solidFill>
              </a:rPr>
              <a:t>For faculties : (</a:t>
            </a:r>
            <a:r>
              <a:rPr lang="en-US" sz="2800" b="1" dirty="0">
                <a:solidFill>
                  <a:schemeClr val="accent5">
                    <a:lumMod val="75000"/>
                  </a:schemeClr>
                </a:solidFill>
              </a:rPr>
              <a:t>“</a:t>
            </a:r>
            <a:r>
              <a:rPr lang="en-US" sz="2800" b="1" dirty="0">
                <a:solidFill>
                  <a:schemeClr val="accent5"/>
                </a:solidFill>
              </a:rPr>
              <a:t>Special Profiles for Faculties”</a:t>
            </a:r>
            <a:r>
              <a:rPr lang="en-US" sz="2800" b="1" dirty="0">
                <a:solidFill>
                  <a:schemeClr val="tx1"/>
                </a:solidFill>
              </a:rPr>
              <a:t>)</a:t>
            </a:r>
          </a:p>
          <a:p>
            <a:pPr lvl="2">
              <a:buFont typeface="Wingdings" panose="05000000000000000000" pitchFamily="2" charset="2"/>
              <a:buChar char="§"/>
            </a:pPr>
            <a:r>
              <a:rPr lang="en-US" sz="2400" dirty="0">
                <a:solidFill>
                  <a:schemeClr val="tx1"/>
                </a:solidFill>
              </a:rPr>
              <a:t>What if the faculties wants to arrange a important extra class or meeting, rather than sending an email (which is not that efficient) , the faculty could update his status to      “ IMPORTANT” and all the students will be immediately notified. </a:t>
            </a:r>
          </a:p>
          <a:p>
            <a:pPr lvl="2">
              <a:buFont typeface="Wingdings" panose="05000000000000000000" pitchFamily="2" charset="2"/>
              <a:buChar char="§"/>
            </a:pPr>
            <a:r>
              <a:rPr lang="en-US" sz="2400" dirty="0">
                <a:solidFill>
                  <a:schemeClr val="tx1"/>
                </a:solidFill>
              </a:rPr>
              <a:t>The faculty can also monitor the number of students gathered in an arranged place.</a:t>
            </a:r>
          </a:p>
          <a:p>
            <a:pPr lvl="2">
              <a:buFont typeface="Wingdings" panose="05000000000000000000" pitchFamily="2" charset="2"/>
              <a:buChar char="§"/>
            </a:pPr>
            <a:r>
              <a:rPr lang="en-US" sz="2400" dirty="0">
                <a:solidFill>
                  <a:schemeClr val="tx1"/>
                </a:solidFill>
              </a:rPr>
              <a:t>If the faculty is free to clear doubts to a particular set of people, he can make his location visible to the group </a:t>
            </a:r>
            <a:r>
              <a:rPr lang="en-US" sz="2400">
                <a:solidFill>
                  <a:schemeClr val="tx1"/>
                </a:solidFill>
              </a:rPr>
              <a:t>of people he wants to.</a:t>
            </a:r>
            <a:endParaRPr lang="en-US" sz="2400" dirty="0">
              <a:solidFill>
                <a:schemeClr val="tx1"/>
              </a:solidFill>
            </a:endParaRPr>
          </a:p>
        </p:txBody>
      </p:sp>
    </p:spTree>
    <p:extLst>
      <p:ext uri="{BB962C8B-B14F-4D97-AF65-F5344CB8AC3E}">
        <p14:creationId xmlns:p14="http://schemas.microsoft.com/office/powerpoint/2010/main" val="179579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693B90-9D18-4BFD-9948-FCE1136F56C2}"/>
              </a:ext>
            </a:extLst>
          </p:cNvPr>
          <p:cNvSpPr>
            <a:spLocks noGrp="1"/>
          </p:cNvSpPr>
          <p:nvPr>
            <p:ph idx="1"/>
          </p:nvPr>
        </p:nvSpPr>
        <p:spPr>
          <a:xfrm>
            <a:off x="677334" y="466165"/>
            <a:ext cx="8596668" cy="5575197"/>
          </a:xfrm>
        </p:spPr>
        <p:txBody>
          <a:bodyPr>
            <a:normAutofit/>
          </a:bodyPr>
          <a:lstStyle/>
          <a:p>
            <a:pPr>
              <a:buFont typeface="Wingdings" panose="05000000000000000000" pitchFamily="2" charset="2"/>
              <a:buChar char="q"/>
            </a:pPr>
            <a:r>
              <a:rPr lang="en-US" sz="2800" b="1" dirty="0">
                <a:solidFill>
                  <a:schemeClr val="tx1"/>
                </a:solidFill>
              </a:rPr>
              <a:t>For Students : </a:t>
            </a:r>
          </a:p>
          <a:p>
            <a:pPr lvl="2">
              <a:buFont typeface="Arial" panose="020B0604020202020204" pitchFamily="34" charset="0"/>
              <a:buChar char="•"/>
            </a:pPr>
            <a:r>
              <a:rPr lang="en-US" sz="2400" dirty="0">
                <a:solidFill>
                  <a:schemeClr val="tx1"/>
                </a:solidFill>
              </a:rPr>
              <a:t>Not always a student can pick-up the call , such as when he is in a library , sports ground , </a:t>
            </a:r>
            <a:r>
              <a:rPr lang="en-US" sz="2400" dirty="0" err="1">
                <a:solidFill>
                  <a:schemeClr val="tx1"/>
                </a:solidFill>
              </a:rPr>
              <a:t>Acads</a:t>
            </a:r>
            <a:r>
              <a:rPr lang="en-US" sz="2400" dirty="0">
                <a:solidFill>
                  <a:schemeClr val="tx1"/>
                </a:solidFill>
              </a:rPr>
              <a:t> Building etc....</a:t>
            </a:r>
            <a:br>
              <a:rPr lang="en-US" sz="2400" dirty="0">
                <a:solidFill>
                  <a:schemeClr val="tx1"/>
                </a:solidFill>
              </a:rPr>
            </a:br>
            <a:r>
              <a:rPr lang="en-US" sz="2400" dirty="0">
                <a:solidFill>
                  <a:schemeClr val="tx1"/>
                </a:solidFill>
              </a:rPr>
              <a:t>But he wants to reply to them or tell others where is he and wants to know where others are there, That’s when our app comes in help, </a:t>
            </a:r>
            <a:r>
              <a:rPr lang="en-US" sz="2400" dirty="0" err="1">
                <a:solidFill>
                  <a:schemeClr val="tx1"/>
                </a:solidFill>
              </a:rPr>
              <a:t>He/She</a:t>
            </a:r>
            <a:r>
              <a:rPr lang="en-US" sz="2400" dirty="0">
                <a:solidFill>
                  <a:schemeClr val="tx1"/>
                </a:solidFill>
              </a:rPr>
              <a:t> could just update his status to inform everyone.</a:t>
            </a:r>
          </a:p>
          <a:p>
            <a:pPr lvl="2">
              <a:buFont typeface="Arial" panose="020B0604020202020204" pitchFamily="34" charset="0"/>
              <a:buChar char="•"/>
            </a:pPr>
            <a:r>
              <a:rPr lang="en-US" sz="2400" dirty="0">
                <a:solidFill>
                  <a:schemeClr val="tx1"/>
                </a:solidFill>
              </a:rPr>
              <a:t>Now he wants to hangout happily after spending time studying and wants to know where people are hanging out in common places like cafeteria , mess ,</a:t>
            </a:r>
            <a:br>
              <a:rPr lang="en-US" sz="2400" dirty="0">
                <a:solidFill>
                  <a:schemeClr val="tx1"/>
                </a:solidFill>
              </a:rPr>
            </a:br>
            <a:r>
              <a:rPr lang="en-US" sz="2400" dirty="0">
                <a:solidFill>
                  <a:schemeClr val="tx1"/>
                </a:solidFill>
              </a:rPr>
              <a:t>seminar hall </a:t>
            </a:r>
            <a:r>
              <a:rPr lang="en-US" sz="2400" dirty="0" err="1">
                <a:solidFill>
                  <a:schemeClr val="tx1"/>
                </a:solidFill>
              </a:rPr>
              <a:t>etc</a:t>
            </a:r>
            <a:r>
              <a:rPr lang="en-US" sz="2400" dirty="0">
                <a:solidFill>
                  <a:schemeClr val="tx1"/>
                </a:solidFill>
              </a:rPr>
              <a:t>… and find if there are anyone who is there to hangout with you.</a:t>
            </a:r>
          </a:p>
          <a:p>
            <a:pPr lvl="2">
              <a:buFont typeface="Arial" panose="020B0604020202020204" pitchFamily="34" charset="0"/>
              <a:buChar char="•"/>
            </a:pPr>
            <a:endParaRPr lang="en-US" sz="2400" dirty="0">
              <a:solidFill>
                <a:schemeClr val="accent3">
                  <a:lumMod val="75000"/>
                </a:schemeClr>
              </a:solidFill>
            </a:endParaRPr>
          </a:p>
          <a:p>
            <a:pPr lvl="2">
              <a:buFont typeface="Arial" panose="020B0604020202020204" pitchFamily="34" charset="0"/>
              <a:buChar char="•"/>
            </a:pPr>
            <a:endParaRPr lang="en-US" sz="2400" dirty="0">
              <a:solidFill>
                <a:schemeClr val="accent3">
                  <a:lumMod val="75000"/>
                </a:schemeClr>
              </a:solidFill>
            </a:endParaRPr>
          </a:p>
          <a:p>
            <a:pPr lvl="2">
              <a:buFont typeface="Arial" panose="020B0604020202020204" pitchFamily="34" charset="0"/>
              <a:buChar char="•"/>
            </a:pPr>
            <a:endParaRPr lang="en-US" sz="2400" dirty="0">
              <a:solidFill>
                <a:schemeClr val="accent3">
                  <a:lumMod val="75000"/>
                </a:schemeClr>
              </a:solidFill>
            </a:endParaRPr>
          </a:p>
          <a:p>
            <a:pPr lvl="2">
              <a:buFont typeface="Arial" panose="020B0604020202020204" pitchFamily="34" charset="0"/>
              <a:buChar char="•"/>
            </a:pPr>
            <a:endParaRPr lang="en-US" sz="2400" dirty="0">
              <a:solidFill>
                <a:schemeClr val="accent3">
                  <a:lumMod val="75000"/>
                </a:schemeClr>
              </a:solidFill>
            </a:endParaRPr>
          </a:p>
          <a:p>
            <a:pPr lvl="2">
              <a:buFont typeface="Arial" panose="020B0604020202020204" pitchFamily="34" charset="0"/>
              <a:buChar char="•"/>
            </a:pPr>
            <a:endParaRPr lang="en-US" sz="2400" dirty="0">
              <a:solidFill>
                <a:schemeClr val="accent3">
                  <a:lumMod val="75000"/>
                </a:schemeClr>
              </a:solidFill>
            </a:endParaRPr>
          </a:p>
        </p:txBody>
      </p:sp>
    </p:spTree>
    <p:extLst>
      <p:ext uri="{BB962C8B-B14F-4D97-AF65-F5344CB8AC3E}">
        <p14:creationId xmlns:p14="http://schemas.microsoft.com/office/powerpoint/2010/main" val="3756817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693B90-9D18-4BFD-9948-FCE1136F56C2}"/>
              </a:ext>
            </a:extLst>
          </p:cNvPr>
          <p:cNvSpPr>
            <a:spLocks noGrp="1"/>
          </p:cNvSpPr>
          <p:nvPr>
            <p:ph idx="1"/>
          </p:nvPr>
        </p:nvSpPr>
        <p:spPr>
          <a:xfrm>
            <a:off x="677334" y="466165"/>
            <a:ext cx="8596668" cy="5575197"/>
          </a:xfrm>
        </p:spPr>
        <p:txBody>
          <a:bodyPr>
            <a:normAutofit/>
          </a:bodyPr>
          <a:lstStyle/>
          <a:p>
            <a:pPr>
              <a:buFont typeface="Wingdings" panose="05000000000000000000" pitchFamily="2" charset="2"/>
              <a:buChar char="q"/>
            </a:pPr>
            <a:r>
              <a:rPr lang="en-US" sz="2800" b="1" dirty="0">
                <a:solidFill>
                  <a:schemeClr val="tx1"/>
                </a:solidFill>
              </a:rPr>
              <a:t>For Staffs(Wardens &amp; Security Staff) : </a:t>
            </a:r>
          </a:p>
          <a:p>
            <a:pPr lvl="2">
              <a:buFont typeface="Arial" panose="020B0604020202020204" pitchFamily="34" charset="0"/>
              <a:buChar char="•"/>
            </a:pPr>
            <a:r>
              <a:rPr lang="en-US" sz="2400" dirty="0">
                <a:solidFill>
                  <a:schemeClr val="tx1"/>
                </a:solidFill>
              </a:rPr>
              <a:t> Wardens and Security staff hold the responsibility on the welfare of students in the respective hostels. In that case if they want to know where the student is when they found out a student is missing (not in the hostel room) they can use the app to know where he/she is which would help them a lot</a:t>
            </a:r>
          </a:p>
          <a:p>
            <a:pPr lvl="2">
              <a:buFont typeface="Arial" panose="020B0604020202020204" pitchFamily="34" charset="0"/>
              <a:buChar char="•"/>
            </a:pPr>
            <a:r>
              <a:rPr lang="en-US" sz="2400" dirty="0">
                <a:solidFill>
                  <a:schemeClr val="tx1"/>
                </a:solidFill>
              </a:rPr>
              <a:t>In covid times , unauthorized crowding is prohibited hence this app also helps them locate such crowds. If they find out there a group of people gathering and not following covid sops they could easily find them out and take necessary actions quickly.</a:t>
            </a:r>
          </a:p>
          <a:p>
            <a:pPr lvl="4">
              <a:buFont typeface="Arial" panose="020B0604020202020204" pitchFamily="34" charset="0"/>
              <a:buChar char="•"/>
            </a:pPr>
            <a:endParaRPr lang="en-US" sz="2200" dirty="0">
              <a:solidFill>
                <a:schemeClr val="accent3">
                  <a:lumMod val="75000"/>
                </a:schemeClr>
              </a:solidFill>
            </a:endParaRPr>
          </a:p>
          <a:p>
            <a:pPr lvl="4">
              <a:buFont typeface="Arial" panose="020B0604020202020204" pitchFamily="34" charset="0"/>
              <a:buChar char="•"/>
            </a:pPr>
            <a:endParaRPr lang="en-US" sz="2200" dirty="0">
              <a:solidFill>
                <a:schemeClr val="accent3">
                  <a:lumMod val="75000"/>
                </a:schemeClr>
              </a:solidFill>
            </a:endParaRPr>
          </a:p>
          <a:p>
            <a:pPr lvl="4">
              <a:buFont typeface="Arial" panose="020B0604020202020204" pitchFamily="34" charset="0"/>
              <a:buChar char="•"/>
            </a:pPr>
            <a:endParaRPr lang="en-US" sz="2200" dirty="0">
              <a:solidFill>
                <a:schemeClr val="accent3">
                  <a:lumMod val="75000"/>
                </a:schemeClr>
              </a:solidFill>
            </a:endParaRPr>
          </a:p>
          <a:p>
            <a:pPr lvl="4">
              <a:buFont typeface="Arial" panose="020B0604020202020204" pitchFamily="34" charset="0"/>
              <a:buChar char="•"/>
            </a:pPr>
            <a:endParaRPr lang="en-US" sz="2200" dirty="0">
              <a:solidFill>
                <a:schemeClr val="accent3">
                  <a:lumMod val="75000"/>
                </a:schemeClr>
              </a:solidFill>
            </a:endParaRPr>
          </a:p>
          <a:p>
            <a:pPr lvl="4">
              <a:buFont typeface="Arial" panose="020B0604020202020204" pitchFamily="34" charset="0"/>
              <a:buChar char="•"/>
            </a:pPr>
            <a:endParaRPr lang="en-US" sz="2200" dirty="0">
              <a:solidFill>
                <a:schemeClr val="accent3">
                  <a:lumMod val="75000"/>
                </a:schemeClr>
              </a:solidFill>
            </a:endParaRPr>
          </a:p>
        </p:txBody>
      </p:sp>
    </p:spTree>
    <p:extLst>
      <p:ext uri="{BB962C8B-B14F-4D97-AF65-F5344CB8AC3E}">
        <p14:creationId xmlns:p14="http://schemas.microsoft.com/office/powerpoint/2010/main" val="3052363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693B90-9D18-4BFD-9948-FCE1136F56C2}"/>
              </a:ext>
            </a:extLst>
          </p:cNvPr>
          <p:cNvSpPr>
            <a:spLocks noGrp="1"/>
          </p:cNvSpPr>
          <p:nvPr>
            <p:ph idx="1"/>
          </p:nvPr>
        </p:nvSpPr>
        <p:spPr>
          <a:xfrm>
            <a:off x="677334" y="466165"/>
            <a:ext cx="8596668" cy="5575197"/>
          </a:xfrm>
        </p:spPr>
        <p:txBody>
          <a:bodyPr>
            <a:normAutofit/>
          </a:bodyPr>
          <a:lstStyle/>
          <a:p>
            <a:pPr>
              <a:buFont typeface="Wingdings" panose="05000000000000000000" pitchFamily="2" charset="2"/>
              <a:buChar char="q"/>
            </a:pPr>
            <a:endParaRPr lang="en-US" sz="2800" b="1" dirty="0">
              <a:solidFill>
                <a:schemeClr val="tx1"/>
              </a:solidFill>
            </a:endParaRPr>
          </a:p>
          <a:p>
            <a:pPr>
              <a:buFont typeface="Wingdings" panose="05000000000000000000" pitchFamily="2" charset="2"/>
              <a:buChar char="q"/>
            </a:pPr>
            <a:endParaRPr lang="en-US" sz="2800" b="1" dirty="0">
              <a:solidFill>
                <a:schemeClr val="tx1"/>
              </a:solidFill>
            </a:endParaRPr>
          </a:p>
          <a:p>
            <a:pPr>
              <a:buFont typeface="Wingdings" panose="05000000000000000000" pitchFamily="2" charset="2"/>
              <a:buChar char="q"/>
            </a:pPr>
            <a:r>
              <a:rPr lang="en-US" sz="2800" b="1" dirty="0">
                <a:solidFill>
                  <a:schemeClr val="tx1"/>
                </a:solidFill>
              </a:rPr>
              <a:t>General Case-Scenario: </a:t>
            </a:r>
          </a:p>
          <a:p>
            <a:pPr marL="914400" lvl="2" indent="0" algn="just">
              <a:buNone/>
            </a:pPr>
            <a:endParaRPr lang="en-US" sz="2400" dirty="0">
              <a:solidFill>
                <a:schemeClr val="accent3">
                  <a:lumMod val="75000"/>
                </a:schemeClr>
              </a:solidFill>
            </a:endParaRPr>
          </a:p>
          <a:p>
            <a:pPr lvl="2" algn="just">
              <a:buFont typeface="Arial" panose="020B0604020202020204" pitchFamily="34" charset="0"/>
              <a:buChar char="•"/>
            </a:pPr>
            <a:r>
              <a:rPr lang="en-US" sz="2400" dirty="0">
                <a:solidFill>
                  <a:schemeClr val="tx2"/>
                </a:solidFill>
              </a:rPr>
              <a:t>The main purpose of this app is to connect people like friends, colleagues , faculties </a:t>
            </a:r>
            <a:r>
              <a:rPr lang="en-US" sz="2400" dirty="0" err="1">
                <a:solidFill>
                  <a:schemeClr val="tx2"/>
                </a:solidFill>
              </a:rPr>
              <a:t>etc</a:t>
            </a:r>
            <a:r>
              <a:rPr lang="en-US" sz="2400" dirty="0">
                <a:solidFill>
                  <a:schemeClr val="tx2"/>
                </a:solidFill>
              </a:rPr>
              <a:t>… But in a diverse college like IIITDM where there students and faculties are from various parts of this country , which makes it tough for organizing and finding things, this gives a solution.</a:t>
            </a:r>
            <a:endParaRPr lang="en-US" sz="2400" dirty="0">
              <a:solidFill>
                <a:schemeClr val="tx1"/>
              </a:solidFill>
            </a:endParaRPr>
          </a:p>
          <a:p>
            <a:pPr lvl="2">
              <a:buFont typeface="Arial" panose="020B0604020202020204" pitchFamily="34" charset="0"/>
              <a:buChar char="•"/>
            </a:pPr>
            <a:endParaRPr lang="en-US" sz="2400" dirty="0">
              <a:solidFill>
                <a:schemeClr val="accent3">
                  <a:lumMod val="75000"/>
                </a:schemeClr>
              </a:solidFill>
            </a:endParaRPr>
          </a:p>
          <a:p>
            <a:pPr lvl="2">
              <a:buFont typeface="Arial" panose="020B0604020202020204" pitchFamily="34" charset="0"/>
              <a:buChar char="•"/>
            </a:pPr>
            <a:endParaRPr lang="en-US" sz="2400" dirty="0">
              <a:solidFill>
                <a:schemeClr val="accent3">
                  <a:lumMod val="75000"/>
                </a:schemeClr>
              </a:solidFill>
            </a:endParaRPr>
          </a:p>
          <a:p>
            <a:pPr lvl="2">
              <a:buFont typeface="Arial" panose="020B0604020202020204" pitchFamily="34" charset="0"/>
              <a:buChar char="•"/>
            </a:pPr>
            <a:endParaRPr lang="en-US" sz="2400" dirty="0">
              <a:solidFill>
                <a:schemeClr val="accent3">
                  <a:lumMod val="75000"/>
                </a:schemeClr>
              </a:solidFill>
            </a:endParaRPr>
          </a:p>
          <a:p>
            <a:pPr lvl="2">
              <a:buFont typeface="Arial" panose="020B0604020202020204" pitchFamily="34" charset="0"/>
              <a:buChar char="•"/>
            </a:pPr>
            <a:endParaRPr lang="en-US" sz="2400" dirty="0">
              <a:solidFill>
                <a:schemeClr val="accent3">
                  <a:lumMod val="75000"/>
                </a:schemeClr>
              </a:solidFill>
            </a:endParaRPr>
          </a:p>
        </p:txBody>
      </p:sp>
    </p:spTree>
    <p:extLst>
      <p:ext uri="{BB962C8B-B14F-4D97-AF65-F5344CB8AC3E}">
        <p14:creationId xmlns:p14="http://schemas.microsoft.com/office/powerpoint/2010/main" val="1001570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693B90-9D18-4BFD-9948-FCE1136F56C2}"/>
              </a:ext>
            </a:extLst>
          </p:cNvPr>
          <p:cNvSpPr>
            <a:spLocks noGrp="1"/>
          </p:cNvSpPr>
          <p:nvPr>
            <p:ph idx="1"/>
          </p:nvPr>
        </p:nvSpPr>
        <p:spPr>
          <a:xfrm>
            <a:off x="677334" y="466165"/>
            <a:ext cx="8596668" cy="5575197"/>
          </a:xfrm>
        </p:spPr>
        <p:txBody>
          <a:bodyPr>
            <a:normAutofit/>
          </a:bodyPr>
          <a:lstStyle/>
          <a:p>
            <a:pPr>
              <a:buFont typeface="Wingdings" panose="05000000000000000000" pitchFamily="2" charset="2"/>
              <a:buChar char="q"/>
            </a:pPr>
            <a:endParaRPr lang="en-US" sz="2800" b="1" dirty="0">
              <a:solidFill>
                <a:schemeClr val="tx1"/>
              </a:solidFill>
            </a:endParaRPr>
          </a:p>
          <a:p>
            <a:pPr>
              <a:buFont typeface="Wingdings" panose="05000000000000000000" pitchFamily="2" charset="2"/>
              <a:buChar char="q"/>
            </a:pPr>
            <a:endParaRPr lang="en-US" sz="2800" b="1" dirty="0">
              <a:solidFill>
                <a:schemeClr val="tx1"/>
              </a:solidFill>
            </a:endParaRPr>
          </a:p>
          <a:p>
            <a:pPr lvl="2">
              <a:buFont typeface="Wingdings" panose="05000000000000000000" pitchFamily="2" charset="2"/>
              <a:buChar char="q"/>
            </a:pPr>
            <a:r>
              <a:rPr lang="en-US" sz="2400" b="1" dirty="0">
                <a:solidFill>
                  <a:schemeClr val="tx1"/>
                </a:solidFill>
              </a:rPr>
              <a:t>  </a:t>
            </a:r>
            <a:r>
              <a:rPr lang="en-US" sz="2400" dirty="0">
                <a:solidFill>
                  <a:schemeClr val="tx1"/>
                </a:solidFill>
              </a:rPr>
              <a:t>This app is a platform where we can do all the mentioned stuffs in a user friendly interface and also makes the whole college life easier, fun filled and also special cause the whole college community will be </a:t>
            </a:r>
            <a:r>
              <a:rPr lang="en-US" sz="2400" b="1" dirty="0">
                <a:solidFill>
                  <a:schemeClr val="tx1"/>
                </a:solidFill>
              </a:rPr>
              <a:t>exclusive .     </a:t>
            </a:r>
            <a:endParaRPr lang="en-US" sz="2000" b="1" dirty="0">
              <a:solidFill>
                <a:schemeClr val="tx1"/>
              </a:solidFill>
            </a:endParaRPr>
          </a:p>
          <a:p>
            <a:pPr lvl="4">
              <a:buFont typeface="Arial" panose="020B0604020202020204" pitchFamily="34" charset="0"/>
              <a:buChar char="•"/>
            </a:pPr>
            <a:endParaRPr lang="en-US" sz="2200" dirty="0">
              <a:solidFill>
                <a:schemeClr val="accent3">
                  <a:lumMod val="75000"/>
                </a:schemeClr>
              </a:solidFill>
            </a:endParaRPr>
          </a:p>
          <a:p>
            <a:pPr lvl="4">
              <a:buFont typeface="Arial" panose="020B0604020202020204" pitchFamily="34" charset="0"/>
              <a:buChar char="•"/>
            </a:pPr>
            <a:endParaRPr lang="en-US" sz="2200" dirty="0">
              <a:solidFill>
                <a:schemeClr val="accent3">
                  <a:lumMod val="75000"/>
                </a:schemeClr>
              </a:solidFill>
            </a:endParaRPr>
          </a:p>
          <a:p>
            <a:pPr lvl="4">
              <a:buFont typeface="Arial" panose="020B0604020202020204" pitchFamily="34" charset="0"/>
              <a:buChar char="•"/>
            </a:pPr>
            <a:endParaRPr lang="en-US" sz="2200" dirty="0">
              <a:solidFill>
                <a:schemeClr val="accent3">
                  <a:lumMod val="75000"/>
                </a:schemeClr>
              </a:solidFill>
            </a:endParaRPr>
          </a:p>
          <a:p>
            <a:pPr lvl="4">
              <a:buFont typeface="Arial" panose="020B0604020202020204" pitchFamily="34" charset="0"/>
              <a:buChar char="•"/>
            </a:pPr>
            <a:endParaRPr lang="en-US" sz="2200" dirty="0">
              <a:solidFill>
                <a:schemeClr val="accent3">
                  <a:lumMod val="75000"/>
                </a:schemeClr>
              </a:solidFill>
            </a:endParaRPr>
          </a:p>
        </p:txBody>
      </p:sp>
    </p:spTree>
    <p:extLst>
      <p:ext uri="{BB962C8B-B14F-4D97-AF65-F5344CB8AC3E}">
        <p14:creationId xmlns:p14="http://schemas.microsoft.com/office/powerpoint/2010/main" val="316654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693B90-9D18-4BFD-9948-FCE1136F56C2}"/>
              </a:ext>
            </a:extLst>
          </p:cNvPr>
          <p:cNvSpPr>
            <a:spLocks noGrp="1"/>
          </p:cNvSpPr>
          <p:nvPr>
            <p:ph idx="1"/>
          </p:nvPr>
        </p:nvSpPr>
        <p:spPr>
          <a:xfrm>
            <a:off x="677334" y="466165"/>
            <a:ext cx="8596668" cy="5575197"/>
          </a:xfrm>
        </p:spPr>
        <p:txBody>
          <a:bodyPr>
            <a:normAutofit/>
          </a:bodyPr>
          <a:lstStyle/>
          <a:p>
            <a:pPr>
              <a:buFont typeface="Wingdings" panose="05000000000000000000" pitchFamily="2" charset="2"/>
              <a:buChar char="q"/>
            </a:pPr>
            <a:endParaRPr lang="en-US" sz="2800" b="1" dirty="0">
              <a:solidFill>
                <a:schemeClr val="tx1"/>
              </a:solidFill>
            </a:endParaRPr>
          </a:p>
          <a:p>
            <a:pPr>
              <a:buFont typeface="Wingdings" panose="05000000000000000000" pitchFamily="2" charset="2"/>
              <a:buChar char="q"/>
            </a:pPr>
            <a:endParaRPr lang="en-US" sz="2800" b="1" dirty="0">
              <a:solidFill>
                <a:schemeClr val="tx1"/>
              </a:solidFill>
            </a:endParaRPr>
          </a:p>
          <a:p>
            <a:pPr marL="1828800" lvl="4" indent="0">
              <a:buNone/>
            </a:pPr>
            <a:r>
              <a:rPr lang="en-US" sz="6600" dirty="0">
                <a:solidFill>
                  <a:schemeClr val="tx2">
                    <a:lumMod val="60000"/>
                    <a:lumOff val="40000"/>
                  </a:schemeClr>
                </a:solidFill>
              </a:rPr>
              <a:t>THANK YOU </a:t>
            </a:r>
            <a:endParaRPr lang="en-US" sz="1800" dirty="0">
              <a:solidFill>
                <a:schemeClr val="tx2">
                  <a:lumMod val="60000"/>
                  <a:lumOff val="40000"/>
                </a:schemeClr>
              </a:solidFill>
            </a:endParaRPr>
          </a:p>
          <a:p>
            <a:pPr marL="1828800" lvl="4" indent="0">
              <a:buNone/>
            </a:pPr>
            <a:r>
              <a:rPr lang="en-US" sz="1800" dirty="0">
                <a:solidFill>
                  <a:schemeClr val="tx2">
                    <a:lumMod val="60000"/>
                    <a:lumOff val="40000"/>
                  </a:schemeClr>
                </a:solidFill>
              </a:rPr>
              <a:t>             </a:t>
            </a:r>
            <a:r>
              <a:rPr lang="en-US" sz="1800" dirty="0">
                <a:solidFill>
                  <a:srgbClr val="00B050"/>
                </a:solidFill>
              </a:rPr>
              <a:t>- VAR GEN  </a:t>
            </a:r>
          </a:p>
          <a:p>
            <a:pPr lvl="8">
              <a:buFont typeface="Wingdings" panose="05000000000000000000" pitchFamily="2" charset="2"/>
              <a:buChar char="q"/>
            </a:pPr>
            <a:r>
              <a:rPr lang="en-US" sz="1800" dirty="0">
                <a:solidFill>
                  <a:schemeClr val="tx2">
                    <a:lumMod val="60000"/>
                    <a:lumOff val="40000"/>
                  </a:schemeClr>
                </a:solidFill>
              </a:rPr>
              <a:t> Sibi M</a:t>
            </a:r>
          </a:p>
          <a:p>
            <a:pPr lvl="8">
              <a:buFont typeface="Wingdings" panose="05000000000000000000" pitchFamily="2" charset="2"/>
              <a:buChar char="q"/>
            </a:pPr>
            <a:r>
              <a:rPr lang="en-US" sz="1800" dirty="0">
                <a:solidFill>
                  <a:schemeClr val="tx2">
                    <a:lumMod val="60000"/>
                    <a:lumOff val="40000"/>
                  </a:schemeClr>
                </a:solidFill>
              </a:rPr>
              <a:t> Yuvraj Singh</a:t>
            </a:r>
          </a:p>
          <a:p>
            <a:pPr lvl="8">
              <a:buFont typeface="Wingdings" panose="05000000000000000000" pitchFamily="2" charset="2"/>
              <a:buChar char="q"/>
            </a:pPr>
            <a:r>
              <a:rPr lang="en-US" sz="1800" dirty="0" err="1">
                <a:solidFill>
                  <a:schemeClr val="tx2">
                    <a:lumMod val="60000"/>
                    <a:lumOff val="40000"/>
                  </a:schemeClr>
                </a:solidFill>
              </a:rPr>
              <a:t>S.Sundar</a:t>
            </a:r>
            <a:r>
              <a:rPr lang="en-US" sz="1800" dirty="0">
                <a:solidFill>
                  <a:schemeClr val="tx2">
                    <a:lumMod val="60000"/>
                    <a:lumOff val="40000"/>
                  </a:schemeClr>
                </a:solidFill>
              </a:rPr>
              <a:t> Subramanian</a:t>
            </a:r>
          </a:p>
          <a:p>
            <a:pPr lvl="8">
              <a:buFont typeface="Wingdings" panose="05000000000000000000" pitchFamily="2" charset="2"/>
              <a:buChar char="q"/>
            </a:pPr>
            <a:r>
              <a:rPr lang="en-US" sz="1800" dirty="0" err="1">
                <a:solidFill>
                  <a:schemeClr val="tx2">
                    <a:lumMod val="60000"/>
                    <a:lumOff val="40000"/>
                  </a:schemeClr>
                </a:solidFill>
              </a:rPr>
              <a:t>M.VibhavGopal.L.N</a:t>
            </a:r>
            <a:endParaRPr lang="en-US" sz="1800" dirty="0">
              <a:solidFill>
                <a:schemeClr val="tx2">
                  <a:lumMod val="60000"/>
                  <a:lumOff val="40000"/>
                </a:schemeClr>
              </a:solidFill>
            </a:endParaRPr>
          </a:p>
          <a:p>
            <a:pPr lvl="8">
              <a:buFont typeface="Wingdings" panose="05000000000000000000" pitchFamily="2" charset="2"/>
              <a:buChar char="q"/>
            </a:pPr>
            <a:endParaRPr lang="en-US" sz="1800" dirty="0">
              <a:solidFill>
                <a:schemeClr val="tx2">
                  <a:lumMod val="60000"/>
                  <a:lumOff val="40000"/>
                </a:schemeClr>
              </a:solidFill>
            </a:endParaRPr>
          </a:p>
          <a:p>
            <a:pPr lvl="8">
              <a:buFont typeface="Wingdings" panose="05000000000000000000" pitchFamily="2" charset="2"/>
              <a:buChar char="q"/>
            </a:pPr>
            <a:endParaRPr lang="en-US" sz="1800" dirty="0">
              <a:solidFill>
                <a:schemeClr val="tx2">
                  <a:lumMod val="60000"/>
                  <a:lumOff val="40000"/>
                </a:schemeClr>
              </a:solidFill>
            </a:endParaRPr>
          </a:p>
          <a:p>
            <a:pPr marL="3657600" lvl="8" indent="0">
              <a:buNone/>
            </a:pPr>
            <a:endParaRPr lang="en-US" sz="1800" dirty="0">
              <a:solidFill>
                <a:schemeClr val="tx2">
                  <a:lumMod val="60000"/>
                  <a:lumOff val="40000"/>
                </a:schemeClr>
              </a:solidFill>
            </a:endParaRPr>
          </a:p>
          <a:p>
            <a:pPr lvl="8">
              <a:buFont typeface="Wingdings" panose="05000000000000000000" pitchFamily="2" charset="2"/>
              <a:buChar char="q"/>
            </a:pPr>
            <a:endParaRPr lang="en-US" sz="1800" dirty="0">
              <a:solidFill>
                <a:schemeClr val="accent3">
                  <a:lumMod val="60000"/>
                  <a:lumOff val="40000"/>
                </a:schemeClr>
              </a:solidFill>
            </a:endParaRPr>
          </a:p>
          <a:p>
            <a:pPr lvl="4">
              <a:buFont typeface="Arial" panose="020B0604020202020204" pitchFamily="34" charset="0"/>
              <a:buChar char="•"/>
            </a:pPr>
            <a:endParaRPr lang="en-US" sz="2200" dirty="0">
              <a:solidFill>
                <a:schemeClr val="accent3">
                  <a:lumMod val="75000"/>
                </a:schemeClr>
              </a:solidFill>
            </a:endParaRPr>
          </a:p>
          <a:p>
            <a:pPr lvl="4">
              <a:buFont typeface="Arial" panose="020B0604020202020204" pitchFamily="34" charset="0"/>
              <a:buChar char="•"/>
            </a:pPr>
            <a:endParaRPr lang="en-US" sz="2200" dirty="0">
              <a:solidFill>
                <a:schemeClr val="accent3">
                  <a:lumMod val="75000"/>
                </a:schemeClr>
              </a:solidFill>
            </a:endParaRPr>
          </a:p>
          <a:p>
            <a:pPr lvl="4">
              <a:buFont typeface="Arial" panose="020B0604020202020204" pitchFamily="34" charset="0"/>
              <a:buChar char="•"/>
            </a:pPr>
            <a:endParaRPr lang="en-US" sz="2200" dirty="0">
              <a:solidFill>
                <a:schemeClr val="accent3">
                  <a:lumMod val="75000"/>
                </a:schemeClr>
              </a:solidFill>
            </a:endParaRPr>
          </a:p>
        </p:txBody>
      </p:sp>
    </p:spTree>
    <p:extLst>
      <p:ext uri="{BB962C8B-B14F-4D97-AF65-F5344CB8AC3E}">
        <p14:creationId xmlns:p14="http://schemas.microsoft.com/office/powerpoint/2010/main" val="2798482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939FB-05FA-4E0B-92F4-53A501A4E6D8}"/>
              </a:ext>
            </a:extLst>
          </p:cNvPr>
          <p:cNvSpPr>
            <a:spLocks noGrp="1"/>
          </p:cNvSpPr>
          <p:nvPr>
            <p:ph type="title"/>
          </p:nvPr>
        </p:nvSpPr>
        <p:spPr>
          <a:xfrm>
            <a:off x="677334" y="609600"/>
            <a:ext cx="8596668" cy="654424"/>
          </a:xfrm>
        </p:spPr>
        <p:txBody>
          <a:bodyPr/>
          <a:lstStyle/>
          <a:p>
            <a:r>
              <a:rPr lang="en-US" dirty="0"/>
              <a:t>What is IIITDM Hangouts ??</a:t>
            </a:r>
          </a:p>
        </p:txBody>
      </p:sp>
      <p:sp>
        <p:nvSpPr>
          <p:cNvPr id="3" name="Content Placeholder 2">
            <a:extLst>
              <a:ext uri="{FF2B5EF4-FFF2-40B4-BE49-F238E27FC236}">
                <a16:creationId xmlns:a16="http://schemas.microsoft.com/office/drawing/2014/main" id="{D943C042-87AA-411B-B14A-057CF951A525}"/>
              </a:ext>
            </a:extLst>
          </p:cNvPr>
          <p:cNvSpPr>
            <a:spLocks noGrp="1"/>
          </p:cNvSpPr>
          <p:nvPr>
            <p:ph idx="1"/>
          </p:nvPr>
        </p:nvSpPr>
        <p:spPr>
          <a:xfrm>
            <a:off x="291851" y="1335743"/>
            <a:ext cx="8596668" cy="4436680"/>
          </a:xfrm>
          <a:effectLst>
            <a:outerShdw blurRad="50800" dist="50800" sx="1000" sy="1000" algn="ctr" rotWithShape="0">
              <a:srgbClr val="000000"/>
            </a:outerShdw>
          </a:effectLst>
        </p:spPr>
        <p:txBody>
          <a:bodyPr/>
          <a:lstStyle/>
          <a:p>
            <a:pPr>
              <a:buFont typeface="Wingdings" panose="05000000000000000000" pitchFamily="2" charset="2"/>
              <a:buChar char="q"/>
            </a:pPr>
            <a:r>
              <a:rPr lang="en-US" dirty="0"/>
              <a:t>The more spoon-fed a process is, the more it is welcomed by the users.</a:t>
            </a:r>
          </a:p>
          <a:p>
            <a:pPr>
              <a:buFont typeface="Wingdings" panose="05000000000000000000" pitchFamily="2" charset="2"/>
              <a:buChar char="q"/>
            </a:pPr>
            <a:r>
              <a:rPr lang="en-US" dirty="0"/>
              <a:t>The reason multiple social-networking apps are able to flourish is that, each of them make different processes simpler.</a:t>
            </a:r>
          </a:p>
          <a:p>
            <a:pPr>
              <a:buFont typeface="Wingdings" panose="05000000000000000000" pitchFamily="2" charset="2"/>
              <a:buChar char="q"/>
            </a:pPr>
            <a:r>
              <a:rPr lang="en-US" dirty="0"/>
              <a:t>It really is tiring to wait for replies when you want to know where your friends are at and not </a:t>
            </a:r>
            <a:r>
              <a:rPr lang="en-US" dirty="0" err="1"/>
              <a:t>everytime</a:t>
            </a:r>
            <a:r>
              <a:rPr lang="en-US" dirty="0"/>
              <a:t> you call will they be able to pickup. </a:t>
            </a:r>
          </a:p>
          <a:p>
            <a:pPr>
              <a:buFont typeface="Wingdings" panose="05000000000000000000" pitchFamily="2" charset="2"/>
              <a:buChar char="q"/>
            </a:pPr>
            <a:r>
              <a:rPr lang="en-US" b="1" dirty="0"/>
              <a:t>THERE IS A SOLUTION…</a:t>
            </a:r>
          </a:p>
          <a:p>
            <a:pPr>
              <a:buFont typeface="Wingdings" panose="05000000000000000000" pitchFamily="2" charset="2"/>
              <a:buChar char="q"/>
            </a:pPr>
            <a:r>
              <a:rPr lang="en-US" dirty="0"/>
              <a:t>An Exclusive mini social network app just made for our college : IIITDM HANGOUTS</a:t>
            </a:r>
          </a:p>
          <a:p>
            <a:pPr>
              <a:buFont typeface="Wingdings" panose="05000000000000000000" pitchFamily="2" charset="2"/>
              <a:buChar char="q"/>
            </a:pPr>
            <a:r>
              <a:rPr lang="en-US" dirty="0"/>
              <a:t>Specifically made for students in colleges to make their life simpler.</a:t>
            </a:r>
          </a:p>
          <a:p>
            <a:pPr>
              <a:buFont typeface="Wingdings" panose="05000000000000000000" pitchFamily="2" charset="2"/>
              <a:buChar char="q"/>
            </a:pPr>
            <a:endParaRPr lang="en-US" dirty="0"/>
          </a:p>
          <a:p>
            <a:pPr marL="0" indent="0">
              <a:buNone/>
            </a:pPr>
            <a:endParaRPr lang="en-US" dirty="0"/>
          </a:p>
          <a:p>
            <a:pPr>
              <a:buFont typeface="Wingdings" panose="05000000000000000000" pitchFamily="2" charset="2"/>
              <a:buChar char="q"/>
            </a:pPr>
            <a:endParaRPr lang="en-US" b="1" dirty="0"/>
          </a:p>
        </p:txBody>
      </p:sp>
      <p:pic>
        <p:nvPicPr>
          <p:cNvPr id="1026" name="Picture 2" descr="Distance, gps, location, location finder, map, route icon - Download on  Iconfinder">
            <a:extLst>
              <a:ext uri="{FF2B5EF4-FFF2-40B4-BE49-F238E27FC236}">
                <a16:creationId xmlns:a16="http://schemas.microsoft.com/office/drawing/2014/main" id="{A0D2AF6B-B1B6-4ADD-B106-5EC3FAEF4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7024" y="438357"/>
            <a:ext cx="2143125" cy="2143125"/>
          </a:xfrm>
          <a:prstGeom prst="rect">
            <a:avLst/>
          </a:prstGeom>
          <a:noFill/>
          <a:effectLst>
            <a:outerShdw blurRad="50800" dist="50800" sx="1000" sy="1000" algn="ctr" rotWithShape="0">
              <a:srgbClr val="000000"/>
            </a:outerShdw>
          </a:effectLst>
          <a:extLst>
            <a:ext uri="{909E8E84-426E-40DD-AFC4-6F175D3DCCD1}">
              <a14:hiddenFill xmlns:a14="http://schemas.microsoft.com/office/drawing/2010/main">
                <a:solidFill>
                  <a:srgbClr val="FFFFFF"/>
                </a:solidFill>
              </a14:hiddenFill>
            </a:ext>
          </a:extLst>
        </p:spPr>
      </p:pic>
      <p:pic>
        <p:nvPicPr>
          <p:cNvPr id="1028" name="Picture 4" descr="Location Finder Icon - Download in Colored Outline Style">
            <a:extLst>
              <a:ext uri="{FF2B5EF4-FFF2-40B4-BE49-F238E27FC236}">
                <a16:creationId xmlns:a16="http://schemas.microsoft.com/office/drawing/2014/main" id="{D6FC6623-0E82-4897-BB6C-758143D570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3325" y="452118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26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F1E3-17A3-47AF-9C63-7813F373542D}"/>
              </a:ext>
            </a:extLst>
          </p:cNvPr>
          <p:cNvSpPr>
            <a:spLocks noGrp="1"/>
          </p:cNvSpPr>
          <p:nvPr>
            <p:ph type="title"/>
          </p:nvPr>
        </p:nvSpPr>
        <p:spPr>
          <a:xfrm>
            <a:off x="677335" y="609600"/>
            <a:ext cx="8596668" cy="752475"/>
          </a:xfrm>
        </p:spPr>
        <p:txBody>
          <a:bodyPr>
            <a:normAutofit fontScale="90000"/>
          </a:bodyPr>
          <a:lstStyle/>
          <a:p>
            <a:r>
              <a:rPr lang="en-US" dirty="0"/>
              <a:t>Features of IIITDM Hangouts :</a:t>
            </a:r>
          </a:p>
        </p:txBody>
      </p:sp>
      <p:sp>
        <p:nvSpPr>
          <p:cNvPr id="3" name="Text Placeholder 2">
            <a:extLst>
              <a:ext uri="{FF2B5EF4-FFF2-40B4-BE49-F238E27FC236}">
                <a16:creationId xmlns:a16="http://schemas.microsoft.com/office/drawing/2014/main" id="{5E998649-08E3-41FF-8D34-5B34FD6AED39}"/>
              </a:ext>
            </a:extLst>
          </p:cNvPr>
          <p:cNvSpPr>
            <a:spLocks noGrp="1"/>
          </p:cNvSpPr>
          <p:nvPr>
            <p:ph type="body" idx="1"/>
          </p:nvPr>
        </p:nvSpPr>
        <p:spPr>
          <a:xfrm>
            <a:off x="677335" y="1438275"/>
            <a:ext cx="8596668" cy="4991100"/>
          </a:xfrm>
        </p:spPr>
        <p:txBody>
          <a:bodyPr anchor="t">
            <a:normAutofit/>
          </a:bodyPr>
          <a:lstStyle/>
          <a:p>
            <a:pPr marL="342900" indent="-342900">
              <a:buFont typeface="Wingdings" panose="05000000000000000000" pitchFamily="2" charset="2"/>
              <a:buChar char="q"/>
            </a:pPr>
            <a:r>
              <a:rPr lang="en-US" sz="2400" dirty="0"/>
              <a:t>Check live activities in crowded places like sports complex, Canteen/Cafeteria, Mess, Library, </a:t>
            </a:r>
            <a:r>
              <a:rPr lang="en-US" sz="2400" dirty="0" err="1"/>
              <a:t>Acads</a:t>
            </a:r>
            <a:r>
              <a:rPr lang="en-US" sz="2400" dirty="0"/>
              <a:t> Building….etc.</a:t>
            </a:r>
          </a:p>
          <a:p>
            <a:pPr marL="342900" indent="-342900">
              <a:buFont typeface="Wingdings" panose="05000000000000000000" pitchFamily="2" charset="2"/>
              <a:buChar char="q"/>
            </a:pPr>
            <a:r>
              <a:rPr lang="en-US" sz="2400" dirty="0"/>
              <a:t>Search the  live location of the person you want to know the location if you just want to know his/her location.</a:t>
            </a:r>
          </a:p>
          <a:p>
            <a:pPr marL="342900" indent="-342900">
              <a:buFont typeface="Wingdings" panose="05000000000000000000" pitchFamily="2" charset="2"/>
              <a:buChar char="q"/>
            </a:pPr>
            <a:r>
              <a:rPr lang="en-US" sz="2400" dirty="0"/>
              <a:t>Share your location and status to our exclusive IIITDM community .</a:t>
            </a:r>
          </a:p>
          <a:p>
            <a:pPr marL="342900" indent="-342900">
              <a:buFont typeface="Wingdings" panose="05000000000000000000" pitchFamily="2" charset="2"/>
              <a:buChar char="q"/>
            </a:pPr>
            <a:r>
              <a:rPr lang="en-US" sz="2400" dirty="0"/>
              <a:t>Set duration for your location and status to reduce confusion.</a:t>
            </a:r>
          </a:p>
          <a:p>
            <a:endParaRPr lang="en-US" sz="2400" dirty="0"/>
          </a:p>
          <a:p>
            <a:endParaRPr lang="en-US" sz="2400" dirty="0"/>
          </a:p>
        </p:txBody>
      </p:sp>
    </p:spTree>
    <p:extLst>
      <p:ext uri="{BB962C8B-B14F-4D97-AF65-F5344CB8AC3E}">
        <p14:creationId xmlns:p14="http://schemas.microsoft.com/office/powerpoint/2010/main" val="779105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4E036-C23D-4E7D-9871-8C054240A5DA}"/>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FF71F698-F7DE-4FA2-A56C-DBF7A3C45403}"/>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62E989BA-D3E7-4285-8C69-1AC95CE6F9C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85240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3366-EA10-4E9F-940F-B676510DF9F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D576BEE-BF77-49C4-86D8-FBE8B0AAEE87}"/>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35C32E14-376E-46B7-A559-DEE2D3BAF17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522918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C1223-A1EF-470F-BF63-54E03D70719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FB688CE3-F8D7-478D-AD81-9CB5FE132B90}"/>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B2C73FA8-98EA-4488-8B4C-70E269FA97B6}"/>
              </a:ext>
            </a:extLst>
          </p:cNvPr>
          <p:cNvPicPr>
            <a:picLocks noChangeAspect="1"/>
          </p:cNvPicPr>
          <p:nvPr/>
        </p:nvPicPr>
        <p:blipFill>
          <a:blip r:embed="rId2"/>
          <a:stretch>
            <a:fillRect/>
          </a:stretch>
        </p:blipFill>
        <p:spPr>
          <a:xfrm>
            <a:off x="0" y="80925"/>
            <a:ext cx="12192000" cy="6858000"/>
          </a:xfrm>
          <a:prstGeom prst="rect">
            <a:avLst/>
          </a:prstGeom>
        </p:spPr>
      </p:pic>
    </p:spTree>
    <p:extLst>
      <p:ext uri="{BB962C8B-B14F-4D97-AF65-F5344CB8AC3E}">
        <p14:creationId xmlns:p14="http://schemas.microsoft.com/office/powerpoint/2010/main" val="2858363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D254-43FB-4A0A-A914-1EFE5E772A0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7DBA8A9-A6D0-4EBD-9A7B-B68164E8ADD8}"/>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1D5EE857-6DEA-44CC-9D25-B67A406A304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09873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0ED2-9D26-48F9-A390-90A79125A60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A465482-2CE4-40C2-A0F1-77F7EF63B484}"/>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87DABEE7-0EC3-40D4-B5EF-D5A699EA86F2}"/>
              </a:ext>
            </a:extLst>
          </p:cNvPr>
          <p:cNvPicPr>
            <a:picLocks noChangeAspect="1"/>
          </p:cNvPicPr>
          <p:nvPr/>
        </p:nvPicPr>
        <p:blipFill>
          <a:blip r:embed="rId2"/>
          <a:stretch>
            <a:fillRect/>
          </a:stretch>
        </p:blipFill>
        <p:spPr>
          <a:xfrm>
            <a:off x="0" y="136525"/>
            <a:ext cx="12192000" cy="6858000"/>
          </a:xfrm>
          <a:prstGeom prst="rect">
            <a:avLst/>
          </a:prstGeom>
        </p:spPr>
      </p:pic>
    </p:spTree>
    <p:extLst>
      <p:ext uri="{BB962C8B-B14F-4D97-AF65-F5344CB8AC3E}">
        <p14:creationId xmlns:p14="http://schemas.microsoft.com/office/powerpoint/2010/main" val="367452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EF728-6A2D-4FD3-9E77-B40FE59E1B10}"/>
              </a:ext>
            </a:extLst>
          </p:cNvPr>
          <p:cNvSpPr>
            <a:spLocks noGrp="1"/>
          </p:cNvSpPr>
          <p:nvPr>
            <p:ph type="title"/>
          </p:nvPr>
        </p:nvSpPr>
        <p:spPr>
          <a:xfrm>
            <a:off x="677334" y="609600"/>
            <a:ext cx="8596668" cy="1314450"/>
          </a:xfrm>
        </p:spPr>
        <p:txBody>
          <a:bodyPr>
            <a:normAutofit/>
          </a:bodyPr>
          <a:lstStyle/>
          <a:p>
            <a:r>
              <a:rPr lang="en-US" sz="4000" dirty="0"/>
              <a:t>Future Scope and Potential :</a:t>
            </a:r>
            <a:br>
              <a:rPr lang="en-US" dirty="0"/>
            </a:br>
            <a:endParaRPr lang="en-US" dirty="0"/>
          </a:p>
        </p:txBody>
      </p:sp>
      <p:sp>
        <p:nvSpPr>
          <p:cNvPr id="3" name="Content Placeholder 2">
            <a:extLst>
              <a:ext uri="{FF2B5EF4-FFF2-40B4-BE49-F238E27FC236}">
                <a16:creationId xmlns:a16="http://schemas.microsoft.com/office/drawing/2014/main" id="{E95F8B2D-D9B1-4793-B059-00186A6A1C75}"/>
              </a:ext>
            </a:extLst>
          </p:cNvPr>
          <p:cNvSpPr>
            <a:spLocks noGrp="1"/>
          </p:cNvSpPr>
          <p:nvPr>
            <p:ph idx="1"/>
          </p:nvPr>
        </p:nvSpPr>
        <p:spPr>
          <a:xfrm>
            <a:off x="677334" y="1533525"/>
            <a:ext cx="8596668" cy="4888837"/>
          </a:xfrm>
        </p:spPr>
        <p:txBody>
          <a:bodyPr>
            <a:normAutofit/>
          </a:bodyPr>
          <a:lstStyle/>
          <a:p>
            <a:pPr>
              <a:buFont typeface="Wingdings" panose="05000000000000000000" pitchFamily="2" charset="2"/>
              <a:buChar char="q"/>
            </a:pPr>
            <a:r>
              <a:rPr lang="en-US" sz="2400" dirty="0"/>
              <a:t>Having a personal community to make this app even more exclusive.</a:t>
            </a:r>
          </a:p>
          <a:p>
            <a:pPr>
              <a:buFont typeface="Wingdings" panose="05000000000000000000" pitchFamily="2" charset="2"/>
              <a:buChar char="q"/>
            </a:pPr>
            <a:r>
              <a:rPr lang="en-US" sz="2400" dirty="0"/>
              <a:t>Crowd Alert feature, where you will get a notification if there is a huge crowd in a  certain location.</a:t>
            </a:r>
          </a:p>
          <a:p>
            <a:pPr>
              <a:buFont typeface="Wingdings" panose="05000000000000000000" pitchFamily="2" charset="2"/>
              <a:buChar char="q"/>
            </a:pPr>
            <a:r>
              <a:rPr lang="en-US" sz="2400" dirty="0"/>
              <a:t>Variable status change, where the status automatically changes if you are constantly moving around</a:t>
            </a:r>
          </a:p>
          <a:p>
            <a:pPr>
              <a:buFont typeface="Wingdings" panose="05000000000000000000" pitchFamily="2" charset="2"/>
              <a:buChar char="q"/>
            </a:pPr>
            <a:r>
              <a:rPr lang="en-US" sz="2400" dirty="0"/>
              <a:t>Personal status , which can make the app even more specific.</a:t>
            </a:r>
          </a:p>
        </p:txBody>
      </p:sp>
    </p:spTree>
    <p:extLst>
      <p:ext uri="{BB962C8B-B14F-4D97-AF65-F5344CB8AC3E}">
        <p14:creationId xmlns:p14="http://schemas.microsoft.com/office/powerpoint/2010/main" val="2724112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625</TotalTime>
  <Words>706</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Trebuchet MS</vt:lpstr>
      <vt:lpstr>Wingdings</vt:lpstr>
      <vt:lpstr>Wingdings 3</vt:lpstr>
      <vt:lpstr>Facet</vt:lpstr>
      <vt:lpstr>IIITDM HANGOUTS</vt:lpstr>
      <vt:lpstr>What is IIITDM Hangouts ??</vt:lpstr>
      <vt:lpstr>Features of IIITDM Hangouts :</vt:lpstr>
      <vt:lpstr>PowerPoint Presentation</vt:lpstr>
      <vt:lpstr>PowerPoint Presentation</vt:lpstr>
      <vt:lpstr>PowerPoint Presentation</vt:lpstr>
      <vt:lpstr>PowerPoint Presentation</vt:lpstr>
      <vt:lpstr>PowerPoint Presentation</vt:lpstr>
      <vt:lpstr>Future Scope and Potential : </vt:lpstr>
      <vt:lpstr>PowerPoint Presentation</vt:lpstr>
      <vt:lpstr>PowerPoint Presentation</vt:lpstr>
      <vt:lpstr>USECASES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IIITDM HANGOUTS</dc:title>
  <dc:creator>918925643529</dc:creator>
  <cp:lastModifiedBy>Sibi M</cp:lastModifiedBy>
  <cp:revision>8</cp:revision>
  <dcterms:created xsi:type="dcterms:W3CDTF">2022-04-04T02:06:54Z</dcterms:created>
  <dcterms:modified xsi:type="dcterms:W3CDTF">2022-04-05T15:39:04Z</dcterms:modified>
</cp:coreProperties>
</file>