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-756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2DAADA-3643-4588-8784-0D6F26105116}" type="datetimeFigureOut">
              <a:rPr lang="en-IN" smtClean="0"/>
              <a:t>19-11-2014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5688A4-D3C8-41F8-AC3A-808C615FF7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6273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5688A4-D3C8-41F8-AC3A-808C615FF788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07932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5688A4-D3C8-41F8-AC3A-808C615FF788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48024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121361-8F24-4D0B-9467-4FC4D2614A98}" type="slidenum">
              <a:rPr lang="zh-TW" altLang="en-US"/>
              <a:pPr/>
              <a:t>3</a:t>
            </a:fld>
            <a:endParaRPr lang="en-US" altLang="zh-TW"/>
          </a:p>
        </p:txBody>
      </p:sp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1734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31CB4-3E0C-45DE-8BAE-D4505EA8C78B}" type="datetimeFigureOut">
              <a:rPr lang="en-IN" smtClean="0"/>
              <a:t>19-11-2014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302D4-C1C6-4C31-9F99-F6EAEFE30F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3290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31CB4-3E0C-45DE-8BAE-D4505EA8C78B}" type="datetimeFigureOut">
              <a:rPr lang="en-IN" smtClean="0"/>
              <a:t>19-11-2014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302D4-C1C6-4C31-9F99-F6EAEFE30F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0685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31CB4-3E0C-45DE-8BAE-D4505EA8C78B}" type="datetimeFigureOut">
              <a:rPr lang="en-IN" smtClean="0"/>
              <a:t>19-11-2014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302D4-C1C6-4C31-9F99-F6EAEFE30F24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176258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31CB4-3E0C-45DE-8BAE-D4505EA8C78B}" type="datetimeFigureOut">
              <a:rPr lang="en-IN" smtClean="0"/>
              <a:t>19-11-2014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302D4-C1C6-4C31-9F99-F6EAEFE30F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94516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31CB4-3E0C-45DE-8BAE-D4505EA8C78B}" type="datetimeFigureOut">
              <a:rPr lang="en-IN" smtClean="0"/>
              <a:t>19-11-2014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302D4-C1C6-4C31-9F99-F6EAEFE30F24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501977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31CB4-3E0C-45DE-8BAE-D4505EA8C78B}" type="datetimeFigureOut">
              <a:rPr lang="en-IN" smtClean="0"/>
              <a:t>19-11-2014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302D4-C1C6-4C31-9F99-F6EAEFE30F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69579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31CB4-3E0C-45DE-8BAE-D4505EA8C78B}" type="datetimeFigureOut">
              <a:rPr lang="en-IN" smtClean="0"/>
              <a:t>19-11-2014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302D4-C1C6-4C31-9F99-F6EAEFE30F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02527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31CB4-3E0C-45DE-8BAE-D4505EA8C78B}" type="datetimeFigureOut">
              <a:rPr lang="en-IN" smtClean="0"/>
              <a:t>19-11-2014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302D4-C1C6-4C31-9F99-F6EAEFE30F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1331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31CB4-3E0C-45DE-8BAE-D4505EA8C78B}" type="datetimeFigureOut">
              <a:rPr lang="en-IN" smtClean="0"/>
              <a:t>19-11-2014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302D4-C1C6-4C31-9F99-F6EAEFE30F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0324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31CB4-3E0C-45DE-8BAE-D4505EA8C78B}" type="datetimeFigureOut">
              <a:rPr lang="en-IN" smtClean="0"/>
              <a:t>19-11-2014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302D4-C1C6-4C31-9F99-F6EAEFE30F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9188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31CB4-3E0C-45DE-8BAE-D4505EA8C78B}" type="datetimeFigureOut">
              <a:rPr lang="en-IN" smtClean="0"/>
              <a:t>19-11-2014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302D4-C1C6-4C31-9F99-F6EAEFE30F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261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31CB4-3E0C-45DE-8BAE-D4505EA8C78B}" type="datetimeFigureOut">
              <a:rPr lang="en-IN" smtClean="0"/>
              <a:t>19-11-2014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302D4-C1C6-4C31-9F99-F6EAEFE30F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949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31CB4-3E0C-45DE-8BAE-D4505EA8C78B}" type="datetimeFigureOut">
              <a:rPr lang="en-IN" smtClean="0"/>
              <a:t>19-11-2014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302D4-C1C6-4C31-9F99-F6EAEFE30F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3360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31CB4-3E0C-45DE-8BAE-D4505EA8C78B}" type="datetimeFigureOut">
              <a:rPr lang="en-IN" smtClean="0"/>
              <a:t>19-11-2014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302D4-C1C6-4C31-9F99-F6EAEFE30F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8081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31CB4-3E0C-45DE-8BAE-D4505EA8C78B}" type="datetimeFigureOut">
              <a:rPr lang="en-IN" smtClean="0"/>
              <a:t>19-11-2014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302D4-C1C6-4C31-9F99-F6EAEFE30F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176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31CB4-3E0C-45DE-8BAE-D4505EA8C78B}" type="datetimeFigureOut">
              <a:rPr lang="en-IN" smtClean="0"/>
              <a:t>19-11-2014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302D4-C1C6-4C31-9F99-F6EAEFE30F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3942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631CB4-3E0C-45DE-8BAE-D4505EA8C78B}" type="datetimeFigureOut">
              <a:rPr lang="en-IN" smtClean="0"/>
              <a:t>19-11-2014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48302D4-C1C6-4C31-9F99-F6EAEFE30F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8321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MATLAB Image Processing Toolbox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smtClean="0"/>
              <a:t>Basic Introduction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731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Image Matrix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By Default, MATLAB reads an image in uint8 (unsigned 8-bit integer) format</a:t>
            </a:r>
          </a:p>
          <a:p>
            <a:pPr lvl="1"/>
            <a:r>
              <a:rPr lang="en-IN" dirty="0" smtClean="0"/>
              <a:t>Each pixel has values in the range [0,255]</a:t>
            </a:r>
          </a:p>
          <a:p>
            <a:pPr lvl="1"/>
            <a:endParaRPr lang="en-IN" dirty="0"/>
          </a:p>
          <a:p>
            <a:r>
              <a:rPr lang="en-IN" dirty="0" smtClean="0"/>
              <a:t>For some function you may need to convert image to double format</a:t>
            </a:r>
          </a:p>
          <a:p>
            <a:pPr lvl="1"/>
            <a:r>
              <a:rPr lang="en-IN" dirty="0" smtClean="0"/>
              <a:t>Double format has pixel values in the range [0,1]</a:t>
            </a:r>
          </a:p>
          <a:p>
            <a:pPr lvl="1"/>
            <a:r>
              <a:rPr lang="en-IN" dirty="0" smtClean="0"/>
              <a:t>To convert any image format to double, use MATLAB function “im2double()”</a:t>
            </a:r>
          </a:p>
          <a:p>
            <a:pPr lvl="1"/>
            <a:endParaRPr lang="en-IN" dirty="0" smtClean="0"/>
          </a:p>
          <a:p>
            <a:pPr marL="457200" lvl="1" indent="0">
              <a:buNone/>
            </a:pPr>
            <a:r>
              <a:rPr lang="en-IN" dirty="0" smtClean="0"/>
              <a:t>e.g.: A = imread(‘</a:t>
            </a:r>
            <a:r>
              <a:rPr lang="en-IN" dirty="0" err="1" smtClean="0"/>
              <a:t>filename.extension</a:t>
            </a:r>
            <a:r>
              <a:rPr lang="en-IN" dirty="0" smtClean="0"/>
              <a:t>’);</a:t>
            </a:r>
          </a:p>
          <a:p>
            <a:pPr marL="457200" lvl="1" indent="0">
              <a:buNone/>
            </a:pPr>
            <a:r>
              <a:rPr lang="en-IN" dirty="0"/>
              <a:t>	</a:t>
            </a:r>
            <a:r>
              <a:rPr lang="en-IN" dirty="0" smtClean="0"/>
              <a:t>A_double = im2double(A);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6847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33042"/>
            <a:ext cx="8596668" cy="3880773"/>
          </a:xfrm>
        </p:spPr>
        <p:txBody>
          <a:bodyPr/>
          <a:lstStyle/>
          <a:p>
            <a:r>
              <a:rPr lang="en-IN" dirty="0" err="1" smtClean="0"/>
              <a:t>MatLab</a:t>
            </a:r>
            <a:r>
              <a:rPr lang="en-IN" dirty="0" smtClean="0"/>
              <a:t> : Matrix Laboratory</a:t>
            </a:r>
          </a:p>
          <a:p>
            <a:endParaRPr lang="en-IN" dirty="0"/>
          </a:p>
          <a:p>
            <a:r>
              <a:rPr lang="en-IN" dirty="0" smtClean="0"/>
              <a:t>A high-level language for matrix calculations, numerical analysis, and scientific computing</a:t>
            </a:r>
          </a:p>
          <a:p>
            <a:endParaRPr lang="en-IN" dirty="0"/>
          </a:p>
          <a:p>
            <a:r>
              <a:rPr lang="en-IN" dirty="0" smtClean="0"/>
              <a:t>Programming</a:t>
            </a:r>
          </a:p>
          <a:p>
            <a:pPr lvl="1"/>
            <a:r>
              <a:rPr lang="en-US" altLang="en-US" dirty="0"/>
              <a:t>Can type on command line, or use a program file (“m”-file)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Semicolon at end of line is optional (suppresses printing)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Control flow (if, for, while, </a:t>
            </a:r>
            <a:r>
              <a:rPr lang="en-US" altLang="en-US" dirty="0" err="1"/>
              <a:t>switch,etc</a:t>
            </a:r>
            <a:r>
              <a:rPr lang="en-US" altLang="en-US" dirty="0"/>
              <a:t>) similar to C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Differences from C:  no variable declarations, no pointers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06173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/>
              <a:t>-</a:t>
            </a:r>
            <a:fld id="{C29325C1-D07A-4EEE-81C3-BE76FCE82631}" type="slidenum">
              <a:rPr lang="en-US" altLang="zh-TW"/>
              <a:pPr/>
              <a:t>3</a:t>
            </a:fld>
            <a:r>
              <a:rPr lang="en-US" altLang="zh-TW"/>
              <a:t>-</a:t>
            </a:r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Why MATLAB? </a:t>
            </a:r>
          </a:p>
        </p:txBody>
      </p:sp>
      <p:sp>
        <p:nvSpPr>
          <p:cNvPr id="38917" name="Rectangle 5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71514" y="1510145"/>
            <a:ext cx="8305800" cy="5181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dirty="0"/>
              <a:t>Shorter code, faster computation</a:t>
            </a:r>
          </a:p>
          <a:p>
            <a:pPr>
              <a:lnSpc>
                <a:spcPct val="90000"/>
              </a:lnSpc>
            </a:pPr>
            <a:r>
              <a:rPr lang="en-US" altLang="zh-TW" dirty="0"/>
              <a:t>Focus on ideas, not </a:t>
            </a:r>
            <a:r>
              <a:rPr lang="en-US" altLang="zh-TW" dirty="0" smtClean="0"/>
              <a:t>implementation</a:t>
            </a:r>
          </a:p>
          <a:p>
            <a:pPr>
              <a:lnSpc>
                <a:spcPct val="90000"/>
              </a:lnSpc>
            </a:pPr>
            <a:endParaRPr lang="en-US" altLang="zh-TW" dirty="0"/>
          </a:p>
          <a:p>
            <a:pPr>
              <a:lnSpc>
                <a:spcPct val="90000"/>
              </a:lnSpc>
            </a:pPr>
            <a:endParaRPr lang="en-US" altLang="zh-TW" dirty="0"/>
          </a:p>
          <a:p>
            <a:pPr lvl="1">
              <a:lnSpc>
                <a:spcPct val="90000"/>
              </a:lnSpc>
            </a:pPr>
            <a:endParaRPr lang="en-US" altLang="zh-TW" dirty="0" smtClean="0"/>
          </a:p>
          <a:p>
            <a:pPr lvl="1">
              <a:lnSpc>
                <a:spcPct val="90000"/>
              </a:lnSpc>
            </a:pPr>
            <a:r>
              <a:rPr lang="en-US" altLang="zh-TW" dirty="0" smtClean="0"/>
              <a:t>C</a:t>
            </a:r>
            <a:r>
              <a:rPr lang="en-US" altLang="zh-TW" dirty="0"/>
              <a:t>:	</a:t>
            </a:r>
            <a:br>
              <a:rPr lang="en-US" altLang="zh-TW" dirty="0"/>
            </a:br>
            <a:r>
              <a:rPr lang="en-US" altLang="zh-TW" sz="2000" dirty="0">
                <a:latin typeface="Courier New" panose="02070309020205020404" pitchFamily="49" charset="0"/>
              </a:rPr>
              <a:t>#include &lt;</a:t>
            </a:r>
            <a:r>
              <a:rPr lang="en-US" altLang="zh-TW" sz="2000" dirty="0" err="1">
                <a:latin typeface="Courier New" panose="02070309020205020404" pitchFamily="49" charset="0"/>
              </a:rPr>
              <a:t>math.h</a:t>
            </a:r>
            <a:r>
              <a:rPr lang="en-US" altLang="zh-TW" sz="2000" dirty="0">
                <a:latin typeface="Courier New" panose="02070309020205020404" pitchFamily="49" charset="0"/>
              </a:rPr>
              <a:t>&gt;</a:t>
            </a:r>
            <a:br>
              <a:rPr lang="en-US" altLang="zh-TW" sz="2000" dirty="0">
                <a:latin typeface="Courier New" panose="02070309020205020404" pitchFamily="49" charset="0"/>
              </a:rPr>
            </a:br>
            <a:r>
              <a:rPr lang="en-US" altLang="zh-TW" sz="2000" dirty="0">
                <a:latin typeface="Courier New" panose="02070309020205020404" pitchFamily="49" charset="0"/>
              </a:rPr>
              <a:t>double x, f[500];</a:t>
            </a:r>
            <a:br>
              <a:rPr lang="en-US" altLang="zh-TW" sz="2000" dirty="0">
                <a:latin typeface="Courier New" panose="02070309020205020404" pitchFamily="49" charset="0"/>
              </a:rPr>
            </a:br>
            <a:r>
              <a:rPr lang="en-US" altLang="zh-TW" sz="2000" dirty="0">
                <a:latin typeface="Courier New" panose="02070309020205020404" pitchFamily="49" charset="0"/>
              </a:rPr>
              <a:t>for( x=1.; x &lt; 1000; x=x+2)</a:t>
            </a:r>
            <a:br>
              <a:rPr lang="en-US" altLang="zh-TW" sz="2000" dirty="0">
                <a:latin typeface="Courier New" panose="02070309020205020404" pitchFamily="49" charset="0"/>
              </a:rPr>
            </a:br>
            <a:r>
              <a:rPr lang="en-US" altLang="zh-TW" sz="2000" dirty="0">
                <a:latin typeface="Courier New" panose="02070309020205020404" pitchFamily="49" charset="0"/>
              </a:rPr>
              <a:t>		f[(x-1)/2]=2*sin(pow(x,3.))/3+4.56;</a:t>
            </a:r>
          </a:p>
          <a:p>
            <a:pPr lvl="1">
              <a:lnSpc>
                <a:spcPct val="90000"/>
              </a:lnSpc>
            </a:pPr>
            <a:endParaRPr lang="en-US" altLang="zh-TW" dirty="0" smtClean="0"/>
          </a:p>
          <a:p>
            <a:pPr lvl="1">
              <a:lnSpc>
                <a:spcPct val="90000"/>
              </a:lnSpc>
            </a:pPr>
            <a:r>
              <a:rPr lang="en-US" altLang="zh-TW" dirty="0" smtClean="0"/>
              <a:t>MATLAB</a:t>
            </a:r>
            <a:r>
              <a:rPr lang="en-US" altLang="zh-TW" dirty="0"/>
              <a:t>: 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dirty="0"/>
              <a:t>			</a:t>
            </a:r>
            <a:r>
              <a:rPr lang="en-US" altLang="zh-TW" sz="2000" dirty="0">
                <a:latin typeface="Courier New" panose="02070309020205020404" pitchFamily="49" charset="0"/>
              </a:rPr>
              <a:t>f=2*sin((1:2:1000).^3)/3+4.56</a:t>
            </a:r>
            <a:r>
              <a:rPr lang="en-US" altLang="zh-TW" sz="2000" dirty="0" smtClean="0">
                <a:latin typeface="Courier New" panose="02070309020205020404" pitchFamily="49" charset="0"/>
              </a:rPr>
              <a:t>;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TW" sz="2000" dirty="0" smtClean="0">
              <a:latin typeface="Courier New" panose="02070309020205020404" pitchFamily="49" charset="0"/>
            </a:endParaRP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TW" sz="2000" dirty="0">
              <a:latin typeface="Courier New" panose="02070309020205020404" pitchFamily="49" charset="0"/>
            </a:endParaRP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TW" sz="2000" dirty="0">
              <a:latin typeface="Courier New" panose="02070309020205020404" pitchFamily="49" charset="0"/>
            </a:endParaRP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TW" dirty="0"/>
          </a:p>
        </p:txBody>
      </p:sp>
      <p:pic>
        <p:nvPicPr>
          <p:cNvPr id="38922" name="Picture 10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1864" y="2652620"/>
            <a:ext cx="6346825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923" name="Rectangle 11"/>
          <p:cNvSpPr>
            <a:spLocks noChangeArrowheads="1"/>
          </p:cNvSpPr>
          <p:nvPr/>
        </p:nvSpPr>
        <p:spPr bwMode="auto">
          <a:xfrm>
            <a:off x="2238612" y="5828579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zh-TW" dirty="0" smtClean="0">
              <a:solidFill>
                <a:schemeClr val="folHlink"/>
              </a:solidFill>
              <a:ea typeface="PMingLiU" panose="02020500000000000000" pitchFamily="18" charset="-120"/>
            </a:endParaRPr>
          </a:p>
          <a:p>
            <a:endParaRPr lang="en-US" altLang="zh-TW" dirty="0">
              <a:solidFill>
                <a:schemeClr val="folHlink"/>
              </a:solidFill>
              <a:ea typeface="PMingLiU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34283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9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9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89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89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89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89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89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89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89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89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89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89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7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is the Image Processing Toolbox?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93923"/>
            <a:ext cx="8596668" cy="4110962"/>
          </a:xfrm>
        </p:spPr>
        <p:txBody>
          <a:bodyPr/>
          <a:lstStyle/>
          <a:p>
            <a:r>
              <a:rPr lang="en-IN" dirty="0" smtClean="0"/>
              <a:t>The Image Processing Toolbox is a collection of functions that extend the capabilities of MATLAB’s numeric computing environment.</a:t>
            </a:r>
          </a:p>
          <a:p>
            <a:endParaRPr lang="en-IN" dirty="0" smtClean="0"/>
          </a:p>
          <a:p>
            <a:r>
              <a:rPr lang="en-IN" dirty="0" smtClean="0"/>
              <a:t>This toolbox supports a wide range of image processing operations, including:</a:t>
            </a:r>
          </a:p>
          <a:p>
            <a:pPr lvl="1"/>
            <a:r>
              <a:rPr lang="en-IN" dirty="0" smtClean="0"/>
              <a:t>Geometric operations</a:t>
            </a:r>
          </a:p>
          <a:p>
            <a:pPr lvl="1"/>
            <a:r>
              <a:rPr lang="en-IN" dirty="0" smtClean="0"/>
              <a:t>Neighbourhood and block operations</a:t>
            </a:r>
          </a:p>
          <a:p>
            <a:pPr lvl="1"/>
            <a:r>
              <a:rPr lang="en-IN" dirty="0" smtClean="0"/>
              <a:t>Linear filtering and filter design</a:t>
            </a:r>
          </a:p>
          <a:p>
            <a:pPr lvl="1"/>
            <a:r>
              <a:rPr lang="en-IN" dirty="0" smtClean="0"/>
              <a:t>Transformations</a:t>
            </a:r>
          </a:p>
          <a:p>
            <a:pPr lvl="1"/>
            <a:r>
              <a:rPr lang="en-IN" dirty="0" smtClean="0"/>
              <a:t>Image analysis and enhancement</a:t>
            </a:r>
          </a:p>
          <a:p>
            <a:pPr lvl="1"/>
            <a:r>
              <a:rPr lang="en-IN" dirty="0" smtClean="0"/>
              <a:t>Morphological image operations</a:t>
            </a:r>
          </a:p>
          <a:p>
            <a:pPr lvl="1"/>
            <a:r>
              <a:rPr lang="en-IN" dirty="0" smtClean="0"/>
              <a:t>And many more….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90071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Images in MATLAB</a:t>
            </a:r>
            <a:endParaRPr lang="en-IN" dirty="0"/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677334" y="1764008"/>
            <a:ext cx="4167621" cy="4486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1363" indent="-2841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00000"/>
                </a:solidFill>
              </a:rPr>
              <a:t>MATLAB can import/export several image formats:</a:t>
            </a:r>
          </a:p>
          <a:p>
            <a:pPr lvl="1" eaLnBrk="1" hangingPunct="1">
              <a:spcBef>
                <a:spcPts val="400"/>
              </a:spcBef>
              <a:buFont typeface="Arial" panose="020B0604020202020204" pitchFamily="34" charset="0"/>
              <a:buChar char="–"/>
            </a:pPr>
            <a:r>
              <a:rPr lang="en-US" altLang="zh-CN" sz="1600" dirty="0">
                <a:solidFill>
                  <a:srgbClr val="000000"/>
                </a:solidFill>
              </a:rPr>
              <a:t>BMP (Microsoft Windows Bitmap)</a:t>
            </a:r>
          </a:p>
          <a:p>
            <a:pPr lvl="1" eaLnBrk="1" hangingPunct="1">
              <a:spcBef>
                <a:spcPts val="400"/>
              </a:spcBef>
              <a:buFont typeface="Arial" panose="020B0604020202020204" pitchFamily="34" charset="0"/>
              <a:buChar char="–"/>
            </a:pPr>
            <a:r>
              <a:rPr lang="en-US" altLang="zh-CN" sz="1600" dirty="0">
                <a:solidFill>
                  <a:srgbClr val="000000"/>
                </a:solidFill>
              </a:rPr>
              <a:t>GIF (Graphics Interchange Files)</a:t>
            </a:r>
          </a:p>
          <a:p>
            <a:pPr lvl="1" eaLnBrk="1" hangingPunct="1">
              <a:spcBef>
                <a:spcPts val="400"/>
              </a:spcBef>
              <a:buFont typeface="Arial" panose="020B0604020202020204" pitchFamily="34" charset="0"/>
              <a:buChar char="–"/>
            </a:pPr>
            <a:r>
              <a:rPr lang="en-US" altLang="zh-CN" sz="1600" dirty="0">
                <a:solidFill>
                  <a:srgbClr val="000000"/>
                </a:solidFill>
              </a:rPr>
              <a:t>HDF (Hierarchical Data Format)</a:t>
            </a:r>
          </a:p>
          <a:p>
            <a:pPr lvl="1" eaLnBrk="1" hangingPunct="1">
              <a:spcBef>
                <a:spcPts val="400"/>
              </a:spcBef>
              <a:buFont typeface="Arial" panose="020B0604020202020204" pitchFamily="34" charset="0"/>
              <a:buChar char="–"/>
            </a:pPr>
            <a:r>
              <a:rPr lang="en-US" altLang="zh-CN" sz="1600" dirty="0">
                <a:solidFill>
                  <a:srgbClr val="000000"/>
                </a:solidFill>
              </a:rPr>
              <a:t>JPEG (Joint Photographic Experts Group)</a:t>
            </a:r>
          </a:p>
          <a:p>
            <a:pPr lvl="1" eaLnBrk="1" hangingPunct="1">
              <a:spcBef>
                <a:spcPts val="400"/>
              </a:spcBef>
              <a:buFont typeface="Arial" panose="020B0604020202020204" pitchFamily="34" charset="0"/>
              <a:buChar char="–"/>
            </a:pPr>
            <a:r>
              <a:rPr lang="en-US" altLang="zh-CN" sz="1600" dirty="0">
                <a:solidFill>
                  <a:srgbClr val="000000"/>
                </a:solidFill>
              </a:rPr>
              <a:t>PCX (Paintbrush)</a:t>
            </a:r>
          </a:p>
          <a:p>
            <a:pPr lvl="1" eaLnBrk="1" hangingPunct="1">
              <a:spcBef>
                <a:spcPts val="400"/>
              </a:spcBef>
              <a:buFont typeface="Arial" panose="020B0604020202020204" pitchFamily="34" charset="0"/>
              <a:buChar char="–"/>
            </a:pPr>
            <a:r>
              <a:rPr lang="en-US" altLang="zh-CN" sz="1600" dirty="0">
                <a:solidFill>
                  <a:srgbClr val="000000"/>
                </a:solidFill>
              </a:rPr>
              <a:t>PNG (Portable Network Graphics)</a:t>
            </a:r>
          </a:p>
          <a:p>
            <a:pPr lvl="1" eaLnBrk="1" hangingPunct="1">
              <a:spcBef>
                <a:spcPts val="400"/>
              </a:spcBef>
              <a:buFont typeface="Arial" panose="020B0604020202020204" pitchFamily="34" charset="0"/>
              <a:buChar char="–"/>
            </a:pPr>
            <a:r>
              <a:rPr lang="en-US" altLang="zh-CN" sz="1600" dirty="0">
                <a:solidFill>
                  <a:srgbClr val="000000"/>
                </a:solidFill>
              </a:rPr>
              <a:t>TIFF (Tagged Image File Format)</a:t>
            </a:r>
          </a:p>
          <a:p>
            <a:pPr lvl="1" eaLnBrk="1" hangingPunct="1">
              <a:spcBef>
                <a:spcPts val="400"/>
              </a:spcBef>
              <a:buFont typeface="Arial" panose="020B0604020202020204" pitchFamily="34" charset="0"/>
              <a:buChar char="–"/>
            </a:pPr>
            <a:r>
              <a:rPr lang="en-US" altLang="zh-CN" sz="1600" dirty="0">
                <a:solidFill>
                  <a:srgbClr val="000000"/>
                </a:solidFill>
              </a:rPr>
              <a:t>XWD (X Window Dump)</a:t>
            </a:r>
          </a:p>
          <a:p>
            <a:pPr lvl="1" eaLnBrk="1" hangingPunct="1">
              <a:spcBef>
                <a:spcPts val="400"/>
              </a:spcBef>
              <a:buFont typeface="Arial" panose="020B0604020202020204" pitchFamily="34" charset="0"/>
              <a:buChar char="–"/>
            </a:pPr>
            <a:r>
              <a:rPr lang="en-US" altLang="zh-CN" sz="1600" dirty="0">
                <a:solidFill>
                  <a:srgbClr val="000000"/>
                </a:solidFill>
              </a:rPr>
              <a:t>raw-data and other types of image data</a:t>
            </a:r>
          </a:p>
          <a:p>
            <a:pPr eaLnBrk="1" hangingPunct="1">
              <a:spcBef>
                <a:spcPts val="400"/>
              </a:spcBef>
              <a:buClrTx/>
              <a:buSzTx/>
              <a:buFontTx/>
              <a:buNone/>
            </a:pPr>
            <a:endParaRPr lang="en-US" altLang="zh-CN" sz="1600" dirty="0">
              <a:solidFill>
                <a:srgbClr val="000000"/>
              </a:solidFill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5116378" y="1783721"/>
            <a:ext cx="4157624" cy="446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41313" indent="-341313"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1363" indent="-284163"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marL="342900" indent="-342900" eaLnBrk="1" hangingPunct="1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00000"/>
                </a:solidFill>
                <a:cs typeface="Arial" panose="020B0604020202020204" pitchFamily="34" charset="0"/>
              </a:rPr>
              <a:t>Data types in MATLAB</a:t>
            </a:r>
          </a:p>
          <a:p>
            <a:pPr lvl="1" eaLnBrk="1" hangingPunct="1">
              <a:spcBef>
                <a:spcPts val="400"/>
              </a:spcBef>
              <a:buFont typeface="Arial" panose="020B0604020202020204" pitchFamily="34" charset="0"/>
              <a:buChar char="–"/>
            </a:pPr>
            <a:r>
              <a:rPr lang="en-US" altLang="zh-CN" sz="1600" dirty="0">
                <a:solidFill>
                  <a:srgbClr val="000000"/>
                </a:solidFill>
                <a:cs typeface="Arial" panose="020B0604020202020204" pitchFamily="34" charset="0"/>
              </a:rPr>
              <a:t>Double (64-bit double-precision floating point)</a:t>
            </a:r>
          </a:p>
          <a:p>
            <a:pPr lvl="1" eaLnBrk="1" hangingPunct="1">
              <a:spcBef>
                <a:spcPts val="400"/>
              </a:spcBef>
              <a:buFont typeface="Arial" panose="020B0604020202020204" pitchFamily="34" charset="0"/>
              <a:buChar char="–"/>
            </a:pPr>
            <a:r>
              <a:rPr lang="en-US" altLang="zh-CN" sz="1600" dirty="0">
                <a:solidFill>
                  <a:srgbClr val="000000"/>
                </a:solidFill>
                <a:cs typeface="Arial" panose="020B0604020202020204" pitchFamily="34" charset="0"/>
              </a:rPr>
              <a:t>Single (32-bit single-precision floating point)</a:t>
            </a:r>
          </a:p>
          <a:p>
            <a:pPr lvl="1" eaLnBrk="1" hangingPunct="1">
              <a:spcBef>
                <a:spcPts val="400"/>
              </a:spcBef>
              <a:buFont typeface="Arial" panose="020B0604020202020204" pitchFamily="34" charset="0"/>
              <a:buChar char="–"/>
            </a:pPr>
            <a:r>
              <a:rPr lang="en-US" altLang="zh-CN" sz="1600" dirty="0">
                <a:solidFill>
                  <a:srgbClr val="000000"/>
                </a:solidFill>
                <a:cs typeface="Arial" panose="020B0604020202020204" pitchFamily="34" charset="0"/>
              </a:rPr>
              <a:t>Int32 (32-bit signed integer)</a:t>
            </a:r>
          </a:p>
          <a:p>
            <a:pPr lvl="1" eaLnBrk="1" hangingPunct="1">
              <a:spcBef>
                <a:spcPts val="400"/>
              </a:spcBef>
              <a:buFont typeface="Arial" panose="020B0604020202020204" pitchFamily="34" charset="0"/>
              <a:buChar char="–"/>
            </a:pPr>
            <a:r>
              <a:rPr lang="en-US" altLang="zh-CN" sz="1600" dirty="0">
                <a:solidFill>
                  <a:srgbClr val="000000"/>
                </a:solidFill>
                <a:cs typeface="Arial" panose="020B0604020202020204" pitchFamily="34" charset="0"/>
              </a:rPr>
              <a:t>Int16 (16-bit signed integer)</a:t>
            </a:r>
          </a:p>
          <a:p>
            <a:pPr lvl="1" eaLnBrk="1" hangingPunct="1">
              <a:spcBef>
                <a:spcPts val="400"/>
              </a:spcBef>
              <a:buFont typeface="Arial" panose="020B0604020202020204" pitchFamily="34" charset="0"/>
              <a:buChar char="–"/>
            </a:pPr>
            <a:r>
              <a:rPr lang="en-US" altLang="zh-CN" sz="1600" dirty="0">
                <a:solidFill>
                  <a:srgbClr val="000000"/>
                </a:solidFill>
                <a:cs typeface="Arial" panose="020B0604020202020204" pitchFamily="34" charset="0"/>
              </a:rPr>
              <a:t>Int8 (8-bit signed integer)</a:t>
            </a:r>
          </a:p>
          <a:p>
            <a:pPr lvl="1" eaLnBrk="1" hangingPunct="1">
              <a:spcBef>
                <a:spcPts val="400"/>
              </a:spcBef>
              <a:buFont typeface="Arial" panose="020B0604020202020204" pitchFamily="34" charset="0"/>
              <a:buChar char="–"/>
            </a:pPr>
            <a:r>
              <a:rPr lang="en-US" altLang="zh-CN" sz="1600" dirty="0">
                <a:solidFill>
                  <a:srgbClr val="000000"/>
                </a:solidFill>
                <a:cs typeface="Arial" panose="020B0604020202020204" pitchFamily="34" charset="0"/>
              </a:rPr>
              <a:t>Uint32 (32-bit unsigned integer)</a:t>
            </a:r>
          </a:p>
          <a:p>
            <a:pPr lvl="1" eaLnBrk="1" hangingPunct="1">
              <a:spcBef>
                <a:spcPts val="400"/>
              </a:spcBef>
              <a:buFont typeface="Arial" panose="020B0604020202020204" pitchFamily="34" charset="0"/>
              <a:buChar char="–"/>
            </a:pPr>
            <a:r>
              <a:rPr lang="en-US" altLang="zh-CN" sz="1600" dirty="0">
                <a:solidFill>
                  <a:srgbClr val="000000"/>
                </a:solidFill>
                <a:cs typeface="Arial" panose="020B0604020202020204" pitchFamily="34" charset="0"/>
              </a:rPr>
              <a:t>Uint16 (16-bit unsigned integer)</a:t>
            </a:r>
          </a:p>
          <a:p>
            <a:pPr lvl="1" eaLnBrk="1" hangingPunct="1">
              <a:spcBef>
                <a:spcPts val="400"/>
              </a:spcBef>
              <a:buFont typeface="Arial" panose="020B0604020202020204" pitchFamily="34" charset="0"/>
              <a:buChar char="–"/>
            </a:pPr>
            <a:r>
              <a:rPr lang="en-US" altLang="zh-CN" sz="1600" dirty="0">
                <a:solidFill>
                  <a:srgbClr val="000000"/>
                </a:solidFill>
                <a:cs typeface="Arial" panose="020B0604020202020204" pitchFamily="34" charset="0"/>
              </a:rPr>
              <a:t>Uint8 (8-bit unsigned integer)</a:t>
            </a:r>
          </a:p>
          <a:p>
            <a:pPr eaLnBrk="1" hangingPunct="1">
              <a:spcBef>
                <a:spcPts val="400"/>
              </a:spcBef>
              <a:buClrTx/>
              <a:buSzTx/>
              <a:buFontTx/>
              <a:buNone/>
            </a:pPr>
            <a:endParaRPr lang="en-US" altLang="zh-CN" sz="16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2903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Images in MATLAB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64804"/>
            <a:ext cx="8596668" cy="3880773"/>
          </a:xfrm>
        </p:spPr>
        <p:txBody>
          <a:bodyPr/>
          <a:lstStyle/>
          <a:p>
            <a:r>
              <a:rPr lang="en-IN" dirty="0" smtClean="0"/>
              <a:t>Binary images: {0,1}</a:t>
            </a:r>
            <a:endParaRPr lang="en-IN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02" t="51563" r="27750" b="18750"/>
          <a:stretch>
            <a:fillRect/>
          </a:stretch>
        </p:blipFill>
        <p:spPr bwMode="auto">
          <a:xfrm>
            <a:off x="677334" y="2535498"/>
            <a:ext cx="8820000" cy="4089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475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Images in MATLAB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78452"/>
            <a:ext cx="8596668" cy="3880773"/>
          </a:xfrm>
        </p:spPr>
        <p:txBody>
          <a:bodyPr/>
          <a:lstStyle/>
          <a:p>
            <a:r>
              <a:rPr lang="en-US" altLang="zh-CN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Intensity </a:t>
            </a:r>
            <a:r>
              <a:rPr lang="en-US" altLang="zh-CN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images:[0,1</a:t>
            </a:r>
            <a:r>
              <a:rPr lang="en-US" altLang="zh-CN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 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double and [0,255] for uint8 etc</a:t>
            </a:r>
            <a:r>
              <a:rPr lang="en-US" altLang="zh-CN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</a:t>
            </a:r>
            <a:endParaRPr lang="en-IN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02" t="36562" r="30750" b="29062"/>
          <a:stretch>
            <a:fillRect/>
          </a:stretch>
        </p:blipFill>
        <p:spPr bwMode="auto">
          <a:xfrm>
            <a:off x="1375668" y="2279390"/>
            <a:ext cx="7200000" cy="4103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2599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Images in MATLAB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64804"/>
            <a:ext cx="8596668" cy="3880773"/>
          </a:xfrm>
        </p:spPr>
        <p:txBody>
          <a:bodyPr/>
          <a:lstStyle/>
          <a:p>
            <a:pPr>
              <a:spcBef>
                <a:spcPts val="500"/>
              </a:spcBef>
            </a:pPr>
            <a:r>
              <a:rPr lang="en-US" altLang="zh-CN" dirty="0">
                <a:solidFill>
                  <a:srgbClr val="000000"/>
                </a:solidFill>
              </a:rPr>
              <a:t>RGB images :  m × n × 3</a:t>
            </a:r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02" t="15936" r="37502" b="25313"/>
          <a:stretch>
            <a:fillRect/>
          </a:stretch>
        </p:blipFill>
        <p:spPr bwMode="auto">
          <a:xfrm>
            <a:off x="3877239" y="1930400"/>
            <a:ext cx="3960000" cy="4487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295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MATLAB Image Coordinates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74869"/>
            <a:ext cx="8596668" cy="1415124"/>
          </a:xfrm>
        </p:spPr>
        <p:txBody>
          <a:bodyPr/>
          <a:lstStyle/>
          <a:p>
            <a:pPr algn="just"/>
            <a:r>
              <a:rPr lang="en-US" dirty="0"/>
              <a:t>MATLAB stores images as </a:t>
            </a:r>
            <a:r>
              <a:rPr lang="en-US" dirty="0" smtClean="0"/>
              <a:t>matrices</a:t>
            </a:r>
            <a:endParaRPr lang="en-US" dirty="0"/>
          </a:p>
          <a:p>
            <a:pPr algn="just"/>
            <a:r>
              <a:rPr lang="en-US" dirty="0"/>
              <a:t>In MATLAB, image pixels are referenced using </a:t>
            </a:r>
            <a:r>
              <a:rPr lang="en-US" sz="1600" b="1" dirty="0">
                <a:latin typeface="Arial" pitchFamily="34" charset="0"/>
                <a:cs typeface="Arial" pitchFamily="34" charset="0"/>
              </a:rPr>
              <a:t>(row, col)</a:t>
            </a:r>
            <a:r>
              <a:rPr lang="en-US" sz="1600" b="1" dirty="0"/>
              <a:t> </a:t>
            </a:r>
            <a:r>
              <a:rPr lang="en-US" dirty="0" smtClean="0"/>
              <a:t>values</a:t>
            </a:r>
            <a:endParaRPr lang="en-US" dirty="0"/>
          </a:p>
          <a:p>
            <a:pPr algn="just"/>
            <a:r>
              <a:rPr lang="en-US" dirty="0" smtClean="0"/>
              <a:t>Origin </a:t>
            </a:r>
            <a:r>
              <a:rPr lang="en-US" dirty="0"/>
              <a:t>of the coordinate system </a:t>
            </a:r>
            <a:r>
              <a:rPr lang="en-US" sz="1600" b="1" dirty="0"/>
              <a:t>(1,1)</a:t>
            </a:r>
            <a:r>
              <a:rPr lang="en-US" dirty="0"/>
              <a:t> is the top left corner of the </a:t>
            </a:r>
            <a:r>
              <a:rPr lang="en-US" dirty="0" smtClean="0"/>
              <a:t>image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1416573" y="3805904"/>
            <a:ext cx="0" cy="213360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1409618" y="3819754"/>
            <a:ext cx="2341445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1492748" y="3889029"/>
            <a:ext cx="2542335" cy="20781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825283" y="3889029"/>
            <a:ext cx="0" cy="20781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130083" y="3889028"/>
            <a:ext cx="0" cy="20781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434883" y="3889029"/>
            <a:ext cx="0" cy="20781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763915" y="3889029"/>
            <a:ext cx="0" cy="20781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120683" y="3889029"/>
            <a:ext cx="0" cy="20781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425483" y="3889029"/>
            <a:ext cx="0" cy="20781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751063" y="3889029"/>
            <a:ext cx="0" cy="20781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492748" y="4179979"/>
            <a:ext cx="25423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492748" y="4443214"/>
            <a:ext cx="25423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492748" y="4748014"/>
            <a:ext cx="25423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492748" y="5052814"/>
            <a:ext cx="25423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475416" y="5357614"/>
            <a:ext cx="25423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492748" y="5662414"/>
            <a:ext cx="25423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2135312" y="4753243"/>
            <a:ext cx="304800" cy="3048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77334" y="3805904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img</a:t>
            </a:r>
            <a:endParaRPr lang="en-US" b="1" dirty="0"/>
          </a:p>
        </p:txBody>
      </p:sp>
      <p:sp>
        <p:nvSpPr>
          <p:cNvPr id="22" name="Content Placeholder 2"/>
          <p:cNvSpPr txBox="1">
            <a:spLocks/>
          </p:cNvSpPr>
          <p:nvPr/>
        </p:nvSpPr>
        <p:spPr bwMode="auto">
          <a:xfrm>
            <a:off x="5482883" y="4112684"/>
            <a:ext cx="32004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2400" dirty="0" smtClean="0"/>
              <a:t>Thus, 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img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(4,3)</a:t>
            </a:r>
            <a:r>
              <a:rPr lang="en-US" sz="2400" dirty="0" smtClean="0"/>
              <a:t> refers to the pixel at the 4</a:t>
            </a:r>
            <a:r>
              <a:rPr lang="en-US" sz="2400" baseline="30000" dirty="0" smtClean="0"/>
              <a:t>th</a:t>
            </a:r>
            <a:r>
              <a:rPr lang="en-US" sz="2400" dirty="0" smtClean="0"/>
              <a:t> row and 3</a:t>
            </a:r>
            <a:r>
              <a:rPr lang="en-US" sz="2400" baseline="30000" dirty="0" smtClean="0"/>
              <a:t>rd</a:t>
            </a:r>
            <a:r>
              <a:rPr lang="en-US" sz="2400" dirty="0" smtClean="0"/>
              <a:t> column.</a:t>
            </a:r>
            <a:endParaRPr lang="en-US" sz="2400" dirty="0"/>
          </a:p>
        </p:txBody>
      </p:sp>
      <p:cxnSp>
        <p:nvCxnSpPr>
          <p:cNvPr id="23" name="Straight Arrow Connector 22"/>
          <p:cNvCxnSpPr>
            <a:endCxn id="20" idx="3"/>
          </p:cNvCxnSpPr>
          <p:nvPr/>
        </p:nvCxnSpPr>
        <p:spPr>
          <a:xfrm flipH="1">
            <a:off x="2440112" y="4443214"/>
            <a:ext cx="3042771" cy="462429"/>
          </a:xfrm>
          <a:prstGeom prst="straightConnector1">
            <a:avLst/>
          </a:prstGeom>
          <a:ln w="34925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7323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&#10;\begin{document}&#10;\[&#10;f(x)= 2\cdot \sin(x^3)/3 + 4.56, x \in \{1, 3, 5, \dots, 9999\}&#10;\]&#10;\end{document}&#10;"/>
  <p:tag name="EXTERNALNAME" val="txp_fig"/>
  <p:tag name="BLEND" val="False"/>
  <p:tag name="TRANSPARENT" val="False"/>
  <p:tag name="KEEPFILES" val="False"/>
  <p:tag name="DEBUGPAUSE" val="False"/>
  <p:tag name="RESOLUTION" val="3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465.875"/>
  <p:tag name="PICTUREFILESIZE" val="3978"/>
</p:tagLst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640</TotalTime>
  <Words>443</Words>
  <Application>Microsoft Office PowerPoint</Application>
  <PresentationFormat>Custom</PresentationFormat>
  <Paragraphs>81</Paragraphs>
  <Slides>10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Facet</vt:lpstr>
      <vt:lpstr>MATLAB Image Processing Toolbox</vt:lpstr>
      <vt:lpstr>Introduction</vt:lpstr>
      <vt:lpstr>Why MATLAB? </vt:lpstr>
      <vt:lpstr>What is the Image Processing Toolbox?</vt:lpstr>
      <vt:lpstr>Images in MATLAB</vt:lpstr>
      <vt:lpstr>Images in MATLAB</vt:lpstr>
      <vt:lpstr>Images in MATLAB</vt:lpstr>
      <vt:lpstr>Images in MATLAB</vt:lpstr>
      <vt:lpstr>MATLAB Image Coordinates</vt:lpstr>
      <vt:lpstr>Image Matrix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MATLAB Image Processing Toolbox</dc:title>
  <dc:creator>Abhishek Tiwari</dc:creator>
  <cp:lastModifiedBy>Mohit</cp:lastModifiedBy>
  <cp:revision>36</cp:revision>
  <dcterms:created xsi:type="dcterms:W3CDTF">2014-09-20T18:16:51Z</dcterms:created>
  <dcterms:modified xsi:type="dcterms:W3CDTF">2014-11-19T13:28:49Z</dcterms:modified>
</cp:coreProperties>
</file>