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DDD6A-232F-468C-BF25-5A406C4A004D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4B2B7-0914-41BD-9169-0222D0AE1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7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64FA29-0CA1-4561-8E60-DE60B4D4098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FFD9CCA-1BA7-4641-9C99-A5B5E787ADA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9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787E30-D028-458C-AD07-54BE25E4A8F9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8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AD293-E0A3-4432-B235-F4F1E51EAC3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3587750" y="0"/>
            <a:ext cx="12415838" cy="6985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9900" y="728663"/>
            <a:ext cx="3429000" cy="50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6006B-2B2E-47A7-862F-6D198648611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3587750" y="0"/>
            <a:ext cx="12415838" cy="6985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9900" y="728663"/>
            <a:ext cx="3429000" cy="50942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16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43DE945-8B1B-4FB4-9DF0-F9CCC4083EC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4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1CEDC2C-93F0-4F77-A618-7BFF455C7C1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5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5E67FD-C0EB-409A-A086-584460F9A6C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2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35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26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7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7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5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7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0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FB43E-A70D-4D47-B5E5-EDD506FC6FA3}" type="datetimeFigureOut">
              <a:rPr lang="en-IN" smtClean="0"/>
              <a:t>16-11-2014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52DB90-091D-46A9-B60F-470F68368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55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5.xml"/><Relationship Id="rId7" Type="http://schemas.openxmlformats.org/officeDocument/2006/relationships/oleObject" Target="../embeddings/oleObject5.bin"/><Relationship Id="rId2" Type="http://schemas.openxmlformats.org/officeDocument/2006/relationships/tags" Target="../tags/tag4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Image Noise Reduction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0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Band Reject Filter Example</a:t>
            </a:r>
            <a:endParaRPr lang="en-US" altLang="en-US" smtClean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55"/>
          <a:stretch>
            <a:fillRect/>
          </a:stretch>
        </p:blipFill>
        <p:spPr bwMode="auto">
          <a:xfrm>
            <a:off x="677334" y="2135814"/>
            <a:ext cx="5400000" cy="406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755915" y="1406526"/>
            <a:ext cx="251857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2000" dirty="0"/>
              <a:t>Image corrupted by sinusoidal noise</a:t>
            </a:r>
            <a:endParaRPr lang="en-US" altLang="en-US" sz="2000" dirty="0"/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3398293" y="1406526"/>
            <a:ext cx="267904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2000" dirty="0"/>
              <a:t>Fourier spectrum of corrupted image</a:t>
            </a:r>
            <a:endParaRPr lang="en-US" altLang="en-US" sz="2000" dirty="0"/>
          </a:p>
        </p:txBody>
      </p:sp>
      <p:sp>
        <p:nvSpPr>
          <p:cNvPr id="41991" name="Text Box 11"/>
          <p:cNvSpPr txBox="1">
            <a:spLocks noChangeArrowheads="1"/>
          </p:cNvSpPr>
          <p:nvPr/>
        </p:nvSpPr>
        <p:spPr bwMode="auto">
          <a:xfrm>
            <a:off x="677335" y="6124575"/>
            <a:ext cx="2597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dirty="0"/>
              <a:t>Butterworth band reject filter</a:t>
            </a:r>
            <a:endParaRPr lang="en-US" altLang="en-US" dirty="0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3637346" y="6262688"/>
            <a:ext cx="2439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dirty="0"/>
              <a:t>Filtered image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0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</a:t>
            </a:r>
            <a:r>
              <a:rPr lang="en-IN" dirty="0" smtClean="0"/>
              <a:t>oise in digital images can result from image acquisition (digitization) and transmission</a:t>
            </a:r>
          </a:p>
          <a:p>
            <a:pPr lvl="1"/>
            <a:r>
              <a:rPr lang="en-IN" dirty="0" smtClean="0"/>
              <a:t>Imaging sensors can be affected by ambient conditions</a:t>
            </a:r>
          </a:p>
          <a:p>
            <a:pPr lvl="1"/>
            <a:r>
              <a:rPr lang="en-IN" dirty="0" smtClean="0"/>
              <a:t>Interference can be added to an image during transmission</a:t>
            </a:r>
          </a:p>
          <a:p>
            <a:pPr lvl="1"/>
            <a:endParaRPr lang="en-IN" dirty="0"/>
          </a:p>
          <a:p>
            <a:r>
              <a:rPr lang="en-IN" dirty="0" smtClean="0"/>
              <a:t>Common types of image noise include:</a:t>
            </a:r>
          </a:p>
          <a:p>
            <a:pPr lvl="1"/>
            <a:r>
              <a:rPr lang="en-IN" b="1" dirty="0" smtClean="0"/>
              <a:t>Salt and pepper noise: </a:t>
            </a:r>
            <a:r>
              <a:rPr lang="en-IN" dirty="0" smtClean="0"/>
              <a:t>contains random occurrences of black &amp; white pixels</a:t>
            </a:r>
          </a:p>
          <a:p>
            <a:pPr lvl="1"/>
            <a:r>
              <a:rPr lang="en-IN" b="1" dirty="0" smtClean="0"/>
              <a:t>Impulse noise: </a:t>
            </a:r>
            <a:r>
              <a:rPr lang="en-IN" dirty="0" smtClean="0"/>
              <a:t>contains</a:t>
            </a:r>
            <a:r>
              <a:rPr lang="en-IN" b="1" dirty="0" smtClean="0"/>
              <a:t> </a:t>
            </a:r>
            <a:r>
              <a:rPr lang="en-IN" dirty="0" smtClean="0"/>
              <a:t>random occurrences of white pixels</a:t>
            </a:r>
          </a:p>
          <a:p>
            <a:pPr lvl="1"/>
            <a:r>
              <a:rPr lang="en-IN" b="1" dirty="0" smtClean="0"/>
              <a:t>Gaussian noise: </a:t>
            </a:r>
            <a:r>
              <a:rPr lang="en-IN" dirty="0" smtClean="0"/>
              <a:t>variations in intensity drawn from a Gaussian normal distribution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14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Noise Model</a:t>
            </a:r>
            <a:endParaRPr lang="en-US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 smtClean="0"/>
              <a:t>We can consider a noisy image to be modelled as follows:</a:t>
            </a:r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endParaRPr lang="en-IE" altLang="en-US" dirty="0" smtClean="0"/>
          </a:p>
          <a:p>
            <a:pPr marL="0" indent="0">
              <a:buNone/>
            </a:pPr>
            <a:r>
              <a:rPr lang="en-IE" altLang="en-US" dirty="0" smtClean="0"/>
              <a:t>where </a:t>
            </a:r>
            <a:r>
              <a:rPr lang="en-IE" altLang="en-US" i="1" dirty="0" smtClean="0">
                <a:latin typeface="Times New Roman" panose="02020603050405020304" pitchFamily="18" charset="0"/>
              </a:rPr>
              <a:t>f</a:t>
            </a:r>
            <a:r>
              <a:rPr lang="en-IE" altLang="en-US" dirty="0" smtClean="0">
                <a:latin typeface="Times New Roman" panose="02020603050405020304" pitchFamily="18" charset="0"/>
              </a:rPr>
              <a:t>(</a:t>
            </a:r>
            <a:r>
              <a:rPr lang="en-IE" altLang="en-US" i="1" dirty="0" smtClean="0">
                <a:latin typeface="Times New Roman" panose="02020603050405020304" pitchFamily="18" charset="0"/>
              </a:rPr>
              <a:t>x, y</a:t>
            </a:r>
            <a:r>
              <a:rPr lang="en-IE" altLang="en-US" dirty="0" smtClean="0">
                <a:latin typeface="Times New Roman" panose="02020603050405020304" pitchFamily="18" charset="0"/>
              </a:rPr>
              <a:t>)</a:t>
            </a:r>
            <a:r>
              <a:rPr lang="en-IE" altLang="en-US" dirty="0" smtClean="0"/>
              <a:t> is the original image pixel, </a:t>
            </a:r>
            <a:r>
              <a:rPr lang="el-G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I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I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altLang="en-US" dirty="0" smtClean="0">
                <a:cs typeface="Times New Roman" panose="02020603050405020304" pitchFamily="18" charset="0"/>
              </a:rPr>
              <a:t> is the noise term and </a:t>
            </a:r>
            <a:r>
              <a:rPr lang="en-IE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IE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E" altLang="en-US" dirty="0" smtClean="0">
                <a:cs typeface="Times New Roman" panose="02020603050405020304" pitchFamily="18" charset="0"/>
              </a:rPr>
              <a:t> is the resulting noisy pixel</a:t>
            </a:r>
          </a:p>
          <a:p>
            <a:endParaRPr lang="en-IE" altLang="en-US" dirty="0" smtClean="0">
              <a:cs typeface="Times New Roman" panose="02020603050405020304" pitchFamily="18" charset="0"/>
            </a:endParaRPr>
          </a:p>
          <a:p>
            <a:r>
              <a:rPr lang="en-IE" altLang="en-US" dirty="0" smtClean="0">
                <a:cs typeface="Times New Roman" panose="02020603050405020304" pitchFamily="18" charset="0"/>
              </a:rPr>
              <a:t>If we can estimate the noise model we can figure out how to restore the image</a:t>
            </a:r>
            <a:endParaRPr lang="el-GR" alt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470150" y="2574926"/>
          <a:ext cx="53673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612800" imgH="203040" progId="Equation.3">
                  <p:embed/>
                </p:oleObj>
              </mc:Choice>
              <mc:Fallback>
                <p:oleObj name="Equation" r:id="rId4" imgW="1612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574926"/>
                        <a:ext cx="53673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6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Filtering to Remove Noise</a:t>
            </a:r>
            <a:endParaRPr lang="en-US" altLang="en-US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042" y="2063607"/>
            <a:ext cx="9558487" cy="3880773"/>
          </a:xfrm>
        </p:spPr>
        <p:txBody>
          <a:bodyPr/>
          <a:lstStyle/>
          <a:p>
            <a:pPr defTabSz="993775">
              <a:tabLst>
                <a:tab pos="2333625" algn="l"/>
              </a:tabLst>
            </a:pPr>
            <a:r>
              <a:rPr lang="en-IE" altLang="en-US" dirty="0" smtClean="0"/>
              <a:t>We can use spatial filters of different kinds to remove different kinds of noise</a:t>
            </a:r>
          </a:p>
          <a:p>
            <a:pPr marL="0" indent="0" defTabSz="993775">
              <a:buNone/>
              <a:tabLst>
                <a:tab pos="2333625" algn="l"/>
              </a:tabLst>
            </a:pPr>
            <a:r>
              <a:rPr lang="en-IE" altLang="en-US" dirty="0" smtClean="0"/>
              <a:t>The </a:t>
            </a:r>
            <a:r>
              <a:rPr lang="en-IE" altLang="en-US" i="1" dirty="0" smtClean="0"/>
              <a:t>arithmetic</a:t>
            </a:r>
            <a:r>
              <a:rPr lang="en-IE" altLang="en-US" dirty="0" smtClean="0"/>
              <a:t> </a:t>
            </a:r>
            <a:r>
              <a:rPr lang="en-IE" altLang="en-US" i="1" dirty="0" smtClean="0"/>
              <a:t>mean</a:t>
            </a:r>
            <a:r>
              <a:rPr lang="en-IE" altLang="en-US" dirty="0" smtClean="0"/>
              <a:t> filter is a very simple one and is calculated as follows:</a:t>
            </a:r>
          </a:p>
          <a:p>
            <a:pPr marL="0" indent="0" defTabSz="993775">
              <a:buNone/>
              <a:tabLst>
                <a:tab pos="2333625" algn="l"/>
              </a:tabLst>
            </a:pPr>
            <a:endParaRPr lang="en-IE" altLang="en-US" dirty="0" smtClean="0"/>
          </a:p>
          <a:p>
            <a:pPr marL="0" indent="0" defTabSz="993775">
              <a:buNone/>
              <a:tabLst>
                <a:tab pos="2333625" algn="l"/>
              </a:tabLst>
            </a:pPr>
            <a:endParaRPr lang="en-IE" altLang="en-US" dirty="0" smtClean="0"/>
          </a:p>
          <a:p>
            <a:pPr marL="0" indent="0" defTabSz="993775">
              <a:buNone/>
              <a:tabLst>
                <a:tab pos="2333625" algn="l"/>
              </a:tabLst>
            </a:pPr>
            <a:r>
              <a:rPr lang="en-IE" altLang="en-US" dirty="0" smtClean="0"/>
              <a:t>				</a:t>
            </a:r>
            <a:endParaRPr lang="en-US" altLang="en-US" dirty="0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901003"/>
              </p:ext>
            </p:extLst>
          </p:nvPr>
        </p:nvGraphicFramePr>
        <p:xfrm>
          <a:off x="2672388" y="2975437"/>
          <a:ext cx="4224338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1511280" imgH="457200" progId="Equation.3">
                  <p:embed/>
                </p:oleObj>
              </mc:Choice>
              <mc:Fallback>
                <p:oleObj name="Equation" r:id="rId4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388" y="2975437"/>
                        <a:ext cx="4224338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06296"/>
              </p:ext>
            </p:extLst>
          </p:nvPr>
        </p:nvGraphicFramePr>
        <p:xfrm>
          <a:off x="6442458" y="4125170"/>
          <a:ext cx="2057400" cy="197008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7" charset="-128"/>
                        </a:rPr>
                        <a:t>9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7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3345" y="4682836"/>
            <a:ext cx="6123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implemented as a simple arithmetic filter and blurs the image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32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Median Filter</a:t>
            </a:r>
            <a:endParaRPr lang="en-US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b="1" dirty="0" smtClean="0"/>
              <a:t>Median Filter:</a:t>
            </a:r>
          </a:p>
          <a:p>
            <a:pPr marL="0" indent="0">
              <a:buNone/>
            </a:pPr>
            <a:endParaRPr lang="en-IE" altLang="en-US" b="1" dirty="0" smtClean="0"/>
          </a:p>
          <a:p>
            <a:pPr marL="0" indent="0">
              <a:buNone/>
            </a:pPr>
            <a:endParaRPr lang="en-IE" altLang="en-US" b="1" dirty="0" smtClean="0"/>
          </a:p>
          <a:p>
            <a:r>
              <a:rPr lang="en-IE" altLang="en-US" dirty="0" smtClean="0"/>
              <a:t>Excellent at noise removal, without the smoothing effects that can occur with other smoothing filters</a:t>
            </a:r>
          </a:p>
          <a:p>
            <a:pPr marL="0" indent="0">
              <a:buNone/>
            </a:pPr>
            <a:endParaRPr lang="en-IE" altLang="en-US" dirty="0" smtClean="0"/>
          </a:p>
          <a:p>
            <a:r>
              <a:rPr lang="en-IE" altLang="en-US" dirty="0" smtClean="0"/>
              <a:t>Particularly good when salt and pepper noise is present</a:t>
            </a:r>
            <a:endParaRPr lang="en-US" altLang="en-US" dirty="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709989" y="2070100"/>
          <a:ext cx="44037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4" imgW="1574640" imgH="342720" progId="Equation.3">
                  <p:embed/>
                </p:oleObj>
              </mc:Choice>
              <mc:Fallback>
                <p:oleObj name="Equation" r:id="rId4" imgW="1574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9" y="2070100"/>
                        <a:ext cx="44037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1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Comparison: Gaussian noise</a:t>
            </a:r>
          </a:p>
        </p:txBody>
      </p:sp>
      <p:graphicFrame>
        <p:nvGraphicFramePr>
          <p:cNvPr id="273411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790700" y="1"/>
          <a:ext cx="687388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"/>
                        <a:ext cx="687388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3412" name="Picture 4" descr="gauss_noise_compar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70000"/>
            <a:ext cx="4521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Comparison: </a:t>
            </a:r>
            <a:r>
              <a:rPr lang="en-US" altLang="en-US" dirty="0" smtClean="0"/>
              <a:t>Salt &amp; Pepper Noise</a:t>
            </a:r>
            <a:endParaRPr lang="en-US" altLang="en-US" dirty="0"/>
          </a:p>
        </p:txBody>
      </p:sp>
      <p:graphicFrame>
        <p:nvGraphicFramePr>
          <p:cNvPr id="275459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790700" y="1"/>
          <a:ext cx="687388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"/>
                        <a:ext cx="687388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5460" name="Picture 4" descr="s_and_p_noise_compar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40" y="1286160"/>
            <a:ext cx="4424363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Periodic Noise</a:t>
            </a:r>
            <a:endParaRPr lang="en-US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701989"/>
            <a:ext cx="5257800" cy="5524500"/>
          </a:xfrm>
        </p:spPr>
        <p:txBody>
          <a:bodyPr/>
          <a:lstStyle/>
          <a:p>
            <a:r>
              <a:rPr lang="en-IE" altLang="en-US" dirty="0" smtClean="0"/>
              <a:t>Typically arises due to electrical or electromagnetic interference</a:t>
            </a:r>
          </a:p>
          <a:p>
            <a:pPr marL="0" indent="0">
              <a:buNone/>
            </a:pPr>
            <a:endParaRPr lang="en-IE" altLang="en-US" dirty="0" smtClean="0"/>
          </a:p>
          <a:p>
            <a:r>
              <a:rPr lang="en-IE" altLang="en-US" dirty="0" smtClean="0"/>
              <a:t>Gives rise to regular noise patterns in an image</a:t>
            </a:r>
          </a:p>
          <a:p>
            <a:pPr marL="0" indent="0">
              <a:buNone/>
            </a:pPr>
            <a:endParaRPr lang="en-IE" altLang="en-US" dirty="0" smtClean="0"/>
          </a:p>
          <a:p>
            <a:r>
              <a:rPr lang="en-IE" altLang="en-US" dirty="0" smtClean="0"/>
              <a:t>Frequency domain techniques in the Fourier domain are most effective at removing periodic noise</a:t>
            </a:r>
            <a:endParaRPr lang="en-US" altLang="en-US" dirty="0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8" b="-401"/>
          <a:stretch>
            <a:fillRect/>
          </a:stretch>
        </p:blipFill>
        <p:spPr bwMode="auto">
          <a:xfrm>
            <a:off x="6465817" y="1701989"/>
            <a:ext cx="3222625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6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Band Reject Filters</a:t>
            </a:r>
            <a:endParaRPr lang="en-US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10921"/>
            <a:ext cx="8686800" cy="5524500"/>
          </a:xfrm>
        </p:spPr>
        <p:txBody>
          <a:bodyPr/>
          <a:lstStyle/>
          <a:p>
            <a:r>
              <a:rPr lang="en-IE" altLang="en-US" dirty="0" smtClean="0"/>
              <a:t>Removing </a:t>
            </a:r>
            <a:r>
              <a:rPr lang="en-IE" altLang="en-US" dirty="0" smtClean="0"/>
              <a:t>periodic noise </a:t>
            </a:r>
            <a:r>
              <a:rPr lang="en-IE" altLang="en-US" dirty="0" smtClean="0"/>
              <a:t>from </a:t>
            </a:r>
            <a:r>
              <a:rPr lang="en-IE" altLang="en-US" dirty="0" smtClean="0"/>
              <a:t>an image involves removing a particular range of frequencies from that image</a:t>
            </a:r>
          </a:p>
          <a:p>
            <a:endParaRPr lang="en-IE" altLang="en-US" dirty="0" smtClean="0"/>
          </a:p>
          <a:p>
            <a:r>
              <a:rPr lang="en-IE" altLang="en-US" i="1" dirty="0" smtClean="0"/>
              <a:t>Band reject</a:t>
            </a:r>
            <a:r>
              <a:rPr lang="en-IE" altLang="en-US" dirty="0" smtClean="0"/>
              <a:t> filters can be used for this purpose</a:t>
            </a:r>
          </a:p>
          <a:p>
            <a:endParaRPr lang="en-IE" altLang="en-US" dirty="0" smtClean="0"/>
          </a:p>
          <a:p>
            <a:r>
              <a:rPr lang="en-IE" altLang="en-US" dirty="0" smtClean="0"/>
              <a:t>An ideal band reject filter is given as follows:</a:t>
            </a:r>
            <a:endParaRPr lang="en-US" altLang="en-US" dirty="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44345"/>
              </p:ext>
            </p:extLst>
          </p:nvPr>
        </p:nvGraphicFramePr>
        <p:xfrm>
          <a:off x="677334" y="3962120"/>
          <a:ext cx="5743575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2743200" imgH="1143000" progId="Equation.3">
                  <p:embed/>
                </p:oleObj>
              </mc:Choice>
              <mc:Fallback>
                <p:oleObj name="Equation" r:id="rId4" imgW="27432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34" y="3962120"/>
                        <a:ext cx="5743575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1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329</Words>
  <Application>Microsoft Office PowerPoint</Application>
  <PresentationFormat>Custom</PresentationFormat>
  <Paragraphs>67</Paragraphs>
  <Slides>10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Facet</vt:lpstr>
      <vt:lpstr>Equation</vt:lpstr>
      <vt:lpstr>Image Noise Reduction</vt:lpstr>
      <vt:lpstr>Concepts</vt:lpstr>
      <vt:lpstr>Noise Model</vt:lpstr>
      <vt:lpstr>Filtering to Remove Noise</vt:lpstr>
      <vt:lpstr>Median Filter</vt:lpstr>
      <vt:lpstr>Comparison: Gaussian noise</vt:lpstr>
      <vt:lpstr>Comparison: Salt &amp; Pepper Noise</vt:lpstr>
      <vt:lpstr>Periodic Noise</vt:lpstr>
      <vt:lpstr>Band Reject Filters</vt:lpstr>
      <vt:lpstr>Band Reject Filter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Noise Reduction</dc:title>
  <dc:creator>Abhishek Tiwari</dc:creator>
  <cp:lastModifiedBy>Mohit</cp:lastModifiedBy>
  <cp:revision>25</cp:revision>
  <dcterms:created xsi:type="dcterms:W3CDTF">2014-09-20T11:58:20Z</dcterms:created>
  <dcterms:modified xsi:type="dcterms:W3CDTF">2014-11-16T04:55:25Z</dcterms:modified>
</cp:coreProperties>
</file>