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9" r:id="rId4"/>
    <p:sldId id="258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CB076-CAD8-4759-B2DF-B2E7CD943F5C}" type="datetimeFigureOut">
              <a:rPr lang="en-IN" smtClean="0"/>
              <a:t>19-11-2014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F89EB-675C-4289-8883-35B31FC04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41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F89EB-675C-4289-8883-35B31FC04DF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876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F89EB-675C-4289-8883-35B31FC04DF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527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F89EB-675C-4289-8883-35B31FC04DF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117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F89EB-675C-4289-8883-35B31FC04DF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428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8CBCCFF-B5BA-4909-BDA1-FBC20B0BC404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023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F89EB-675C-4289-8883-35B31FC04DF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332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F89EB-675C-4289-8883-35B31FC04DF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918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F89EB-675C-4289-8883-35B31FC04DF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99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F89EB-675C-4289-8883-35B31FC04DF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897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F89EB-675C-4289-8883-35B31FC04DF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784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DA54FED-B62C-4EA9-A3ED-3F2BCA42AE8D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427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0D6BE31-FADA-414E-97C4-CECEAB913039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729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B773ABE-62DB-4CCF-B490-71FDB54B4FF6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043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F5FA-CB32-4895-8389-FBDA17B1CF7C}" type="datetimeFigureOut">
              <a:rPr lang="en-IN" smtClean="0"/>
              <a:t>19-11-2014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456F-7323-406B-B3B8-C2CF41AE8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60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F5FA-CB32-4895-8389-FBDA17B1CF7C}" type="datetimeFigureOut">
              <a:rPr lang="en-IN" smtClean="0"/>
              <a:t>19-11-2014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456F-7323-406B-B3B8-C2CF41AE8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F5FA-CB32-4895-8389-FBDA17B1CF7C}" type="datetimeFigureOut">
              <a:rPr lang="en-IN" smtClean="0"/>
              <a:t>19-11-2014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456F-7323-406B-B3B8-C2CF41AE85B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1472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F5FA-CB32-4895-8389-FBDA17B1CF7C}" type="datetimeFigureOut">
              <a:rPr lang="en-IN" smtClean="0"/>
              <a:t>19-11-2014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456F-7323-406B-B3B8-C2CF41AE8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083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F5FA-CB32-4895-8389-FBDA17B1CF7C}" type="datetimeFigureOut">
              <a:rPr lang="en-IN" smtClean="0"/>
              <a:t>19-11-2014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456F-7323-406B-B3B8-C2CF41AE85B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3139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F5FA-CB32-4895-8389-FBDA17B1CF7C}" type="datetimeFigureOut">
              <a:rPr lang="en-IN" smtClean="0"/>
              <a:t>19-11-2014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456F-7323-406B-B3B8-C2CF41AE8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04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F5FA-CB32-4895-8389-FBDA17B1CF7C}" type="datetimeFigureOut">
              <a:rPr lang="en-IN" smtClean="0"/>
              <a:t>19-11-2014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456F-7323-406B-B3B8-C2CF41AE8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923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F5FA-CB32-4895-8389-FBDA17B1CF7C}" type="datetimeFigureOut">
              <a:rPr lang="en-IN" smtClean="0"/>
              <a:t>19-11-2014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456F-7323-406B-B3B8-C2CF41AE8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62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F5FA-CB32-4895-8389-FBDA17B1CF7C}" type="datetimeFigureOut">
              <a:rPr lang="en-IN" smtClean="0"/>
              <a:t>19-11-2014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456F-7323-406B-B3B8-C2CF41AE8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80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F5FA-CB32-4895-8389-FBDA17B1CF7C}" type="datetimeFigureOut">
              <a:rPr lang="en-IN" smtClean="0"/>
              <a:t>19-11-2014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456F-7323-406B-B3B8-C2CF41AE8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83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F5FA-CB32-4895-8389-FBDA17B1CF7C}" type="datetimeFigureOut">
              <a:rPr lang="en-IN" smtClean="0"/>
              <a:t>19-11-2014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456F-7323-406B-B3B8-C2CF41AE8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00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F5FA-CB32-4895-8389-FBDA17B1CF7C}" type="datetimeFigureOut">
              <a:rPr lang="en-IN" smtClean="0"/>
              <a:t>19-11-2014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456F-7323-406B-B3B8-C2CF41AE8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67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F5FA-CB32-4895-8389-FBDA17B1CF7C}" type="datetimeFigureOut">
              <a:rPr lang="en-IN" smtClean="0"/>
              <a:t>19-11-2014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456F-7323-406B-B3B8-C2CF41AE8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0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F5FA-CB32-4895-8389-FBDA17B1CF7C}" type="datetimeFigureOut">
              <a:rPr lang="en-IN" smtClean="0"/>
              <a:t>19-11-2014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456F-7323-406B-B3B8-C2CF41AE8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91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F5FA-CB32-4895-8389-FBDA17B1CF7C}" type="datetimeFigureOut">
              <a:rPr lang="en-IN" smtClean="0"/>
              <a:t>19-11-2014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456F-7323-406B-B3B8-C2CF41AE8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91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F5FA-CB32-4895-8389-FBDA17B1CF7C}" type="datetimeFigureOut">
              <a:rPr lang="en-IN" smtClean="0"/>
              <a:t>19-11-2014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456F-7323-406B-B3B8-C2CF41AE8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98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2F5FA-CB32-4895-8389-FBDA17B1CF7C}" type="datetimeFigureOut">
              <a:rPr lang="en-IN" smtClean="0"/>
              <a:t>19-11-2014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8F456F-7323-406B-B3B8-C2CF41AE8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54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6.png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Morphological Image 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695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Compound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Image Opening</a:t>
            </a:r>
          </a:p>
          <a:p>
            <a:pPr lvl="1"/>
            <a:r>
              <a:rPr lang="en-IN" dirty="0" smtClean="0"/>
              <a:t>Erosion followed by a dilation</a:t>
            </a:r>
          </a:p>
          <a:p>
            <a:pPr lvl="1"/>
            <a:endParaRPr lang="en-IN" dirty="0"/>
          </a:p>
          <a:p>
            <a:r>
              <a:rPr lang="en-IN" dirty="0" smtClean="0"/>
              <a:t>Image Closing</a:t>
            </a:r>
          </a:p>
          <a:p>
            <a:pPr lvl="1"/>
            <a:r>
              <a:rPr lang="en-IN" dirty="0" smtClean="0"/>
              <a:t>Dilation followed by an erosion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25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Opening Example</a:t>
            </a:r>
          </a:p>
        </p:txBody>
      </p:sp>
      <p:graphicFrame>
        <p:nvGraphicFramePr>
          <p:cNvPr id="614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023326"/>
              </p:ext>
            </p:extLst>
          </p:nvPr>
        </p:nvGraphicFramePr>
        <p:xfrm>
          <a:off x="2676174" y="1270000"/>
          <a:ext cx="4598987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CorelPhotoPaint.Image.11" r:id="rId4" imgW="4323231" imgH="2503831" progId="CorelPhotoPaint.Image.11">
                  <p:embed/>
                </p:oleObj>
              </mc:Choice>
              <mc:Fallback>
                <p:oleObj name="CorelPhotoPaint.Image.11" r:id="rId4" imgW="4323231" imgH="2503831" progId="CorelPhotoPaint.Image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65" t="1634" r="49989" b="50177"/>
                      <a:stretch>
                        <a:fillRect/>
                      </a:stretch>
                    </p:blipFill>
                    <p:spPr bwMode="auto">
                      <a:xfrm>
                        <a:off x="2676174" y="1270000"/>
                        <a:ext cx="4598987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723019"/>
              </p:ext>
            </p:extLst>
          </p:nvPr>
        </p:nvGraphicFramePr>
        <p:xfrm>
          <a:off x="2676174" y="4141787"/>
          <a:ext cx="4589462" cy="257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CorelPhotoPaint.Image.11" r:id="rId6" imgW="4323231" imgH="2503831" progId="CorelPhotoPaint.Image.11">
                  <p:embed/>
                </p:oleObj>
              </mc:Choice>
              <mc:Fallback>
                <p:oleObj name="CorelPhotoPaint.Image.11" r:id="rId6" imgW="4323231" imgH="2503831" progId="CorelPhotoPaint.Image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0674" t="1839" r="473" b="50745"/>
                      <a:stretch>
                        <a:fillRect/>
                      </a:stretch>
                    </p:blipFill>
                    <p:spPr bwMode="auto">
                      <a:xfrm>
                        <a:off x="2676174" y="4141787"/>
                        <a:ext cx="4589462" cy="2579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5" name="Text Box 6"/>
          <p:cNvSpPr txBox="1">
            <a:spLocks noChangeArrowheads="1"/>
          </p:cNvSpPr>
          <p:nvPr/>
        </p:nvSpPr>
        <p:spPr bwMode="auto">
          <a:xfrm>
            <a:off x="677334" y="2135674"/>
            <a:ext cx="13795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IE" altLang="en-US" dirty="0"/>
              <a:t>Original Image</a:t>
            </a:r>
          </a:p>
        </p:txBody>
      </p:sp>
      <p:sp>
        <p:nvSpPr>
          <p:cNvPr id="61446" name="Text Box 7"/>
          <p:cNvSpPr txBox="1">
            <a:spLocks noChangeArrowheads="1"/>
          </p:cNvSpPr>
          <p:nvPr/>
        </p:nvSpPr>
        <p:spPr bwMode="auto">
          <a:xfrm>
            <a:off x="677334" y="4831467"/>
            <a:ext cx="13795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IE" altLang="en-US" dirty="0"/>
              <a:t>Image After Opening</a:t>
            </a:r>
          </a:p>
        </p:txBody>
      </p:sp>
    </p:spTree>
    <p:extLst>
      <p:ext uri="{BB962C8B-B14F-4D97-AF65-F5344CB8AC3E}">
        <p14:creationId xmlns:p14="http://schemas.microsoft.com/office/powerpoint/2010/main" val="428282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/>
      <p:bldP spid="614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Closing Example</a:t>
            </a:r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629119"/>
              </p:ext>
            </p:extLst>
          </p:nvPr>
        </p:nvGraphicFramePr>
        <p:xfrm>
          <a:off x="2676174" y="1366837"/>
          <a:ext cx="4598987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CorelPhotoPaint.Image.11" r:id="rId4" imgW="4323231" imgH="2503831" progId="CorelPhotoPaint.Image.11">
                  <p:embed/>
                </p:oleObj>
              </mc:Choice>
              <mc:Fallback>
                <p:oleObj name="CorelPhotoPaint.Image.11" r:id="rId4" imgW="4323231" imgH="2503831" progId="CorelPhotoPaint.Image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65" t="1634" r="49989" b="50177"/>
                      <a:stretch>
                        <a:fillRect/>
                      </a:stretch>
                    </p:blipFill>
                    <p:spPr bwMode="auto">
                      <a:xfrm>
                        <a:off x="2676174" y="1366837"/>
                        <a:ext cx="4598987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757229"/>
              </p:ext>
            </p:extLst>
          </p:nvPr>
        </p:nvGraphicFramePr>
        <p:xfrm>
          <a:off x="2687286" y="4144962"/>
          <a:ext cx="4576762" cy="257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CorelPhotoPaint.Image.11" r:id="rId6" imgW="4323231" imgH="2503831" progId="CorelPhotoPaint.Image.11">
                  <p:embed/>
                </p:oleObj>
              </mc:Choice>
              <mc:Fallback>
                <p:oleObj name="CorelPhotoPaint.Image.11" r:id="rId6" imgW="4323231" imgH="2503831" progId="CorelPhotoPaint.Image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62" t="51443" r="50221" b="1140"/>
                      <a:stretch>
                        <a:fillRect/>
                      </a:stretch>
                    </p:blipFill>
                    <p:spPr bwMode="auto">
                      <a:xfrm>
                        <a:off x="2687286" y="4144962"/>
                        <a:ext cx="4576762" cy="2579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677334" y="2262614"/>
            <a:ext cx="13795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IE" altLang="en-US"/>
              <a:t>Original Image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677334" y="4834642"/>
            <a:ext cx="13795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IE" altLang="en-US" dirty="0"/>
              <a:t>Image After Closing</a:t>
            </a:r>
          </a:p>
        </p:txBody>
      </p:sp>
    </p:spTree>
    <p:extLst>
      <p:ext uri="{BB962C8B-B14F-4D97-AF65-F5344CB8AC3E}">
        <p14:creationId xmlns:p14="http://schemas.microsoft.com/office/powerpoint/2010/main" val="299305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/>
      <p:bldP spid="686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Boundary Extraction Example</a:t>
            </a:r>
            <a:endParaRPr lang="en-US" altLang="en-US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364569"/>
            <a:ext cx="8596668" cy="4662939"/>
          </a:xfrm>
        </p:spPr>
        <p:txBody>
          <a:bodyPr/>
          <a:lstStyle/>
          <a:p>
            <a:r>
              <a:rPr lang="en-IE" altLang="en-US" dirty="0" smtClean="0"/>
              <a:t>A simple image and the result of performing boundary extraction using a square 3*3 structuring element</a:t>
            </a:r>
          </a:p>
          <a:p>
            <a:pPr lvl="1"/>
            <a:r>
              <a:rPr lang="en-IE" altLang="en-US" dirty="0" smtClean="0"/>
              <a:t>First erode the original image and then subtract the eroded image from original image to get object boundary</a:t>
            </a:r>
          </a:p>
          <a:p>
            <a:pPr lvl="1"/>
            <a:r>
              <a:rPr lang="en-US" altLang="en-US" dirty="0" smtClean="0"/>
              <a:t>Possible using dilation also: THINK ABOUT IT</a:t>
            </a:r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95"/>
          <a:stretch>
            <a:fillRect/>
          </a:stretch>
        </p:blipFill>
        <p:spPr bwMode="auto">
          <a:xfrm>
            <a:off x="2249136" y="3205957"/>
            <a:ext cx="5453063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2805492" y="6429602"/>
            <a:ext cx="167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 sz="1800" dirty="0"/>
              <a:t>Original Image</a:t>
            </a:r>
            <a:endParaRPr lang="en-US" altLang="en-US" sz="1800" dirty="0"/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5201976" y="6429601"/>
            <a:ext cx="219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 sz="1800" dirty="0"/>
              <a:t>Extracted Boundary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5094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/>
      <p:bldP spid="798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Morphological operations can be used to remove imperfections in a generated image, normally used for binary images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Chapter Contents:</a:t>
            </a:r>
          </a:p>
          <a:p>
            <a:pPr lvl="1"/>
            <a:r>
              <a:rPr lang="en-IN" dirty="0" smtClean="0"/>
              <a:t>Structuring element</a:t>
            </a:r>
          </a:p>
          <a:p>
            <a:pPr lvl="1"/>
            <a:r>
              <a:rPr lang="en-IN" dirty="0" smtClean="0"/>
              <a:t>Erosion, Dilation</a:t>
            </a:r>
          </a:p>
          <a:p>
            <a:pPr lvl="1"/>
            <a:r>
              <a:rPr lang="en-IN" dirty="0" smtClean="0"/>
              <a:t>Opening, Closing</a:t>
            </a:r>
          </a:p>
          <a:p>
            <a:pPr marL="457200" lvl="1" indent="0">
              <a:buNone/>
            </a:pPr>
            <a:endParaRPr lang="en-IN" dirty="0" smtClean="0"/>
          </a:p>
          <a:p>
            <a:r>
              <a:rPr lang="en-IN" dirty="0" smtClean="0"/>
              <a:t>Chapter Exercise:</a:t>
            </a:r>
          </a:p>
          <a:p>
            <a:pPr lvl="1"/>
            <a:r>
              <a:rPr lang="en-IN" dirty="0" smtClean="0"/>
              <a:t>Get outline of an object in an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449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&amp;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White pixels are the ones which have a binary value of 1</a:t>
            </a:r>
          </a:p>
          <a:p>
            <a:r>
              <a:rPr lang="en-US" dirty="0" smtClean="0"/>
              <a:t>Black pixels have a value of 0</a:t>
            </a:r>
          </a:p>
          <a:p>
            <a:r>
              <a:rPr lang="en-US" dirty="0" smtClean="0"/>
              <a:t>By convention for a binary image, we consider</a:t>
            </a:r>
          </a:p>
          <a:p>
            <a:pPr lvl="1"/>
            <a:r>
              <a:rPr lang="en-US" dirty="0" smtClean="0"/>
              <a:t>Black as the background </a:t>
            </a:r>
          </a:p>
          <a:p>
            <a:pPr lvl="1"/>
            <a:r>
              <a:rPr lang="en-US" dirty="0" smtClean="0"/>
              <a:t>White as the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9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Structuring Element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606193"/>
          </a:xfrm>
        </p:spPr>
        <p:txBody>
          <a:bodyPr/>
          <a:lstStyle/>
          <a:p>
            <a:r>
              <a:rPr lang="en-IN" dirty="0" smtClean="0"/>
              <a:t>Structuring element is like kernel used for image filtering</a:t>
            </a:r>
          </a:p>
          <a:p>
            <a:r>
              <a:rPr lang="en-IN" dirty="0" smtClean="0"/>
              <a:t>It can be of any size and shape</a:t>
            </a:r>
          </a:p>
        </p:txBody>
      </p:sp>
      <p:graphicFrame>
        <p:nvGraphicFramePr>
          <p:cNvPr id="4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229406"/>
              </p:ext>
            </p:extLst>
          </p:nvPr>
        </p:nvGraphicFramePr>
        <p:xfrm>
          <a:off x="677334" y="4179011"/>
          <a:ext cx="1989138" cy="1827213"/>
        </p:xfrm>
        <a:graphic>
          <a:graphicData uri="http://schemas.openxmlformats.org/drawingml/2006/table">
            <a:tbl>
              <a:tblPr/>
              <a:tblGrid>
                <a:gridCol w="663575"/>
                <a:gridCol w="661988"/>
                <a:gridCol w="663575"/>
              </a:tblGrid>
              <a:tr h="609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731045"/>
              </p:ext>
            </p:extLst>
          </p:nvPr>
        </p:nvGraphicFramePr>
        <p:xfrm>
          <a:off x="3402344" y="4211069"/>
          <a:ext cx="1989137" cy="1827213"/>
        </p:xfrm>
        <a:graphic>
          <a:graphicData uri="http://schemas.openxmlformats.org/drawingml/2006/table">
            <a:tbl>
              <a:tblPr/>
              <a:tblGrid>
                <a:gridCol w="663575"/>
                <a:gridCol w="661987"/>
                <a:gridCol w="663575"/>
              </a:tblGrid>
              <a:tr h="609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876032"/>
              </p:ext>
            </p:extLst>
          </p:nvPr>
        </p:nvGraphicFramePr>
        <p:xfrm>
          <a:off x="6329623" y="3766782"/>
          <a:ext cx="2595563" cy="2528889"/>
        </p:xfrm>
        <a:graphic>
          <a:graphicData uri="http://schemas.openxmlformats.org/drawingml/2006/table">
            <a:tbl>
              <a:tblPr/>
              <a:tblGrid>
                <a:gridCol w="519113"/>
                <a:gridCol w="519112"/>
                <a:gridCol w="519113"/>
                <a:gridCol w="519112"/>
                <a:gridCol w="519113"/>
              </a:tblGrid>
              <a:tr h="5064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n-US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82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Erosion &amp; Dilation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Erosion: When structuring element is completely contained inside the object, the locus of the center defines the output</a:t>
            </a:r>
          </a:p>
          <a:p>
            <a:pPr lvl="1"/>
            <a:r>
              <a:rPr lang="en-US" dirty="0" smtClean="0"/>
              <a:t>So boundary of the object gets deleted mostly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Dilation: </a:t>
            </a:r>
            <a:r>
              <a:rPr lang="en-US" dirty="0"/>
              <a:t>When structuring </a:t>
            </a:r>
            <a:r>
              <a:rPr lang="en-US" dirty="0" smtClean="0"/>
              <a:t>element’s center is contained in the object, the </a:t>
            </a:r>
            <a:r>
              <a:rPr lang="en-US" dirty="0" smtClean="0"/>
              <a:t>structuring element defines the output</a:t>
            </a:r>
            <a:endParaRPr lang="en-US" dirty="0"/>
          </a:p>
          <a:p>
            <a:pPr lvl="1"/>
            <a:r>
              <a:rPr lang="en-US" dirty="0"/>
              <a:t>So boundary of the object gets </a:t>
            </a:r>
            <a:r>
              <a:rPr lang="en-US" dirty="0" smtClean="0"/>
              <a:t>stretched mostly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640" y="5067300"/>
            <a:ext cx="2000250" cy="179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099" y="2468707"/>
            <a:ext cx="1876809" cy="195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3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Erosion - Example</a:t>
            </a:r>
            <a:endParaRPr lang="en-IN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384781" y="4106069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 sz="1800" dirty="0"/>
              <a:t>Original image</a:t>
            </a:r>
            <a:endParaRPr lang="en-US" altLang="en-US" sz="1800" dirty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861243" y="4017134"/>
            <a:ext cx="22288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 sz="1800" dirty="0"/>
              <a:t>Erosion by </a:t>
            </a:r>
            <a:r>
              <a:rPr lang="en-IE" altLang="en-US" sz="1800" dirty="0" smtClean="0"/>
              <a:t>5x5 </a:t>
            </a:r>
            <a:r>
              <a:rPr lang="en-IE" altLang="en-US" sz="1800" dirty="0"/>
              <a:t>square structuring element</a:t>
            </a:r>
            <a:endParaRPr lang="en-US" altLang="en-US" sz="1800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502399" y="4010857"/>
            <a:ext cx="23685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 sz="1800" dirty="0"/>
              <a:t>Erosion by </a:t>
            </a:r>
            <a:r>
              <a:rPr lang="en-IE" altLang="en-US" sz="1800" dirty="0" smtClean="0"/>
              <a:t>7x7 </a:t>
            </a:r>
            <a:r>
              <a:rPr lang="en-IE" altLang="en-US" sz="1800" dirty="0"/>
              <a:t>square structuring element</a:t>
            </a:r>
            <a:endParaRPr lang="en-US" alt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781" y="2221707"/>
            <a:ext cx="1590675" cy="1609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330" y="2221706"/>
            <a:ext cx="1590675" cy="1609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337" y="2221705"/>
            <a:ext cx="15906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1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What Is Erosion For?</a:t>
            </a:r>
            <a:endParaRPr lang="en-US" altLang="en-US" smtClean="0"/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IE" altLang="en-US" dirty="0" smtClean="0"/>
              <a:t>Erosion can split apart joined objects</a:t>
            </a:r>
          </a:p>
          <a:p>
            <a:pPr marL="0" indent="0">
              <a:buNone/>
            </a:pPr>
            <a:endParaRPr lang="en-IE" altLang="en-US" dirty="0" smtClean="0"/>
          </a:p>
          <a:p>
            <a:pPr marL="0" indent="0">
              <a:buNone/>
            </a:pPr>
            <a:endParaRPr lang="en-IE" altLang="en-US" dirty="0" smtClean="0"/>
          </a:p>
          <a:p>
            <a:pPr marL="0" indent="0">
              <a:buNone/>
            </a:pPr>
            <a:endParaRPr lang="en-IE" altLang="en-US" dirty="0" smtClean="0"/>
          </a:p>
          <a:p>
            <a:pPr marL="0" indent="0">
              <a:buNone/>
            </a:pPr>
            <a:endParaRPr lang="en-IE" altLang="en-US" sz="1200" dirty="0"/>
          </a:p>
          <a:p>
            <a:r>
              <a:rPr lang="en-IE" altLang="en-US" dirty="0" smtClean="0"/>
              <a:t>Erosion can strip away extrusions</a:t>
            </a:r>
          </a:p>
          <a:p>
            <a:pPr marL="0" indent="0">
              <a:buNone/>
            </a:pPr>
            <a:endParaRPr lang="en-IE" altLang="en-US" dirty="0" smtClean="0"/>
          </a:p>
          <a:p>
            <a:pPr marL="0" indent="0">
              <a:buNone/>
            </a:pPr>
            <a:endParaRPr lang="en-IE" altLang="en-US" dirty="0" smtClean="0"/>
          </a:p>
          <a:p>
            <a:pPr marL="0" indent="0">
              <a:buNone/>
            </a:pPr>
            <a:endParaRPr lang="en-IE" altLang="en-US" dirty="0" smtClean="0"/>
          </a:p>
          <a:p>
            <a:r>
              <a:rPr lang="en-IE" altLang="en-US" b="1" dirty="0" smtClean="0"/>
              <a:t>Watch out:</a:t>
            </a:r>
            <a:r>
              <a:rPr lang="en-IE" altLang="en-US" dirty="0" smtClean="0"/>
              <a:t> Erosion shrinks objects</a:t>
            </a:r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647" y="1659514"/>
            <a:ext cx="1609725" cy="1571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847" y="3967595"/>
            <a:ext cx="1533525" cy="1446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887" y="3967595"/>
            <a:ext cx="1504949" cy="14466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111" y="1659514"/>
            <a:ext cx="16097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6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/>
              <a:t>Dilation - Example</a:t>
            </a:r>
            <a:endParaRPr lang="en-US" altLang="en-US" dirty="0" smtClean="0"/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1276113" y="4321176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 sz="1800" dirty="0"/>
              <a:t>Original image</a:t>
            </a:r>
            <a:endParaRPr lang="en-US" altLang="en-US" sz="1800" dirty="0"/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3556845" y="4046538"/>
            <a:ext cx="22288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 sz="1800" dirty="0"/>
              <a:t>Dilation by </a:t>
            </a:r>
            <a:r>
              <a:rPr lang="en-IE" altLang="en-US" sz="1800" dirty="0" smtClean="0"/>
              <a:t>5x5 </a:t>
            </a:r>
            <a:r>
              <a:rPr lang="en-IE" altLang="en-US" sz="1800" dirty="0"/>
              <a:t>square structuring element</a:t>
            </a:r>
            <a:endParaRPr lang="en-US" altLang="en-US" sz="1800" dirty="0"/>
          </a:p>
        </p:txBody>
      </p:sp>
      <p:sp>
        <p:nvSpPr>
          <p:cNvPr id="51206" name="Text Box 7"/>
          <p:cNvSpPr txBox="1">
            <a:spLocks noChangeArrowheads="1"/>
          </p:cNvSpPr>
          <p:nvPr/>
        </p:nvSpPr>
        <p:spPr bwMode="auto">
          <a:xfrm>
            <a:off x="6409078" y="4046538"/>
            <a:ext cx="23685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 sz="1800" dirty="0"/>
              <a:t>Dilation by </a:t>
            </a:r>
            <a:r>
              <a:rPr lang="en-IE" altLang="en-US" sz="1800" dirty="0" smtClean="0"/>
              <a:t>7x7 </a:t>
            </a:r>
            <a:r>
              <a:rPr lang="en-IE" altLang="en-US" sz="1800" dirty="0"/>
              <a:t>square structuring element</a:t>
            </a:r>
            <a:endParaRPr lang="en-US" alt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788" y="2139228"/>
            <a:ext cx="1590675" cy="1609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932" y="2139227"/>
            <a:ext cx="1590675" cy="1609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15" y="2139228"/>
            <a:ext cx="15906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5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/>
      <p:bldP spid="5120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What Is Dilation For?</a:t>
            </a:r>
            <a:endParaRPr lang="en-US" altLang="en-US" smtClean="0"/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altLang="en-US" dirty="0" smtClean="0"/>
              <a:t>Dilation can repair breaks</a:t>
            </a:r>
          </a:p>
          <a:p>
            <a:pPr marL="0" indent="0">
              <a:buNone/>
            </a:pPr>
            <a:endParaRPr lang="en-IE" altLang="en-US" dirty="0" smtClean="0"/>
          </a:p>
          <a:p>
            <a:pPr marL="0" indent="0">
              <a:buNone/>
            </a:pPr>
            <a:endParaRPr lang="en-IE" altLang="en-US" dirty="0" smtClean="0"/>
          </a:p>
          <a:p>
            <a:pPr marL="0" indent="0">
              <a:buNone/>
            </a:pPr>
            <a:endParaRPr lang="en-IE" altLang="en-US" dirty="0" smtClean="0"/>
          </a:p>
          <a:p>
            <a:r>
              <a:rPr lang="en-IE" altLang="en-US" dirty="0" smtClean="0"/>
              <a:t>Dilation can repair intrusions</a:t>
            </a:r>
          </a:p>
          <a:p>
            <a:pPr marL="0" indent="0">
              <a:buNone/>
            </a:pPr>
            <a:endParaRPr lang="en-IE" altLang="en-US" dirty="0" smtClean="0"/>
          </a:p>
          <a:p>
            <a:pPr marL="0" indent="0">
              <a:buNone/>
            </a:pPr>
            <a:endParaRPr lang="en-IE" altLang="en-US" dirty="0" smtClean="0"/>
          </a:p>
          <a:p>
            <a:pPr marL="0" indent="0">
              <a:buNone/>
            </a:pPr>
            <a:endParaRPr lang="en-IE" altLang="en-US" dirty="0" smtClean="0"/>
          </a:p>
          <a:p>
            <a:r>
              <a:rPr lang="en-IE" altLang="en-US" b="1" dirty="0" smtClean="0"/>
              <a:t>Watch out:</a:t>
            </a:r>
            <a:r>
              <a:rPr lang="en-IE" altLang="en-US" dirty="0" smtClean="0"/>
              <a:t> Dilation enlarges objects</a:t>
            </a:r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546" y="1833748"/>
            <a:ext cx="1423122" cy="12519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544" y="3668857"/>
            <a:ext cx="1423123" cy="12847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878" y="1833748"/>
            <a:ext cx="1371600" cy="12519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878" y="3675784"/>
            <a:ext cx="13716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2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349</TotalTime>
  <Words>369</Words>
  <Application>Microsoft Office PowerPoint</Application>
  <PresentationFormat>Custom</PresentationFormat>
  <Paragraphs>132</Paragraphs>
  <Slides>13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Facet</vt:lpstr>
      <vt:lpstr>CorelPhotoPaint.Image.11</vt:lpstr>
      <vt:lpstr>Morphological Image Processing</vt:lpstr>
      <vt:lpstr>Basics</vt:lpstr>
      <vt:lpstr>Object &amp; Background</vt:lpstr>
      <vt:lpstr>Structuring Element</vt:lpstr>
      <vt:lpstr>Erosion &amp; Dilation</vt:lpstr>
      <vt:lpstr>Erosion - Example</vt:lpstr>
      <vt:lpstr>What Is Erosion For?</vt:lpstr>
      <vt:lpstr>Dilation - Example</vt:lpstr>
      <vt:lpstr>What Is Dilation For?</vt:lpstr>
      <vt:lpstr>Compound Operations</vt:lpstr>
      <vt:lpstr>Opening Example</vt:lpstr>
      <vt:lpstr>Closing Example</vt:lpstr>
      <vt:lpstr>Boundary Extraction Example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Morphological Image Processing</dc:title>
  <dc:creator>Abhishek Tiwari</dc:creator>
  <cp:lastModifiedBy>Mohit</cp:lastModifiedBy>
  <cp:revision>47</cp:revision>
  <dcterms:created xsi:type="dcterms:W3CDTF">2014-09-20T16:03:27Z</dcterms:created>
  <dcterms:modified xsi:type="dcterms:W3CDTF">2014-11-18T21:13:09Z</dcterms:modified>
</cp:coreProperties>
</file>