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AADA-3643-4588-8784-0D6F26105116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88A4-D3C8-41F8-AC3A-808C615FF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7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88A4-D3C8-41F8-AC3A-808C615FF7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9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21361-8F24-4D0B-9467-4FC4D2614A98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7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8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62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5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19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5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25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2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6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8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1CB4-3E0C-45DE-8BAE-D4505EA8C78B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302D4-C1C6-4C31-9F99-F6EAEFE30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2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MATLAB Image Processing Toolbox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Basic Introduction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MATLAB reads an image in uint8 (unsigned 8-bit integer) format</a:t>
            </a:r>
          </a:p>
          <a:p>
            <a:pPr lvl="1"/>
            <a:r>
              <a:rPr lang="en-IN" dirty="0" smtClean="0"/>
              <a:t>Each pixel has values in the range [0,255]</a:t>
            </a:r>
          </a:p>
          <a:p>
            <a:pPr lvl="1"/>
            <a:endParaRPr lang="en-IN" dirty="0"/>
          </a:p>
          <a:p>
            <a:r>
              <a:rPr lang="en-IN" dirty="0" smtClean="0"/>
              <a:t>For some function you may need to convert image to double format</a:t>
            </a:r>
          </a:p>
          <a:p>
            <a:pPr lvl="1"/>
            <a:r>
              <a:rPr lang="en-IN" dirty="0" smtClean="0"/>
              <a:t>Double format has pixel values in the range [0,1]</a:t>
            </a:r>
          </a:p>
          <a:p>
            <a:pPr lvl="1"/>
            <a:r>
              <a:rPr lang="en-IN" dirty="0" smtClean="0"/>
              <a:t>To convert any image format to double, use MATLAB function “im2double()”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e.g.: A = imread(‘</a:t>
            </a:r>
            <a:r>
              <a:rPr lang="en-IN" dirty="0" err="1" smtClean="0"/>
              <a:t>filename.extension</a:t>
            </a:r>
            <a:r>
              <a:rPr lang="en-IN" dirty="0" smtClean="0"/>
              <a:t>’);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A_double = im2double(A);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8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3042"/>
            <a:ext cx="8596668" cy="3880773"/>
          </a:xfrm>
        </p:spPr>
        <p:txBody>
          <a:bodyPr/>
          <a:lstStyle/>
          <a:p>
            <a:r>
              <a:rPr lang="en-IN" dirty="0" err="1" smtClean="0"/>
              <a:t>MatLab</a:t>
            </a:r>
            <a:r>
              <a:rPr lang="en-IN" dirty="0" smtClean="0"/>
              <a:t> : Matrix Laboratory</a:t>
            </a:r>
          </a:p>
          <a:p>
            <a:endParaRPr lang="en-IN" dirty="0"/>
          </a:p>
          <a:p>
            <a:r>
              <a:rPr lang="en-IN" dirty="0" smtClean="0"/>
              <a:t>A high-level language for matrix calculations, numerical analysis, and scientific computing</a:t>
            </a:r>
          </a:p>
          <a:p>
            <a:endParaRPr lang="en-IN" dirty="0"/>
          </a:p>
          <a:p>
            <a:r>
              <a:rPr lang="en-IN" dirty="0" smtClean="0"/>
              <a:t>Programming</a:t>
            </a:r>
          </a:p>
          <a:p>
            <a:pPr lvl="1"/>
            <a:r>
              <a:rPr lang="en-US" altLang="en-US" dirty="0"/>
              <a:t>Can type on command line, or use a program file (“m”-file)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Semicolon at end of line is optional (suppresses printing)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Control flow (if, for, while, </a:t>
            </a:r>
            <a:r>
              <a:rPr lang="en-US" altLang="en-US" dirty="0" err="1"/>
              <a:t>switch,etc</a:t>
            </a:r>
            <a:r>
              <a:rPr lang="en-US" altLang="en-US" dirty="0"/>
              <a:t>) similar to 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Differences from C:  no variable declarations, no pointers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1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-</a:t>
            </a:r>
            <a:fld id="{C29325C1-D07A-4EEE-81C3-BE76FCE82631}" type="slidenum">
              <a:rPr lang="en-US" altLang="zh-TW"/>
              <a:pPr/>
              <a:t>3</a:t>
            </a:fld>
            <a:r>
              <a:rPr lang="en-US" altLang="zh-TW"/>
              <a:t>-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MATLAB? </a:t>
            </a:r>
          </a:p>
        </p:txBody>
      </p:sp>
      <p:sp>
        <p:nvSpPr>
          <p:cNvPr id="3891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1514" y="1831420"/>
            <a:ext cx="8305800" cy="424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Shorter code, faster computation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Focus on ideas, not implementation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C:	</a:t>
            </a:r>
            <a:br>
              <a:rPr lang="en-US" altLang="zh-TW" dirty="0"/>
            </a:br>
            <a:r>
              <a:rPr lang="en-US" altLang="zh-TW" sz="2000" dirty="0">
                <a:latin typeface="Courier New" panose="02070309020205020404" pitchFamily="49" charset="0"/>
              </a:rPr>
              <a:t>#include &lt;</a:t>
            </a:r>
            <a:r>
              <a:rPr lang="en-US" altLang="zh-TW" sz="2000" dirty="0" err="1">
                <a:latin typeface="Courier New" panose="02070309020205020404" pitchFamily="49" charset="0"/>
              </a:rPr>
              <a:t>math.h</a:t>
            </a:r>
            <a:r>
              <a:rPr lang="en-US" altLang="zh-TW" sz="2000" dirty="0">
                <a:latin typeface="Courier New" panose="02070309020205020404" pitchFamily="49" charset="0"/>
              </a:rPr>
              <a:t>&gt;</a:t>
            </a:r>
            <a:br>
              <a:rPr lang="en-US" altLang="zh-TW" sz="2000" dirty="0">
                <a:latin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</a:rPr>
              <a:t>double x, f[500];</a:t>
            </a:r>
            <a:br>
              <a:rPr lang="en-US" altLang="zh-TW" sz="2000" dirty="0">
                <a:latin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</a:rPr>
              <a:t>for( x=1.; x &lt; 1000; x=x+2)</a:t>
            </a:r>
            <a:br>
              <a:rPr lang="en-US" altLang="zh-TW" sz="2000" dirty="0">
                <a:latin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</a:rPr>
              <a:t>		f[(x-1)/2]=2*sin(pow(x,3.))/3+4.56;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MATLAB: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			</a:t>
            </a:r>
            <a:r>
              <a:rPr lang="en-US" altLang="zh-TW" sz="2000" dirty="0">
                <a:latin typeface="Courier New" panose="02070309020205020404" pitchFamily="49" charset="0"/>
              </a:rPr>
              <a:t>f=2*sin((1:2:1000).^3)/3+4.56;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pic>
        <p:nvPicPr>
          <p:cNvPr id="389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4" y="2652620"/>
            <a:ext cx="6346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201864" y="5703888"/>
            <a:ext cx="5275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folHlink"/>
                </a:solidFill>
                <a:ea typeface="PMingLiU" panose="02020500000000000000" pitchFamily="18" charset="-120"/>
              </a:rPr>
              <a:t>But: </a:t>
            </a:r>
            <a:r>
              <a:rPr lang="en-US" altLang="zh-TW" dirty="0">
                <a:ea typeface="PMingLiU" panose="02020500000000000000" pitchFamily="18" charset="-120"/>
              </a:rPr>
              <a:t>scripting language, interpreted, can be slow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42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Image Processing Toolbox?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3923"/>
            <a:ext cx="8596668" cy="4110962"/>
          </a:xfrm>
        </p:spPr>
        <p:txBody>
          <a:bodyPr/>
          <a:lstStyle/>
          <a:p>
            <a:r>
              <a:rPr lang="en-IN" dirty="0" smtClean="0"/>
              <a:t>The Image Processing Toolbox is a collection of functions that extend the capabilities of MATLAB’s numeric computing environment.</a:t>
            </a:r>
          </a:p>
          <a:p>
            <a:endParaRPr lang="en-IN" dirty="0" smtClean="0"/>
          </a:p>
          <a:p>
            <a:r>
              <a:rPr lang="en-IN" dirty="0" smtClean="0"/>
              <a:t>This toolbox supports a wide range of image processing operations, including:</a:t>
            </a:r>
          </a:p>
          <a:p>
            <a:pPr lvl="1"/>
            <a:r>
              <a:rPr lang="en-IN" dirty="0" smtClean="0"/>
              <a:t>Geometric operations</a:t>
            </a:r>
          </a:p>
          <a:p>
            <a:pPr lvl="1"/>
            <a:r>
              <a:rPr lang="en-IN" dirty="0" smtClean="0"/>
              <a:t>Neighbourhood and block operations</a:t>
            </a:r>
          </a:p>
          <a:p>
            <a:pPr lvl="1"/>
            <a:r>
              <a:rPr lang="en-IN" dirty="0" smtClean="0"/>
              <a:t>Linear filtering and filter design</a:t>
            </a:r>
          </a:p>
          <a:p>
            <a:pPr lvl="1"/>
            <a:r>
              <a:rPr lang="en-IN" dirty="0" smtClean="0"/>
              <a:t>Transformations</a:t>
            </a:r>
          </a:p>
          <a:p>
            <a:pPr lvl="1"/>
            <a:r>
              <a:rPr lang="en-IN" dirty="0" smtClean="0"/>
              <a:t>Image analysis and enhancement</a:t>
            </a:r>
          </a:p>
          <a:p>
            <a:pPr lvl="1"/>
            <a:r>
              <a:rPr lang="en-IN" dirty="0" smtClean="0"/>
              <a:t>Morphological image operations</a:t>
            </a:r>
          </a:p>
          <a:p>
            <a:pPr lvl="1"/>
            <a:r>
              <a:rPr lang="en-IN" dirty="0" smtClean="0"/>
              <a:t>And many more….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7334" y="1764008"/>
            <a:ext cx="4167621" cy="44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MATLAB can import/export several image formats: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BMP (Microsoft Windows Bitmap)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GIF (Graphics Interchange Files)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HDF (Hierarchical Data Format)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JPEG (Joint Photographic Experts Group)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PCX (Paintbrush)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PNG (Portable Network Graphics)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TIFF (Tagged Image File Format)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XWD (X Window Dump)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</a:rPr>
              <a:t>raw-data and other types of image data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16378" y="1783721"/>
            <a:ext cx="4157624" cy="446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Arial" panose="020B0604020202020204" pitchFamily="34" charset="0"/>
              </a:rPr>
              <a:t>Data types in MATLAB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Double (64-bit double-precision floating point)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Single (32-bit single-precision floating point)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Int32 (32-bit 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Int16 (16-bit 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Int8 (8-bit 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Uint32 (32-bit unsigned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Uint16 (16-bit unsigned integer)</a:t>
            </a:r>
          </a:p>
          <a:p>
            <a:pPr lvl="1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000000"/>
                </a:solidFill>
                <a:cs typeface="Arial" panose="020B0604020202020204" pitchFamily="34" charset="0"/>
              </a:rPr>
              <a:t>Uint8 (8-bit unsigned integer)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804"/>
            <a:ext cx="8596668" cy="3880773"/>
          </a:xfrm>
        </p:spPr>
        <p:txBody>
          <a:bodyPr/>
          <a:lstStyle/>
          <a:p>
            <a:r>
              <a:rPr lang="en-IN" dirty="0" smtClean="0"/>
              <a:t>Binary images: {0,1}</a:t>
            </a:r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51563" r="27750" b="18750"/>
          <a:stretch>
            <a:fillRect/>
          </a:stretch>
        </p:blipFill>
        <p:spPr bwMode="auto">
          <a:xfrm>
            <a:off x="677334" y="2535498"/>
            <a:ext cx="8820000" cy="408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452"/>
            <a:ext cx="8596668" cy="3880773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Intensity images :  [0,1] or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</a:rPr>
              <a:t> etc.</a:t>
            </a:r>
            <a:endParaRPr lang="en-IN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36562" r="30750" b="29062"/>
          <a:stretch>
            <a:fillRect/>
          </a:stretch>
        </p:blipFill>
        <p:spPr bwMode="auto">
          <a:xfrm>
            <a:off x="1375668" y="2279390"/>
            <a:ext cx="7200000" cy="410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5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804"/>
            <a:ext cx="8596668" cy="3880773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altLang="zh-CN" dirty="0">
                <a:solidFill>
                  <a:srgbClr val="000000"/>
                </a:solidFill>
              </a:rPr>
              <a:t>RGB images :  m × n × 3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15936" r="37502" b="25313"/>
          <a:stretch>
            <a:fillRect/>
          </a:stretch>
        </p:blipFill>
        <p:spPr bwMode="auto">
          <a:xfrm>
            <a:off x="3877239" y="1930400"/>
            <a:ext cx="3960000" cy="448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MATLAB Image Coordinates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869"/>
            <a:ext cx="8596668" cy="1415124"/>
          </a:xfrm>
        </p:spPr>
        <p:txBody>
          <a:bodyPr/>
          <a:lstStyle/>
          <a:p>
            <a:pPr algn="just"/>
            <a:r>
              <a:rPr lang="en-US" dirty="0"/>
              <a:t>MATLAB stores images as </a:t>
            </a:r>
            <a:r>
              <a:rPr lang="en-US" dirty="0" smtClean="0"/>
              <a:t>matrices</a:t>
            </a:r>
            <a:endParaRPr lang="en-US" dirty="0"/>
          </a:p>
          <a:p>
            <a:pPr algn="just"/>
            <a:r>
              <a:rPr lang="en-US" dirty="0"/>
              <a:t>In MATLAB, image pixels are referenced using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(row, col)</a:t>
            </a:r>
            <a:r>
              <a:rPr lang="en-US" sz="1600" b="1" dirty="0"/>
              <a:t> </a:t>
            </a:r>
            <a:r>
              <a:rPr lang="en-US" dirty="0" smtClean="0"/>
              <a:t>values</a:t>
            </a:r>
            <a:endParaRPr lang="en-US" dirty="0"/>
          </a:p>
          <a:p>
            <a:pPr algn="just"/>
            <a:r>
              <a:rPr lang="en-US" dirty="0" smtClean="0"/>
              <a:t>Origin </a:t>
            </a:r>
            <a:r>
              <a:rPr lang="en-US" dirty="0"/>
              <a:t>of the coordinate system </a:t>
            </a:r>
            <a:r>
              <a:rPr lang="en-US" sz="1600" b="1" dirty="0"/>
              <a:t>(1,1)</a:t>
            </a:r>
            <a:r>
              <a:rPr lang="en-US" dirty="0"/>
              <a:t> is the top left corner of the </a:t>
            </a:r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6573" y="3805904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9618" y="3819754"/>
            <a:ext cx="23414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2748" y="3889029"/>
            <a:ext cx="2542335" cy="207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252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0083" y="3889028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48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63915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06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548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51063" y="3889029"/>
            <a:ext cx="0" cy="207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92748" y="4179979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2748" y="44432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92748" y="47480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2748" y="50528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75416" y="53576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2748" y="5662414"/>
            <a:ext cx="2542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5312" y="4753243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334" y="38059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img</a:t>
            </a:r>
            <a:endParaRPr lang="en-US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482883" y="4112684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/>
              <a:t>Thus,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(4,3)</a:t>
            </a:r>
            <a:r>
              <a:rPr lang="en-US" sz="2400" dirty="0" smtClean="0"/>
              <a:t> refers to the pixel at the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row and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column.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endCxn id="20" idx="3"/>
          </p:cNvCxnSpPr>
          <p:nvPr/>
        </p:nvCxnSpPr>
        <p:spPr>
          <a:xfrm flipH="1">
            <a:off x="2440112" y="4443214"/>
            <a:ext cx="3042771" cy="462429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\[&#10;f(x)= 2\cdot \sin(x^3)/3 + 4.56, x \in \{1, 3, 5, \dots, 9999\}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5.875"/>
  <p:tag name="PICTUREFILESIZE" val="3978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449</Words>
  <Application>Microsoft Office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微軟正黑體</vt:lpstr>
      <vt:lpstr>PMingLiU</vt:lpstr>
      <vt:lpstr>PMingLiU</vt:lpstr>
      <vt:lpstr>SimSun</vt:lpstr>
      <vt:lpstr>Arial</vt:lpstr>
      <vt:lpstr>Calibri</vt:lpstr>
      <vt:lpstr>Courier New</vt:lpstr>
      <vt:lpstr>华文新魏</vt:lpstr>
      <vt:lpstr>Trebuchet MS</vt:lpstr>
      <vt:lpstr>Wingdings</vt:lpstr>
      <vt:lpstr>Wingdings 3</vt:lpstr>
      <vt:lpstr>Facet</vt:lpstr>
      <vt:lpstr>MATLAB Image Processing Toolbox</vt:lpstr>
      <vt:lpstr>Introduction</vt:lpstr>
      <vt:lpstr>Why MATLAB? </vt:lpstr>
      <vt:lpstr>What is the Image Processing Toolbox?</vt:lpstr>
      <vt:lpstr>Images in MATLAB</vt:lpstr>
      <vt:lpstr>Images in MATLAB</vt:lpstr>
      <vt:lpstr>Images in MATLAB</vt:lpstr>
      <vt:lpstr>Images in MATLAB</vt:lpstr>
      <vt:lpstr>MATLAB Image Coordinates</vt:lpstr>
      <vt:lpstr>Image Matrix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Image Processing Toolbox</dc:title>
  <dc:creator>Abhishek Tiwari</dc:creator>
  <cp:lastModifiedBy>Abhishek Tiwari</cp:lastModifiedBy>
  <cp:revision>33</cp:revision>
  <dcterms:created xsi:type="dcterms:W3CDTF">2014-09-20T18:16:51Z</dcterms:created>
  <dcterms:modified xsi:type="dcterms:W3CDTF">2014-09-22T16:23:50Z</dcterms:modified>
</cp:coreProperties>
</file>