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711-F1F1-4D65-992E-E44445A1581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7223C-3A7B-46AF-BE99-A3C58D3C4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947916-979E-4F9F-8E6D-BC0B664A02BB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2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A59CDD-69DC-461E-BBDF-6CC95281B0A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82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5A86B5-1273-41FC-937A-6334FA4D57F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1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63E2E7-411F-4D61-8435-F7963B1055C9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79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9427F2-BAA9-43DA-82FB-71D31E1A799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9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BEA9A0-B990-419C-BE1C-72785E864512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0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9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9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11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0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0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0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4FA-8F34-45BD-B280-717AA6C45E27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DC59AD-0878-4E75-BED7-B4629F788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Smoothing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Neighbourhood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1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Neighbourhood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19325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Neighbourhood operations simply operate on a larger neighbourhood than pixel itself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Neighbourhood are mostly a rectangle around a centre pixel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This rectangle can be of any size</a:t>
            </a:r>
          </a:p>
        </p:txBody>
      </p:sp>
      <p:grpSp>
        <p:nvGrpSpPr>
          <p:cNvPr id="4" name="Group 265"/>
          <p:cNvGrpSpPr>
            <a:grpSpLocks/>
          </p:cNvGrpSpPr>
          <p:nvPr/>
        </p:nvGrpSpPr>
        <p:grpSpPr bwMode="auto">
          <a:xfrm>
            <a:off x="5863661" y="2160589"/>
            <a:ext cx="4140000" cy="3600000"/>
            <a:chOff x="2712" y="1586"/>
            <a:chExt cx="2988" cy="25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1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9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1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2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4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5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7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9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0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2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3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4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5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6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7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8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9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1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2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3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5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6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7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9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0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5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6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7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8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9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0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1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2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3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4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5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6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7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8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9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1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2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3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4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5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6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7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8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9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0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2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3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4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5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6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7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0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1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2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3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4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5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6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7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8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9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0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1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2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3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5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6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7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8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9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0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1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2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3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4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5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6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7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8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9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0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1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2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3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4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5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6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7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8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9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0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1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2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3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4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5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6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7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8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9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0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1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2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3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4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5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6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7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8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9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0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1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2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3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4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5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6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7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8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9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0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1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2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3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4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5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6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7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8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9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0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1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2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3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4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5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6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7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8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9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0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1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2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3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4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5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6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7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8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9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0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1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2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3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4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5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6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7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8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9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0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1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2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3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4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6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16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13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en-US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AutoShape 263"/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en-US" sz="1800" b="1" i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Neighbourhood</a:t>
              </a:r>
              <a:endParaRPr lang="en-US" altLang="en-US" sz="1800" b="1" i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6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Neighbourhood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include:</a:t>
            </a:r>
          </a:p>
          <a:p>
            <a:pPr lvl="1"/>
            <a:r>
              <a:rPr lang="en-IN" b="1" dirty="0" smtClean="0"/>
              <a:t>Min:</a:t>
            </a:r>
            <a:r>
              <a:rPr lang="en-IN" dirty="0" smtClean="0"/>
              <a:t> Set the pixel value to the minimum in the neighbourhood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Max: </a:t>
            </a:r>
            <a:r>
              <a:rPr lang="en-IN" dirty="0" smtClean="0"/>
              <a:t>Set the pixel value to the maximum in the neighbourhood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Mean: </a:t>
            </a:r>
            <a:r>
              <a:rPr lang="en-IN" dirty="0" smtClean="0"/>
              <a:t>Set the pixel value to the neighbourhood mean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/>
              <a:t>Weighted Mean:</a:t>
            </a:r>
            <a:r>
              <a:rPr lang="en-IN" dirty="0" smtClean="0"/>
              <a:t> Set pixel value to weighted neighbourhood mean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30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The Spatial Filtering Process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13945" y="1425576"/>
            <a:ext cx="1568450" cy="1560513"/>
            <a:chOff x="3696" y="2149"/>
            <a:chExt cx="988" cy="983"/>
          </a:xfrm>
        </p:grpSpPr>
        <p:sp>
          <p:nvSpPr>
            <p:cNvPr id="28964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r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5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s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6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t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7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u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8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v</a:t>
              </a:r>
              <a:endParaRPr lang="el-GR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69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w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0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x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1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y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972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z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1283597" y="1624013"/>
            <a:ext cx="3625850" cy="3384550"/>
            <a:chOff x="330" y="1023"/>
            <a:chExt cx="2284" cy="2132"/>
          </a:xfrm>
        </p:grpSpPr>
        <p:sp>
          <p:nvSpPr>
            <p:cNvPr id="28724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5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6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7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8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9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0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1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2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3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4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5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6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7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8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9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0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1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2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3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4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5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6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7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8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9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0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1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2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3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4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5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6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7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8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9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0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1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2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3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4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5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6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7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8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9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0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1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2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3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4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5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6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7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8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9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0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1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2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3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4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5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6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7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8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9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0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1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2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3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4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5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6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7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8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9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0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1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2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3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4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5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6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7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8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9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0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1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2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3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4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5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6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7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8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9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0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1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2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3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4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5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6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7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8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9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0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1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2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3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4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5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6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7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8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9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0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1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2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3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4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5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6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7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8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9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0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1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2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3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4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5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6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7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8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9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0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1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2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3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4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5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6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7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8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9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0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1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2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3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4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5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6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7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8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9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0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1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2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3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4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5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6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7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8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9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0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1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2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3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4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5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6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7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8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9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0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1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2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3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4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5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6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7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8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9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0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1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2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3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4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5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6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7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8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9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0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1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2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3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4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5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6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7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8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9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0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1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2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3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4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5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6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7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8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9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0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1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2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3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4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5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6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7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8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9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0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1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2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3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4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5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6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7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8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9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0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1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2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3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28677" name="Line 254"/>
          <p:cNvSpPr>
            <a:spLocks noChangeShapeType="1"/>
          </p:cNvSpPr>
          <p:nvPr/>
        </p:nvSpPr>
        <p:spPr bwMode="auto">
          <a:xfrm>
            <a:off x="129724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678" name="Line 255"/>
          <p:cNvSpPr>
            <a:spLocks noChangeShapeType="1"/>
          </p:cNvSpPr>
          <p:nvPr/>
        </p:nvSpPr>
        <p:spPr bwMode="auto">
          <a:xfrm rot="5400000">
            <a:off x="-48313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679" name="Text Box 256"/>
          <p:cNvSpPr txBox="1">
            <a:spLocks noChangeArrowheads="1"/>
          </p:cNvSpPr>
          <p:nvPr/>
        </p:nvSpPr>
        <p:spPr bwMode="auto">
          <a:xfrm>
            <a:off x="77337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Text Box 257"/>
          <p:cNvSpPr txBox="1">
            <a:spLocks noChangeArrowheads="1"/>
          </p:cNvSpPr>
          <p:nvPr/>
        </p:nvSpPr>
        <p:spPr bwMode="auto">
          <a:xfrm>
            <a:off x="491357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Text Box 258"/>
          <p:cNvSpPr txBox="1">
            <a:spLocks noChangeArrowheads="1"/>
          </p:cNvSpPr>
          <p:nvPr/>
        </p:nvSpPr>
        <p:spPr bwMode="auto">
          <a:xfrm>
            <a:off x="101308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Text Box 259"/>
          <p:cNvSpPr txBox="1">
            <a:spLocks noChangeArrowheads="1"/>
          </p:cNvSpPr>
          <p:nvPr/>
        </p:nvSpPr>
        <p:spPr bwMode="auto">
          <a:xfrm>
            <a:off x="357054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28701" idx="1"/>
          </p:cNvCxnSpPr>
          <p:nvPr/>
        </p:nvCxnSpPr>
        <p:spPr bwMode="auto">
          <a:xfrm flipV="1">
            <a:off x="447224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5467608" y="3754439"/>
            <a:ext cx="4159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2600" i="1">
                <a:latin typeface="Times New Roman" panose="02020603050405020304" pitchFamily="18" charset="0"/>
              </a:rPr>
              <a:t>e</a:t>
            </a:r>
            <a:r>
              <a:rPr lang="en-IE" altLang="en-US" sz="2600" i="1" baseline="-25000">
                <a:latin typeface="Times New Roman" panose="02020603050405020304" pitchFamily="18" charset="0"/>
              </a:rPr>
              <a:t>processed</a:t>
            </a:r>
            <a:r>
              <a:rPr lang="en-IE" altLang="en-US" sz="2600" i="1">
                <a:latin typeface="Times New Roman" panose="02020603050405020304" pitchFamily="18" charset="0"/>
              </a:rPr>
              <a:t> = 	</a:t>
            </a:r>
            <a:r>
              <a:rPr lang="en-IE" altLang="en-US" i="1">
                <a:latin typeface="Times New Roman" panose="02020603050405020304" pitchFamily="18" charset="0"/>
              </a:rPr>
              <a:t>v</a:t>
            </a:r>
            <a:r>
              <a:rPr lang="en-IE" altLang="en-US" sz="2600" i="1">
                <a:latin typeface="Times New Roman" panose="02020603050405020304" pitchFamily="18" charset="0"/>
              </a:rPr>
              <a:t>*e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r</a:t>
            </a:r>
            <a:r>
              <a:rPr lang="en-IE" altLang="en-US" sz="2600" i="1">
                <a:latin typeface="Times New Roman" panose="02020603050405020304" pitchFamily="18" charset="0"/>
              </a:rPr>
              <a:t>*a + </a:t>
            </a:r>
            <a:r>
              <a:rPr lang="en-IE" altLang="en-US" i="1">
                <a:latin typeface="Times New Roman" panose="02020603050405020304" pitchFamily="18" charset="0"/>
              </a:rPr>
              <a:t>s</a:t>
            </a:r>
            <a:r>
              <a:rPr lang="en-IE" altLang="en-US" sz="2600" i="1">
                <a:latin typeface="Times New Roman" panose="02020603050405020304" pitchFamily="18" charset="0"/>
              </a:rPr>
              <a:t>*b + </a:t>
            </a:r>
            <a:r>
              <a:rPr lang="en-IE" altLang="en-US" i="1">
                <a:latin typeface="Times New Roman" panose="02020603050405020304" pitchFamily="18" charset="0"/>
              </a:rPr>
              <a:t>t</a:t>
            </a:r>
            <a:r>
              <a:rPr lang="en-IE" altLang="en-US" sz="2600" i="1">
                <a:latin typeface="Times New Roman" panose="02020603050405020304" pitchFamily="18" charset="0"/>
              </a:rPr>
              <a:t>*c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u</a:t>
            </a:r>
            <a:r>
              <a:rPr lang="en-IE" altLang="en-US" sz="2600" i="1">
                <a:latin typeface="Times New Roman" panose="02020603050405020304" pitchFamily="18" charset="0"/>
              </a:rPr>
              <a:t>*d + </a:t>
            </a:r>
            <a:r>
              <a:rPr lang="en-IE" altLang="en-US" i="1">
                <a:latin typeface="Times New Roman" panose="02020603050405020304" pitchFamily="18" charset="0"/>
              </a:rPr>
              <a:t>w</a:t>
            </a:r>
            <a:r>
              <a:rPr lang="en-IE" altLang="en-US" sz="2600" i="1">
                <a:latin typeface="Times New Roman" panose="02020603050405020304" pitchFamily="18" charset="0"/>
              </a:rPr>
              <a:t>*f + </a:t>
            </a:r>
            <a:br>
              <a:rPr lang="en-IE" altLang="en-US" sz="2600" i="1">
                <a:latin typeface="Times New Roman" panose="02020603050405020304" pitchFamily="18" charset="0"/>
              </a:rPr>
            </a:br>
            <a:r>
              <a:rPr lang="en-IE" altLang="en-US" sz="2600" i="1">
                <a:latin typeface="Times New Roman" panose="02020603050405020304" pitchFamily="18" charset="0"/>
              </a:rPr>
              <a:t>	</a:t>
            </a:r>
            <a:r>
              <a:rPr lang="en-IE" altLang="en-US" i="1">
                <a:latin typeface="Times New Roman" panose="02020603050405020304" pitchFamily="18" charset="0"/>
              </a:rPr>
              <a:t>x</a:t>
            </a:r>
            <a:r>
              <a:rPr lang="en-IE" altLang="en-US" sz="2600" i="1">
                <a:latin typeface="Times New Roman" panose="02020603050405020304" pitchFamily="18" charset="0"/>
              </a:rPr>
              <a:t>*g + </a:t>
            </a:r>
            <a:r>
              <a:rPr lang="en-IE" altLang="en-US" i="1">
                <a:latin typeface="Times New Roman" panose="02020603050405020304" pitchFamily="18" charset="0"/>
              </a:rPr>
              <a:t>y</a:t>
            </a:r>
            <a:r>
              <a:rPr lang="en-IE" altLang="en-US" sz="2600" i="1">
                <a:latin typeface="Times New Roman" panose="02020603050405020304" pitchFamily="18" charset="0"/>
              </a:rPr>
              <a:t>*h + </a:t>
            </a:r>
            <a:r>
              <a:rPr lang="en-IE" altLang="en-US" i="1">
                <a:latin typeface="Times New Roman" panose="02020603050405020304" pitchFamily="18" charset="0"/>
              </a:rPr>
              <a:t>z</a:t>
            </a:r>
            <a:r>
              <a:rPr lang="en-IE" altLang="en-US" sz="2600" i="1">
                <a:latin typeface="Times New Roman" panose="02020603050405020304" pitchFamily="18" charset="0"/>
              </a:rPr>
              <a:t>*i</a:t>
            </a: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78694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b="1"/>
              <a:t>Filter</a:t>
            </a:r>
            <a:endParaRPr lang="en-US" altLang="en-US" sz="1800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218624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sz="1600" i="1">
                <a:latin typeface="Times New Roman" panose="02020603050405020304" pitchFamily="18" charset="0"/>
              </a:rPr>
              <a:t>Simple 3*3</a:t>
            </a:r>
            <a:br>
              <a:rPr lang="en-IE" altLang="en-US" sz="1600" i="1">
                <a:latin typeface="Times New Roman" panose="02020603050405020304" pitchFamily="18" charset="0"/>
              </a:rPr>
            </a:br>
            <a:r>
              <a:rPr lang="en-IE" altLang="en-US" sz="1600" i="1">
                <a:latin typeface="Times New Roman" panose="02020603050405020304" pitchFamily="18" charset="0"/>
              </a:rPr>
              <a:t>Neighbourhood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337052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78803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anose="02020603050405020304" pitchFamily="18" charset="0"/>
              </a:rPr>
              <a:t>e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3564196" y="3206750"/>
            <a:ext cx="677863" cy="685800"/>
            <a:chOff x="1752" y="2422"/>
            <a:chExt cx="427" cy="432"/>
          </a:xfrm>
        </p:grpSpPr>
        <p:sp>
          <p:nvSpPr>
            <p:cNvPr id="2871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3557845" y="3203576"/>
            <a:ext cx="685800" cy="682625"/>
            <a:chOff x="3168" y="2244"/>
            <a:chExt cx="432" cy="430"/>
          </a:xfrm>
        </p:grpSpPr>
        <p:sp>
          <p:nvSpPr>
            <p:cNvPr id="28707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8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9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0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1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28712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3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4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5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430564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sz="1600" i="1">
                <a:solidFill>
                  <a:srgbClr val="0033CC"/>
                </a:solidFill>
                <a:latin typeface="Times New Roman" panose="02020603050405020304" pitchFamily="18" charset="0"/>
              </a:rPr>
              <a:t>3*3 Filter</a:t>
            </a:r>
            <a:endParaRPr lang="en-US" altLang="en-US" sz="16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28967" idx="1"/>
          </p:cNvCxnSpPr>
          <p:nvPr/>
        </p:nvCxnSpPr>
        <p:spPr bwMode="auto">
          <a:xfrm flipV="1">
            <a:off x="447065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336893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5739070" y="1425576"/>
            <a:ext cx="1568450" cy="1560513"/>
            <a:chOff x="3689" y="895"/>
            <a:chExt cx="988" cy="983"/>
          </a:xfrm>
        </p:grpSpPr>
        <p:sp>
          <p:nvSpPr>
            <p:cNvPr id="2869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a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69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b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c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d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e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f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g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h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870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anose="02020603050405020304" pitchFamily="18" charset="0"/>
                </a:rPr>
                <a:t>i</a:t>
              </a:r>
              <a:endParaRPr lang="en-US" altLang="en-US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561365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727735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5400" i="1">
                <a:latin typeface="Times New Roman" panose="02020603050405020304" pitchFamily="18" charset="0"/>
              </a:rPr>
              <a:t>*</a:t>
            </a:r>
            <a:endParaRPr lang="en-US" altLang="en-US" sz="5400" i="1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3597" y="5867956"/>
            <a:ext cx="813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above process is repeated for each and every pixel to get filtered image</a:t>
            </a:r>
          </a:p>
        </p:txBody>
      </p:sp>
    </p:spTree>
    <p:extLst>
      <p:ext uri="{BB962C8B-B14F-4D97-AF65-F5344CB8AC3E}">
        <p14:creationId xmlns:p14="http://schemas.microsoft.com/office/powerpoint/2010/main" val="5020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1" grpId="0"/>
      <p:bldP spid="266502" grpId="0"/>
      <p:bldP spid="266503" grpId="0" animBg="1"/>
      <p:bldP spid="266504" grpId="0" animBg="1"/>
      <p:bldP spid="266504" grpId="1" animBg="1"/>
      <p:bldP spid="266505" grpId="0" animBg="1"/>
      <p:bldP spid="266525" grpId="0" animBg="1"/>
      <p:bldP spid="266527" grpId="0" animBg="1"/>
      <p:bldP spid="266527" grpId="1" animBg="1"/>
      <p:bldP spid="266538" grpId="0"/>
      <p:bldP spid="266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Smoothing Spatial Filters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614673"/>
            <a:ext cx="8596668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 One of the simplest spatial filtering operations we can perform is a un-weighted smoothing process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Simply average all of the pixels in a neighbourhood around a central value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Especially useful in removing noise from images but may lead to edge blurring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Also useful for highlighting gross detail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41690" name="Group 26"/>
          <p:cNvGraphicFramePr>
            <a:graphicFrameLocks noGrp="1"/>
          </p:cNvGraphicFramePr>
          <p:nvPr>
            <p:ph sz="half" idx="4294967295"/>
          </p:nvPr>
        </p:nvGraphicFramePr>
        <p:xfrm>
          <a:off x="5997576" y="3959226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8985" y="4749421"/>
            <a:ext cx="278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Simple Averaging Filter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26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Image Smoothing Example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73981"/>
            <a:ext cx="5368624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The image at the top left is an original image of  size 500*500 pixels</a:t>
            </a:r>
          </a:p>
          <a:p>
            <a:pPr marL="0" indent="0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The subsequent images show the image after </a:t>
            </a:r>
            <a:br>
              <a:rPr lang="en-IE" altLang="en-US" dirty="0" smtClean="0">
                <a:ea typeface="ＭＳ Ｐゴシック" panose="020B0600070205080204" pitchFamily="34" charset="-128"/>
              </a:rPr>
            </a:br>
            <a:r>
              <a:rPr lang="en-IE" altLang="en-US" dirty="0" smtClean="0">
                <a:ea typeface="ＭＳ Ｐゴシック" panose="020B0600070205080204" pitchFamily="34" charset="-128"/>
              </a:rPr>
              <a:t>filtering with an un-weighted averaging filter of increasing rectangular filter sizes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3, 5, 9, 15 and 35</a:t>
            </a:r>
          </a:p>
          <a:p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Notice how detail begins to disappear with increase in neighbourhood size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66" y="1125305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4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Weighted Smoothing Filters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12856"/>
            <a:ext cx="8596668" cy="3880773"/>
          </a:xfrm>
        </p:spPr>
        <p:txBody>
          <a:bodyPr/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More effective smoothing filters can be generated by allowing different pixels in the neighbourhood different weights in the averaging function</a:t>
            </a: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Pixels closer to the central pixel are more important</a:t>
            </a:r>
          </a:p>
          <a:p>
            <a:pPr lvl="1" eaLnBrk="1" hangingPunct="1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IE" altLang="en-US" dirty="0" smtClean="0">
                <a:ea typeface="ＭＳ Ｐゴシック" panose="020B0600070205080204" pitchFamily="34" charset="-128"/>
              </a:rPr>
              <a:t>Often referred to as a </a:t>
            </a:r>
            <a:r>
              <a:rPr lang="en-IE" altLang="en-US" i="1" dirty="0" smtClean="0">
                <a:ea typeface="ＭＳ Ｐゴシック" panose="020B0600070205080204" pitchFamily="34" charset="-128"/>
              </a:rPr>
              <a:t>weighted averaging</a:t>
            </a:r>
          </a:p>
          <a:p>
            <a:pPr lvl="1" eaLnBrk="1" hangingPunct="1"/>
            <a:endParaRPr lang="en-IE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IE" altLang="en-US" dirty="0">
                <a:ea typeface="ＭＳ Ｐゴシック" panose="020B0600070205080204" pitchFamily="34" charset="-128"/>
              </a:rPr>
              <a:t>Less blurring compared to un-weighted filter</a:t>
            </a:r>
          </a:p>
        </p:txBody>
      </p:sp>
      <p:graphicFrame>
        <p:nvGraphicFramePr>
          <p:cNvPr id="247831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7108826" y="3116264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7050088" y="5667376"/>
            <a:ext cx="302196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dirty="0">
                <a:latin typeface="+mn-lt"/>
                <a:ea typeface="+mn-ea"/>
              </a:rPr>
              <a:t>Weighted </a:t>
            </a:r>
            <a:r>
              <a:rPr lang="en-IE" altLang="en-US" dirty="0" smtClean="0">
                <a:latin typeface="+mn-lt"/>
                <a:ea typeface="+mn-ea"/>
              </a:rPr>
              <a:t>averaging </a:t>
            </a:r>
            <a:r>
              <a:rPr lang="en-IE" altLang="en-US" dirty="0">
                <a:latin typeface="+mn-lt"/>
                <a:ea typeface="+mn-ea"/>
              </a:rPr>
              <a:t>filter</a:t>
            </a:r>
            <a:endParaRPr lang="en-US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  <p:bldP spid="51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609600"/>
            <a:ext cx="9087379" cy="1320800"/>
          </a:xfrm>
        </p:spPr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4941990"/>
            <a:ext cx="8229600" cy="1085323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Filtering is often used to remove noise from images</a:t>
            </a:r>
          </a:p>
          <a:p>
            <a:pPr marL="0" indent="0"/>
            <a:endParaRPr lang="en-IE" altLang="en-US" dirty="0" smtClean="0">
              <a:ea typeface="ＭＳ Ｐゴシック" panose="020B0600070205080204" pitchFamily="34" charset="-128"/>
            </a:endParaRPr>
          </a:p>
          <a:p>
            <a:pPr marL="0" indent="0"/>
            <a:r>
              <a:rPr lang="en-IE" altLang="en-US" dirty="0" smtClean="0">
                <a:ea typeface="ＭＳ Ｐゴシック" panose="020B0600070205080204" pitchFamily="34" charset="-128"/>
              </a:rPr>
              <a:t> Sometimes a median filter works better than an averaging filter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55300" name="Group 11"/>
          <p:cNvGrpSpPr>
            <a:grpSpLocks/>
          </p:cNvGrpSpPr>
          <p:nvPr/>
        </p:nvGrpSpPr>
        <p:grpSpPr bwMode="auto">
          <a:xfrm>
            <a:off x="677333" y="1497932"/>
            <a:ext cx="7740000" cy="3132000"/>
            <a:chOff x="474" y="817"/>
            <a:chExt cx="4717" cy="1911"/>
          </a:xfrm>
        </p:grpSpPr>
        <p:pic>
          <p:nvPicPr>
            <p:cNvPr id="55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Original Image</a:t>
              </a:r>
              <a:br>
                <a:rPr lang="en-IE" altLang="en-US" sz="1800" b="1"/>
              </a:br>
              <a:r>
                <a:rPr lang="en-IE" altLang="en-US" sz="1800" b="1"/>
                <a:t>With Noise</a:t>
              </a:r>
              <a:endParaRPr lang="en-US" altLang="en-US" sz="1800" b="1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Averaging Filter</a:t>
              </a:r>
              <a:endParaRPr lang="en-US" altLang="en-US" sz="1800" b="1"/>
            </a:p>
          </p:txBody>
        </p:sp>
        <p:sp>
          <p:nvSpPr>
            <p:cNvPr id="55307" name="Text Box 10"/>
            <p:cNvSpPr txBox="1">
              <a:spLocks noChangeArrowheads="1"/>
            </p:cNvSpPr>
            <p:nvPr/>
          </p:nvSpPr>
          <p:spPr bwMode="auto"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800" b="1"/>
                <a:t>Image After</a:t>
              </a:r>
              <a:br>
                <a:rPr lang="en-IE" altLang="en-US" sz="1800" b="1"/>
              </a:br>
              <a:r>
                <a:rPr lang="en-IE" altLang="en-US" sz="1800" b="1"/>
                <a:t>Median Filter</a:t>
              </a:r>
              <a:endParaRPr lang="en-US" alt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39280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Strange Things Happen At The Edges!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65539" name="Group 277"/>
          <p:cNvGrpSpPr>
            <a:grpSpLocks/>
          </p:cNvGrpSpPr>
          <p:nvPr/>
        </p:nvGrpSpPr>
        <p:grpSpPr bwMode="auto">
          <a:xfrm>
            <a:off x="4219396" y="2927350"/>
            <a:ext cx="3625850" cy="3384550"/>
            <a:chOff x="330" y="1023"/>
            <a:chExt cx="2284" cy="2132"/>
          </a:xfrm>
        </p:grpSpPr>
        <p:sp>
          <p:nvSpPr>
            <p:cNvPr id="65638" name="Rectangle 27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39" name="Rectangle 27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0" name="Rectangle 28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1" name="Rectangle 28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2" name="Rectangle 28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3" name="Rectangle 28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4" name="Rectangle 28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5" name="Rectangle 28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6" name="Rectangle 28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7" name="Rectangle 28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8" name="Rectangle 28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9" name="Rectangle 28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0" name="Rectangle 29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1" name="Rectangle 29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2" name="Rectangle 29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3" name="Rectangle 29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4" name="Rectangle 29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5" name="Rectangle 29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6" name="Rectangle 29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7" name="Rectangle 29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8" name="Rectangle 29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9" name="Rectangle 29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0" name="Rectangle 30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1" name="Rectangle 30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2" name="Rectangle 30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3" name="Rectangle 30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4" name="Rectangle 30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5" name="Rectangle 30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6" name="Rectangle 30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7" name="Rectangle 30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8" name="Rectangle 30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9" name="Rectangle 30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0" name="Rectangle 31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1" name="Rectangle 31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2" name="Rectangle 31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3" name="Rectangle 31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4" name="Rectangle 31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5" name="Rectangle 31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6" name="Rectangle 31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7" name="Rectangle 31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8" name="Rectangle 31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9" name="Rectangle 31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0" name="Rectangle 32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1" name="Rectangle 32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2" name="Rectangle 32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3" name="Rectangle 32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4" name="Rectangle 32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5" name="Rectangle 32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6" name="Rectangle 32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7" name="Rectangle 32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8" name="Rectangle 32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9" name="Rectangle 32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0" name="Rectangle 33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1" name="Rectangle 33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2" name="Rectangle 33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3" name="Rectangle 33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4" name="Rectangle 33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5" name="Rectangle 33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6" name="Rectangle 33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7" name="Rectangle 33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8" name="Rectangle 33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9" name="Rectangle 33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0" name="Rectangle 34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1" name="Rectangle 34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2" name="Rectangle 34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3" name="Rectangle 34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4" name="Rectangle 34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5" name="Rectangle 34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6" name="Rectangle 34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7" name="Rectangle 34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8" name="Rectangle 34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9" name="Rectangle 34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0" name="Rectangle 35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1" name="Rectangle 35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2" name="Rectangle 35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3" name="Rectangle 35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4" name="Rectangle 35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5" name="Rectangle 35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6" name="Rectangle 35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7" name="Rectangle 35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8" name="Rectangle 35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9" name="Rectangle 35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0" name="Rectangle 36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1" name="Rectangle 36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2" name="Rectangle 36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3" name="Rectangle 36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4" name="Rectangle 36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5" name="Rectangle 36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6" name="Rectangle 36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7" name="Rectangle 36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8" name="Rectangle 36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9" name="Rectangle 36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0" name="Rectangle 37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1" name="Rectangle 37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2" name="Rectangle 37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3" name="Rectangle 37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4" name="Rectangle 37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5" name="Rectangle 37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6" name="Rectangle 37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7" name="Rectangle 37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8" name="Rectangle 37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9" name="Rectangle 37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0" name="Rectangle 38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1" name="Rectangle 38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2" name="Rectangle 38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3" name="Rectangle 38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4" name="Rectangle 38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5" name="Rectangle 38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6" name="Rectangle 38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7" name="Rectangle 38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8" name="Rectangle 38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9" name="Rectangle 38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0" name="Rectangle 39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1" name="Rectangle 39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2" name="Rectangle 39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3" name="Rectangle 39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4" name="Rectangle 39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5" name="Rectangle 39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6" name="Rectangle 39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7" name="Rectangle 39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8" name="Rectangle 39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9" name="Rectangle 39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0" name="Rectangle 40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1" name="Rectangle 40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2" name="Rectangle 40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3" name="Rectangle 40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4" name="Rectangle 40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5" name="Rectangle 40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6" name="Rectangle 40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7" name="Rectangle 40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8" name="Rectangle 40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9" name="Rectangle 40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0" name="Rectangle 41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1" name="Rectangle 41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2" name="Rectangle 41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3" name="Rectangle 41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4" name="Rectangle 41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5" name="Rectangle 41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6" name="Rectangle 41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7" name="Rectangle 41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8" name="Rectangle 41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9" name="Rectangle 41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0" name="Rectangle 42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1" name="Rectangle 42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2" name="Rectangle 42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3" name="Rectangle 42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4" name="Rectangle 42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5" name="Rectangle 42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6" name="Rectangle 42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7" name="Rectangle 42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8" name="Rectangle 42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9" name="Rectangle 42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0" name="Rectangle 43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1" name="Rectangle 43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2" name="Rectangle 43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3" name="Rectangle 43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4" name="Rectangle 43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5" name="Rectangle 43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6" name="Rectangle 43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7" name="Rectangle 43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8" name="Rectangle 43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9" name="Rectangle 43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0" name="Rectangle 44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1" name="Rectangle 44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2" name="Rectangle 44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3" name="Rectangle 44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4" name="Rectangle 44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5" name="Rectangle 44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6" name="Rectangle 44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7" name="Rectangle 44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8" name="Rectangle 44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9" name="Rectangle 44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0" name="Rectangle 45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1" name="Rectangle 45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2" name="Rectangle 45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3" name="Rectangle 45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4" name="Rectangle 45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5" name="Rectangle 45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6" name="Rectangle 45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7" name="Rectangle 45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8" name="Rectangle 45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9" name="Rectangle 45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0" name="Rectangle 46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1" name="Rectangle 46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2" name="Rectangle 46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3" name="Rectangle 46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4" name="Rectangle 46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5" name="Rectangle 46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6" name="Rectangle 46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7" name="Rectangle 46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8" name="Rectangle 46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9" name="Rectangle 46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0" name="Rectangle 47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1" name="Rectangle 47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2" name="Rectangle 47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3" name="Rectangle 47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4" name="Rectangle 47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5" name="Rectangle 47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6" name="Rectangle 47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7" name="Rectangle 47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8" name="Rectangle 47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9" name="Rectangle 47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0" name="Rectangle 48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1" name="Rectangle 48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2" name="Rectangle 48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3" name="Rectangle 48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4" name="Rectangle 48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5" name="Rectangle 48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6" name="Rectangle 48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7" name="Rectangle 48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8" name="Rectangle 48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9" name="Rectangle 48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0" name="Rectangle 49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1" name="Rectangle 49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2" name="Rectangle 49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3" name="Rectangle 49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4" name="Rectangle 49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5" name="Rectangle 49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6" name="Rectangle 49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7" name="Rectangle 49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8" name="Rectangle 49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9" name="Rectangle 49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0" name="Rectangle 50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1" name="Rectangle 50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2" name="Rectangle 50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3" name="Rectangle 50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4" name="Rectangle 50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5" name="Rectangle 50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6" name="Rectangle 50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7" name="Rectangle 50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8" name="Rectangle 50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9" name="Rectangle 50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0" name="Rectangle 51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1" name="Rectangle 51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2" name="Rectangle 51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3" name="Rectangle 51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4" name="Rectangle 51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5" name="Rectangle 51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6" name="Rectangle 51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7" name="Rectangle 51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65540" name="Line 518"/>
          <p:cNvSpPr>
            <a:spLocks noChangeShapeType="1"/>
          </p:cNvSpPr>
          <p:nvPr/>
        </p:nvSpPr>
        <p:spPr bwMode="auto">
          <a:xfrm>
            <a:off x="4219397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5541" name="Line 519"/>
          <p:cNvSpPr>
            <a:spLocks noChangeShapeType="1"/>
          </p:cNvSpPr>
          <p:nvPr/>
        </p:nvSpPr>
        <p:spPr bwMode="auto">
          <a:xfrm rot="5400000">
            <a:off x="2439015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0856" name="Text Box 520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Text Box 521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522"/>
          <p:cNvSpPr txBox="1">
            <a:spLocks noChangeArrowheads="1"/>
          </p:cNvSpPr>
          <p:nvPr/>
        </p:nvSpPr>
        <p:spPr bwMode="auto">
          <a:xfrm>
            <a:off x="3935234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Text Box 523"/>
          <p:cNvSpPr txBox="1">
            <a:spLocks noChangeArrowheads="1"/>
          </p:cNvSpPr>
          <p:nvPr/>
        </p:nvSpPr>
        <p:spPr bwMode="auto">
          <a:xfrm>
            <a:off x="6492696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0863" name="Rectangle 527"/>
          <p:cNvSpPr>
            <a:spLocks noChangeArrowheads="1"/>
          </p:cNvSpPr>
          <p:nvPr/>
        </p:nvSpPr>
        <p:spPr bwMode="auto">
          <a:xfrm>
            <a:off x="4213046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anose="02020603050405020304" pitchFamily="18" charset="0"/>
              </a:rPr>
              <a:t>e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3" name="Group 528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65630" name="Rectangle 529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1" name="Rectangle 530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2" name="Rectangle 531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3" name="Rectangle 532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4" name="Rectangle 533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5" name="Rectangle 534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6" name="Rectangle 535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7" name="Rectangle 536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4" name="Group 579"/>
          <p:cNvGrpSpPr>
            <a:grpSpLocks/>
          </p:cNvGrpSpPr>
          <p:nvPr/>
        </p:nvGrpSpPr>
        <p:grpSpPr bwMode="auto">
          <a:xfrm>
            <a:off x="7394397" y="4510088"/>
            <a:ext cx="677863" cy="685800"/>
            <a:chOff x="2564" y="2228"/>
            <a:chExt cx="427" cy="432"/>
          </a:xfrm>
        </p:grpSpPr>
        <p:sp>
          <p:nvSpPr>
            <p:cNvPr id="65620" name="Rectangle 549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21" name="Group 550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65622" name="Rectangle 55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3" name="Rectangle 55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4" name="Rectangle 55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5" name="Rectangle 55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6" name="Rectangle 55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7" name="Rectangle 55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8" name="Rectangle 55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9" name="Rectangle 55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6" name="Group 580"/>
          <p:cNvGrpSpPr>
            <a:grpSpLocks/>
          </p:cNvGrpSpPr>
          <p:nvPr/>
        </p:nvGrpSpPr>
        <p:grpSpPr bwMode="auto">
          <a:xfrm>
            <a:off x="5354459" y="5864225"/>
            <a:ext cx="677862" cy="685800"/>
            <a:chOff x="698" y="3091"/>
            <a:chExt cx="427" cy="432"/>
          </a:xfrm>
        </p:grpSpPr>
        <p:sp>
          <p:nvSpPr>
            <p:cNvPr id="65610" name="Rectangle 559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11" name="Group 560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65612" name="Rectangle 56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3" name="Rectangle 56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4" name="Rectangle 56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5" name="Rectangle 56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6" name="Rectangle 56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7" name="Rectangle 56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8" name="Rectangle 56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9" name="Rectangle 56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8" name="Group 581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65600" name="Rectangle 569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01" name="Group 570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65602" name="Rectangle 57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3" name="Rectangle 57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4" name="Rectangle 57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5" name="Rectangle 57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6" name="Rectangle 57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7" name="Rectangle 57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8" name="Rectangle 57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9" name="Rectangle 57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10" name="Group 603"/>
          <p:cNvGrpSpPr>
            <a:grpSpLocks/>
          </p:cNvGrpSpPr>
          <p:nvPr/>
        </p:nvGrpSpPr>
        <p:grpSpPr bwMode="auto">
          <a:xfrm>
            <a:off x="3987621" y="5851526"/>
            <a:ext cx="685800" cy="677863"/>
            <a:chOff x="1560" y="3686"/>
            <a:chExt cx="432" cy="427"/>
          </a:xfrm>
        </p:grpSpPr>
        <p:grpSp>
          <p:nvGrpSpPr>
            <p:cNvPr id="65590" name="Group 583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65592" name="Rectangle 58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3" name="Rectangle 58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4" name="Rectangle 58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5" name="Rectangle 58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6" name="Rectangle 58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7" name="Rectangle 58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8" name="Rectangle 59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9" name="Rectangle 59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91" name="Rectangle 601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604"/>
          <p:cNvGrpSpPr>
            <a:grpSpLocks/>
          </p:cNvGrpSpPr>
          <p:nvPr/>
        </p:nvGrpSpPr>
        <p:grpSpPr bwMode="auto">
          <a:xfrm>
            <a:off x="7388047" y="5849938"/>
            <a:ext cx="677863" cy="685800"/>
            <a:chOff x="3702" y="3685"/>
            <a:chExt cx="427" cy="432"/>
          </a:xfrm>
        </p:grpSpPr>
        <p:grpSp>
          <p:nvGrpSpPr>
            <p:cNvPr id="65580" name="Group 592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65582" name="Rectangle 5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3" name="Rectangle 5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4" name="Rectangle 5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5" name="Rectangle 5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6" name="Rectangle 5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7" name="Rectangle 5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8" name="Rectangle 5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9" name="Rectangle 6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81" name="Rectangle 60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33"/>
          <p:cNvGrpSpPr>
            <a:grpSpLocks/>
          </p:cNvGrpSpPr>
          <p:nvPr/>
        </p:nvGrpSpPr>
        <p:grpSpPr bwMode="auto">
          <a:xfrm>
            <a:off x="3989209" y="3805238"/>
            <a:ext cx="1136650" cy="1149350"/>
            <a:chOff x="1561" y="2397"/>
            <a:chExt cx="716" cy="724"/>
          </a:xfrm>
        </p:grpSpPr>
        <p:sp>
          <p:nvSpPr>
            <p:cNvPr id="65555" name="Rectangle 60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anose="02020603050405020304" pitchFamily="18" charset="0"/>
                </a:rPr>
                <a:t>e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65556" name="Rectangle 609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7" name="Rectangle 610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8" name="Rectangle 611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9" name="Rectangle 612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0" name="Rectangle 613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1" name="Rectangle 614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2" name="Rectangle 615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3" name="Rectangle 616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4" name="Rectangle 617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5" name="Rectangle 618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6" name="Rectangle 619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7" name="Rectangle 620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8" name="Rectangle 621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9" name="Rectangle 622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0" name="Rectangle 623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1" name="Rectangle 624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2" name="Rectangle 625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3" name="Rectangle 626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4" name="Rectangle 627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5" name="Rectangle 628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6" name="Rectangle 629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7" name="Rectangle 630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8" name="Rectangle 631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9" name="Rectangle 632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7334" y="1675498"/>
            <a:ext cx="842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However strange things happen at the edges of an image since we are missing pixels to form a neighbourhood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0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0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40" grpId="0" animBg="1"/>
      <p:bldP spid="65541" grpId="0" animBg="1"/>
      <p:bldP spid="270856" grpId="0"/>
      <p:bldP spid="65543" grpId="0"/>
      <p:bldP spid="65544" grpId="0"/>
      <p:bldP spid="65545" grpId="0"/>
      <p:bldP spid="270863" grpId="0" animBg="1"/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389</Words>
  <Application>Microsoft Office PowerPoint</Application>
  <PresentationFormat>Widescreen</PresentationFormat>
  <Paragraphs>119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Image Smoothing</vt:lpstr>
      <vt:lpstr>What are Neighbourhood Operations</vt:lpstr>
      <vt:lpstr>Simple Neighbourhood Operations</vt:lpstr>
      <vt:lpstr>The Spatial Filtering Process</vt:lpstr>
      <vt:lpstr>Smoothing Spatial Filters</vt:lpstr>
      <vt:lpstr>Image Smoothing Example</vt:lpstr>
      <vt:lpstr>Weighted Smoothing Filters</vt:lpstr>
      <vt:lpstr>Averaging Filter Vs. Median Filter Example</vt:lpstr>
      <vt:lpstr>Strange Things Happen At The Edges!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Smoothing</dc:title>
  <dc:creator>Abhishek Tiwari</dc:creator>
  <cp:lastModifiedBy>Abhishek Tiwari</cp:lastModifiedBy>
  <cp:revision>31</cp:revision>
  <dcterms:created xsi:type="dcterms:W3CDTF">2014-09-17T15:46:44Z</dcterms:created>
  <dcterms:modified xsi:type="dcterms:W3CDTF">2014-09-22T16:29:58Z</dcterms:modified>
</cp:coreProperties>
</file>