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759-1558-4B7E-8DB8-28B9F25F985F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F9E59-47AF-4ECC-BEEB-A7109A073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2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4056F7-4A0E-49B6-BF03-63BCB75ADC18}" type="slidenum">
              <a:rPr kumimoji="0" lang="en-US" altLang="en-US" sz="1200"/>
              <a:pPr/>
              <a:t>5</a:t>
            </a:fld>
            <a:endParaRPr kumimoji="0"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00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AB98C7-5CF5-469B-AC04-C120A97BB943}" type="slidenum">
              <a:rPr kumimoji="0" lang="en-US" altLang="en-US" sz="1200"/>
              <a:pPr/>
              <a:t>6</a:t>
            </a:fld>
            <a:endParaRPr kumimoji="0"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30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73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25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0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37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9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3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EFD4-60EF-4CB3-A4B4-C407E37BA819}" type="datetimeFigureOut">
              <a:rPr lang="en-IN" smtClean="0"/>
              <a:t>22-09-2014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96C94D-B6B4-4D44-891F-BDD78717B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robotics.eecs.berkeley.edu/~sastry/ee20/images/canny3.gif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://robotics.eecs.berkeley.edu/~sastry/ee20/images/canny5.gif" TargetMode="External"/><Relationship Id="rId2" Type="http://schemas.openxmlformats.org/officeDocument/2006/relationships/hyperlink" Target="http://robotics.eecs.berkeley.edu/~sastry/ee20/images/canny1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otics.eecs.berkeley.edu/~sastry/ee20/images/canny2.gif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://robotics.eecs.berkeley.edu/~sastry/ee20/images/canny4.gif" TargetMode="External"/><Relationship Id="rId4" Type="http://schemas.openxmlformats.org/officeDocument/2006/relationships/hyperlink" Target="http://robotics.eecs.berkeley.edu/~sastry/ee20/images/lena.gif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Edges are significant local changes of intensity in an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Edge direction:</a:t>
            </a:r>
          </a:p>
          <a:p>
            <a:pPr lvl="1"/>
            <a:r>
              <a:rPr lang="en-IN" dirty="0" smtClean="0"/>
              <a:t>Perpendicular to the direction of maximum intensity change (i.e., edge normal)</a:t>
            </a:r>
          </a:p>
          <a:p>
            <a:endParaRPr lang="en-IN" dirty="0" smtClean="0"/>
          </a:p>
          <a:p>
            <a:r>
              <a:rPr lang="en-IN" dirty="0" smtClean="0"/>
              <a:t>Edge strength:</a:t>
            </a:r>
          </a:p>
          <a:p>
            <a:pPr lvl="1"/>
            <a:r>
              <a:rPr lang="en-IN" dirty="0" smtClean="0"/>
              <a:t>Related to the local image contrast along the edge normal</a:t>
            </a:r>
          </a:p>
          <a:p>
            <a:endParaRPr lang="en-IN" dirty="0"/>
          </a:p>
          <a:p>
            <a:r>
              <a:rPr lang="en-IN" dirty="0" smtClean="0"/>
              <a:t>Edge position:</a:t>
            </a:r>
          </a:p>
          <a:p>
            <a:pPr lvl="1"/>
            <a:r>
              <a:rPr lang="en-IN" dirty="0" smtClean="0"/>
              <a:t>The image position at which an edge is located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77" y="3128631"/>
            <a:ext cx="35052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8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the Edge</a:t>
            </a:r>
            <a:endParaRPr lang="en-IN" dirty="0"/>
          </a:p>
        </p:txBody>
      </p:sp>
      <p:graphicFrame>
        <p:nvGraphicFramePr>
          <p:cNvPr id="70" name="Object 44"/>
          <p:cNvGraphicFramePr>
            <a:graphicFrameLocks noChangeAspect="1"/>
          </p:cNvGraphicFramePr>
          <p:nvPr/>
        </p:nvGraphicFramePr>
        <p:xfrm>
          <a:off x="4548188" y="4110038"/>
          <a:ext cx="674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110038"/>
                        <a:ext cx="6746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6"/>
          <p:cNvGraphicFramePr>
            <a:graphicFrameLocks noChangeAspect="1"/>
          </p:cNvGraphicFramePr>
          <p:nvPr/>
        </p:nvGraphicFramePr>
        <p:xfrm>
          <a:off x="3830638" y="6216650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6216650"/>
                        <a:ext cx="1968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40"/>
          <p:cNvGrpSpPr>
            <a:grpSpLocks/>
          </p:cNvGrpSpPr>
          <p:nvPr/>
        </p:nvGrpSpPr>
        <p:grpSpPr bwMode="auto">
          <a:xfrm>
            <a:off x="741363" y="2209800"/>
            <a:ext cx="3813175" cy="4075113"/>
            <a:chOff x="163" y="1392"/>
            <a:chExt cx="2402" cy="2567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247" y="1392"/>
              <a:ext cx="1727" cy="864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FFFF">
                    <a:alpha val="48000"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V="1">
              <a:off x="1978" y="2264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V="1">
              <a:off x="1687" y="2255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H="1" flipV="1">
              <a:off x="551" y="2263"/>
              <a:ext cx="0" cy="1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77" name="Group 35"/>
            <p:cNvGrpSpPr>
              <a:grpSpLocks/>
            </p:cNvGrpSpPr>
            <p:nvPr/>
          </p:nvGrpSpPr>
          <p:grpSpPr bwMode="auto">
            <a:xfrm>
              <a:off x="163" y="2547"/>
              <a:ext cx="2402" cy="1412"/>
              <a:chOff x="163" y="2500"/>
              <a:chExt cx="2402" cy="1412"/>
            </a:xfrm>
          </p:grpSpPr>
          <p:sp>
            <p:nvSpPr>
              <p:cNvPr id="78" name="Line 5"/>
              <p:cNvSpPr>
                <a:spLocks noChangeShapeType="1"/>
              </p:cNvSpPr>
              <p:nvPr/>
            </p:nvSpPr>
            <p:spPr bwMode="auto">
              <a:xfrm>
                <a:off x="245" y="2500"/>
                <a:ext cx="0" cy="1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Line 6"/>
              <p:cNvSpPr>
                <a:spLocks noChangeShapeType="1"/>
              </p:cNvSpPr>
              <p:nvPr/>
            </p:nvSpPr>
            <p:spPr bwMode="auto">
              <a:xfrm>
                <a:off x="163" y="3831"/>
                <a:ext cx="2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80" name="Group 33"/>
              <p:cNvGrpSpPr>
                <a:grpSpLocks/>
              </p:cNvGrpSpPr>
              <p:nvPr/>
            </p:nvGrpSpPr>
            <p:grpSpPr bwMode="auto">
              <a:xfrm>
                <a:off x="245" y="2504"/>
                <a:ext cx="1742" cy="1083"/>
                <a:chOff x="245" y="2504"/>
                <a:chExt cx="1742" cy="1083"/>
              </a:xfrm>
            </p:grpSpPr>
            <p:sp>
              <p:nvSpPr>
                <p:cNvPr id="8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45" y="3583"/>
                  <a:ext cx="30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9" y="2504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50" y="2504"/>
                  <a:ext cx="1149" cy="108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371600" y="1427163"/>
            <a:ext cx="180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79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Original</a:t>
            </a: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5521325" y="1501775"/>
            <a:ext cx="244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0279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First Derivative</a:t>
            </a:r>
          </a:p>
        </p:txBody>
      </p:sp>
      <p:grpSp>
        <p:nvGrpSpPr>
          <p:cNvPr id="87" name="Group 39"/>
          <p:cNvGrpSpPr>
            <a:grpSpLocks/>
          </p:cNvGrpSpPr>
          <p:nvPr/>
        </p:nvGrpSpPr>
        <p:grpSpPr bwMode="auto">
          <a:xfrm>
            <a:off x="5233988" y="2209800"/>
            <a:ext cx="3813175" cy="4075113"/>
            <a:chOff x="3025" y="1392"/>
            <a:chExt cx="2402" cy="2567"/>
          </a:xfrm>
        </p:grpSpPr>
        <p:sp>
          <p:nvSpPr>
            <p:cNvPr id="88" name="Rectangle 14"/>
            <p:cNvSpPr>
              <a:spLocks noChangeArrowheads="1"/>
            </p:cNvSpPr>
            <p:nvPr/>
          </p:nvSpPr>
          <p:spPr bwMode="auto">
            <a:xfrm>
              <a:off x="3109" y="1392"/>
              <a:ext cx="303" cy="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4841" y="2263"/>
              <a:ext cx="0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V="1">
              <a:off x="4557" y="2294"/>
              <a:ext cx="0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 flipH="1" flipV="1">
              <a:off x="3413" y="2310"/>
              <a:ext cx="0" cy="1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92" name="Group 36"/>
            <p:cNvGrpSpPr>
              <a:grpSpLocks/>
            </p:cNvGrpSpPr>
            <p:nvPr/>
          </p:nvGrpSpPr>
          <p:grpSpPr bwMode="auto">
            <a:xfrm>
              <a:off x="3025" y="2547"/>
              <a:ext cx="2402" cy="1412"/>
              <a:chOff x="3025" y="2547"/>
              <a:chExt cx="2402" cy="1412"/>
            </a:xfrm>
          </p:grpSpPr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3107" y="2547"/>
                <a:ext cx="0" cy="14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3025" y="3878"/>
                <a:ext cx="2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98" name="Group 34"/>
              <p:cNvGrpSpPr>
                <a:grpSpLocks/>
              </p:cNvGrpSpPr>
              <p:nvPr/>
            </p:nvGrpSpPr>
            <p:grpSpPr bwMode="auto">
              <a:xfrm>
                <a:off x="3107" y="2875"/>
                <a:ext cx="1742" cy="756"/>
                <a:chOff x="3107" y="2723"/>
                <a:chExt cx="1742" cy="756"/>
              </a:xfrm>
            </p:grpSpPr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12" y="2723"/>
                  <a:ext cx="114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00" name="Group 32"/>
                <p:cNvGrpSpPr>
                  <a:grpSpLocks/>
                </p:cNvGrpSpPr>
                <p:nvPr/>
              </p:nvGrpSpPr>
              <p:grpSpPr bwMode="auto">
                <a:xfrm>
                  <a:off x="3107" y="2723"/>
                  <a:ext cx="1742" cy="756"/>
                  <a:chOff x="3107" y="2875"/>
                  <a:chExt cx="1742" cy="756"/>
                </a:xfrm>
              </p:grpSpPr>
              <p:sp>
                <p:nvSpPr>
                  <p:cNvPr id="101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7" y="3631"/>
                    <a:ext cx="30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1" y="3631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15" y="2875"/>
                    <a:ext cx="0" cy="7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51" y="2875"/>
                    <a:ext cx="0" cy="75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4551" y="1392"/>
              <a:ext cx="299" cy="8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3408" y="1392"/>
              <a:ext cx="1142" cy="864"/>
            </a:xfrm>
            <a:prstGeom prst="rect">
              <a:avLst/>
            </a:prstGeom>
            <a:solidFill>
              <a:srgbClr val="EAEAEA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3104" y="1392"/>
              <a:ext cx="1748" cy="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05" name="Line 37"/>
          <p:cNvSpPr>
            <a:spLocks noChangeShapeType="1"/>
          </p:cNvSpPr>
          <p:nvPr/>
        </p:nvSpPr>
        <p:spPr bwMode="auto">
          <a:xfrm>
            <a:off x="5351463" y="5126038"/>
            <a:ext cx="27686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Text Box 41"/>
          <p:cNvSpPr txBox="1">
            <a:spLocks noChangeArrowheads="1"/>
          </p:cNvSpPr>
          <p:nvPr/>
        </p:nvSpPr>
        <p:spPr bwMode="auto">
          <a:xfrm>
            <a:off x="4110038" y="4945063"/>
            <a:ext cx="993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FC0128"/>
                </a:solidFill>
                <a:latin typeface="Arial" panose="020B0604020202020204" pitchFamily="34" charset="0"/>
              </a:rPr>
              <a:t>THRESH</a:t>
            </a:r>
          </a:p>
        </p:txBody>
      </p:sp>
      <p:graphicFrame>
        <p:nvGraphicFramePr>
          <p:cNvPr id="107" name="Object 48"/>
          <p:cNvGraphicFramePr>
            <a:graphicFrameLocks noChangeAspect="1"/>
          </p:cNvGraphicFramePr>
          <p:nvPr/>
        </p:nvGraphicFramePr>
        <p:xfrm>
          <a:off x="8416925" y="6215063"/>
          <a:ext cx="1968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6215063"/>
                        <a:ext cx="1968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84212"/>
              </p:ext>
            </p:extLst>
          </p:nvPr>
        </p:nvGraphicFramePr>
        <p:xfrm>
          <a:off x="6537325" y="3941763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2489040" imgH="393480" progId="Equation.3">
                  <p:embed/>
                </p:oleObj>
              </mc:Choice>
              <mc:Fallback>
                <p:oleObj name="Equation" r:id="rId9" imgW="248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941763"/>
                        <a:ext cx="2489200" cy="39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279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Line 51"/>
          <p:cNvSpPr>
            <a:spLocks noChangeShapeType="1"/>
          </p:cNvSpPr>
          <p:nvPr/>
        </p:nvSpPr>
        <p:spPr bwMode="auto">
          <a:xfrm flipH="1">
            <a:off x="7804150" y="4416425"/>
            <a:ext cx="52388" cy="606425"/>
          </a:xfrm>
          <a:prstGeom prst="line">
            <a:avLst/>
          </a:prstGeom>
          <a:noFill/>
          <a:ln w="38100">
            <a:solidFill>
              <a:srgbClr val="00279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105" grpId="0" animBg="1"/>
      <p:bldP spid="106" grpId="0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Approximation</a:t>
            </a: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828800"/>
            <a:ext cx="8077200" cy="4217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 smtClean="0"/>
              <a:t>Consider the arrangement of pixels about the pixel (</a:t>
            </a:r>
            <a:r>
              <a:rPr lang="en-US" altLang="en-US" sz="2400" i="1" dirty="0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j</a:t>
            </a:r>
            <a:r>
              <a:rPr lang="en-US" altLang="en-US" sz="2400" dirty="0" smtClean="0"/>
              <a:t>):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The partial derivatives                  can be computed by: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u="sng" dirty="0" smtClean="0"/>
              <a:t>constant </a:t>
            </a:r>
            <a:r>
              <a:rPr lang="en-US" altLang="en-US" sz="2400" i="1" u="sng" dirty="0" smtClean="0"/>
              <a:t>c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implies the emphasis given to pixels closer to the center of the mask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38868" y="2588288"/>
            <a:ext cx="203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3 x 3 neighborhood: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68" y="2111668"/>
            <a:ext cx="1828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188" y="3435823"/>
            <a:ext cx="436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7" y="3435823"/>
            <a:ext cx="415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68" y="4343469"/>
            <a:ext cx="502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Prewitt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Setting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= 1, we get the Prewitt operator: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4968000" cy="122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19600"/>
            <a:ext cx="4320000" cy="40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5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Sobel Operator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Setting </a:t>
            </a:r>
            <a:r>
              <a:rPr lang="en-US" altLang="en-US" i="1" dirty="0" smtClean="0"/>
              <a:t>c </a:t>
            </a:r>
            <a:r>
              <a:rPr lang="en-US" altLang="en-US" dirty="0" smtClean="0"/>
              <a:t>= 2, we get the Sobel operator: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00" y="2743894"/>
            <a:ext cx="4968000" cy="124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290" y="4218890"/>
            <a:ext cx="4320000" cy="42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Canny Edge Detector - example</a:t>
            </a:r>
            <a:endParaRPr lang="en-IN" dirty="0"/>
          </a:p>
        </p:txBody>
      </p:sp>
      <p:pic>
        <p:nvPicPr>
          <p:cNvPr id="13" name="Picture 4" descr="canny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4" y="1530463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len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6" y="15252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canny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2" y="1530463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39998" y="3499863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original image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315618" y="35104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vertical edges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21389" y="3505200"/>
            <a:ext cx="185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horizontal edges</a:t>
            </a:r>
          </a:p>
        </p:txBody>
      </p:sp>
      <p:pic>
        <p:nvPicPr>
          <p:cNvPr id="19" name="Picture 13" descr="canny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6" y="41034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 descr="canny4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4" y="4103400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7" descr="canny5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02" y="4078885"/>
            <a:ext cx="19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836786" y="6099849"/>
            <a:ext cx="226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norm of the gradient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135544" y="6099849"/>
            <a:ext cx="197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after thresholding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506127" y="6037257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after thinning</a:t>
            </a:r>
          </a:p>
        </p:txBody>
      </p:sp>
    </p:spTree>
    <p:extLst>
      <p:ext uri="{BB962C8B-B14F-4D97-AF65-F5344CB8AC3E}">
        <p14:creationId xmlns:p14="http://schemas.microsoft.com/office/powerpoint/2010/main" val="14211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154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Arial</vt:lpstr>
      <vt:lpstr>Calibri</vt:lpstr>
      <vt:lpstr>Tahoma</vt:lpstr>
      <vt:lpstr>Times New Roman</vt:lpstr>
      <vt:lpstr>Trebuchet MS</vt:lpstr>
      <vt:lpstr>Wingdings 3</vt:lpstr>
      <vt:lpstr>Facet</vt:lpstr>
      <vt:lpstr>Equation</vt:lpstr>
      <vt:lpstr>Edge Detection</vt:lpstr>
      <vt:lpstr>Edge Descriptors</vt:lpstr>
      <vt:lpstr>Detecting the Edge</vt:lpstr>
      <vt:lpstr>Gradient Approximation</vt:lpstr>
      <vt:lpstr>Prewitt Operator</vt:lpstr>
      <vt:lpstr>Sobel Operator</vt:lpstr>
      <vt:lpstr>Canny Edge Detector -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Tiwari</dc:creator>
  <cp:lastModifiedBy>Abhishek Tiwari</cp:lastModifiedBy>
  <cp:revision>26</cp:revision>
  <dcterms:created xsi:type="dcterms:W3CDTF">2014-09-20T06:46:06Z</dcterms:created>
  <dcterms:modified xsi:type="dcterms:W3CDTF">2014-09-22T16:35:23Z</dcterms:modified>
</cp:coreProperties>
</file>