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DDD6A-232F-468C-BF25-5A406C4A004D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4B2B7-0914-41BD-9169-0222D0AE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07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664FA29-0CA1-4561-8E60-DE60B4D4098F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92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FFD9CCA-1BA7-4641-9C99-A5B5E787ADA1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490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2787E30-D028-458C-AD07-54BE25E4A8F9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680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AD293-E0A3-4432-B235-F4F1E51EAC3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3587750" y="0"/>
            <a:ext cx="12415838" cy="6985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49900" y="728663"/>
            <a:ext cx="3429000" cy="5094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49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96006B-2B2E-47A7-862F-6D198648611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3587750" y="0"/>
            <a:ext cx="12415838" cy="6985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49900" y="728663"/>
            <a:ext cx="3429000" cy="5094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161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43DE945-8B1B-4FB4-9DF0-F9CCC4083EC8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243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1CEDC2C-93F0-4F77-A618-7BFF455C7C1B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859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E5E67FD-C0EB-409A-A086-584460F9A6CA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16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B43E-A70D-4D47-B5E5-EDD506FC6FA3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DB90-091D-46A9-B60F-470F68368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6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B43E-A70D-4D47-B5E5-EDD506FC6FA3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DB90-091D-46A9-B60F-470F68368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05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B43E-A70D-4D47-B5E5-EDD506FC6FA3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DB90-091D-46A9-B60F-470F683681A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259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B43E-A70D-4D47-B5E5-EDD506FC6FA3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DB90-091D-46A9-B60F-470F68368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535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B43E-A70D-4D47-B5E5-EDD506FC6FA3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DB90-091D-46A9-B60F-470F683681A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7264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B43E-A70D-4D47-B5E5-EDD506FC6FA3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DB90-091D-46A9-B60F-470F68368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97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B43E-A70D-4D47-B5E5-EDD506FC6FA3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DB90-091D-46A9-B60F-470F68368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771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B43E-A70D-4D47-B5E5-EDD506FC6FA3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DB90-091D-46A9-B60F-470F68368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53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B43E-A70D-4D47-B5E5-EDD506FC6FA3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DB90-091D-46A9-B60F-470F68368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42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B43E-A70D-4D47-B5E5-EDD506FC6FA3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DB90-091D-46A9-B60F-470F68368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05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B43E-A70D-4D47-B5E5-EDD506FC6FA3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DB90-091D-46A9-B60F-470F68368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37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B43E-A70D-4D47-B5E5-EDD506FC6FA3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DB90-091D-46A9-B60F-470F68368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71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B43E-A70D-4D47-B5E5-EDD506FC6FA3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DB90-091D-46A9-B60F-470F68368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37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B43E-A70D-4D47-B5E5-EDD506FC6FA3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DB90-091D-46A9-B60F-470F68368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40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B43E-A70D-4D47-B5E5-EDD506FC6FA3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DB90-091D-46A9-B60F-470F68368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42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B43E-A70D-4D47-B5E5-EDD506FC6FA3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DB90-091D-46A9-B60F-470F68368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12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FB43E-A70D-4D47-B5E5-EDD506FC6FA3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B52DB90-091D-46A9-B60F-470F68368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55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tags" Target="../tags/tag2.xml"/><Relationship Id="rId7" Type="http://schemas.openxmlformats.org/officeDocument/2006/relationships/oleObject" Target="../embeddings/oleObject4.bin"/><Relationship Id="rId2" Type="http://schemas.openxmlformats.org/officeDocument/2006/relationships/tags" Target="../tags/tag1.xml"/><Relationship Id="rId1" Type="http://schemas.openxmlformats.org/officeDocument/2006/relationships/vmlDrawing" Target="../drawings/vmlDrawing4.v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.xml"/><Relationship Id="rId9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tags" Target="../tags/tag5.xml"/><Relationship Id="rId7" Type="http://schemas.openxmlformats.org/officeDocument/2006/relationships/oleObject" Target="../embeddings/oleObject5.bin"/><Relationship Id="rId2" Type="http://schemas.openxmlformats.org/officeDocument/2006/relationships/tags" Target="../tags/tag4.xml"/><Relationship Id="rId1" Type="http://schemas.openxmlformats.org/officeDocument/2006/relationships/vmlDrawing" Target="../drawings/vmlDrawing5.v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9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Image Noise Reduction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501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Band Reject Filter Example</a:t>
            </a:r>
            <a:endParaRPr lang="en-US" altLang="en-US" smtClean="0"/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55"/>
          <a:stretch>
            <a:fillRect/>
          </a:stretch>
        </p:blipFill>
        <p:spPr bwMode="auto">
          <a:xfrm>
            <a:off x="677334" y="2135814"/>
            <a:ext cx="5400000" cy="4067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Text Box 9"/>
          <p:cNvSpPr txBox="1">
            <a:spLocks noChangeArrowheads="1"/>
          </p:cNvSpPr>
          <p:nvPr/>
        </p:nvSpPr>
        <p:spPr bwMode="auto">
          <a:xfrm>
            <a:off x="755915" y="1406526"/>
            <a:ext cx="251857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sz="2000" dirty="0"/>
              <a:t>Image corrupted by sinusoidal noise</a:t>
            </a:r>
            <a:endParaRPr lang="en-US" altLang="en-US" sz="2000" dirty="0"/>
          </a:p>
        </p:txBody>
      </p:sp>
      <p:sp>
        <p:nvSpPr>
          <p:cNvPr id="41990" name="Text Box 10"/>
          <p:cNvSpPr txBox="1">
            <a:spLocks noChangeArrowheads="1"/>
          </p:cNvSpPr>
          <p:nvPr/>
        </p:nvSpPr>
        <p:spPr bwMode="auto">
          <a:xfrm>
            <a:off x="3398293" y="1406526"/>
            <a:ext cx="267904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sz="2000" dirty="0"/>
              <a:t>Fourier spectrum of corrupted image</a:t>
            </a:r>
            <a:endParaRPr lang="en-US" altLang="en-US" sz="2000" dirty="0"/>
          </a:p>
        </p:txBody>
      </p:sp>
      <p:sp>
        <p:nvSpPr>
          <p:cNvPr id="41991" name="Text Box 11"/>
          <p:cNvSpPr txBox="1">
            <a:spLocks noChangeArrowheads="1"/>
          </p:cNvSpPr>
          <p:nvPr/>
        </p:nvSpPr>
        <p:spPr bwMode="auto">
          <a:xfrm>
            <a:off x="677335" y="6124575"/>
            <a:ext cx="2597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dirty="0"/>
              <a:t>Butterworth band reject filter</a:t>
            </a:r>
            <a:endParaRPr lang="en-US" altLang="en-US" dirty="0"/>
          </a:p>
        </p:txBody>
      </p:sp>
      <p:sp>
        <p:nvSpPr>
          <p:cNvPr id="41992" name="Text Box 12"/>
          <p:cNvSpPr txBox="1">
            <a:spLocks noChangeArrowheads="1"/>
          </p:cNvSpPr>
          <p:nvPr/>
        </p:nvSpPr>
        <p:spPr bwMode="auto">
          <a:xfrm>
            <a:off x="3637346" y="6262688"/>
            <a:ext cx="2439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dirty="0"/>
              <a:t>Filtered image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508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</a:t>
            </a:r>
            <a:r>
              <a:rPr lang="en-IN" dirty="0" smtClean="0"/>
              <a:t>oise in digital images can result from image acquisition (digitization) and transmission</a:t>
            </a:r>
          </a:p>
          <a:p>
            <a:pPr lvl="1"/>
            <a:r>
              <a:rPr lang="en-IN" dirty="0" smtClean="0"/>
              <a:t>Imaging sensors can be affected by ambient conditions</a:t>
            </a:r>
          </a:p>
          <a:p>
            <a:pPr lvl="1"/>
            <a:r>
              <a:rPr lang="en-IN" dirty="0" smtClean="0"/>
              <a:t>Interference can be added to an image during transmission</a:t>
            </a:r>
          </a:p>
          <a:p>
            <a:pPr lvl="1"/>
            <a:endParaRPr lang="en-IN" dirty="0"/>
          </a:p>
          <a:p>
            <a:r>
              <a:rPr lang="en-IN" dirty="0" smtClean="0"/>
              <a:t>Common types of image noise include:</a:t>
            </a:r>
          </a:p>
          <a:p>
            <a:pPr lvl="1"/>
            <a:r>
              <a:rPr lang="en-IN" b="1" dirty="0" smtClean="0"/>
              <a:t>Salt and pepper noise: </a:t>
            </a:r>
            <a:r>
              <a:rPr lang="en-IN" dirty="0" smtClean="0"/>
              <a:t>contains random occurrences of black &amp; white pixels</a:t>
            </a:r>
          </a:p>
          <a:p>
            <a:pPr lvl="1"/>
            <a:r>
              <a:rPr lang="en-IN" b="1" dirty="0" smtClean="0"/>
              <a:t>Impulse noise: </a:t>
            </a:r>
            <a:r>
              <a:rPr lang="en-IN" dirty="0" smtClean="0"/>
              <a:t>contains</a:t>
            </a:r>
            <a:r>
              <a:rPr lang="en-IN" b="1" dirty="0" smtClean="0"/>
              <a:t> </a:t>
            </a:r>
            <a:r>
              <a:rPr lang="en-IN" dirty="0" smtClean="0"/>
              <a:t>random occurrences of white pixels</a:t>
            </a:r>
          </a:p>
          <a:p>
            <a:pPr lvl="1"/>
            <a:r>
              <a:rPr lang="en-IN" b="1" dirty="0" smtClean="0"/>
              <a:t>Gaussian noise: </a:t>
            </a:r>
            <a:r>
              <a:rPr lang="en-IN" dirty="0" smtClean="0"/>
              <a:t>variations in intensity drawn from a Gaussian normal distribution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2148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Noise Model</a:t>
            </a:r>
            <a:endParaRPr lang="en-US" alt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altLang="en-US" dirty="0" smtClean="0"/>
              <a:t>We can consider a noisy image to be modelled as follows:</a:t>
            </a:r>
          </a:p>
          <a:p>
            <a:pPr marL="0" indent="0">
              <a:buNone/>
            </a:pPr>
            <a:endParaRPr lang="en-IE" altLang="en-US" dirty="0" smtClean="0"/>
          </a:p>
          <a:p>
            <a:pPr marL="0" indent="0">
              <a:buNone/>
            </a:pPr>
            <a:endParaRPr lang="en-IE" altLang="en-US" dirty="0" smtClean="0"/>
          </a:p>
          <a:p>
            <a:pPr marL="0" indent="0">
              <a:buNone/>
            </a:pPr>
            <a:r>
              <a:rPr lang="en-IE" altLang="en-US" dirty="0" smtClean="0"/>
              <a:t>where </a:t>
            </a:r>
            <a:r>
              <a:rPr lang="en-IE" altLang="en-US" i="1" dirty="0" smtClean="0">
                <a:latin typeface="Times New Roman" panose="02020603050405020304" pitchFamily="18" charset="0"/>
              </a:rPr>
              <a:t>f</a:t>
            </a:r>
            <a:r>
              <a:rPr lang="en-IE" altLang="en-US" dirty="0" smtClean="0">
                <a:latin typeface="Times New Roman" panose="02020603050405020304" pitchFamily="18" charset="0"/>
              </a:rPr>
              <a:t>(</a:t>
            </a:r>
            <a:r>
              <a:rPr lang="en-IE" altLang="en-US" i="1" dirty="0" smtClean="0">
                <a:latin typeface="Times New Roman" panose="02020603050405020304" pitchFamily="18" charset="0"/>
              </a:rPr>
              <a:t>x, y</a:t>
            </a:r>
            <a:r>
              <a:rPr lang="en-IE" altLang="en-US" dirty="0" smtClean="0">
                <a:latin typeface="Times New Roman" panose="02020603050405020304" pitchFamily="18" charset="0"/>
              </a:rPr>
              <a:t>)</a:t>
            </a:r>
            <a:r>
              <a:rPr lang="en-IE" altLang="en-US" dirty="0" smtClean="0"/>
              <a:t> is the original image pixel</a:t>
            </a:r>
            <a:r>
              <a:rPr lang="en-IE" altLang="en-US" dirty="0" smtClean="0"/>
              <a:t>, </a:t>
            </a:r>
            <a:r>
              <a:rPr lang="el-G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IE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IE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E" altLang="en-US" dirty="0" smtClean="0">
                <a:cs typeface="Times New Roman" panose="02020603050405020304" pitchFamily="18" charset="0"/>
              </a:rPr>
              <a:t> is the noise term and </a:t>
            </a:r>
            <a:r>
              <a:rPr lang="en-IE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E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IE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E" altLang="en-US" dirty="0" smtClean="0">
                <a:cs typeface="Times New Roman" panose="02020603050405020304" pitchFamily="18" charset="0"/>
              </a:rPr>
              <a:t> is the resulting noisy pixel</a:t>
            </a:r>
          </a:p>
          <a:p>
            <a:endParaRPr lang="en-IE" altLang="en-US" dirty="0" smtClean="0">
              <a:cs typeface="Times New Roman" panose="02020603050405020304" pitchFamily="18" charset="0"/>
            </a:endParaRPr>
          </a:p>
          <a:p>
            <a:r>
              <a:rPr lang="en-IE" altLang="en-US" dirty="0" smtClean="0">
                <a:cs typeface="Times New Roman" panose="02020603050405020304" pitchFamily="18" charset="0"/>
              </a:rPr>
              <a:t>If </a:t>
            </a:r>
            <a:r>
              <a:rPr lang="en-IE" altLang="en-US" dirty="0" smtClean="0">
                <a:cs typeface="Times New Roman" panose="02020603050405020304" pitchFamily="18" charset="0"/>
              </a:rPr>
              <a:t>we can estimate the noise model we can figure out how to restore the image</a:t>
            </a:r>
            <a:endParaRPr lang="el-GR" alt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470150" y="2574926"/>
          <a:ext cx="536733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4" imgW="1612800" imgH="203040" progId="Equation.3">
                  <p:embed/>
                </p:oleObj>
              </mc:Choice>
              <mc:Fallback>
                <p:oleObj name="Equation" r:id="rId4" imgW="1612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2574926"/>
                        <a:ext cx="5367338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965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Filtering to Remove Noise</a:t>
            </a:r>
            <a:endParaRPr lang="en-US" altLang="en-US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3" y="2160589"/>
            <a:ext cx="9558487" cy="3880773"/>
          </a:xfrm>
        </p:spPr>
        <p:txBody>
          <a:bodyPr/>
          <a:lstStyle/>
          <a:p>
            <a:pPr defTabSz="993775">
              <a:tabLst>
                <a:tab pos="2333625" algn="l"/>
              </a:tabLst>
            </a:pPr>
            <a:r>
              <a:rPr lang="en-IE" altLang="en-US" dirty="0" smtClean="0"/>
              <a:t>We can use spatial filters of different kinds to remove different kinds of noise</a:t>
            </a:r>
          </a:p>
          <a:p>
            <a:pPr marL="0" indent="0" defTabSz="993775">
              <a:buNone/>
              <a:tabLst>
                <a:tab pos="2333625" algn="l"/>
              </a:tabLst>
            </a:pPr>
            <a:r>
              <a:rPr lang="en-IE" altLang="en-US" dirty="0" smtClean="0"/>
              <a:t>The </a:t>
            </a:r>
            <a:r>
              <a:rPr lang="en-IE" altLang="en-US" i="1" dirty="0" smtClean="0"/>
              <a:t>arithmetic</a:t>
            </a:r>
            <a:r>
              <a:rPr lang="en-IE" altLang="en-US" dirty="0" smtClean="0"/>
              <a:t> </a:t>
            </a:r>
            <a:r>
              <a:rPr lang="en-IE" altLang="en-US" i="1" dirty="0" smtClean="0"/>
              <a:t>mean</a:t>
            </a:r>
            <a:r>
              <a:rPr lang="en-IE" altLang="en-US" dirty="0" smtClean="0"/>
              <a:t> filter is a very simple one and is calculated as follows:</a:t>
            </a:r>
          </a:p>
          <a:p>
            <a:pPr marL="0" indent="0" defTabSz="993775">
              <a:buNone/>
              <a:tabLst>
                <a:tab pos="2333625" algn="l"/>
              </a:tabLst>
            </a:pPr>
            <a:endParaRPr lang="en-IE" altLang="en-US" dirty="0" smtClean="0"/>
          </a:p>
          <a:p>
            <a:pPr marL="0" indent="0" defTabSz="993775">
              <a:buNone/>
              <a:tabLst>
                <a:tab pos="2333625" algn="l"/>
              </a:tabLst>
            </a:pPr>
            <a:endParaRPr lang="en-IE" altLang="en-US" dirty="0" smtClean="0"/>
          </a:p>
          <a:p>
            <a:pPr marL="0" indent="0" defTabSz="993775">
              <a:buNone/>
              <a:tabLst>
                <a:tab pos="2333625" algn="l"/>
              </a:tabLst>
            </a:pPr>
            <a:r>
              <a:rPr lang="en-IE" altLang="en-US" dirty="0" smtClean="0"/>
              <a:t>					This is implemented as the </a:t>
            </a:r>
            <a:br>
              <a:rPr lang="en-IE" altLang="en-US" dirty="0" smtClean="0"/>
            </a:br>
            <a:r>
              <a:rPr lang="en-IE" altLang="en-US" dirty="0" smtClean="0"/>
              <a:t>					simple smoothing filter</a:t>
            </a:r>
          </a:p>
          <a:p>
            <a:pPr marL="0" indent="0" defTabSz="993775">
              <a:buNone/>
              <a:tabLst>
                <a:tab pos="2333625" algn="l"/>
              </a:tabLst>
            </a:pPr>
            <a:r>
              <a:rPr lang="en-IE" altLang="en-US" dirty="0" smtClean="0"/>
              <a:t>					It blurs the image.</a:t>
            </a:r>
            <a:endParaRPr lang="en-US" altLang="en-US" dirty="0" smtClean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025661"/>
              </p:ext>
            </p:extLst>
          </p:nvPr>
        </p:nvGraphicFramePr>
        <p:xfrm>
          <a:off x="677333" y="2823037"/>
          <a:ext cx="4224338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4" imgW="1511280" imgH="457200" progId="Equation.3">
                  <p:embed/>
                </p:oleObj>
              </mc:Choice>
              <mc:Fallback>
                <p:oleObj name="Equation" r:id="rId4" imgW="1511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333" y="2823037"/>
                        <a:ext cx="4224338" cy="127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249755"/>
              </p:ext>
            </p:extLst>
          </p:nvPr>
        </p:nvGraphicFramePr>
        <p:xfrm>
          <a:off x="4572094" y="3806517"/>
          <a:ext cx="2057400" cy="1970088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1</a:t>
                      </a:r>
                      <a:r>
                        <a:rPr kumimoji="0" lang="en-IE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9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1</a:t>
                      </a:r>
                      <a:r>
                        <a:rPr kumimoji="0" lang="en-IE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9</a:t>
                      </a:r>
                      <a:endParaRPr kumimoji="0" 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1</a:t>
                      </a:r>
                      <a:r>
                        <a:rPr kumimoji="0" lang="en-IE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9</a:t>
                      </a:r>
                      <a:endParaRPr kumimoji="0" 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1</a:t>
                      </a:r>
                      <a:r>
                        <a:rPr kumimoji="0" lang="en-IE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9</a:t>
                      </a:r>
                      <a:endParaRPr kumimoji="0" 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1</a:t>
                      </a:r>
                      <a:r>
                        <a:rPr kumimoji="0" lang="en-IE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9</a:t>
                      </a:r>
                      <a:endParaRPr kumimoji="0" 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21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/>
              <a:t>Median Filter</a:t>
            </a:r>
            <a:endParaRPr lang="en-US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altLang="en-US" b="1" dirty="0" smtClean="0"/>
              <a:t>Median Filter:</a:t>
            </a:r>
          </a:p>
          <a:p>
            <a:pPr marL="0" indent="0">
              <a:buNone/>
            </a:pPr>
            <a:endParaRPr lang="en-IE" altLang="en-US" b="1" dirty="0" smtClean="0"/>
          </a:p>
          <a:p>
            <a:pPr marL="0" indent="0">
              <a:buNone/>
            </a:pPr>
            <a:endParaRPr lang="en-IE" altLang="en-US" b="1" dirty="0" smtClean="0"/>
          </a:p>
          <a:p>
            <a:r>
              <a:rPr lang="en-IE" altLang="en-US" dirty="0" smtClean="0"/>
              <a:t>Excellent at noise removal, without the smoothing effects that can occur with other smoothing </a:t>
            </a:r>
            <a:r>
              <a:rPr lang="en-IE" altLang="en-US" dirty="0" smtClean="0"/>
              <a:t>filters</a:t>
            </a:r>
            <a:endParaRPr lang="en-IE" altLang="en-US" dirty="0" smtClean="0"/>
          </a:p>
          <a:p>
            <a:pPr marL="0" indent="0">
              <a:buNone/>
            </a:pPr>
            <a:endParaRPr lang="en-IE" altLang="en-US" dirty="0" smtClean="0"/>
          </a:p>
          <a:p>
            <a:r>
              <a:rPr lang="en-IE" altLang="en-US" dirty="0" smtClean="0"/>
              <a:t>Particularly good when salt and pepper noise is </a:t>
            </a:r>
            <a:r>
              <a:rPr lang="en-IE" altLang="en-US" dirty="0" smtClean="0"/>
              <a:t>present</a:t>
            </a:r>
            <a:endParaRPr lang="en-US" altLang="en-US" dirty="0" smtClean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3709989" y="2070100"/>
          <a:ext cx="44037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4" imgW="1574640" imgH="342720" progId="Equation.3">
                  <p:embed/>
                </p:oleObj>
              </mc:Choice>
              <mc:Fallback>
                <p:oleObj name="Equation" r:id="rId4" imgW="15746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9" y="2070100"/>
                        <a:ext cx="440372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613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 descr="Large confetti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/>
              <a:t>Comparison: Gaussian noise</a:t>
            </a:r>
          </a:p>
        </p:txBody>
      </p:sp>
      <p:graphicFrame>
        <p:nvGraphicFramePr>
          <p:cNvPr id="273411" name="Object 3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790700" y="1"/>
          <a:ext cx="687388" cy="14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1"/>
                        <a:ext cx="687388" cy="14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3412" name="Picture 4" descr="gauss_noise_compare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270000"/>
            <a:ext cx="45212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59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 descr="Large confetti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Comparison: </a:t>
            </a:r>
            <a:r>
              <a:rPr lang="en-US" altLang="en-US" dirty="0" smtClean="0"/>
              <a:t>Salt &amp; Pepper Noise</a:t>
            </a:r>
            <a:endParaRPr lang="en-US" altLang="en-US" dirty="0"/>
          </a:p>
        </p:txBody>
      </p:sp>
      <p:graphicFrame>
        <p:nvGraphicFramePr>
          <p:cNvPr id="275459" name="Object 3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790700" y="1"/>
          <a:ext cx="687388" cy="14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1"/>
                        <a:ext cx="687388" cy="14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5460" name="Picture 4" descr="s_and_p_noise_compare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40" y="1286160"/>
            <a:ext cx="4424363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74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Periodic Noise</a:t>
            </a:r>
            <a:endParaRPr lang="en-US" altLang="en-US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701989"/>
            <a:ext cx="5257800" cy="5524500"/>
          </a:xfrm>
        </p:spPr>
        <p:txBody>
          <a:bodyPr/>
          <a:lstStyle/>
          <a:p>
            <a:r>
              <a:rPr lang="en-IE" altLang="en-US" dirty="0" smtClean="0"/>
              <a:t>Typically arises due to electrical or electromagnetic </a:t>
            </a:r>
            <a:r>
              <a:rPr lang="en-IE" altLang="en-US" dirty="0" smtClean="0"/>
              <a:t>interference</a:t>
            </a:r>
            <a:endParaRPr lang="en-IE" altLang="en-US" dirty="0" smtClean="0"/>
          </a:p>
          <a:p>
            <a:pPr marL="0" indent="0">
              <a:buNone/>
            </a:pPr>
            <a:endParaRPr lang="en-IE" altLang="en-US" dirty="0" smtClean="0"/>
          </a:p>
          <a:p>
            <a:r>
              <a:rPr lang="en-IE" altLang="en-US" dirty="0" smtClean="0"/>
              <a:t>Gives rise to regular noise patterns in an </a:t>
            </a:r>
            <a:r>
              <a:rPr lang="en-IE" altLang="en-US" dirty="0" smtClean="0"/>
              <a:t>image</a:t>
            </a:r>
            <a:endParaRPr lang="en-IE" altLang="en-US" dirty="0" smtClean="0"/>
          </a:p>
          <a:p>
            <a:pPr marL="0" indent="0">
              <a:buNone/>
            </a:pPr>
            <a:endParaRPr lang="en-IE" altLang="en-US" dirty="0" smtClean="0"/>
          </a:p>
          <a:p>
            <a:r>
              <a:rPr lang="en-IE" altLang="en-US" dirty="0" smtClean="0"/>
              <a:t>Frequency domain techniques in the Fourier domain are most effective at removing periodic </a:t>
            </a:r>
            <a:r>
              <a:rPr lang="en-IE" altLang="en-US" dirty="0" smtClean="0"/>
              <a:t>noise</a:t>
            </a:r>
            <a:endParaRPr lang="en-US" altLang="en-US" dirty="0" smtClean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28" b="-401"/>
          <a:stretch>
            <a:fillRect/>
          </a:stretch>
        </p:blipFill>
        <p:spPr bwMode="auto">
          <a:xfrm>
            <a:off x="6465817" y="1701989"/>
            <a:ext cx="3222625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67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/>
              <a:t>Band Reject Filters</a:t>
            </a:r>
            <a:endParaRPr lang="en-US" altLang="en-US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510921"/>
            <a:ext cx="8686800" cy="5524500"/>
          </a:xfrm>
        </p:spPr>
        <p:txBody>
          <a:bodyPr/>
          <a:lstStyle/>
          <a:p>
            <a:r>
              <a:rPr lang="en-IE" altLang="en-US" dirty="0" smtClean="0"/>
              <a:t>Remove </a:t>
            </a:r>
            <a:r>
              <a:rPr lang="en-IE" altLang="en-US" dirty="0" smtClean="0"/>
              <a:t>periodic noise form an image involves removing a particular range of frequencies from that </a:t>
            </a:r>
            <a:r>
              <a:rPr lang="en-IE" altLang="en-US" dirty="0" smtClean="0"/>
              <a:t>image</a:t>
            </a:r>
          </a:p>
          <a:p>
            <a:endParaRPr lang="en-IE" altLang="en-US" dirty="0" smtClean="0"/>
          </a:p>
          <a:p>
            <a:r>
              <a:rPr lang="en-IE" altLang="en-US" i="1" dirty="0" smtClean="0"/>
              <a:t>Band reject</a:t>
            </a:r>
            <a:r>
              <a:rPr lang="en-IE" altLang="en-US" dirty="0" smtClean="0"/>
              <a:t> filters can be used for this </a:t>
            </a:r>
            <a:r>
              <a:rPr lang="en-IE" altLang="en-US" dirty="0" smtClean="0"/>
              <a:t>purpose</a:t>
            </a:r>
          </a:p>
          <a:p>
            <a:endParaRPr lang="en-IE" altLang="en-US" dirty="0" smtClean="0"/>
          </a:p>
          <a:p>
            <a:r>
              <a:rPr lang="en-IE" altLang="en-US" dirty="0" smtClean="0"/>
              <a:t>An </a:t>
            </a:r>
            <a:r>
              <a:rPr lang="en-IE" altLang="en-US" dirty="0" smtClean="0"/>
              <a:t>ideal band reject filter is given as follows:</a:t>
            </a:r>
            <a:endParaRPr lang="en-US" altLang="en-US" dirty="0" smtClean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144345"/>
              </p:ext>
            </p:extLst>
          </p:nvPr>
        </p:nvGraphicFramePr>
        <p:xfrm>
          <a:off x="677334" y="3962120"/>
          <a:ext cx="5743575" cy="239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4" imgW="2743200" imgH="1143000" progId="Equation.3">
                  <p:embed/>
                </p:oleObj>
              </mc:Choice>
              <mc:Fallback>
                <p:oleObj name="Equation" r:id="rId4" imgW="27432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334" y="3962120"/>
                        <a:ext cx="5743575" cy="239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71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317</Words>
  <Application>Microsoft Office PowerPoint</Application>
  <PresentationFormat>Widescreen</PresentationFormat>
  <Paragraphs>67</Paragraphs>
  <Slides>10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MS PGothic</vt:lpstr>
      <vt:lpstr>MS PGothic</vt:lpstr>
      <vt:lpstr>Arial</vt:lpstr>
      <vt:lpstr>Calibri</vt:lpstr>
      <vt:lpstr>Times New Roman</vt:lpstr>
      <vt:lpstr>Trebuchet MS</vt:lpstr>
      <vt:lpstr>Wingdings 3</vt:lpstr>
      <vt:lpstr>Facet</vt:lpstr>
      <vt:lpstr>Equation</vt:lpstr>
      <vt:lpstr>Microsoft Equation 3.0</vt:lpstr>
      <vt:lpstr>Image Noise Reduction</vt:lpstr>
      <vt:lpstr>Concepts</vt:lpstr>
      <vt:lpstr>Noise Model</vt:lpstr>
      <vt:lpstr>Filtering to Remove Noise</vt:lpstr>
      <vt:lpstr>Median Filter</vt:lpstr>
      <vt:lpstr>Comparison: Gaussian noise</vt:lpstr>
      <vt:lpstr>Comparison: Salt &amp; Pepper Noise</vt:lpstr>
      <vt:lpstr>Periodic Noise</vt:lpstr>
      <vt:lpstr>Band Reject Filters</vt:lpstr>
      <vt:lpstr>Band Reject Filter Example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Noise Reduction</dc:title>
  <dc:creator>Abhishek Tiwari</dc:creator>
  <cp:lastModifiedBy>Abhishek Tiwari</cp:lastModifiedBy>
  <cp:revision>21</cp:revision>
  <dcterms:created xsi:type="dcterms:W3CDTF">2014-09-20T11:58:20Z</dcterms:created>
  <dcterms:modified xsi:type="dcterms:W3CDTF">2014-09-22T17:02:50Z</dcterms:modified>
</cp:coreProperties>
</file>