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66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575757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©</a:t>
            </a:r>
            <a:r>
              <a:rPr spc="-40" dirty="0"/>
              <a:t> </a:t>
            </a:r>
            <a:r>
              <a:rPr spc="-10" dirty="0"/>
              <a:t>2019,</a:t>
            </a:r>
            <a:r>
              <a:rPr spc="-20" dirty="0"/>
              <a:t> </a:t>
            </a:r>
            <a:r>
              <a:rPr spc="-5" dirty="0"/>
              <a:t>IRJET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575757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ISO</a:t>
            </a:r>
            <a:r>
              <a:rPr spc="-20" dirty="0"/>
              <a:t> </a:t>
            </a:r>
            <a:r>
              <a:rPr spc="-10" dirty="0"/>
              <a:t>9001:2008</a:t>
            </a:r>
            <a:r>
              <a:rPr spc="-25" dirty="0"/>
              <a:t> </a:t>
            </a:r>
            <a:r>
              <a:rPr spc="-10" dirty="0"/>
              <a:t>Certified</a:t>
            </a:r>
            <a:r>
              <a:rPr spc="-5" dirty="0"/>
              <a:t> </a:t>
            </a:r>
            <a:r>
              <a:rPr spc="-10" dirty="0"/>
              <a:t>Journal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208915" algn="l"/>
              </a:tabLst>
            </a:pPr>
            <a:r>
              <a:rPr dirty="0"/>
              <a:t>|	</a:t>
            </a: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>
                <a:latin typeface="Calibri"/>
                <a:cs typeface="Calibri"/>
              </a:rPr>
              <a:t>‹#›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575757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©</a:t>
            </a:r>
            <a:r>
              <a:rPr spc="-40" dirty="0"/>
              <a:t> </a:t>
            </a:r>
            <a:r>
              <a:rPr spc="-10" dirty="0"/>
              <a:t>2019,</a:t>
            </a:r>
            <a:r>
              <a:rPr spc="-20" dirty="0"/>
              <a:t> </a:t>
            </a:r>
            <a:r>
              <a:rPr spc="-5" dirty="0"/>
              <a:t>IRJET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575757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ISO</a:t>
            </a:r>
            <a:r>
              <a:rPr spc="-20" dirty="0"/>
              <a:t> </a:t>
            </a:r>
            <a:r>
              <a:rPr spc="-10" dirty="0"/>
              <a:t>9001:2008</a:t>
            </a:r>
            <a:r>
              <a:rPr spc="-25" dirty="0"/>
              <a:t> </a:t>
            </a:r>
            <a:r>
              <a:rPr spc="-10" dirty="0"/>
              <a:t>Certified</a:t>
            </a:r>
            <a:r>
              <a:rPr spc="-5" dirty="0"/>
              <a:t> </a:t>
            </a:r>
            <a:r>
              <a:rPr spc="-10" dirty="0"/>
              <a:t>Journal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208915" algn="l"/>
              </a:tabLst>
            </a:pPr>
            <a:r>
              <a:rPr dirty="0"/>
              <a:t>|	</a:t>
            </a: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>
                <a:latin typeface="Calibri"/>
                <a:cs typeface="Calibri"/>
              </a:rPr>
              <a:t>‹#›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575757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©</a:t>
            </a:r>
            <a:r>
              <a:rPr spc="-40" dirty="0"/>
              <a:t> </a:t>
            </a:r>
            <a:r>
              <a:rPr spc="-10" dirty="0"/>
              <a:t>2019,</a:t>
            </a:r>
            <a:r>
              <a:rPr spc="-20" dirty="0"/>
              <a:t> </a:t>
            </a:r>
            <a:r>
              <a:rPr spc="-5" dirty="0"/>
              <a:t>IRJET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575757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ISO</a:t>
            </a:r>
            <a:r>
              <a:rPr spc="-20" dirty="0"/>
              <a:t> </a:t>
            </a:r>
            <a:r>
              <a:rPr spc="-10" dirty="0"/>
              <a:t>9001:2008</a:t>
            </a:r>
            <a:r>
              <a:rPr spc="-25" dirty="0"/>
              <a:t> </a:t>
            </a:r>
            <a:r>
              <a:rPr spc="-10" dirty="0"/>
              <a:t>Certified</a:t>
            </a:r>
            <a:r>
              <a:rPr spc="-5" dirty="0"/>
              <a:t> </a:t>
            </a:r>
            <a:r>
              <a:rPr spc="-10" dirty="0"/>
              <a:t>Journal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208915" algn="l"/>
              </a:tabLst>
            </a:pPr>
            <a:r>
              <a:rPr dirty="0"/>
              <a:t>|	</a:t>
            </a: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>
                <a:latin typeface="Calibri"/>
                <a:cs typeface="Calibri"/>
              </a:rPr>
              <a:t>‹#›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575757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©</a:t>
            </a:r>
            <a:r>
              <a:rPr spc="-40" dirty="0"/>
              <a:t> </a:t>
            </a:r>
            <a:r>
              <a:rPr spc="-10" dirty="0"/>
              <a:t>2019,</a:t>
            </a:r>
            <a:r>
              <a:rPr spc="-20" dirty="0"/>
              <a:t> </a:t>
            </a:r>
            <a:r>
              <a:rPr spc="-5" dirty="0"/>
              <a:t>IRJET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575757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ISO</a:t>
            </a:r>
            <a:r>
              <a:rPr spc="-20" dirty="0"/>
              <a:t> </a:t>
            </a:r>
            <a:r>
              <a:rPr spc="-10" dirty="0"/>
              <a:t>9001:2008</a:t>
            </a:r>
            <a:r>
              <a:rPr spc="-25" dirty="0"/>
              <a:t> </a:t>
            </a:r>
            <a:r>
              <a:rPr spc="-10" dirty="0"/>
              <a:t>Certified</a:t>
            </a:r>
            <a:r>
              <a:rPr spc="-5" dirty="0"/>
              <a:t> </a:t>
            </a:r>
            <a:r>
              <a:rPr spc="-10" dirty="0"/>
              <a:t>Journal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208915" algn="l"/>
              </a:tabLst>
            </a:pPr>
            <a:r>
              <a:rPr dirty="0"/>
              <a:t>|	</a:t>
            </a: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>
                <a:latin typeface="Calibri"/>
                <a:cs typeface="Calibri"/>
              </a:rPr>
              <a:t>‹#›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575757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©</a:t>
            </a:r>
            <a:r>
              <a:rPr spc="-40" dirty="0"/>
              <a:t> </a:t>
            </a:r>
            <a:r>
              <a:rPr spc="-10" dirty="0"/>
              <a:t>2019,</a:t>
            </a:r>
            <a:r>
              <a:rPr spc="-20" dirty="0"/>
              <a:t> </a:t>
            </a:r>
            <a:r>
              <a:rPr spc="-5" dirty="0"/>
              <a:t>IRJET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575757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ISO</a:t>
            </a:r>
            <a:r>
              <a:rPr spc="-20" dirty="0"/>
              <a:t> </a:t>
            </a:r>
            <a:r>
              <a:rPr spc="-10" dirty="0"/>
              <a:t>9001:2008</a:t>
            </a:r>
            <a:r>
              <a:rPr spc="-25" dirty="0"/>
              <a:t> </a:t>
            </a:r>
            <a:r>
              <a:rPr spc="-10" dirty="0"/>
              <a:t>Certified</a:t>
            </a:r>
            <a:r>
              <a:rPr spc="-5" dirty="0"/>
              <a:t> </a:t>
            </a:r>
            <a:r>
              <a:rPr spc="-10" dirty="0"/>
              <a:t>Journal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208915" algn="l"/>
              </a:tabLst>
            </a:pPr>
            <a:r>
              <a:rPr dirty="0"/>
              <a:t>|	</a:t>
            </a: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>
                <a:latin typeface="Calibri"/>
                <a:cs typeface="Calibri"/>
              </a:rPr>
              <a:t>‹#›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8625" y="560069"/>
            <a:ext cx="419100" cy="4286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4500" y="9888091"/>
            <a:ext cx="924560" cy="18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575757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©</a:t>
            </a:r>
            <a:r>
              <a:rPr spc="-40" dirty="0"/>
              <a:t> </a:t>
            </a:r>
            <a:r>
              <a:rPr spc="-10" dirty="0"/>
              <a:t>2019,</a:t>
            </a:r>
            <a:r>
              <a:rPr spc="-20" dirty="0"/>
              <a:t> </a:t>
            </a:r>
            <a:r>
              <a:rPr spc="-5" dirty="0"/>
              <a:t>IRJET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965828" y="9888091"/>
            <a:ext cx="2056764" cy="18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575757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ISO</a:t>
            </a:r>
            <a:r>
              <a:rPr spc="-20" dirty="0"/>
              <a:t> </a:t>
            </a:r>
            <a:r>
              <a:rPr spc="-10" dirty="0"/>
              <a:t>9001:2008</a:t>
            </a:r>
            <a:r>
              <a:rPr spc="-25" dirty="0"/>
              <a:t> </a:t>
            </a:r>
            <a:r>
              <a:rPr spc="-10" dirty="0"/>
              <a:t>Certified</a:t>
            </a:r>
            <a:r>
              <a:rPr spc="-5" dirty="0"/>
              <a:t> </a:t>
            </a:r>
            <a:r>
              <a:rPr spc="-10" dirty="0"/>
              <a:t>Journal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08014" y="9888091"/>
            <a:ext cx="777875" cy="193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208915" algn="l"/>
              </a:tabLst>
            </a:pPr>
            <a:r>
              <a:rPr dirty="0"/>
              <a:t>|	</a:t>
            </a: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>
                <a:latin typeface="Calibri"/>
                <a:cs typeface="Calibri"/>
              </a:rPr>
              <a:t>‹#›</a:t>
            </a:fld>
            <a:endParaRPr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jet.net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irjet.net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irjet.net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jet.net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336" y="547048"/>
            <a:ext cx="4900930" cy="43751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200" b="1" spc="-10" dirty="0">
                <a:latin typeface="Cambria"/>
                <a:cs typeface="Cambria"/>
              </a:rPr>
              <a:t>International</a:t>
            </a:r>
            <a:r>
              <a:rPr sz="1200" b="1" spc="-5" dirty="0">
                <a:latin typeface="Cambria"/>
                <a:cs typeface="Cambria"/>
              </a:rPr>
              <a:t> Research</a:t>
            </a:r>
            <a:r>
              <a:rPr sz="1200" b="1" spc="5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Journal</a:t>
            </a:r>
            <a:r>
              <a:rPr sz="1200" b="1" dirty="0">
                <a:latin typeface="Cambria"/>
                <a:cs typeface="Cambria"/>
              </a:rPr>
              <a:t> of</a:t>
            </a:r>
            <a:r>
              <a:rPr sz="1200" b="1" spc="5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Engineering</a:t>
            </a:r>
            <a:r>
              <a:rPr sz="1200" b="1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and</a:t>
            </a:r>
            <a:r>
              <a:rPr sz="1200" b="1" dirty="0">
                <a:latin typeface="Cambria"/>
                <a:cs typeface="Cambria"/>
              </a:rPr>
              <a:t> </a:t>
            </a:r>
            <a:r>
              <a:rPr sz="1200" b="1" spc="-30" dirty="0">
                <a:latin typeface="Cambria"/>
                <a:cs typeface="Cambria"/>
              </a:rPr>
              <a:t>Technology</a:t>
            </a:r>
            <a:r>
              <a:rPr sz="1200" b="1" spc="20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(IRJET)</a:t>
            </a:r>
            <a:endParaRPr sz="1200">
              <a:latin typeface="Cambria"/>
              <a:cs typeface="Cambria"/>
            </a:endParaRPr>
          </a:p>
          <a:p>
            <a:pPr marL="22860">
              <a:lnSpc>
                <a:spcPct val="100000"/>
              </a:lnSpc>
              <a:spcBef>
                <a:spcPts val="275"/>
              </a:spcBef>
              <a:tabLst>
                <a:tab pos="2385695" algn="l"/>
              </a:tabLst>
            </a:pPr>
            <a:r>
              <a:rPr sz="1000" b="1" spc="-25" dirty="0">
                <a:solidFill>
                  <a:srgbClr val="7E7E7E"/>
                </a:solidFill>
                <a:latin typeface="Cambria"/>
                <a:cs typeface="Cambria"/>
              </a:rPr>
              <a:t>Volume:</a:t>
            </a:r>
            <a:r>
              <a:rPr sz="1000" b="1" spc="-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000" b="1" dirty="0">
                <a:solidFill>
                  <a:srgbClr val="7E7E7E"/>
                </a:solidFill>
                <a:latin typeface="Cambria"/>
                <a:cs typeface="Cambria"/>
              </a:rPr>
              <a:t>06</a:t>
            </a:r>
            <a:r>
              <a:rPr sz="1000" b="1" spc="-5" dirty="0">
                <a:solidFill>
                  <a:srgbClr val="7E7E7E"/>
                </a:solidFill>
                <a:latin typeface="Cambria"/>
                <a:cs typeface="Cambria"/>
              </a:rPr>
              <a:t> Issue:</a:t>
            </a:r>
            <a:r>
              <a:rPr sz="1000" b="1" spc="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000" b="1" spc="-5" dirty="0">
                <a:solidFill>
                  <a:srgbClr val="7E7E7E"/>
                </a:solidFill>
                <a:latin typeface="Cambria"/>
                <a:cs typeface="Cambria"/>
              </a:rPr>
              <a:t>04 |</a:t>
            </a:r>
            <a:r>
              <a:rPr sz="1000" b="1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000" b="1" spc="-5" dirty="0">
                <a:solidFill>
                  <a:srgbClr val="7E7E7E"/>
                </a:solidFill>
                <a:latin typeface="Cambria"/>
                <a:cs typeface="Cambria"/>
              </a:rPr>
              <a:t>Apr</a:t>
            </a:r>
            <a:r>
              <a:rPr sz="1000" b="1" spc="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000" b="1" spc="-5" dirty="0">
                <a:solidFill>
                  <a:srgbClr val="7E7E7E"/>
                </a:solidFill>
                <a:latin typeface="Cambria"/>
                <a:cs typeface="Cambria"/>
              </a:rPr>
              <a:t>2019	</a:t>
            </a:r>
            <a:r>
              <a:rPr sz="1000" b="1" spc="-10" dirty="0">
                <a:latin typeface="Cambria"/>
                <a:cs typeface="Cambria"/>
                <a:hlinkClick r:id="rId2"/>
              </a:rPr>
              <a:t>www.irjet.net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0082" y="574954"/>
            <a:ext cx="1115695" cy="4095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000" b="1" spc="-10" dirty="0">
                <a:latin typeface="Cambria"/>
                <a:cs typeface="Cambria"/>
              </a:rPr>
              <a:t>e</a:t>
            </a:r>
            <a:r>
              <a:rPr sz="1000" b="1" spc="-5" dirty="0">
                <a:latin typeface="Cambria"/>
                <a:cs typeface="Cambria"/>
              </a:rPr>
              <a:t>-ISS</a:t>
            </a:r>
            <a:r>
              <a:rPr sz="1000" b="1" spc="-10" dirty="0">
                <a:latin typeface="Cambria"/>
                <a:cs typeface="Cambria"/>
              </a:rPr>
              <a:t>N</a:t>
            </a:r>
            <a:r>
              <a:rPr sz="1000" b="1" spc="-5" dirty="0">
                <a:latin typeface="Cambria"/>
                <a:cs typeface="Cambria"/>
              </a:rPr>
              <a:t>:</a:t>
            </a:r>
            <a:r>
              <a:rPr sz="1000" b="1" dirty="0">
                <a:latin typeface="Cambria"/>
                <a:cs typeface="Cambria"/>
              </a:rPr>
              <a:t> 2</a:t>
            </a:r>
            <a:r>
              <a:rPr sz="1000" b="1" spc="-10" dirty="0">
                <a:latin typeface="Cambria"/>
                <a:cs typeface="Cambria"/>
              </a:rPr>
              <a:t>39</a:t>
            </a:r>
            <a:r>
              <a:rPr sz="1000" b="1" spc="-5" dirty="0">
                <a:latin typeface="Cambria"/>
                <a:cs typeface="Cambria"/>
              </a:rPr>
              <a:t>5</a:t>
            </a:r>
            <a:r>
              <a:rPr sz="1000" b="1" spc="5" dirty="0">
                <a:latin typeface="Cambria"/>
                <a:cs typeface="Cambria"/>
              </a:rPr>
              <a:t>-</a:t>
            </a:r>
            <a:r>
              <a:rPr sz="1000" b="1" spc="-10" dirty="0">
                <a:latin typeface="Cambria"/>
                <a:cs typeface="Cambria"/>
              </a:rPr>
              <a:t>00</a:t>
            </a:r>
            <a:r>
              <a:rPr sz="1000" b="1" dirty="0">
                <a:latin typeface="Cambria"/>
                <a:cs typeface="Cambria"/>
              </a:rPr>
              <a:t>5</a:t>
            </a:r>
            <a:r>
              <a:rPr sz="1000" b="1" spc="-5" dirty="0">
                <a:latin typeface="Cambria"/>
                <a:cs typeface="Cambria"/>
              </a:rPr>
              <a:t>6</a:t>
            </a:r>
            <a:endParaRPr sz="1000">
              <a:latin typeface="Cambria"/>
              <a:cs typeface="Cambria"/>
            </a:endParaRPr>
          </a:p>
          <a:p>
            <a:pPr marL="13970">
              <a:lnSpc>
                <a:spcPct val="100000"/>
              </a:lnSpc>
              <a:spcBef>
                <a:spcPts val="315"/>
              </a:spcBef>
            </a:pPr>
            <a:r>
              <a:rPr sz="1000" b="1" dirty="0">
                <a:latin typeface="Cambria"/>
                <a:cs typeface="Cambria"/>
              </a:rPr>
              <a:t>p</a:t>
            </a:r>
            <a:r>
              <a:rPr sz="1000" b="1" spc="-5" dirty="0">
                <a:latin typeface="Cambria"/>
                <a:cs typeface="Cambria"/>
              </a:rPr>
              <a:t>-ISS</a:t>
            </a:r>
            <a:r>
              <a:rPr sz="1000" b="1" dirty="0">
                <a:latin typeface="Cambria"/>
                <a:cs typeface="Cambria"/>
              </a:rPr>
              <a:t>N</a:t>
            </a:r>
            <a:r>
              <a:rPr sz="1000" b="1" spc="-5" dirty="0">
                <a:latin typeface="Cambria"/>
                <a:cs typeface="Cambria"/>
              </a:rPr>
              <a:t>:</a:t>
            </a:r>
            <a:r>
              <a:rPr sz="1000" b="1" spc="-10" dirty="0">
                <a:latin typeface="Cambria"/>
                <a:cs typeface="Cambria"/>
              </a:rPr>
              <a:t> </a:t>
            </a:r>
            <a:r>
              <a:rPr sz="1000" b="1" dirty="0">
                <a:latin typeface="Cambria"/>
                <a:cs typeface="Cambria"/>
              </a:rPr>
              <a:t>2</a:t>
            </a:r>
            <a:r>
              <a:rPr sz="1000" b="1" spc="-10" dirty="0">
                <a:latin typeface="Cambria"/>
                <a:cs typeface="Cambria"/>
              </a:rPr>
              <a:t>39</a:t>
            </a:r>
            <a:r>
              <a:rPr sz="1000" b="1" spc="-5" dirty="0">
                <a:latin typeface="Cambria"/>
                <a:cs typeface="Cambria"/>
              </a:rPr>
              <a:t>5</a:t>
            </a:r>
            <a:r>
              <a:rPr sz="1000" b="1" spc="5" dirty="0">
                <a:latin typeface="Cambria"/>
                <a:cs typeface="Cambria"/>
              </a:rPr>
              <a:t>-</a:t>
            </a:r>
            <a:r>
              <a:rPr sz="1000" b="1" spc="-10" dirty="0">
                <a:latin typeface="Cambria"/>
                <a:cs typeface="Cambria"/>
              </a:rPr>
              <a:t>00</a:t>
            </a:r>
            <a:r>
              <a:rPr sz="1000" b="1" dirty="0">
                <a:latin typeface="Cambria"/>
                <a:cs typeface="Cambria"/>
              </a:rPr>
              <a:t>7</a:t>
            </a:r>
            <a:r>
              <a:rPr sz="1000" b="1" spc="-5" dirty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912" y="9832847"/>
            <a:ext cx="6684645" cy="56515"/>
          </a:xfrm>
          <a:custGeom>
            <a:avLst/>
            <a:gdLst/>
            <a:ahLst/>
            <a:cxnLst/>
            <a:rect l="l" t="t" r="r" b="b"/>
            <a:pathLst>
              <a:path w="6684645" h="56515">
                <a:moveTo>
                  <a:pt x="6684264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684264" y="56388"/>
                </a:lnTo>
                <a:lnTo>
                  <a:pt x="6684264" y="47256"/>
                </a:lnTo>
                <a:close/>
              </a:path>
              <a:path w="6684645" h="56515">
                <a:moveTo>
                  <a:pt x="6684264" y="0"/>
                </a:moveTo>
                <a:lnTo>
                  <a:pt x="0" y="0"/>
                </a:lnTo>
                <a:lnTo>
                  <a:pt x="0" y="38100"/>
                </a:lnTo>
                <a:lnTo>
                  <a:pt x="6684264" y="38100"/>
                </a:lnTo>
                <a:lnTo>
                  <a:pt x="6684264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3865" y="1056639"/>
            <a:ext cx="6685280" cy="0"/>
          </a:xfrm>
          <a:custGeom>
            <a:avLst/>
            <a:gdLst/>
            <a:ahLst/>
            <a:cxnLst/>
            <a:rect l="l" t="t" r="r" b="b"/>
            <a:pathLst>
              <a:path w="6685280">
                <a:moveTo>
                  <a:pt x="0" y="0"/>
                </a:moveTo>
                <a:lnTo>
                  <a:pt x="6685280" y="0"/>
                </a:lnTo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9768" y="1177798"/>
            <a:ext cx="6699250" cy="1256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mbria"/>
                <a:cs typeface="Cambria"/>
              </a:rPr>
              <a:t>ONLINE</a:t>
            </a:r>
            <a:r>
              <a:rPr sz="1600" b="1" spc="-20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JOB </a:t>
            </a:r>
            <a:r>
              <a:rPr sz="1600" b="1" spc="-5" dirty="0">
                <a:latin typeface="Cambria"/>
                <a:cs typeface="Cambria"/>
              </a:rPr>
              <a:t>PORTAL</a:t>
            </a:r>
            <a:endParaRPr sz="1600">
              <a:latin typeface="Cambria"/>
              <a:cs typeface="Cambria"/>
            </a:endParaRPr>
          </a:p>
          <a:p>
            <a:pPr marL="1270" algn="ctr">
              <a:lnSpc>
                <a:spcPct val="100000"/>
              </a:lnSpc>
              <a:spcBef>
                <a:spcPts val="1250"/>
              </a:spcBef>
            </a:pPr>
            <a:r>
              <a:rPr sz="1200" b="1" spc="-5" dirty="0">
                <a:latin typeface="Cambria"/>
                <a:cs typeface="Cambria"/>
              </a:rPr>
              <a:t>Mustafa</a:t>
            </a:r>
            <a:r>
              <a:rPr sz="1200" b="1" spc="5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Pinjari</a:t>
            </a:r>
            <a:r>
              <a:rPr sz="1200" b="1" spc="-7" baseline="20833" dirty="0">
                <a:latin typeface="Cambria"/>
                <a:cs typeface="Cambria"/>
              </a:rPr>
              <a:t>1</a:t>
            </a:r>
            <a:r>
              <a:rPr sz="1200" b="1" spc="-5" dirty="0">
                <a:latin typeface="Cambria"/>
                <a:cs typeface="Cambria"/>
              </a:rPr>
              <a:t>,</a:t>
            </a:r>
            <a:r>
              <a:rPr sz="1200" b="1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Nishit</a:t>
            </a:r>
            <a:r>
              <a:rPr sz="1200" b="1" spc="5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De</a:t>
            </a:r>
            <a:r>
              <a:rPr sz="1200" b="1" spc="-7" baseline="20833" dirty="0">
                <a:latin typeface="Cambria"/>
                <a:cs typeface="Cambria"/>
              </a:rPr>
              <a:t>2</a:t>
            </a:r>
            <a:r>
              <a:rPr sz="1200" b="1" spc="-5" dirty="0">
                <a:latin typeface="Cambria"/>
                <a:cs typeface="Cambria"/>
              </a:rPr>
              <a:t>,</a:t>
            </a:r>
            <a:r>
              <a:rPr sz="1200" b="1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Rutvij</a:t>
            </a:r>
            <a:r>
              <a:rPr sz="1200" b="1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Kokne</a:t>
            </a:r>
            <a:r>
              <a:rPr sz="1200" b="1" spc="-7" baseline="20833" dirty="0">
                <a:latin typeface="Cambria"/>
                <a:cs typeface="Cambria"/>
              </a:rPr>
              <a:t>3</a:t>
            </a:r>
            <a:r>
              <a:rPr sz="1200" b="1" spc="-5" dirty="0">
                <a:latin typeface="Cambria"/>
                <a:cs typeface="Cambria"/>
              </a:rPr>
              <a:t>,</a:t>
            </a:r>
            <a:r>
              <a:rPr sz="1200" b="1" spc="15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Aamir</a:t>
            </a:r>
            <a:r>
              <a:rPr sz="1200" b="1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Siddiqui</a:t>
            </a:r>
            <a:r>
              <a:rPr sz="1200" b="1" spc="-7" baseline="20833" dirty="0">
                <a:latin typeface="Cambria"/>
                <a:cs typeface="Cambria"/>
              </a:rPr>
              <a:t>4</a:t>
            </a:r>
            <a:r>
              <a:rPr sz="1200" b="1" spc="-5" dirty="0">
                <a:latin typeface="Cambria"/>
                <a:cs typeface="Cambria"/>
              </a:rPr>
              <a:t>,</a:t>
            </a:r>
            <a:r>
              <a:rPr sz="1200" b="1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Dnyanoba</a:t>
            </a:r>
            <a:r>
              <a:rPr sz="1200" b="1" spc="5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Chitre</a:t>
            </a:r>
            <a:r>
              <a:rPr sz="1200" b="1" spc="-7" baseline="20833" dirty="0">
                <a:latin typeface="Cambria"/>
                <a:cs typeface="Cambria"/>
              </a:rPr>
              <a:t>5</a:t>
            </a:r>
            <a:endParaRPr sz="1200" baseline="20833">
              <a:latin typeface="Cambria"/>
              <a:cs typeface="Cambria"/>
            </a:endParaRPr>
          </a:p>
          <a:p>
            <a:pPr marL="4445" algn="ctr">
              <a:lnSpc>
                <a:spcPts val="1310"/>
              </a:lnSpc>
              <a:spcBef>
                <a:spcPts val="1180"/>
              </a:spcBef>
            </a:pPr>
            <a:r>
              <a:rPr sz="1050" i="1" spc="-7" baseline="19841" dirty="0">
                <a:latin typeface="Cambria"/>
                <a:cs typeface="Cambria"/>
              </a:rPr>
              <a:t>1,2,3,4</a:t>
            </a:r>
            <a:r>
              <a:rPr sz="1100" i="1" spc="-5" dirty="0">
                <a:latin typeface="Cambria"/>
                <a:cs typeface="Cambria"/>
              </a:rPr>
              <a:t>B.E,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i="1" dirty="0">
                <a:latin typeface="Cambria"/>
                <a:cs typeface="Cambria"/>
              </a:rPr>
              <a:t>COMPUTER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ENGINEERING,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i="1" dirty="0">
                <a:latin typeface="Cambria"/>
                <a:cs typeface="Cambria"/>
              </a:rPr>
              <a:t>TERNA</a:t>
            </a:r>
            <a:r>
              <a:rPr sz="1100" i="1" spc="10" dirty="0">
                <a:latin typeface="Cambria"/>
                <a:cs typeface="Cambri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ENGINEERING</a:t>
            </a:r>
            <a:r>
              <a:rPr sz="1100" i="1" spc="15" dirty="0">
                <a:latin typeface="Cambria"/>
                <a:cs typeface="Cambri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COLLEGE,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NERUL,</a:t>
            </a:r>
            <a:r>
              <a:rPr sz="1100" i="1" dirty="0">
                <a:latin typeface="Cambria"/>
                <a:cs typeface="Cambria"/>
              </a:rPr>
              <a:t> NAVI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MUMBAI</a:t>
            </a:r>
            <a:endParaRPr sz="1100">
              <a:latin typeface="Cambria"/>
              <a:cs typeface="Cambria"/>
            </a:endParaRPr>
          </a:p>
          <a:p>
            <a:pPr marL="4445" algn="ctr">
              <a:lnSpc>
                <a:spcPts val="1290"/>
              </a:lnSpc>
            </a:pPr>
            <a:r>
              <a:rPr sz="1050" i="1" spc="-7" baseline="19841" dirty="0">
                <a:latin typeface="Cambria"/>
                <a:cs typeface="Cambria"/>
              </a:rPr>
              <a:t>5</a:t>
            </a:r>
            <a:r>
              <a:rPr sz="1100" i="1" spc="-5" dirty="0">
                <a:latin typeface="Cambria"/>
                <a:cs typeface="Cambria"/>
              </a:rPr>
              <a:t>PROFESSOR,</a:t>
            </a:r>
            <a:r>
              <a:rPr sz="1100" i="1" dirty="0">
                <a:latin typeface="Cambria"/>
                <a:cs typeface="Cambria"/>
              </a:rPr>
              <a:t> COMPUTER </a:t>
            </a:r>
            <a:r>
              <a:rPr sz="1100" i="1" spc="-5" dirty="0">
                <a:latin typeface="Cambria"/>
                <a:cs typeface="Cambria"/>
              </a:rPr>
              <a:t>ENGINEERING,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i="1" dirty="0">
                <a:latin typeface="Cambria"/>
                <a:cs typeface="Cambria"/>
              </a:rPr>
              <a:t>TERNA</a:t>
            </a:r>
            <a:r>
              <a:rPr sz="1100" i="1" spc="10" dirty="0">
                <a:latin typeface="Cambria"/>
                <a:cs typeface="Cambri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ENGINEERING</a:t>
            </a:r>
            <a:r>
              <a:rPr sz="1100" i="1" spc="15" dirty="0">
                <a:latin typeface="Cambria"/>
                <a:cs typeface="Cambri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COLLEGE,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NERUL, </a:t>
            </a:r>
            <a:r>
              <a:rPr sz="1100" i="1" dirty="0">
                <a:latin typeface="Cambria"/>
                <a:cs typeface="Cambria"/>
              </a:rPr>
              <a:t>NAVI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i="1" dirty="0">
                <a:latin typeface="Cambria"/>
                <a:cs typeface="Cambria"/>
              </a:rPr>
              <a:t>MUMBAI</a:t>
            </a:r>
            <a:endParaRPr sz="1100">
              <a:latin typeface="Cambria"/>
              <a:cs typeface="Cambria"/>
            </a:endParaRPr>
          </a:p>
          <a:p>
            <a:pPr algn="ctr">
              <a:lnSpc>
                <a:spcPts val="1300"/>
              </a:lnSpc>
            </a:pPr>
            <a:r>
              <a:rPr sz="1100" spc="-5" dirty="0">
                <a:latin typeface="Cambria"/>
                <a:cs typeface="Cambria"/>
              </a:rPr>
              <a:t>---------------------------------------------------------------------***----------------------------------------------------------------------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©</a:t>
            </a:r>
            <a:r>
              <a:rPr spc="-40" dirty="0"/>
              <a:t> </a:t>
            </a:r>
            <a:r>
              <a:rPr spc="-10" dirty="0"/>
              <a:t>2019,</a:t>
            </a:r>
            <a:r>
              <a:rPr spc="-20" dirty="0"/>
              <a:t> </a:t>
            </a:r>
            <a:r>
              <a:rPr spc="-5" dirty="0"/>
              <a:t>IRJET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55891" y="9888091"/>
            <a:ext cx="70485" cy="1898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b="1" dirty="0">
                <a:solidFill>
                  <a:srgbClr val="575757"/>
                </a:solidFill>
                <a:latin typeface="Cambria"/>
                <a:cs typeface="Cambria"/>
              </a:rPr>
              <a:t>|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0257" y="9888091"/>
            <a:ext cx="1715135" cy="1898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b="1" spc="-10" dirty="0">
                <a:solidFill>
                  <a:srgbClr val="575757"/>
                </a:solidFill>
                <a:latin typeface="Cambria"/>
                <a:cs typeface="Cambria"/>
              </a:rPr>
              <a:t>Impact</a:t>
            </a:r>
            <a:r>
              <a:rPr sz="1100" b="1" spc="-40" dirty="0">
                <a:solidFill>
                  <a:srgbClr val="575757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575757"/>
                </a:solidFill>
                <a:latin typeface="Cambria"/>
                <a:cs typeface="Cambria"/>
              </a:rPr>
              <a:t>Factor</a:t>
            </a:r>
            <a:r>
              <a:rPr sz="1100" b="1" spc="-35" dirty="0">
                <a:solidFill>
                  <a:srgbClr val="575757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575757"/>
                </a:solidFill>
                <a:latin typeface="Cambria"/>
                <a:cs typeface="Cambria"/>
              </a:rPr>
              <a:t>value:</a:t>
            </a:r>
            <a:r>
              <a:rPr sz="1100" b="1" spc="-25" dirty="0">
                <a:solidFill>
                  <a:srgbClr val="575757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575757"/>
                </a:solidFill>
                <a:latin typeface="Cambria"/>
                <a:cs typeface="Cambria"/>
              </a:rPr>
              <a:t>7.211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11066" y="9888091"/>
            <a:ext cx="70485" cy="1898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b="1" dirty="0">
                <a:solidFill>
                  <a:srgbClr val="575757"/>
                </a:solidFill>
                <a:latin typeface="Cambria"/>
                <a:cs typeface="Cambria"/>
              </a:rPr>
              <a:t>|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ISO</a:t>
            </a:r>
            <a:r>
              <a:rPr spc="-20" dirty="0"/>
              <a:t> </a:t>
            </a:r>
            <a:r>
              <a:rPr spc="-10" dirty="0"/>
              <a:t>9001:2008</a:t>
            </a:r>
            <a:r>
              <a:rPr spc="-25" dirty="0"/>
              <a:t> </a:t>
            </a:r>
            <a:r>
              <a:rPr spc="-10" dirty="0"/>
              <a:t>Certified</a:t>
            </a:r>
            <a:r>
              <a:rPr spc="-5" dirty="0"/>
              <a:t> </a:t>
            </a:r>
            <a:r>
              <a:rPr spc="-10" dirty="0"/>
              <a:t>Journal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208915" algn="l"/>
              </a:tabLst>
            </a:pPr>
            <a:r>
              <a:rPr dirty="0"/>
              <a:t>|	</a:t>
            </a:r>
            <a:r>
              <a:rPr spc="-5" dirty="0"/>
              <a:t>Page</a:t>
            </a:r>
            <a:r>
              <a:rPr spc="-40" dirty="0"/>
              <a:t> </a:t>
            </a:r>
            <a:r>
              <a:rPr dirty="0">
                <a:latin typeface="Calibri"/>
                <a:cs typeface="Calibri"/>
              </a:rPr>
              <a:t>156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4500" y="2404617"/>
            <a:ext cx="3211830" cy="1846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7700"/>
              </a:lnSpc>
              <a:spcBef>
                <a:spcPts val="130"/>
              </a:spcBef>
            </a:pPr>
            <a:r>
              <a:rPr sz="1200" b="1" spc="-5" dirty="0">
                <a:latin typeface="Cambria"/>
                <a:cs typeface="Cambria"/>
              </a:rPr>
              <a:t>Abstract </a:t>
            </a:r>
            <a:r>
              <a:rPr sz="1200" b="1" dirty="0">
                <a:latin typeface="Cambria"/>
                <a:cs typeface="Cambria"/>
              </a:rPr>
              <a:t>– </a:t>
            </a:r>
            <a:r>
              <a:rPr sz="1000" i="1" spc="-5" dirty="0">
                <a:latin typeface="Cambria"/>
                <a:cs typeface="Cambria"/>
              </a:rPr>
              <a:t>Today’s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tech-savvy</a:t>
            </a:r>
            <a:r>
              <a:rPr sz="1000" i="1" spc="210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generation uses</a:t>
            </a:r>
            <a:r>
              <a:rPr sz="1000" i="1" spc="210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internet 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for everything right from ordering food to getting hired. In 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fact,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toady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candidates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depend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way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more</a:t>
            </a:r>
            <a:r>
              <a:rPr sz="1000" i="1" dirty="0">
                <a:latin typeface="Cambria"/>
                <a:cs typeface="Cambria"/>
              </a:rPr>
              <a:t> on </a:t>
            </a:r>
            <a:r>
              <a:rPr sz="1000" i="1" spc="-5" dirty="0">
                <a:latin typeface="Cambria"/>
                <a:cs typeface="Cambria"/>
              </a:rPr>
              <a:t>internet</a:t>
            </a:r>
            <a:r>
              <a:rPr sz="1000" i="1" spc="210" dirty="0">
                <a:latin typeface="Cambria"/>
                <a:cs typeface="Cambria"/>
              </a:rPr>
              <a:t> </a:t>
            </a:r>
            <a:r>
              <a:rPr sz="1000" i="1" dirty="0">
                <a:latin typeface="Cambria"/>
                <a:cs typeface="Cambria"/>
              </a:rPr>
              <a:t>than </a:t>
            </a:r>
            <a:r>
              <a:rPr sz="1000" i="1" spc="-210" dirty="0">
                <a:latin typeface="Cambria"/>
                <a:cs typeface="Cambria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any </a:t>
            </a:r>
            <a:r>
              <a:rPr sz="1000" i="1" spc="-5" dirty="0">
                <a:latin typeface="Cambria"/>
                <a:cs typeface="Cambria"/>
              </a:rPr>
              <a:t>other source like newspaper or networking. The journey 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to search a </a:t>
            </a:r>
            <a:r>
              <a:rPr sz="1000" i="1" spc="-10" dirty="0">
                <a:latin typeface="Cambria"/>
                <a:cs typeface="Cambria"/>
              </a:rPr>
              <a:t>job </a:t>
            </a:r>
            <a:r>
              <a:rPr sz="1000" i="1" spc="-5" dirty="0">
                <a:latin typeface="Cambria"/>
                <a:cs typeface="Cambria"/>
              </a:rPr>
              <a:t>on internet begins with registration </a:t>
            </a:r>
            <a:r>
              <a:rPr sz="1000" i="1" dirty="0">
                <a:latin typeface="Cambria"/>
                <a:cs typeface="Cambria"/>
              </a:rPr>
              <a:t>on </a:t>
            </a:r>
            <a:r>
              <a:rPr sz="1000" i="1" spc="-5" dirty="0">
                <a:latin typeface="Cambria"/>
                <a:cs typeface="Cambria"/>
              </a:rPr>
              <a:t>a job 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portal </a:t>
            </a:r>
            <a:r>
              <a:rPr sz="1000" i="1" spc="-10" dirty="0">
                <a:latin typeface="Cambria"/>
                <a:cs typeface="Cambria"/>
              </a:rPr>
              <a:t>and </a:t>
            </a:r>
            <a:r>
              <a:rPr sz="1000" i="1" spc="-5" dirty="0">
                <a:latin typeface="Cambria"/>
                <a:cs typeface="Cambria"/>
              </a:rPr>
              <a:t>almost </a:t>
            </a:r>
            <a:r>
              <a:rPr sz="1000" i="1" spc="-10" dirty="0">
                <a:latin typeface="Cambria"/>
                <a:cs typeface="Cambria"/>
              </a:rPr>
              <a:t>every </a:t>
            </a:r>
            <a:r>
              <a:rPr sz="1000" i="1" spc="-5" dirty="0">
                <a:latin typeface="Cambria"/>
                <a:cs typeface="Cambria"/>
              </a:rPr>
              <a:t>job-aspirant does that then there 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comes </a:t>
            </a:r>
            <a:r>
              <a:rPr sz="1000" i="1" spc="-5" dirty="0">
                <a:latin typeface="Cambria"/>
                <a:cs typeface="Cambria"/>
              </a:rPr>
              <a:t>that twist, </a:t>
            </a:r>
            <a:r>
              <a:rPr sz="1000" i="1" spc="-10" dirty="0">
                <a:latin typeface="Cambria"/>
                <a:cs typeface="Cambria"/>
              </a:rPr>
              <a:t>where </a:t>
            </a:r>
            <a:r>
              <a:rPr sz="1000" i="1" spc="-5" dirty="0">
                <a:latin typeface="Cambria"/>
                <a:cs typeface="Cambria"/>
              </a:rPr>
              <a:t>few applicants get more and faster 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responses </a:t>
            </a:r>
            <a:r>
              <a:rPr sz="1000" i="1" spc="-10" dirty="0">
                <a:latin typeface="Cambria"/>
                <a:cs typeface="Cambria"/>
              </a:rPr>
              <a:t>and job </a:t>
            </a:r>
            <a:r>
              <a:rPr sz="1000" i="1" spc="-5" dirty="0">
                <a:latin typeface="Cambria"/>
                <a:cs typeface="Cambria"/>
              </a:rPr>
              <a:t>offers whereas other </a:t>
            </a:r>
            <a:r>
              <a:rPr sz="1000" i="1" spc="-10" dirty="0">
                <a:latin typeface="Cambria"/>
                <a:cs typeface="Cambria"/>
              </a:rPr>
              <a:t>just </a:t>
            </a:r>
            <a:r>
              <a:rPr sz="1000" i="1" spc="-5" dirty="0">
                <a:latin typeface="Cambria"/>
                <a:cs typeface="Cambria"/>
              </a:rPr>
              <a:t>reduce as one 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record in </a:t>
            </a:r>
            <a:r>
              <a:rPr sz="1000" i="1" spc="-5" dirty="0">
                <a:latin typeface="Cambria"/>
                <a:cs typeface="Cambria"/>
              </a:rPr>
              <a:t>the database of </a:t>
            </a:r>
            <a:r>
              <a:rPr sz="1000" i="1" dirty="0">
                <a:latin typeface="Cambria"/>
                <a:cs typeface="Cambria"/>
              </a:rPr>
              <a:t>the </a:t>
            </a:r>
            <a:r>
              <a:rPr sz="1000" i="1" spc="-5" dirty="0">
                <a:latin typeface="Cambria"/>
                <a:cs typeface="Cambria"/>
              </a:rPr>
              <a:t>portal. </a:t>
            </a:r>
            <a:r>
              <a:rPr sz="1000" i="1" spc="-10" dirty="0">
                <a:latin typeface="Cambria"/>
                <a:cs typeface="Cambria"/>
              </a:rPr>
              <a:t>This </a:t>
            </a:r>
            <a:r>
              <a:rPr sz="1000" i="1" spc="-5" dirty="0">
                <a:latin typeface="Cambria"/>
                <a:cs typeface="Cambria"/>
              </a:rPr>
              <a:t>happens because 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generally candidates overlook the need of understanding job 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portals </a:t>
            </a:r>
            <a:r>
              <a:rPr sz="1000" i="1" spc="-10" dirty="0">
                <a:latin typeface="Cambria"/>
                <a:cs typeface="Cambria"/>
              </a:rPr>
              <a:t>and </a:t>
            </a:r>
            <a:r>
              <a:rPr sz="1000" i="1" spc="-5" dirty="0">
                <a:latin typeface="Cambria"/>
                <a:cs typeface="Cambria"/>
              </a:rPr>
              <a:t>its features which can </a:t>
            </a:r>
            <a:r>
              <a:rPr sz="1000" i="1" dirty="0">
                <a:latin typeface="Cambria"/>
                <a:cs typeface="Cambria"/>
              </a:rPr>
              <a:t>simply </a:t>
            </a:r>
            <a:r>
              <a:rPr sz="1000" i="1" spc="-5" dirty="0">
                <a:latin typeface="Cambria"/>
                <a:cs typeface="Cambria"/>
              </a:rPr>
              <a:t>and speed </a:t>
            </a:r>
            <a:r>
              <a:rPr sz="1000" i="1" spc="-10" dirty="0">
                <a:latin typeface="Cambria"/>
                <a:cs typeface="Cambria"/>
              </a:rPr>
              <a:t>up their </a:t>
            </a:r>
            <a:r>
              <a:rPr sz="1000" i="1" spc="-5" dirty="0">
                <a:latin typeface="Cambria"/>
                <a:cs typeface="Cambria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job</a:t>
            </a:r>
            <a:r>
              <a:rPr sz="1000" i="1" spc="-15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search.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0" y="4386198"/>
            <a:ext cx="3210560" cy="25603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7700"/>
              </a:lnSpc>
              <a:spcBef>
                <a:spcPts val="120"/>
              </a:spcBef>
            </a:pPr>
            <a:r>
              <a:rPr sz="1000" i="1" spc="-5" dirty="0">
                <a:latin typeface="Cambria"/>
                <a:cs typeface="Cambria"/>
              </a:rPr>
              <a:t>In </a:t>
            </a:r>
            <a:r>
              <a:rPr sz="1000" i="1" spc="-10" dirty="0">
                <a:latin typeface="Cambria"/>
                <a:cs typeface="Cambria"/>
              </a:rPr>
              <a:t>this</a:t>
            </a:r>
            <a:r>
              <a:rPr sz="1000" i="1" spc="-5" dirty="0">
                <a:latin typeface="Cambria"/>
                <a:cs typeface="Cambria"/>
              </a:rPr>
              <a:t> project,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we attempt</a:t>
            </a:r>
            <a:r>
              <a:rPr sz="1000" i="1" dirty="0">
                <a:latin typeface="Cambria"/>
                <a:cs typeface="Cambria"/>
              </a:rPr>
              <a:t> to </a:t>
            </a:r>
            <a:r>
              <a:rPr sz="1000" i="1" spc="-10" dirty="0">
                <a:latin typeface="Cambria"/>
                <a:cs typeface="Cambria"/>
              </a:rPr>
              <a:t>address</a:t>
            </a:r>
            <a:r>
              <a:rPr sz="1000" i="1" spc="-5" dirty="0">
                <a:latin typeface="Cambria"/>
                <a:cs typeface="Cambria"/>
              </a:rPr>
              <a:t> the</a:t>
            </a:r>
            <a:r>
              <a:rPr sz="1000" i="1" spc="210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gap between the </a:t>
            </a:r>
            <a:r>
              <a:rPr sz="1000" i="1" spc="-210" dirty="0">
                <a:latin typeface="Cambria"/>
                <a:cs typeface="Cambria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Job</a:t>
            </a:r>
            <a:r>
              <a:rPr sz="1000" i="1" spc="-5" dirty="0">
                <a:latin typeface="Cambria"/>
                <a:cs typeface="Cambria"/>
              </a:rPr>
              <a:t> Seeker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and the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Recruiter.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This</a:t>
            </a:r>
            <a:r>
              <a:rPr sz="1000" i="1" spc="-5" dirty="0">
                <a:latin typeface="Cambria"/>
                <a:cs typeface="Cambria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is</a:t>
            </a:r>
            <a:r>
              <a:rPr sz="1000" i="1" spc="-5" dirty="0">
                <a:latin typeface="Cambria"/>
                <a:cs typeface="Cambria"/>
              </a:rPr>
              <a:t> done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by taking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into 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consideration the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details provided </a:t>
            </a:r>
            <a:r>
              <a:rPr sz="1000" i="1" dirty="0">
                <a:latin typeface="Cambria"/>
                <a:cs typeface="Cambria"/>
              </a:rPr>
              <a:t>by </a:t>
            </a:r>
            <a:r>
              <a:rPr sz="1000" i="1" spc="-5" dirty="0">
                <a:latin typeface="Cambria"/>
                <a:cs typeface="Cambria"/>
              </a:rPr>
              <a:t>both,</a:t>
            </a:r>
            <a:r>
              <a:rPr sz="1000" i="1" spc="210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the Job Seeker 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and</a:t>
            </a:r>
            <a:r>
              <a:rPr sz="1000" i="1" spc="-5" dirty="0">
                <a:latin typeface="Cambria"/>
                <a:cs typeface="Cambria"/>
              </a:rPr>
              <a:t> the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Recruiter,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and,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by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applying a</a:t>
            </a:r>
            <a:r>
              <a:rPr sz="1000" i="1" dirty="0">
                <a:latin typeface="Cambria"/>
                <a:cs typeface="Cambria"/>
              </a:rPr>
              <a:t> variety of</a:t>
            </a:r>
            <a:r>
              <a:rPr sz="1000" i="1" spc="5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different 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filters </a:t>
            </a:r>
            <a:r>
              <a:rPr sz="1000" i="1" dirty="0">
                <a:latin typeface="Cambria"/>
                <a:cs typeface="Cambria"/>
              </a:rPr>
              <a:t>in </a:t>
            </a:r>
            <a:r>
              <a:rPr sz="1000" i="1" spc="-5" dirty="0">
                <a:latin typeface="Cambria"/>
                <a:cs typeface="Cambria"/>
              </a:rPr>
              <a:t>order to cater to </a:t>
            </a:r>
            <a:r>
              <a:rPr sz="1000" i="1" spc="-10" dirty="0">
                <a:latin typeface="Cambria"/>
                <a:cs typeface="Cambria"/>
              </a:rPr>
              <a:t>each</a:t>
            </a:r>
            <a:r>
              <a:rPr sz="1000" i="1" spc="-5" dirty="0">
                <a:latin typeface="Cambria"/>
                <a:cs typeface="Cambria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and </a:t>
            </a:r>
            <a:r>
              <a:rPr sz="1000" i="1" spc="-5" dirty="0">
                <a:latin typeface="Cambria"/>
                <a:cs typeface="Cambria"/>
              </a:rPr>
              <a:t>everyone’s individual 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needs and wishes. The WISDM methodology implemented </a:t>
            </a:r>
            <a:r>
              <a:rPr sz="1000" i="1" spc="-10" dirty="0">
                <a:latin typeface="Cambria"/>
                <a:cs typeface="Cambria"/>
              </a:rPr>
              <a:t>is </a:t>
            </a:r>
            <a:r>
              <a:rPr sz="1000" i="1" spc="-5" dirty="0">
                <a:latin typeface="Cambria"/>
                <a:cs typeface="Cambria"/>
              </a:rPr>
              <a:t> an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effective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model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for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the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sole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purpose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of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a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web</a:t>
            </a:r>
            <a:r>
              <a:rPr sz="1000" i="1" dirty="0">
                <a:latin typeface="Cambria"/>
                <a:cs typeface="Cambria"/>
              </a:rPr>
              <a:t> portal </a:t>
            </a:r>
            <a:r>
              <a:rPr sz="1000" i="1" spc="5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creation.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The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automated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mailing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system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is</a:t>
            </a:r>
            <a:r>
              <a:rPr sz="1000" i="1" spc="-5" dirty="0">
                <a:latin typeface="Cambria"/>
                <a:cs typeface="Cambria"/>
              </a:rPr>
              <a:t> quite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an 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important</a:t>
            </a:r>
            <a:r>
              <a:rPr sz="1000" i="1" spc="210" dirty="0">
                <a:latin typeface="Cambria"/>
                <a:cs typeface="Cambria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feature</a:t>
            </a:r>
            <a:r>
              <a:rPr sz="1000" i="1" spc="200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implemented within the project </a:t>
            </a:r>
            <a:r>
              <a:rPr sz="1000" i="1" dirty="0">
                <a:latin typeface="Cambria"/>
                <a:cs typeface="Cambria"/>
              </a:rPr>
              <a:t>in </a:t>
            </a:r>
            <a:r>
              <a:rPr sz="1000" i="1" spc="-5" dirty="0">
                <a:latin typeface="Cambria"/>
                <a:cs typeface="Cambria"/>
              </a:rPr>
              <a:t>order 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to keep the involved parties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informed about </a:t>
            </a:r>
            <a:r>
              <a:rPr sz="1000" i="1" spc="-10" dirty="0">
                <a:latin typeface="Cambria"/>
                <a:cs typeface="Cambria"/>
              </a:rPr>
              <a:t>their</a:t>
            </a:r>
            <a:r>
              <a:rPr sz="1000" i="1" spc="-5" dirty="0">
                <a:latin typeface="Cambria"/>
                <a:cs typeface="Cambria"/>
              </a:rPr>
              <a:t> status</a:t>
            </a:r>
            <a:r>
              <a:rPr sz="1000" i="1" spc="210" dirty="0">
                <a:latin typeface="Cambria"/>
                <a:cs typeface="Cambria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in </a:t>
            </a:r>
            <a:r>
              <a:rPr sz="1000" i="1" spc="-5" dirty="0">
                <a:latin typeface="Cambria"/>
                <a:cs typeface="Cambria"/>
              </a:rPr>
              <a:t> the </a:t>
            </a:r>
            <a:r>
              <a:rPr sz="1000" i="1" spc="-10" dirty="0">
                <a:latin typeface="Cambria"/>
                <a:cs typeface="Cambria"/>
              </a:rPr>
              <a:t>Job </a:t>
            </a:r>
            <a:r>
              <a:rPr sz="1000" i="1" spc="-5" dirty="0">
                <a:latin typeface="Cambria"/>
                <a:cs typeface="Cambria"/>
              </a:rPr>
              <a:t>Portal, telling them everything such as – company to 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which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they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have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applied,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application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status,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designation, 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department. Since, the websites are,</a:t>
            </a:r>
            <a:r>
              <a:rPr sz="1000" i="1" spc="210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nowadays, accessed via 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a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variety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of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different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devices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such</a:t>
            </a:r>
            <a:r>
              <a:rPr sz="1000" i="1" spc="-5" dirty="0">
                <a:latin typeface="Cambria"/>
                <a:cs typeface="Cambria"/>
              </a:rPr>
              <a:t> as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desktops,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laptops, 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tablets,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mobile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devices,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etc.,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using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Bootstrap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enables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easy </a:t>
            </a:r>
            <a:r>
              <a:rPr sz="1000" i="1" spc="-210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compatibility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with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all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the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above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mentioned</a:t>
            </a:r>
            <a:r>
              <a:rPr sz="1000" i="1" spc="210" dirty="0">
                <a:latin typeface="Cambria"/>
                <a:cs typeface="Cambria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devices</a:t>
            </a:r>
            <a:r>
              <a:rPr sz="1000" i="1" spc="200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with 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ease.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00" y="7067550"/>
            <a:ext cx="3211830" cy="3251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160"/>
              </a:lnSpc>
              <a:spcBef>
                <a:spcPts val="165"/>
              </a:spcBef>
            </a:pPr>
            <a:r>
              <a:rPr sz="1000" b="1" i="1" spc="-10" dirty="0">
                <a:latin typeface="Cambria"/>
                <a:cs typeface="Cambria"/>
              </a:rPr>
              <a:t>Key</a:t>
            </a:r>
            <a:r>
              <a:rPr sz="1000" b="1" i="1" spc="140" dirty="0">
                <a:latin typeface="Cambria"/>
                <a:cs typeface="Cambria"/>
              </a:rPr>
              <a:t> </a:t>
            </a:r>
            <a:r>
              <a:rPr sz="1000" b="1" i="1" spc="-5" dirty="0">
                <a:latin typeface="Cambria"/>
                <a:cs typeface="Cambria"/>
              </a:rPr>
              <a:t>Words</a:t>
            </a:r>
            <a:r>
              <a:rPr sz="1000" b="1" spc="-5" dirty="0">
                <a:latin typeface="Cambria"/>
                <a:cs typeface="Cambria"/>
              </a:rPr>
              <a:t>:</a:t>
            </a:r>
            <a:r>
              <a:rPr sz="1000" b="1" spc="80" dirty="0">
                <a:latin typeface="Cambria"/>
                <a:cs typeface="Cambria"/>
              </a:rPr>
              <a:t> </a:t>
            </a:r>
            <a:r>
              <a:rPr sz="1000" b="1" spc="-10" dirty="0">
                <a:latin typeface="Cambria"/>
                <a:cs typeface="Cambria"/>
              </a:rPr>
              <a:t>Job</a:t>
            </a:r>
            <a:r>
              <a:rPr sz="1000" b="1" spc="135" dirty="0">
                <a:latin typeface="Cambria"/>
                <a:cs typeface="Cambria"/>
              </a:rPr>
              <a:t> </a:t>
            </a:r>
            <a:r>
              <a:rPr sz="1000" b="1" spc="-5" dirty="0">
                <a:latin typeface="Cambria"/>
                <a:cs typeface="Cambria"/>
              </a:rPr>
              <a:t>Seeker,</a:t>
            </a:r>
            <a:r>
              <a:rPr sz="1000" b="1" spc="135" dirty="0">
                <a:latin typeface="Cambria"/>
                <a:cs typeface="Cambria"/>
              </a:rPr>
              <a:t> </a:t>
            </a:r>
            <a:r>
              <a:rPr sz="1000" b="1" spc="-5" dirty="0">
                <a:latin typeface="Cambria"/>
                <a:cs typeface="Cambria"/>
              </a:rPr>
              <a:t>Recruiter,</a:t>
            </a:r>
            <a:r>
              <a:rPr sz="1000" b="1" spc="135" dirty="0">
                <a:latin typeface="Cambria"/>
                <a:cs typeface="Cambria"/>
              </a:rPr>
              <a:t> </a:t>
            </a:r>
            <a:r>
              <a:rPr sz="1000" b="1" spc="-5" dirty="0">
                <a:latin typeface="Cambria"/>
                <a:cs typeface="Cambria"/>
              </a:rPr>
              <a:t>Admin,</a:t>
            </a:r>
            <a:r>
              <a:rPr sz="1000" b="1" spc="140" dirty="0">
                <a:latin typeface="Cambria"/>
                <a:cs typeface="Cambria"/>
              </a:rPr>
              <a:t> </a:t>
            </a:r>
            <a:r>
              <a:rPr sz="1000" b="1" spc="-10" dirty="0">
                <a:latin typeface="Cambria"/>
                <a:cs typeface="Cambria"/>
              </a:rPr>
              <a:t>Job</a:t>
            </a:r>
            <a:r>
              <a:rPr sz="1000" b="1" spc="135" dirty="0">
                <a:latin typeface="Cambria"/>
                <a:cs typeface="Cambria"/>
              </a:rPr>
              <a:t> </a:t>
            </a:r>
            <a:r>
              <a:rPr sz="1000" b="1" dirty="0">
                <a:latin typeface="Cambria"/>
                <a:cs typeface="Cambria"/>
              </a:rPr>
              <a:t>Portal, </a:t>
            </a:r>
            <a:r>
              <a:rPr sz="1000" b="1" spc="-210" dirty="0">
                <a:latin typeface="Cambria"/>
                <a:cs typeface="Cambria"/>
              </a:rPr>
              <a:t> </a:t>
            </a:r>
            <a:r>
              <a:rPr sz="1000" b="1" spc="-10" dirty="0">
                <a:latin typeface="Cambria"/>
                <a:cs typeface="Cambria"/>
              </a:rPr>
              <a:t>WISDM</a:t>
            </a:r>
            <a:r>
              <a:rPr sz="1000" b="1" spc="-5" dirty="0">
                <a:latin typeface="Cambria"/>
                <a:cs typeface="Cambria"/>
              </a:rPr>
              <a:t> methodology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500" y="7512557"/>
            <a:ext cx="11995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mbria"/>
                <a:cs typeface="Cambria"/>
              </a:rPr>
              <a:t>1.</a:t>
            </a:r>
            <a:r>
              <a:rPr sz="1100" b="1" spc="-45" dirty="0">
                <a:latin typeface="Cambria"/>
                <a:cs typeface="Cambria"/>
              </a:rPr>
              <a:t> </a:t>
            </a:r>
            <a:r>
              <a:rPr sz="1100" b="1" spc="-5" dirty="0">
                <a:latin typeface="Cambria"/>
                <a:cs typeface="Cambria"/>
              </a:rPr>
              <a:t>INTRODUCTION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00" y="7826502"/>
            <a:ext cx="3213100" cy="18923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715" algn="just">
              <a:lnSpc>
                <a:spcPct val="97600"/>
              </a:lnSpc>
              <a:spcBef>
                <a:spcPts val="125"/>
              </a:spcBef>
            </a:pPr>
            <a:r>
              <a:rPr sz="1000" spc="-5" dirty="0">
                <a:latin typeface="Cambria"/>
                <a:cs typeface="Cambria"/>
              </a:rPr>
              <a:t>Portals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have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different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applications</a:t>
            </a:r>
            <a:r>
              <a:rPr sz="1000" dirty="0">
                <a:latin typeface="Cambria"/>
                <a:cs typeface="Cambria"/>
              </a:rPr>
              <a:t> or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services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solve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various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problems.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One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</a:t>
            </a:r>
            <a:r>
              <a:rPr sz="1000" spc="-5" dirty="0">
                <a:latin typeface="Cambria"/>
                <a:cs typeface="Cambria"/>
              </a:rPr>
              <a:t> main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purposes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web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portals </a:t>
            </a:r>
            <a:r>
              <a:rPr sz="1000" spc="-5" dirty="0">
                <a:latin typeface="Cambria"/>
                <a:cs typeface="Cambria"/>
              </a:rPr>
              <a:t>is to allow information sharing over </a:t>
            </a:r>
            <a:r>
              <a:rPr sz="1000" spc="-10" dirty="0">
                <a:latin typeface="Cambria"/>
                <a:cs typeface="Cambria"/>
              </a:rPr>
              <a:t>the </a:t>
            </a:r>
            <a:r>
              <a:rPr sz="1000" spc="-5" dirty="0">
                <a:latin typeface="Cambria"/>
                <a:cs typeface="Cambria"/>
              </a:rPr>
              <a:t>Internet.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This need can </a:t>
            </a:r>
            <a:r>
              <a:rPr sz="1000" dirty="0">
                <a:latin typeface="Cambria"/>
                <a:cs typeface="Cambria"/>
              </a:rPr>
              <a:t>be </a:t>
            </a:r>
            <a:r>
              <a:rPr sz="1000" spc="-5" dirty="0">
                <a:latin typeface="Cambria"/>
                <a:cs typeface="Cambria"/>
              </a:rPr>
              <a:t>addressed through a </a:t>
            </a:r>
            <a:r>
              <a:rPr sz="1000" dirty="0">
                <a:latin typeface="Cambria"/>
                <a:cs typeface="Cambria"/>
              </a:rPr>
              <a:t>knowledge portal 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which </a:t>
            </a:r>
            <a:r>
              <a:rPr sz="1000" spc="-5" dirty="0">
                <a:latin typeface="Cambria"/>
                <a:cs typeface="Cambria"/>
              </a:rPr>
              <a:t>must contain sufficient data </a:t>
            </a:r>
            <a:r>
              <a:rPr sz="1000" dirty="0">
                <a:latin typeface="Cambria"/>
                <a:cs typeface="Cambria"/>
              </a:rPr>
              <a:t>and </a:t>
            </a:r>
            <a:r>
              <a:rPr sz="1000" spc="-5" dirty="0">
                <a:latin typeface="Cambria"/>
                <a:cs typeface="Cambria"/>
              </a:rPr>
              <a:t>information about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</a:t>
            </a:r>
            <a:r>
              <a:rPr sz="1000" spc="-5" dirty="0">
                <a:latin typeface="Cambria"/>
                <a:cs typeface="Cambria"/>
              </a:rPr>
              <a:t> requirements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Job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Seekers.</a:t>
            </a:r>
            <a:endParaRPr sz="1000">
              <a:latin typeface="Cambria"/>
              <a:cs typeface="Cambria"/>
            </a:endParaRPr>
          </a:p>
          <a:p>
            <a:pPr marL="12700" marR="5080" algn="just">
              <a:lnSpc>
                <a:spcPct val="97800"/>
              </a:lnSpc>
              <a:spcBef>
                <a:spcPts val="605"/>
              </a:spcBef>
            </a:pPr>
            <a:r>
              <a:rPr sz="1000" spc="-5" dirty="0">
                <a:latin typeface="Cambria"/>
                <a:cs typeface="Cambria"/>
              </a:rPr>
              <a:t>Today, </a:t>
            </a:r>
            <a:r>
              <a:rPr sz="1000" spc="-10" dirty="0">
                <a:latin typeface="Cambria"/>
                <a:cs typeface="Cambria"/>
              </a:rPr>
              <a:t>the </a:t>
            </a:r>
            <a:r>
              <a:rPr sz="1000" spc="-5" dirty="0">
                <a:latin typeface="Cambria"/>
                <a:cs typeface="Cambria"/>
              </a:rPr>
              <a:t>internet has changed many aspects of </a:t>
            </a:r>
            <a:r>
              <a:rPr sz="1000" dirty="0">
                <a:latin typeface="Cambria"/>
                <a:cs typeface="Cambria"/>
              </a:rPr>
              <a:t>our </a:t>
            </a:r>
            <a:r>
              <a:rPr sz="1000" spc="-5" dirty="0">
                <a:latin typeface="Cambria"/>
                <a:cs typeface="Cambria"/>
              </a:rPr>
              <a:t>life,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such as </a:t>
            </a:r>
            <a:r>
              <a:rPr sz="1000" spc="-10" dirty="0">
                <a:latin typeface="Cambria"/>
                <a:cs typeface="Cambria"/>
              </a:rPr>
              <a:t>the </a:t>
            </a:r>
            <a:r>
              <a:rPr sz="1000" spc="-5" dirty="0">
                <a:latin typeface="Cambria"/>
                <a:cs typeface="Cambria"/>
              </a:rPr>
              <a:t>way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we </a:t>
            </a:r>
            <a:r>
              <a:rPr sz="1000" dirty="0">
                <a:latin typeface="Cambria"/>
                <a:cs typeface="Cambria"/>
              </a:rPr>
              <a:t>look for </a:t>
            </a:r>
            <a:r>
              <a:rPr sz="1000" spc="-5" dirty="0">
                <a:latin typeface="Cambria"/>
                <a:cs typeface="Cambria"/>
              </a:rPr>
              <a:t>jobs. If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one person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wants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to </a:t>
            </a:r>
            <a:r>
              <a:rPr sz="1000" spc="-5" dirty="0">
                <a:latin typeface="Cambria"/>
                <a:cs typeface="Cambria"/>
              </a:rPr>
              <a:t> find a new </a:t>
            </a:r>
            <a:r>
              <a:rPr sz="1000" spc="-10" dirty="0">
                <a:latin typeface="Cambria"/>
                <a:cs typeface="Cambria"/>
              </a:rPr>
              <a:t>job, </a:t>
            </a:r>
            <a:r>
              <a:rPr sz="1000" spc="-5" dirty="0">
                <a:latin typeface="Cambria"/>
                <a:cs typeface="Cambria"/>
              </a:rPr>
              <a:t>he/she can submit a resume using word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processing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software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like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Microsoft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Office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Word,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open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web browser to send the resume </a:t>
            </a:r>
            <a:r>
              <a:rPr sz="1000" dirty="0">
                <a:latin typeface="Cambria"/>
                <a:cs typeface="Cambria"/>
              </a:rPr>
              <a:t>and </a:t>
            </a:r>
            <a:r>
              <a:rPr sz="1000" spc="-5" dirty="0">
                <a:latin typeface="Cambria"/>
                <a:cs typeface="Cambria"/>
              </a:rPr>
              <a:t>receive an </a:t>
            </a:r>
            <a:r>
              <a:rPr sz="1000" dirty="0">
                <a:latin typeface="Cambria"/>
                <a:cs typeface="Cambria"/>
              </a:rPr>
              <a:t>e-mail. 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Online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recruitment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has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become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standard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method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for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04869" y="2406141"/>
            <a:ext cx="3208655" cy="3251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160"/>
              </a:lnSpc>
              <a:spcBef>
                <a:spcPts val="165"/>
              </a:spcBef>
            </a:pPr>
            <a:r>
              <a:rPr sz="1000" spc="-5" dirty="0">
                <a:latin typeface="Cambria"/>
                <a:cs typeface="Cambria"/>
              </a:rPr>
              <a:t>employers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and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Seekers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meet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their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respective </a:t>
            </a:r>
            <a:r>
              <a:rPr sz="1000" spc="-2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objectives.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04869" y="2779902"/>
            <a:ext cx="3209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39469" algn="l"/>
                <a:tab pos="1189355" algn="l"/>
                <a:tab pos="2236470" algn="l"/>
                <a:tab pos="3021965" algn="l"/>
              </a:tabLst>
            </a:pPr>
            <a:r>
              <a:rPr sz="1000" spc="-5" dirty="0">
                <a:latin typeface="Cambria"/>
                <a:cs typeface="Cambria"/>
              </a:rPr>
              <a:t>Co</a:t>
            </a:r>
            <a:r>
              <a:rPr sz="1000" spc="-10" dirty="0">
                <a:latin typeface="Cambria"/>
                <a:cs typeface="Cambria"/>
              </a:rPr>
              <a:t>n</a:t>
            </a:r>
            <a:r>
              <a:rPr sz="1000" spc="-5" dirty="0">
                <a:latin typeface="Cambria"/>
                <a:cs typeface="Cambria"/>
              </a:rPr>
              <a:t>side</a:t>
            </a:r>
            <a:r>
              <a:rPr sz="1000" spc="-10" dirty="0">
                <a:latin typeface="Cambria"/>
                <a:cs typeface="Cambria"/>
              </a:rPr>
              <a:t>r</a:t>
            </a:r>
            <a:r>
              <a:rPr sz="1000" spc="5" dirty="0">
                <a:latin typeface="Cambria"/>
                <a:cs typeface="Cambria"/>
              </a:rPr>
              <a:t>i</a:t>
            </a:r>
            <a:r>
              <a:rPr sz="1000" spc="-10" dirty="0">
                <a:latin typeface="Cambria"/>
                <a:cs typeface="Cambria"/>
              </a:rPr>
              <a:t>n</a:t>
            </a:r>
            <a:r>
              <a:rPr sz="1000" spc="-5" dirty="0">
                <a:latin typeface="Cambria"/>
                <a:cs typeface="Cambria"/>
              </a:rPr>
              <a:t>g</a:t>
            </a:r>
            <a:r>
              <a:rPr sz="1000" dirty="0">
                <a:latin typeface="Cambria"/>
                <a:cs typeface="Cambria"/>
              </a:rPr>
              <a:t>	</a:t>
            </a:r>
            <a:r>
              <a:rPr sz="1000" spc="-10" dirty="0">
                <a:latin typeface="Cambria"/>
                <a:cs typeface="Cambria"/>
              </a:rPr>
              <a:t>t</a:t>
            </a:r>
            <a:r>
              <a:rPr sz="1000" spc="5" dirty="0">
                <a:latin typeface="Cambria"/>
                <a:cs typeface="Cambria"/>
              </a:rPr>
              <a:t>h</a:t>
            </a:r>
            <a:r>
              <a:rPr sz="1000" spc="-5" dirty="0">
                <a:latin typeface="Cambria"/>
                <a:cs typeface="Cambria"/>
              </a:rPr>
              <a:t>e</a:t>
            </a:r>
            <a:r>
              <a:rPr sz="1000" dirty="0">
                <a:latin typeface="Cambria"/>
                <a:cs typeface="Cambria"/>
              </a:rPr>
              <a:t>	</a:t>
            </a:r>
            <a:r>
              <a:rPr sz="1000" spc="-5" dirty="0">
                <a:latin typeface="Cambria"/>
                <a:cs typeface="Cambria"/>
              </a:rPr>
              <a:t>af</a:t>
            </a:r>
            <a:r>
              <a:rPr sz="1000" spc="10" dirty="0">
                <a:latin typeface="Cambria"/>
                <a:cs typeface="Cambria"/>
              </a:rPr>
              <a:t>o</a:t>
            </a:r>
            <a:r>
              <a:rPr sz="1000" dirty="0">
                <a:latin typeface="Cambria"/>
                <a:cs typeface="Cambria"/>
              </a:rPr>
              <a:t>re</a:t>
            </a:r>
            <a:r>
              <a:rPr sz="1000" spc="-5" dirty="0">
                <a:latin typeface="Cambria"/>
                <a:cs typeface="Cambria"/>
              </a:rPr>
              <a:t>me</a:t>
            </a:r>
            <a:r>
              <a:rPr sz="1000" spc="-10" dirty="0">
                <a:latin typeface="Cambria"/>
                <a:cs typeface="Cambria"/>
              </a:rPr>
              <a:t>nti</a:t>
            </a:r>
            <a:r>
              <a:rPr sz="1000" dirty="0">
                <a:latin typeface="Cambria"/>
                <a:cs typeface="Cambria"/>
              </a:rPr>
              <a:t>o</a:t>
            </a:r>
            <a:r>
              <a:rPr sz="1000" spc="-10" dirty="0">
                <a:latin typeface="Cambria"/>
                <a:cs typeface="Cambria"/>
              </a:rPr>
              <a:t>n</a:t>
            </a:r>
            <a:r>
              <a:rPr sz="1000" spc="-15" dirty="0">
                <a:latin typeface="Cambria"/>
                <a:cs typeface="Cambria"/>
              </a:rPr>
              <a:t>e</a:t>
            </a:r>
            <a:r>
              <a:rPr sz="1000" spc="-5" dirty="0">
                <a:latin typeface="Cambria"/>
                <a:cs typeface="Cambria"/>
              </a:rPr>
              <a:t>d</a:t>
            </a:r>
            <a:r>
              <a:rPr sz="1000" dirty="0">
                <a:latin typeface="Cambria"/>
                <a:cs typeface="Cambria"/>
              </a:rPr>
              <a:t>	</a:t>
            </a:r>
            <a:r>
              <a:rPr sz="1000" spc="-5" dirty="0">
                <a:latin typeface="Cambria"/>
                <a:cs typeface="Cambria"/>
              </a:rPr>
              <a:t>a</a:t>
            </a:r>
            <a:r>
              <a:rPr sz="1000" spc="-10" dirty="0">
                <a:latin typeface="Cambria"/>
                <a:cs typeface="Cambria"/>
              </a:rPr>
              <a:t>rg</a:t>
            </a:r>
            <a:r>
              <a:rPr sz="1000" spc="5" dirty="0">
                <a:latin typeface="Cambria"/>
                <a:cs typeface="Cambria"/>
              </a:rPr>
              <a:t>u</a:t>
            </a:r>
            <a:r>
              <a:rPr sz="1000" spc="-5" dirty="0">
                <a:latin typeface="Cambria"/>
                <a:cs typeface="Cambria"/>
              </a:rPr>
              <a:t>me</a:t>
            </a:r>
            <a:r>
              <a:rPr sz="1000" spc="-10" dirty="0">
                <a:latin typeface="Cambria"/>
                <a:cs typeface="Cambria"/>
              </a:rPr>
              <a:t>nt</a:t>
            </a:r>
            <a:r>
              <a:rPr sz="1000" spc="-5" dirty="0">
                <a:latin typeface="Cambria"/>
                <a:cs typeface="Cambria"/>
              </a:rPr>
              <a:t>s,</a:t>
            </a:r>
            <a:r>
              <a:rPr sz="1000" dirty="0">
                <a:latin typeface="Cambria"/>
                <a:cs typeface="Cambria"/>
              </a:rPr>
              <a:t>	</a:t>
            </a:r>
            <a:r>
              <a:rPr sz="1000" spc="-10" dirty="0">
                <a:latin typeface="Cambria"/>
                <a:cs typeface="Cambria"/>
              </a:rPr>
              <a:t>the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04869" y="2929254"/>
            <a:ext cx="3207385" cy="3251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160"/>
              </a:lnSpc>
              <a:spcBef>
                <a:spcPts val="165"/>
              </a:spcBef>
            </a:pPr>
            <a:r>
              <a:rPr sz="1000" spc="-5" dirty="0">
                <a:latin typeface="Cambria"/>
                <a:cs typeface="Cambria"/>
              </a:rPr>
              <a:t>information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flow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online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labour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market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is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far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from </a:t>
            </a:r>
            <a:r>
              <a:rPr sz="1000" spc="-204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optimal.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large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number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Online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Portals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have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sprung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04869" y="3226435"/>
            <a:ext cx="3210560" cy="2113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7700"/>
              </a:lnSpc>
              <a:spcBef>
                <a:spcPts val="120"/>
              </a:spcBef>
            </a:pPr>
            <a:r>
              <a:rPr sz="1000" spc="-10" dirty="0">
                <a:latin typeface="Cambria"/>
                <a:cs typeface="Cambria"/>
              </a:rPr>
              <a:t>up,</a:t>
            </a:r>
            <a:r>
              <a:rPr sz="1000" spc="-5" dirty="0">
                <a:latin typeface="Cambria"/>
                <a:cs typeface="Cambria"/>
              </a:rPr>
              <a:t> dividing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</a:t>
            </a:r>
            <a:r>
              <a:rPr sz="1000" spc="-5" dirty="0">
                <a:latin typeface="Cambria"/>
                <a:cs typeface="Cambria"/>
              </a:rPr>
              <a:t> online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labour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market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into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information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islands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and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making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it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close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impossible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for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job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seeker </a:t>
            </a:r>
            <a:r>
              <a:rPr sz="1000" spc="-2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get</a:t>
            </a:r>
            <a:r>
              <a:rPr sz="1000" spc="-5" dirty="0">
                <a:latin typeface="Cambria"/>
                <a:cs typeface="Cambria"/>
              </a:rPr>
              <a:t> an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overview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all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relevant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open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positions.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Their </a:t>
            </a:r>
            <a:r>
              <a:rPr sz="1000" spc="-2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strong </a:t>
            </a:r>
            <a:r>
              <a:rPr sz="1000" spc="-5" dirty="0">
                <a:latin typeface="Cambria"/>
                <a:cs typeface="Cambria"/>
              </a:rPr>
              <a:t>market position, as the prime starting point </a:t>
            </a:r>
            <a:r>
              <a:rPr sz="1000" dirty="0">
                <a:latin typeface="Cambria"/>
                <a:cs typeface="Cambria"/>
              </a:rPr>
              <a:t>for </a:t>
            </a:r>
            <a:r>
              <a:rPr sz="1000" spc="-5" dirty="0">
                <a:latin typeface="Cambria"/>
                <a:cs typeface="Cambria"/>
              </a:rPr>
              <a:t>job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seekers, allows </a:t>
            </a:r>
            <a:r>
              <a:rPr sz="1000" spc="-10" dirty="0">
                <a:latin typeface="Cambria"/>
                <a:cs typeface="Cambria"/>
              </a:rPr>
              <a:t>job </a:t>
            </a:r>
            <a:r>
              <a:rPr sz="1000" spc="-5" dirty="0">
                <a:latin typeface="Cambria"/>
                <a:cs typeface="Cambria"/>
              </a:rPr>
              <a:t>portals </a:t>
            </a:r>
            <a:r>
              <a:rPr sz="1000" dirty="0">
                <a:latin typeface="Cambria"/>
                <a:cs typeface="Cambria"/>
              </a:rPr>
              <a:t>to </a:t>
            </a:r>
            <a:r>
              <a:rPr sz="1000" spc="-5" dirty="0">
                <a:latin typeface="Cambria"/>
                <a:cs typeface="Cambria"/>
              </a:rPr>
              <a:t>charge employers high fees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for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publishing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open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positions.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Due</a:t>
            </a:r>
            <a:r>
              <a:rPr sz="1000" dirty="0">
                <a:latin typeface="Cambria"/>
                <a:cs typeface="Cambria"/>
              </a:rPr>
              <a:t> to</a:t>
            </a:r>
            <a:r>
              <a:rPr sz="1000" spc="2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these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costs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employers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publish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their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postings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only</a:t>
            </a:r>
            <a:r>
              <a:rPr sz="1000" dirty="0">
                <a:latin typeface="Cambria"/>
                <a:cs typeface="Cambria"/>
              </a:rPr>
              <a:t> on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small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number</a:t>
            </a:r>
            <a:r>
              <a:rPr sz="1000" dirty="0">
                <a:latin typeface="Cambria"/>
                <a:cs typeface="Cambria"/>
              </a:rPr>
              <a:t> of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portals,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which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prevents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</a:t>
            </a:r>
            <a:r>
              <a:rPr sz="1000" spc="204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offers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from 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reaching all qualified applicants. Employers often receive a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large number of applications for an open position, due </a:t>
            </a:r>
            <a:r>
              <a:rPr sz="1000" spc="-10" dirty="0">
                <a:latin typeface="Cambria"/>
                <a:cs typeface="Cambria"/>
              </a:rPr>
              <a:t>to </a:t>
            </a:r>
            <a:r>
              <a:rPr sz="1000" spc="-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 </a:t>
            </a:r>
            <a:r>
              <a:rPr sz="1000" spc="-5" dirty="0">
                <a:latin typeface="Cambria"/>
                <a:cs typeface="Cambria"/>
              </a:rPr>
              <a:t>strained situation of the labour market. </a:t>
            </a:r>
            <a:r>
              <a:rPr sz="1000" dirty="0">
                <a:latin typeface="Cambria"/>
                <a:cs typeface="Cambria"/>
              </a:rPr>
              <a:t>The </a:t>
            </a:r>
            <a:r>
              <a:rPr sz="1000" spc="-5" dirty="0">
                <a:latin typeface="Cambria"/>
                <a:cs typeface="Cambria"/>
              </a:rPr>
              <a:t>costs of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manually preselecting potential candidates </a:t>
            </a:r>
            <a:r>
              <a:rPr sz="1000" dirty="0">
                <a:latin typeface="Cambria"/>
                <a:cs typeface="Cambria"/>
              </a:rPr>
              <a:t>have risen and 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employers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are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searching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for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means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automate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preselection of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candidates.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04869" y="5459348"/>
            <a:ext cx="24364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mbria"/>
                <a:cs typeface="Cambria"/>
              </a:rPr>
              <a:t>1.1</a:t>
            </a:r>
            <a:r>
              <a:rPr sz="1100" b="1" spc="-25" dirty="0">
                <a:latin typeface="Cambria"/>
                <a:cs typeface="Cambria"/>
              </a:rPr>
              <a:t> </a:t>
            </a:r>
            <a:r>
              <a:rPr sz="1100" b="1" dirty="0">
                <a:latin typeface="Cambria"/>
                <a:cs typeface="Cambria"/>
              </a:rPr>
              <a:t>DRAWBACK</a:t>
            </a:r>
            <a:r>
              <a:rPr sz="1100" b="1" spc="-10" dirty="0">
                <a:latin typeface="Cambria"/>
                <a:cs typeface="Cambria"/>
              </a:rPr>
              <a:t> </a:t>
            </a:r>
            <a:r>
              <a:rPr sz="1100" b="1" spc="-5" dirty="0">
                <a:latin typeface="Cambria"/>
                <a:cs typeface="Cambria"/>
              </a:rPr>
              <a:t>OF</a:t>
            </a:r>
            <a:r>
              <a:rPr sz="1100" b="1" spc="-15" dirty="0">
                <a:latin typeface="Cambria"/>
                <a:cs typeface="Cambria"/>
              </a:rPr>
              <a:t> </a:t>
            </a:r>
            <a:r>
              <a:rPr sz="1100" b="1" spc="-5" dirty="0">
                <a:latin typeface="Cambria"/>
                <a:cs typeface="Cambria"/>
              </a:rPr>
              <a:t>CURRENT</a:t>
            </a:r>
            <a:r>
              <a:rPr sz="1100" b="1" spc="-15" dirty="0">
                <a:latin typeface="Cambria"/>
                <a:cs typeface="Cambria"/>
              </a:rPr>
              <a:t> </a:t>
            </a:r>
            <a:r>
              <a:rPr sz="1100" b="1" spc="-5" dirty="0">
                <a:latin typeface="Cambria"/>
                <a:cs typeface="Cambria"/>
              </a:rPr>
              <a:t>SYSTEM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79469" y="5788532"/>
            <a:ext cx="3263265" cy="23799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 marR="30480" algn="just">
              <a:lnSpc>
                <a:spcPct val="97800"/>
              </a:lnSpc>
              <a:spcBef>
                <a:spcPts val="120"/>
              </a:spcBef>
            </a:pPr>
            <a:r>
              <a:rPr sz="1000" spc="-10" dirty="0">
                <a:latin typeface="Cambria"/>
                <a:cs typeface="Cambria"/>
              </a:rPr>
              <a:t>Existing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systems are user-friendly and have a </a:t>
            </a:r>
            <a:r>
              <a:rPr sz="1000" spc="-10" dirty="0">
                <a:latin typeface="Cambria"/>
                <a:cs typeface="Cambria"/>
              </a:rPr>
              <a:t>good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GUI, 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but</a:t>
            </a:r>
            <a:r>
              <a:rPr sz="1000" spc="-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existing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systems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there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are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no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Mechanisms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or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Modules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that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can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help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Job</a:t>
            </a:r>
            <a:r>
              <a:rPr sz="1000" spc="-5" dirty="0">
                <a:latin typeface="Cambria"/>
                <a:cs typeface="Cambria"/>
              </a:rPr>
              <a:t> Seekers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understand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Companies that </a:t>
            </a:r>
            <a:r>
              <a:rPr sz="1000" spc="-10" dirty="0">
                <a:latin typeface="Cambria"/>
                <a:cs typeface="Cambria"/>
              </a:rPr>
              <a:t>they </a:t>
            </a:r>
            <a:r>
              <a:rPr sz="1000" spc="-5" dirty="0">
                <a:latin typeface="Cambria"/>
                <a:cs typeface="Cambria"/>
              </a:rPr>
              <a:t>need. The existing systems are not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self-sufficient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provide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</a:t>
            </a:r>
            <a:r>
              <a:rPr sz="1000" spc="204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platform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that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helps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Recruiters </a:t>
            </a:r>
            <a:r>
              <a:rPr sz="1000" dirty="0">
                <a:latin typeface="Cambria"/>
                <a:cs typeface="Cambria"/>
              </a:rPr>
              <a:t>to </a:t>
            </a:r>
            <a:r>
              <a:rPr sz="1000" spc="-5" dirty="0">
                <a:latin typeface="Cambria"/>
                <a:cs typeface="Cambria"/>
              </a:rPr>
              <a:t>convey to the </a:t>
            </a:r>
            <a:r>
              <a:rPr sz="1000" spc="-10" dirty="0">
                <a:latin typeface="Cambria"/>
                <a:cs typeface="Cambria"/>
              </a:rPr>
              <a:t>Job </a:t>
            </a:r>
            <a:r>
              <a:rPr sz="1000" spc="-5" dirty="0">
                <a:latin typeface="Cambria"/>
                <a:cs typeface="Cambria"/>
              </a:rPr>
              <a:t>Seekers about their needs.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existing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system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intended</a:t>
            </a:r>
            <a:r>
              <a:rPr sz="1000" dirty="0">
                <a:latin typeface="Cambria"/>
                <a:cs typeface="Cambria"/>
              </a:rPr>
              <a:t> to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show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many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as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possible Job Opportunities as </a:t>
            </a:r>
            <a:r>
              <a:rPr sz="1000" spc="-10" dirty="0">
                <a:latin typeface="Cambria"/>
                <a:cs typeface="Cambria"/>
              </a:rPr>
              <a:t>they </a:t>
            </a:r>
            <a:r>
              <a:rPr sz="1000" spc="-5" dirty="0">
                <a:latin typeface="Cambria"/>
                <a:cs typeface="Cambria"/>
              </a:rPr>
              <a:t>can, </a:t>
            </a:r>
            <a:r>
              <a:rPr sz="1000" spc="-10" dirty="0">
                <a:latin typeface="Cambria"/>
                <a:cs typeface="Cambria"/>
              </a:rPr>
              <a:t>but, </a:t>
            </a:r>
            <a:r>
              <a:rPr sz="1000" spc="-5" dirty="0">
                <a:latin typeface="Cambria"/>
                <a:cs typeface="Cambria"/>
              </a:rPr>
              <a:t>not those Job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opportunities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which</a:t>
            </a:r>
            <a:r>
              <a:rPr sz="1000" spc="-5" dirty="0">
                <a:latin typeface="Cambria"/>
                <a:cs typeface="Cambria"/>
              </a:rPr>
              <a:t> Job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Seeker</a:t>
            </a:r>
            <a:r>
              <a:rPr sz="1000" spc="204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really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wants.</a:t>
            </a:r>
            <a:r>
              <a:rPr sz="975" spc="-7" baseline="21367" dirty="0">
                <a:latin typeface="Cambria"/>
                <a:cs typeface="Cambria"/>
              </a:rPr>
              <a:t>[4]</a:t>
            </a:r>
            <a:r>
              <a:rPr sz="975" spc="202" baseline="21367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This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results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with</a:t>
            </a:r>
            <a:r>
              <a:rPr sz="1000" spc="-5" dirty="0">
                <a:latin typeface="Cambria"/>
                <a:cs typeface="Cambria"/>
              </a:rPr>
              <a:t> many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Seekers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not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finding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any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job,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or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ending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up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with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which</a:t>
            </a:r>
            <a:r>
              <a:rPr sz="1000" dirty="0">
                <a:latin typeface="Cambria"/>
                <a:cs typeface="Cambria"/>
              </a:rPr>
              <a:t> is</a:t>
            </a:r>
            <a:r>
              <a:rPr sz="1000" spc="-5" dirty="0">
                <a:latin typeface="Cambria"/>
                <a:cs typeface="Cambria"/>
              </a:rPr>
              <a:t> not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their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choice.</a:t>
            </a:r>
            <a:endParaRPr sz="10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955"/>
              </a:spcBef>
            </a:pPr>
            <a:r>
              <a:rPr sz="1100" b="1" spc="-5" dirty="0">
                <a:latin typeface="Cambria"/>
                <a:cs typeface="Cambria"/>
              </a:rPr>
              <a:t>1.2</a:t>
            </a:r>
            <a:r>
              <a:rPr sz="1100" b="1" spc="-35" dirty="0">
                <a:latin typeface="Cambria"/>
                <a:cs typeface="Cambria"/>
              </a:rPr>
              <a:t> </a:t>
            </a:r>
            <a:r>
              <a:rPr sz="1100" b="1" spc="-5" dirty="0">
                <a:latin typeface="Cambria"/>
                <a:cs typeface="Cambria"/>
              </a:rPr>
              <a:t>OBJECTIVES</a:t>
            </a:r>
            <a:endParaRPr sz="1100">
              <a:latin typeface="Cambria"/>
              <a:cs typeface="Cambria"/>
            </a:endParaRPr>
          </a:p>
          <a:p>
            <a:pPr marL="38100" marR="33655" algn="just">
              <a:lnSpc>
                <a:spcPts val="1160"/>
              </a:lnSpc>
              <a:spcBef>
                <a:spcPts val="1040"/>
              </a:spcBef>
            </a:pPr>
            <a:r>
              <a:rPr sz="1000" spc="-5" dirty="0">
                <a:latin typeface="Cambria"/>
                <a:cs typeface="Cambria"/>
              </a:rPr>
              <a:t>Following are </a:t>
            </a:r>
            <a:r>
              <a:rPr sz="1000" spc="-10" dirty="0">
                <a:latin typeface="Cambria"/>
                <a:cs typeface="Cambria"/>
              </a:rPr>
              <a:t>the </a:t>
            </a:r>
            <a:r>
              <a:rPr sz="1000" spc="-5" dirty="0">
                <a:latin typeface="Cambria"/>
                <a:cs typeface="Cambria"/>
              </a:rPr>
              <a:t>objectives that we wish to achieve with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this </a:t>
            </a:r>
            <a:r>
              <a:rPr sz="1000" spc="-5" dirty="0">
                <a:latin typeface="Cambria"/>
                <a:cs typeface="Cambria"/>
              </a:rPr>
              <a:t>project: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33469" y="8184641"/>
            <a:ext cx="2980690" cy="1319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6350" indent="-228600" algn="just">
              <a:lnSpc>
                <a:spcPct val="97500"/>
              </a:lnSpc>
              <a:spcBef>
                <a:spcPts val="125"/>
              </a:spcBef>
              <a:buFont typeface="Symbol"/>
              <a:buChar char=""/>
              <a:tabLst>
                <a:tab pos="241300" algn="l"/>
              </a:tabLst>
            </a:pPr>
            <a:r>
              <a:rPr sz="1000" spc="-5" dirty="0">
                <a:latin typeface="Cambria"/>
                <a:cs typeface="Cambria"/>
              </a:rPr>
              <a:t>To provide a platform to the Job Seekers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which </a:t>
            </a:r>
            <a:r>
              <a:rPr sz="1000" spc="-5" dirty="0">
                <a:latin typeface="Cambria"/>
                <a:cs typeface="Cambria"/>
              </a:rPr>
              <a:t> will help </a:t>
            </a:r>
            <a:r>
              <a:rPr sz="1000" spc="-10" dirty="0">
                <a:latin typeface="Cambria"/>
                <a:cs typeface="Cambria"/>
              </a:rPr>
              <a:t>them </a:t>
            </a:r>
            <a:r>
              <a:rPr sz="1000" spc="-5" dirty="0">
                <a:latin typeface="Cambria"/>
                <a:cs typeface="Cambria"/>
              </a:rPr>
              <a:t>to </a:t>
            </a:r>
            <a:r>
              <a:rPr sz="1000" spc="-10" dirty="0">
                <a:latin typeface="Cambria"/>
                <a:cs typeface="Cambria"/>
              </a:rPr>
              <a:t>get </a:t>
            </a:r>
            <a:r>
              <a:rPr sz="1000" spc="-5" dirty="0">
                <a:latin typeface="Cambria"/>
                <a:cs typeface="Cambria"/>
              </a:rPr>
              <a:t>job as </a:t>
            </a:r>
            <a:r>
              <a:rPr sz="1000" spc="-10" dirty="0">
                <a:latin typeface="Cambria"/>
                <a:cs typeface="Cambria"/>
              </a:rPr>
              <a:t>per </a:t>
            </a:r>
            <a:r>
              <a:rPr sz="1000" spc="-5" dirty="0">
                <a:latin typeface="Cambria"/>
                <a:cs typeface="Cambria"/>
              </a:rPr>
              <a:t>their skills and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requirements.</a:t>
            </a:r>
            <a:endParaRPr sz="1000">
              <a:latin typeface="Cambria"/>
              <a:cs typeface="Cambria"/>
            </a:endParaRPr>
          </a:p>
          <a:p>
            <a:pPr marL="241300" marR="5715" indent="-228600">
              <a:lnSpc>
                <a:spcPts val="1180"/>
              </a:lnSpc>
              <a:spcBef>
                <a:spcPts val="13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provide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better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way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Recruiters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in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order </a:t>
            </a:r>
            <a:r>
              <a:rPr sz="1000" spc="-204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spc="-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hire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employees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with skills company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needs.</a:t>
            </a:r>
            <a:endParaRPr sz="1000">
              <a:latin typeface="Cambria"/>
              <a:cs typeface="Cambria"/>
            </a:endParaRPr>
          </a:p>
          <a:p>
            <a:pPr marL="241300" marR="5080" indent="-228600">
              <a:lnSpc>
                <a:spcPts val="1160"/>
              </a:lnSpc>
              <a:spcBef>
                <a:spcPts val="34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identify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needs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Recruiters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and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 </a:t>
            </a:r>
            <a:r>
              <a:rPr sz="1000" spc="-2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Seekers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with the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help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numerous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filters.</a:t>
            </a:r>
            <a:endParaRPr sz="1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avoid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duplication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Posts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by</a:t>
            </a:r>
            <a:r>
              <a:rPr sz="1000" dirty="0">
                <a:latin typeface="Cambria"/>
                <a:cs typeface="Cambria"/>
              </a:rPr>
              <a:t> any</a:t>
            </a:r>
            <a:r>
              <a:rPr sz="1000" spc="-5" dirty="0">
                <a:latin typeface="Cambria"/>
                <a:cs typeface="Cambria"/>
              </a:rPr>
              <a:t> Recruiter.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336" y="547048"/>
            <a:ext cx="4900930" cy="43751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200" b="1" spc="-10" dirty="0">
                <a:latin typeface="Cambria"/>
                <a:cs typeface="Cambria"/>
              </a:rPr>
              <a:t>International</a:t>
            </a:r>
            <a:r>
              <a:rPr sz="1200" b="1" spc="-5" dirty="0">
                <a:latin typeface="Cambria"/>
                <a:cs typeface="Cambria"/>
              </a:rPr>
              <a:t> Research</a:t>
            </a:r>
            <a:r>
              <a:rPr sz="1200" b="1" spc="5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Journal</a:t>
            </a:r>
            <a:r>
              <a:rPr sz="1200" b="1" dirty="0">
                <a:latin typeface="Cambria"/>
                <a:cs typeface="Cambria"/>
              </a:rPr>
              <a:t> of</a:t>
            </a:r>
            <a:r>
              <a:rPr sz="1200" b="1" spc="5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Engineering</a:t>
            </a:r>
            <a:r>
              <a:rPr sz="1200" b="1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and</a:t>
            </a:r>
            <a:r>
              <a:rPr sz="1200" b="1" dirty="0">
                <a:latin typeface="Cambria"/>
                <a:cs typeface="Cambria"/>
              </a:rPr>
              <a:t> </a:t>
            </a:r>
            <a:r>
              <a:rPr sz="1200" b="1" spc="-30" dirty="0">
                <a:latin typeface="Cambria"/>
                <a:cs typeface="Cambria"/>
              </a:rPr>
              <a:t>Technology</a:t>
            </a:r>
            <a:r>
              <a:rPr sz="1200" b="1" spc="20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(IRJET)</a:t>
            </a:r>
            <a:endParaRPr sz="1200">
              <a:latin typeface="Cambria"/>
              <a:cs typeface="Cambria"/>
            </a:endParaRPr>
          </a:p>
          <a:p>
            <a:pPr marL="22860">
              <a:lnSpc>
                <a:spcPct val="100000"/>
              </a:lnSpc>
              <a:spcBef>
                <a:spcPts val="275"/>
              </a:spcBef>
              <a:tabLst>
                <a:tab pos="2385695" algn="l"/>
              </a:tabLst>
            </a:pPr>
            <a:r>
              <a:rPr sz="1000" b="1" spc="-25" dirty="0">
                <a:solidFill>
                  <a:srgbClr val="7E7E7E"/>
                </a:solidFill>
                <a:latin typeface="Cambria"/>
                <a:cs typeface="Cambria"/>
              </a:rPr>
              <a:t>Volume:</a:t>
            </a:r>
            <a:r>
              <a:rPr sz="1000" b="1" spc="-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000" b="1" dirty="0">
                <a:solidFill>
                  <a:srgbClr val="7E7E7E"/>
                </a:solidFill>
                <a:latin typeface="Cambria"/>
                <a:cs typeface="Cambria"/>
              </a:rPr>
              <a:t>06</a:t>
            </a:r>
            <a:r>
              <a:rPr sz="1000" b="1" spc="-5" dirty="0">
                <a:solidFill>
                  <a:srgbClr val="7E7E7E"/>
                </a:solidFill>
                <a:latin typeface="Cambria"/>
                <a:cs typeface="Cambria"/>
              </a:rPr>
              <a:t> Issue:</a:t>
            </a:r>
            <a:r>
              <a:rPr sz="1000" b="1" spc="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000" b="1" spc="-5" dirty="0">
                <a:solidFill>
                  <a:srgbClr val="7E7E7E"/>
                </a:solidFill>
                <a:latin typeface="Cambria"/>
                <a:cs typeface="Cambria"/>
              </a:rPr>
              <a:t>04 |</a:t>
            </a:r>
            <a:r>
              <a:rPr sz="1000" b="1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000" b="1" spc="-5" dirty="0">
                <a:solidFill>
                  <a:srgbClr val="7E7E7E"/>
                </a:solidFill>
                <a:latin typeface="Cambria"/>
                <a:cs typeface="Cambria"/>
              </a:rPr>
              <a:t>Apr</a:t>
            </a:r>
            <a:r>
              <a:rPr sz="1000" b="1" spc="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000" b="1" spc="-5" dirty="0">
                <a:solidFill>
                  <a:srgbClr val="7E7E7E"/>
                </a:solidFill>
                <a:latin typeface="Cambria"/>
                <a:cs typeface="Cambria"/>
              </a:rPr>
              <a:t>2019	</a:t>
            </a:r>
            <a:r>
              <a:rPr sz="1000" b="1" spc="-10" dirty="0">
                <a:latin typeface="Cambria"/>
                <a:cs typeface="Cambria"/>
                <a:hlinkClick r:id="rId2"/>
              </a:rPr>
              <a:t>www.irjet.net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0082" y="574954"/>
            <a:ext cx="1115695" cy="4095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000" b="1" spc="-10" dirty="0">
                <a:latin typeface="Cambria"/>
                <a:cs typeface="Cambria"/>
              </a:rPr>
              <a:t>e</a:t>
            </a:r>
            <a:r>
              <a:rPr sz="1000" b="1" spc="-5" dirty="0">
                <a:latin typeface="Cambria"/>
                <a:cs typeface="Cambria"/>
              </a:rPr>
              <a:t>-ISS</a:t>
            </a:r>
            <a:r>
              <a:rPr sz="1000" b="1" spc="-10" dirty="0">
                <a:latin typeface="Cambria"/>
                <a:cs typeface="Cambria"/>
              </a:rPr>
              <a:t>N</a:t>
            </a:r>
            <a:r>
              <a:rPr sz="1000" b="1" spc="-5" dirty="0">
                <a:latin typeface="Cambria"/>
                <a:cs typeface="Cambria"/>
              </a:rPr>
              <a:t>:</a:t>
            </a:r>
            <a:r>
              <a:rPr sz="1000" b="1" dirty="0">
                <a:latin typeface="Cambria"/>
                <a:cs typeface="Cambria"/>
              </a:rPr>
              <a:t> 2</a:t>
            </a:r>
            <a:r>
              <a:rPr sz="1000" b="1" spc="-10" dirty="0">
                <a:latin typeface="Cambria"/>
                <a:cs typeface="Cambria"/>
              </a:rPr>
              <a:t>39</a:t>
            </a:r>
            <a:r>
              <a:rPr sz="1000" b="1" spc="-5" dirty="0">
                <a:latin typeface="Cambria"/>
                <a:cs typeface="Cambria"/>
              </a:rPr>
              <a:t>5</a:t>
            </a:r>
            <a:r>
              <a:rPr sz="1000" b="1" spc="5" dirty="0">
                <a:latin typeface="Cambria"/>
                <a:cs typeface="Cambria"/>
              </a:rPr>
              <a:t>-</a:t>
            </a:r>
            <a:r>
              <a:rPr sz="1000" b="1" spc="-10" dirty="0">
                <a:latin typeface="Cambria"/>
                <a:cs typeface="Cambria"/>
              </a:rPr>
              <a:t>00</a:t>
            </a:r>
            <a:r>
              <a:rPr sz="1000" b="1" dirty="0">
                <a:latin typeface="Cambria"/>
                <a:cs typeface="Cambria"/>
              </a:rPr>
              <a:t>5</a:t>
            </a:r>
            <a:r>
              <a:rPr sz="1000" b="1" spc="-5" dirty="0">
                <a:latin typeface="Cambria"/>
                <a:cs typeface="Cambria"/>
              </a:rPr>
              <a:t>6</a:t>
            </a:r>
            <a:endParaRPr sz="1000">
              <a:latin typeface="Cambria"/>
              <a:cs typeface="Cambria"/>
            </a:endParaRPr>
          </a:p>
          <a:p>
            <a:pPr marL="13970">
              <a:lnSpc>
                <a:spcPct val="100000"/>
              </a:lnSpc>
              <a:spcBef>
                <a:spcPts val="315"/>
              </a:spcBef>
            </a:pPr>
            <a:r>
              <a:rPr sz="1000" b="1" dirty="0">
                <a:latin typeface="Cambria"/>
                <a:cs typeface="Cambria"/>
              </a:rPr>
              <a:t>p</a:t>
            </a:r>
            <a:r>
              <a:rPr sz="1000" b="1" spc="-5" dirty="0">
                <a:latin typeface="Cambria"/>
                <a:cs typeface="Cambria"/>
              </a:rPr>
              <a:t>-ISS</a:t>
            </a:r>
            <a:r>
              <a:rPr sz="1000" b="1" dirty="0">
                <a:latin typeface="Cambria"/>
                <a:cs typeface="Cambria"/>
              </a:rPr>
              <a:t>N</a:t>
            </a:r>
            <a:r>
              <a:rPr sz="1000" b="1" spc="-5" dirty="0">
                <a:latin typeface="Cambria"/>
                <a:cs typeface="Cambria"/>
              </a:rPr>
              <a:t>:</a:t>
            </a:r>
            <a:r>
              <a:rPr sz="1000" b="1" spc="-10" dirty="0">
                <a:latin typeface="Cambria"/>
                <a:cs typeface="Cambria"/>
              </a:rPr>
              <a:t> </a:t>
            </a:r>
            <a:r>
              <a:rPr sz="1000" b="1" dirty="0">
                <a:latin typeface="Cambria"/>
                <a:cs typeface="Cambria"/>
              </a:rPr>
              <a:t>2</a:t>
            </a:r>
            <a:r>
              <a:rPr sz="1000" b="1" spc="-10" dirty="0">
                <a:latin typeface="Cambria"/>
                <a:cs typeface="Cambria"/>
              </a:rPr>
              <a:t>39</a:t>
            </a:r>
            <a:r>
              <a:rPr sz="1000" b="1" spc="-5" dirty="0">
                <a:latin typeface="Cambria"/>
                <a:cs typeface="Cambria"/>
              </a:rPr>
              <a:t>5</a:t>
            </a:r>
            <a:r>
              <a:rPr sz="1000" b="1" spc="5" dirty="0">
                <a:latin typeface="Cambria"/>
                <a:cs typeface="Cambria"/>
              </a:rPr>
              <a:t>-</a:t>
            </a:r>
            <a:r>
              <a:rPr sz="1000" b="1" spc="-10" dirty="0">
                <a:latin typeface="Cambria"/>
                <a:cs typeface="Cambria"/>
              </a:rPr>
              <a:t>00</a:t>
            </a:r>
            <a:r>
              <a:rPr sz="1000" b="1" dirty="0">
                <a:latin typeface="Cambria"/>
                <a:cs typeface="Cambria"/>
              </a:rPr>
              <a:t>7</a:t>
            </a:r>
            <a:r>
              <a:rPr sz="1000" b="1" spc="-5" dirty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912" y="9832847"/>
            <a:ext cx="6684645" cy="56515"/>
          </a:xfrm>
          <a:custGeom>
            <a:avLst/>
            <a:gdLst/>
            <a:ahLst/>
            <a:cxnLst/>
            <a:rect l="l" t="t" r="r" b="b"/>
            <a:pathLst>
              <a:path w="6684645" h="56515">
                <a:moveTo>
                  <a:pt x="6684264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684264" y="56388"/>
                </a:lnTo>
                <a:lnTo>
                  <a:pt x="6684264" y="47256"/>
                </a:lnTo>
                <a:close/>
              </a:path>
              <a:path w="6684645" h="56515">
                <a:moveTo>
                  <a:pt x="6684264" y="0"/>
                </a:moveTo>
                <a:lnTo>
                  <a:pt x="0" y="0"/>
                </a:lnTo>
                <a:lnTo>
                  <a:pt x="0" y="38100"/>
                </a:lnTo>
                <a:lnTo>
                  <a:pt x="6684264" y="38100"/>
                </a:lnTo>
                <a:lnTo>
                  <a:pt x="6684264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3865" y="1056639"/>
            <a:ext cx="6685280" cy="0"/>
          </a:xfrm>
          <a:custGeom>
            <a:avLst/>
            <a:gdLst/>
            <a:ahLst/>
            <a:cxnLst/>
            <a:rect l="l" t="t" r="r" b="b"/>
            <a:pathLst>
              <a:path w="6685280">
                <a:moveTo>
                  <a:pt x="0" y="0"/>
                </a:moveTo>
                <a:lnTo>
                  <a:pt x="6685280" y="0"/>
                </a:lnTo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3100" y="1188465"/>
            <a:ext cx="2981960" cy="9639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5080" indent="-229235" algn="just">
              <a:lnSpc>
                <a:spcPct val="97500"/>
              </a:lnSpc>
              <a:spcBef>
                <a:spcPts val="125"/>
              </a:spcBef>
              <a:buFont typeface="Symbol"/>
              <a:buChar char=""/>
              <a:tabLst>
                <a:tab pos="241935" algn="l"/>
              </a:tabLst>
            </a:pP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help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Recruiters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dirty="0">
                <a:latin typeface="Cambria"/>
                <a:cs typeface="Cambria"/>
              </a:rPr>
              <a:t> manage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their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profile,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and </a:t>
            </a:r>
            <a:r>
              <a:rPr sz="1000" spc="-2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keep</a:t>
            </a:r>
            <a:r>
              <a:rPr sz="1000" spc="-5" dirty="0">
                <a:latin typeface="Cambria"/>
                <a:cs typeface="Cambria"/>
              </a:rPr>
              <a:t> a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track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all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</a:t>
            </a:r>
            <a:r>
              <a:rPr sz="1000" spc="-5" dirty="0">
                <a:latin typeface="Cambria"/>
                <a:cs typeface="Cambria"/>
              </a:rPr>
              <a:t> Job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Seekers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who</a:t>
            </a:r>
            <a:r>
              <a:rPr sz="1000" spc="204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are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applying</a:t>
            </a:r>
            <a:r>
              <a:rPr sz="1000" spc="-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-5" dirty="0">
                <a:latin typeface="Cambria"/>
                <a:cs typeface="Cambria"/>
              </a:rPr>
              <a:t> their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companies.</a:t>
            </a:r>
            <a:endParaRPr sz="1000">
              <a:latin typeface="Cambria"/>
              <a:cs typeface="Cambria"/>
            </a:endParaRPr>
          </a:p>
          <a:p>
            <a:pPr marL="241300" marR="6985" indent="-229235" algn="just">
              <a:lnSpc>
                <a:spcPts val="1160"/>
              </a:lnSpc>
              <a:spcBef>
                <a:spcPts val="395"/>
              </a:spcBef>
              <a:buFont typeface="Symbol"/>
              <a:buChar char=""/>
              <a:tabLst>
                <a:tab pos="241935" algn="l"/>
              </a:tabLst>
            </a:pPr>
            <a:r>
              <a:rPr sz="1000" spc="-5" dirty="0">
                <a:latin typeface="Cambria"/>
                <a:cs typeface="Cambria"/>
              </a:rPr>
              <a:t>To generate an automated mailing system keeping </a:t>
            </a:r>
            <a:r>
              <a:rPr sz="1000" spc="-2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</a:t>
            </a:r>
            <a:r>
              <a:rPr sz="1000" spc="-5" dirty="0">
                <a:latin typeface="Cambria"/>
                <a:cs typeface="Cambria"/>
              </a:rPr>
              <a:t> Recruiters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and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Seekers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updated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about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their</a:t>
            </a:r>
            <a:r>
              <a:rPr sz="1000" spc="-5" dirty="0">
                <a:latin typeface="Cambria"/>
                <a:cs typeface="Cambria"/>
              </a:rPr>
              <a:t> current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status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Portal.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2314701"/>
            <a:ext cx="12026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mbria"/>
                <a:cs typeface="Cambria"/>
              </a:rPr>
              <a:t>2.</a:t>
            </a:r>
            <a:r>
              <a:rPr sz="1100" b="1" spc="-50" dirty="0">
                <a:latin typeface="Cambria"/>
                <a:cs typeface="Cambria"/>
              </a:rPr>
              <a:t> </a:t>
            </a:r>
            <a:r>
              <a:rPr sz="1100" b="1" spc="-5" dirty="0">
                <a:latin typeface="Cambria"/>
                <a:cs typeface="Cambria"/>
              </a:rPr>
              <a:t>METHODOLOGY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0" y="2643885"/>
            <a:ext cx="3210560" cy="6242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7800"/>
              </a:lnSpc>
              <a:spcBef>
                <a:spcPts val="120"/>
              </a:spcBef>
            </a:pPr>
            <a:r>
              <a:rPr sz="1000" spc="-5" dirty="0">
                <a:latin typeface="Cambria"/>
                <a:cs typeface="Cambria"/>
              </a:rPr>
              <a:t>The Web Information Systems Development Methodology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(WISDM)</a:t>
            </a:r>
            <a:r>
              <a:rPr sz="1000" spc="-5" dirty="0">
                <a:latin typeface="Cambria"/>
                <a:cs typeface="Cambria"/>
              </a:rPr>
              <a:t> is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ISD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methodology,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developed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by</a:t>
            </a:r>
            <a:r>
              <a:rPr sz="1000" spc="-5" dirty="0">
                <a:latin typeface="Cambria"/>
                <a:cs typeface="Cambria"/>
              </a:rPr>
              <a:t> Richard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Vidgen, David Avison, </a:t>
            </a:r>
            <a:r>
              <a:rPr sz="1000" dirty="0">
                <a:latin typeface="Cambria"/>
                <a:cs typeface="Cambria"/>
              </a:rPr>
              <a:t>Bob </a:t>
            </a:r>
            <a:r>
              <a:rPr sz="1000" spc="-5" dirty="0">
                <a:latin typeface="Cambria"/>
                <a:cs typeface="Cambria"/>
              </a:rPr>
              <a:t>Wood and Trevor Wood-Harper </a:t>
            </a:r>
            <a:r>
              <a:rPr sz="1000" spc="-2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(Vidgen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2002).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This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method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adapted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traditional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00" y="3240150"/>
            <a:ext cx="32080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5625" algn="l"/>
                <a:tab pos="1430020" algn="l"/>
                <a:tab pos="2090420" algn="l"/>
                <a:tab pos="2481580" algn="l"/>
              </a:tabLst>
            </a:pPr>
            <a:r>
              <a:rPr sz="1000" spc="-5" dirty="0">
                <a:latin typeface="Cambria"/>
                <a:cs typeface="Cambria"/>
              </a:rPr>
              <a:t>system	development	</a:t>
            </a:r>
            <a:r>
              <a:rPr sz="1000" spc="-10" dirty="0">
                <a:latin typeface="Cambria"/>
                <a:cs typeface="Cambria"/>
              </a:rPr>
              <a:t>methods,	</a:t>
            </a:r>
            <a:r>
              <a:rPr sz="1000" spc="-5" dirty="0">
                <a:latin typeface="Cambria"/>
                <a:cs typeface="Cambria"/>
              </a:rPr>
              <a:t>web	development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500" y="3387978"/>
            <a:ext cx="32086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19785" algn="l"/>
                <a:tab pos="1232535" algn="l"/>
                <a:tab pos="1619250" algn="l"/>
                <a:tab pos="2482850" algn="l"/>
              </a:tabLst>
            </a:pPr>
            <a:r>
              <a:rPr sz="1000" spc="-5" dirty="0">
                <a:latin typeface="Cambria"/>
                <a:cs typeface="Cambria"/>
              </a:rPr>
              <a:t>technology	and	the	hypermedia	development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100" y="3537330"/>
            <a:ext cx="3262629" cy="283591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8100" marR="31750" algn="just">
              <a:lnSpc>
                <a:spcPts val="1180"/>
              </a:lnSpc>
              <a:spcBef>
                <a:spcPts val="150"/>
              </a:spcBef>
            </a:pPr>
            <a:r>
              <a:rPr sz="1000" spc="-5" dirty="0">
                <a:latin typeface="Cambria"/>
                <a:cs typeface="Cambria"/>
              </a:rPr>
              <a:t>methodology.</a:t>
            </a:r>
            <a:r>
              <a:rPr sz="975" spc="-7" baseline="21367" dirty="0">
                <a:latin typeface="Cambria"/>
                <a:cs typeface="Cambria"/>
              </a:rPr>
              <a:t>[2]</a:t>
            </a:r>
            <a:r>
              <a:rPr sz="975" baseline="21367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Hypermedia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mix</a:t>
            </a:r>
            <a:r>
              <a:rPr sz="1000" spc="204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rich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texts,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graphics, audio and video, and </a:t>
            </a:r>
            <a:r>
              <a:rPr sz="1000" spc="-10" dirty="0">
                <a:latin typeface="Cambria"/>
                <a:cs typeface="Cambria"/>
              </a:rPr>
              <a:t>uses</a:t>
            </a:r>
            <a:r>
              <a:rPr sz="1000" spc="-5" dirty="0">
                <a:latin typeface="Cambria"/>
                <a:cs typeface="Cambria"/>
              </a:rPr>
              <a:t> hyperlink to link </a:t>
            </a:r>
            <a:r>
              <a:rPr sz="1000" spc="-10" dirty="0">
                <a:latin typeface="Cambria"/>
                <a:cs typeface="Cambria"/>
              </a:rPr>
              <a:t>to </a:t>
            </a:r>
            <a:r>
              <a:rPr sz="1000" spc="-5" dirty="0">
                <a:latin typeface="Cambria"/>
                <a:cs typeface="Cambria"/>
              </a:rPr>
              <a:t> other</a:t>
            </a:r>
            <a:r>
              <a:rPr sz="1000" spc="-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pages and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sections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</a:t>
            </a:r>
            <a:r>
              <a:rPr sz="1000" spc="-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application.</a:t>
            </a:r>
            <a:endParaRPr sz="1000">
              <a:latin typeface="Cambria"/>
              <a:cs typeface="Cambria"/>
            </a:endParaRPr>
          </a:p>
          <a:p>
            <a:pPr marL="38100" marR="30480" algn="just">
              <a:lnSpc>
                <a:spcPct val="97700"/>
              </a:lnSpc>
              <a:spcBef>
                <a:spcPts val="944"/>
              </a:spcBef>
            </a:pPr>
            <a:r>
              <a:rPr sz="1000" spc="-5" dirty="0">
                <a:latin typeface="Cambria"/>
                <a:cs typeface="Cambria"/>
              </a:rPr>
              <a:t>The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main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framework</a:t>
            </a:r>
            <a:r>
              <a:rPr sz="1000" dirty="0">
                <a:latin typeface="Cambria"/>
                <a:cs typeface="Cambria"/>
              </a:rPr>
              <a:t> of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WISDM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is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extracted</a:t>
            </a:r>
            <a:r>
              <a:rPr sz="1000" spc="204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from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Multitier.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Multitier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methodology</a:t>
            </a:r>
            <a:r>
              <a:rPr sz="1000" spc="204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with</a:t>
            </a:r>
            <a:r>
              <a:rPr sz="1000" spc="204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user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participative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approach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that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includes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many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stakeholders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like developers who are responsible </a:t>
            </a:r>
            <a:r>
              <a:rPr sz="1000" dirty="0">
                <a:latin typeface="Cambria"/>
                <a:cs typeface="Cambria"/>
              </a:rPr>
              <a:t>for </a:t>
            </a:r>
            <a:r>
              <a:rPr sz="1000" spc="-5" dirty="0">
                <a:latin typeface="Cambria"/>
                <a:cs typeface="Cambria"/>
              </a:rPr>
              <a:t>developing the Job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Portal and users </a:t>
            </a:r>
            <a:r>
              <a:rPr sz="1000" spc="-10" dirty="0">
                <a:latin typeface="Cambria"/>
                <a:cs typeface="Cambria"/>
              </a:rPr>
              <a:t>who </a:t>
            </a:r>
            <a:r>
              <a:rPr sz="1000" spc="-5" dirty="0">
                <a:latin typeface="Cambria"/>
                <a:cs typeface="Cambria"/>
              </a:rPr>
              <a:t>are using the Job Portal. Therefore,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Multitier focuses on both the human and technical aspects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 Information System. The framework of </a:t>
            </a:r>
            <a:r>
              <a:rPr sz="1000" spc="-10" dirty="0">
                <a:latin typeface="Cambria"/>
                <a:cs typeface="Cambria"/>
              </a:rPr>
              <a:t>the WISDM </a:t>
            </a:r>
            <a:r>
              <a:rPr sz="1000" spc="-5" dirty="0">
                <a:latin typeface="Cambria"/>
                <a:cs typeface="Cambria"/>
              </a:rPr>
              <a:t>that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helps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development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Web-based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Information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Systems</a:t>
            </a:r>
            <a:r>
              <a:rPr sz="1000" spc="-5" dirty="0">
                <a:latin typeface="Cambria"/>
                <a:cs typeface="Cambria"/>
              </a:rPr>
              <a:t> considers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two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aspects: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one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relating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organizations, people and technology; </a:t>
            </a:r>
            <a:r>
              <a:rPr sz="1000" spc="-10" dirty="0">
                <a:latin typeface="Cambria"/>
                <a:cs typeface="Cambria"/>
              </a:rPr>
              <a:t>the </a:t>
            </a:r>
            <a:r>
              <a:rPr sz="1000" spc="-5" dirty="0">
                <a:latin typeface="Cambria"/>
                <a:cs typeface="Cambria"/>
              </a:rPr>
              <a:t>other relating </a:t>
            </a:r>
            <a:r>
              <a:rPr sz="1000" spc="-10" dirty="0">
                <a:latin typeface="Cambria"/>
                <a:cs typeface="Cambria"/>
              </a:rPr>
              <a:t>to </a:t>
            </a:r>
            <a:r>
              <a:rPr sz="1000" spc="-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</a:t>
            </a:r>
            <a:r>
              <a:rPr sz="1000" spc="-5" dirty="0">
                <a:latin typeface="Cambria"/>
                <a:cs typeface="Cambria"/>
              </a:rPr>
              <a:t> analysis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and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design.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WISDM</a:t>
            </a:r>
            <a:r>
              <a:rPr sz="1000" spc="-5" dirty="0">
                <a:latin typeface="Cambria"/>
                <a:cs typeface="Cambria"/>
              </a:rPr>
              <a:t> mainly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focuses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on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Organizational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analysis,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Information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analysis,</a:t>
            </a:r>
            <a:r>
              <a:rPr sz="1000" dirty="0">
                <a:latin typeface="Cambria"/>
                <a:cs typeface="Cambria"/>
              </a:rPr>
              <a:t> Technical 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design, Human computer interaction and </a:t>
            </a:r>
            <a:r>
              <a:rPr sz="1000" spc="-10" dirty="0">
                <a:latin typeface="Cambria"/>
                <a:cs typeface="Cambria"/>
              </a:rPr>
              <a:t>Work </a:t>
            </a:r>
            <a:r>
              <a:rPr sz="1000" dirty="0">
                <a:latin typeface="Cambria"/>
                <a:cs typeface="Cambria"/>
              </a:rPr>
              <a:t>design.</a:t>
            </a:r>
            <a:r>
              <a:rPr sz="975" baseline="21367" dirty="0">
                <a:latin typeface="Cambria"/>
                <a:cs typeface="Cambria"/>
              </a:rPr>
              <a:t>[5] </a:t>
            </a:r>
            <a:r>
              <a:rPr sz="975" spc="7" baseline="21367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There is no prior ordering of </a:t>
            </a:r>
            <a:r>
              <a:rPr sz="1000" spc="-10" dirty="0">
                <a:latin typeface="Cambria"/>
                <a:cs typeface="Cambria"/>
              </a:rPr>
              <a:t>the </a:t>
            </a:r>
            <a:r>
              <a:rPr sz="1000" dirty="0">
                <a:latin typeface="Cambria"/>
                <a:cs typeface="Cambria"/>
              </a:rPr>
              <a:t>five </a:t>
            </a:r>
            <a:r>
              <a:rPr sz="1000" spc="-5" dirty="0">
                <a:latin typeface="Cambria"/>
                <a:cs typeface="Cambria"/>
              </a:rPr>
              <a:t>aspects of </a:t>
            </a:r>
            <a:r>
              <a:rPr sz="1000" spc="-10" dirty="0">
                <a:latin typeface="Cambria"/>
                <a:cs typeface="Cambria"/>
              </a:rPr>
              <a:t>the </a:t>
            </a:r>
            <a:r>
              <a:rPr sz="1000" spc="-5" dirty="0">
                <a:latin typeface="Cambria"/>
                <a:cs typeface="Cambria"/>
              </a:rPr>
              <a:t>said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method.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Each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method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has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been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emphasized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alone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during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500" y="6344792"/>
            <a:ext cx="32086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7345" algn="l"/>
                <a:tab pos="892175" algn="l"/>
                <a:tab pos="1790700" algn="l"/>
                <a:tab pos="2430145" algn="l"/>
                <a:tab pos="2911475" algn="l"/>
              </a:tabLst>
            </a:pPr>
            <a:r>
              <a:rPr sz="1000" spc="-10" dirty="0">
                <a:latin typeface="Cambria"/>
                <a:cs typeface="Cambria"/>
              </a:rPr>
              <a:t>th</a:t>
            </a:r>
            <a:r>
              <a:rPr sz="1000" spc="-5" dirty="0">
                <a:latin typeface="Cambria"/>
                <a:cs typeface="Cambria"/>
              </a:rPr>
              <a:t>e</a:t>
            </a:r>
            <a:r>
              <a:rPr sz="1000" dirty="0">
                <a:latin typeface="Cambria"/>
                <a:cs typeface="Cambria"/>
              </a:rPr>
              <a:t>	</a:t>
            </a:r>
            <a:r>
              <a:rPr sz="1000" spc="-10" dirty="0">
                <a:latin typeface="Cambria"/>
                <a:cs typeface="Cambria"/>
              </a:rPr>
              <a:t>p</a:t>
            </a:r>
            <a:r>
              <a:rPr sz="1000" spc="-15" dirty="0">
                <a:latin typeface="Cambria"/>
                <a:cs typeface="Cambria"/>
              </a:rPr>
              <a:t>r</a:t>
            </a:r>
            <a:r>
              <a:rPr sz="1000" spc="-5" dirty="0">
                <a:latin typeface="Cambria"/>
                <a:cs typeface="Cambria"/>
              </a:rPr>
              <a:t>o</a:t>
            </a:r>
            <a:r>
              <a:rPr sz="1000" dirty="0">
                <a:latin typeface="Cambria"/>
                <a:cs typeface="Cambria"/>
              </a:rPr>
              <a:t>j</a:t>
            </a:r>
            <a:r>
              <a:rPr sz="1000" spc="-15" dirty="0">
                <a:latin typeface="Cambria"/>
                <a:cs typeface="Cambria"/>
              </a:rPr>
              <a:t>e</a:t>
            </a:r>
            <a:r>
              <a:rPr sz="1000" spc="-5" dirty="0">
                <a:latin typeface="Cambria"/>
                <a:cs typeface="Cambria"/>
              </a:rPr>
              <a:t>ct</a:t>
            </a:r>
            <a:r>
              <a:rPr sz="1000" dirty="0">
                <a:latin typeface="Cambria"/>
                <a:cs typeface="Cambria"/>
              </a:rPr>
              <a:t>	</a:t>
            </a:r>
            <a:r>
              <a:rPr sz="1000" spc="-5" dirty="0">
                <a:latin typeface="Cambria"/>
                <a:cs typeface="Cambria"/>
              </a:rPr>
              <a:t>d</a:t>
            </a:r>
            <a:r>
              <a:rPr sz="1000" spc="-15" dirty="0">
                <a:latin typeface="Cambria"/>
                <a:cs typeface="Cambria"/>
              </a:rPr>
              <a:t>e</a:t>
            </a:r>
            <a:r>
              <a:rPr sz="1000" spc="5" dirty="0">
                <a:latin typeface="Cambria"/>
                <a:cs typeface="Cambria"/>
              </a:rPr>
              <a:t>v</a:t>
            </a:r>
            <a:r>
              <a:rPr sz="1000" spc="-15" dirty="0">
                <a:latin typeface="Cambria"/>
                <a:cs typeface="Cambria"/>
              </a:rPr>
              <a:t>e</a:t>
            </a:r>
            <a:r>
              <a:rPr sz="1000" spc="-5" dirty="0">
                <a:latin typeface="Cambria"/>
                <a:cs typeface="Cambria"/>
              </a:rPr>
              <a:t>lop</a:t>
            </a:r>
            <a:r>
              <a:rPr sz="1000" dirty="0">
                <a:latin typeface="Cambria"/>
                <a:cs typeface="Cambria"/>
              </a:rPr>
              <a:t>men</a:t>
            </a:r>
            <a:r>
              <a:rPr sz="1000" spc="-10" dirty="0">
                <a:latin typeface="Cambria"/>
                <a:cs typeface="Cambria"/>
              </a:rPr>
              <a:t>t</a:t>
            </a:r>
            <a:r>
              <a:rPr sz="1000" spc="-5" dirty="0">
                <a:latin typeface="Cambria"/>
                <a:cs typeface="Cambria"/>
              </a:rPr>
              <a:t>.</a:t>
            </a:r>
            <a:r>
              <a:rPr sz="1000" dirty="0">
                <a:latin typeface="Cambria"/>
                <a:cs typeface="Cambria"/>
              </a:rPr>
              <a:t>	</a:t>
            </a:r>
            <a:r>
              <a:rPr sz="1000" spc="-5" dirty="0">
                <a:latin typeface="Cambria"/>
                <a:cs typeface="Cambria"/>
              </a:rPr>
              <a:t>M</a:t>
            </a:r>
            <a:r>
              <a:rPr sz="1000" spc="-10" dirty="0">
                <a:latin typeface="Cambria"/>
                <a:cs typeface="Cambria"/>
              </a:rPr>
              <a:t>u</a:t>
            </a:r>
            <a:r>
              <a:rPr sz="1000" dirty="0">
                <a:latin typeface="Cambria"/>
                <a:cs typeface="Cambria"/>
              </a:rPr>
              <a:t>l</a:t>
            </a:r>
            <a:r>
              <a:rPr sz="1000" spc="-10" dirty="0">
                <a:latin typeface="Cambria"/>
                <a:cs typeface="Cambria"/>
              </a:rPr>
              <a:t>tit</a:t>
            </a:r>
            <a:r>
              <a:rPr sz="1000" dirty="0">
                <a:latin typeface="Cambria"/>
                <a:cs typeface="Cambria"/>
              </a:rPr>
              <a:t>i</a:t>
            </a:r>
            <a:r>
              <a:rPr sz="1000" spc="-15" dirty="0">
                <a:latin typeface="Cambria"/>
                <a:cs typeface="Cambria"/>
              </a:rPr>
              <a:t>e</a:t>
            </a:r>
            <a:r>
              <a:rPr sz="1000" spc="-5" dirty="0">
                <a:latin typeface="Cambria"/>
                <a:cs typeface="Cambria"/>
              </a:rPr>
              <a:t>r</a:t>
            </a:r>
            <a:r>
              <a:rPr sz="1000" dirty="0">
                <a:latin typeface="Cambria"/>
                <a:cs typeface="Cambria"/>
              </a:rPr>
              <a:t>	</a:t>
            </a:r>
            <a:r>
              <a:rPr sz="1000" spc="-5" dirty="0">
                <a:latin typeface="Cambria"/>
                <a:cs typeface="Cambria"/>
              </a:rPr>
              <a:t>f</a:t>
            </a:r>
            <a:r>
              <a:rPr sz="1000" spc="-15" dirty="0">
                <a:latin typeface="Cambria"/>
                <a:cs typeface="Cambria"/>
              </a:rPr>
              <a:t>r</a:t>
            </a:r>
            <a:r>
              <a:rPr sz="1000" spc="-5" dirty="0">
                <a:latin typeface="Cambria"/>
                <a:cs typeface="Cambria"/>
              </a:rPr>
              <a:t>a</a:t>
            </a:r>
            <a:r>
              <a:rPr sz="1000" dirty="0">
                <a:latin typeface="Cambria"/>
                <a:cs typeface="Cambria"/>
              </a:rPr>
              <a:t>m</a:t>
            </a:r>
            <a:r>
              <a:rPr sz="1000" spc="-5" dirty="0">
                <a:latin typeface="Cambria"/>
                <a:cs typeface="Cambria"/>
              </a:rPr>
              <a:t>e</a:t>
            </a:r>
            <a:r>
              <a:rPr sz="1000" dirty="0">
                <a:latin typeface="Cambria"/>
                <a:cs typeface="Cambria"/>
              </a:rPr>
              <a:t>	</a:t>
            </a:r>
            <a:r>
              <a:rPr sz="1000" spc="-10" dirty="0">
                <a:latin typeface="Cambria"/>
                <a:cs typeface="Cambria"/>
              </a:rPr>
              <a:t>w</a:t>
            </a:r>
            <a:r>
              <a:rPr sz="1000" dirty="0">
                <a:latin typeface="Cambria"/>
                <a:cs typeface="Cambria"/>
              </a:rPr>
              <a:t>o</a:t>
            </a:r>
            <a:r>
              <a:rPr sz="1000" spc="-10" dirty="0">
                <a:latin typeface="Cambria"/>
                <a:cs typeface="Cambria"/>
              </a:rPr>
              <a:t>r</a:t>
            </a:r>
            <a:r>
              <a:rPr sz="1000" spc="-5" dirty="0">
                <a:latin typeface="Cambria"/>
                <a:cs typeface="Cambria"/>
              </a:rPr>
              <a:t>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500" y="6494145"/>
            <a:ext cx="2360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methodology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WISDM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is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shown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Fig – 1.</a:t>
            </a:r>
            <a:endParaRPr sz="1000">
              <a:latin typeface="Cambria"/>
              <a:cs typeface="Cambri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91" y="6788150"/>
            <a:ext cx="3051650" cy="198843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67688" y="8991091"/>
            <a:ext cx="17640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mbria"/>
                <a:cs typeface="Cambria"/>
              </a:rPr>
              <a:t>Fig</a:t>
            </a:r>
            <a:r>
              <a:rPr sz="1000" b="1" spc="-15" dirty="0">
                <a:latin typeface="Cambria"/>
                <a:cs typeface="Cambria"/>
              </a:rPr>
              <a:t> </a:t>
            </a:r>
            <a:r>
              <a:rPr sz="1000" b="1" spc="-5" dirty="0">
                <a:latin typeface="Cambria"/>
                <a:cs typeface="Cambria"/>
              </a:rPr>
              <a:t>–</a:t>
            </a:r>
            <a:r>
              <a:rPr sz="1000" b="1" dirty="0">
                <a:latin typeface="Cambria"/>
                <a:cs typeface="Cambria"/>
              </a:rPr>
              <a:t> 1:</a:t>
            </a:r>
            <a:r>
              <a:rPr sz="1000" b="1" spc="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WISDM </a:t>
            </a:r>
            <a:r>
              <a:rPr sz="1000" spc="-5" dirty="0">
                <a:latin typeface="Cambria"/>
                <a:cs typeface="Cambria"/>
              </a:rPr>
              <a:t>Methodology</a:t>
            </a:r>
            <a:r>
              <a:rPr sz="975" spc="-7" baseline="21367" dirty="0">
                <a:latin typeface="Cambria"/>
                <a:cs typeface="Cambria"/>
              </a:rPr>
              <a:t>[5]</a:t>
            </a:r>
            <a:endParaRPr sz="975" baseline="21367">
              <a:latin typeface="Cambria"/>
              <a:cs typeface="Cambri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©</a:t>
            </a:r>
            <a:r>
              <a:rPr spc="-40" dirty="0"/>
              <a:t> </a:t>
            </a:r>
            <a:r>
              <a:rPr spc="-10" dirty="0"/>
              <a:t>2019,</a:t>
            </a:r>
            <a:r>
              <a:rPr spc="-20" dirty="0"/>
              <a:t> </a:t>
            </a:r>
            <a:r>
              <a:rPr spc="-5" dirty="0"/>
              <a:t>IRJET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555891" y="9888091"/>
            <a:ext cx="70485" cy="1898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b="1" dirty="0">
                <a:solidFill>
                  <a:srgbClr val="575757"/>
                </a:solidFill>
                <a:latin typeface="Cambria"/>
                <a:cs typeface="Cambria"/>
              </a:rPr>
              <a:t>|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10257" y="9888091"/>
            <a:ext cx="1715135" cy="1898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b="1" spc="-10" dirty="0">
                <a:solidFill>
                  <a:srgbClr val="575757"/>
                </a:solidFill>
                <a:latin typeface="Cambria"/>
                <a:cs typeface="Cambria"/>
              </a:rPr>
              <a:t>Impact</a:t>
            </a:r>
            <a:r>
              <a:rPr sz="1100" b="1" spc="-40" dirty="0">
                <a:solidFill>
                  <a:srgbClr val="575757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575757"/>
                </a:solidFill>
                <a:latin typeface="Cambria"/>
                <a:cs typeface="Cambria"/>
              </a:rPr>
              <a:t>Factor</a:t>
            </a:r>
            <a:r>
              <a:rPr sz="1100" b="1" spc="-35" dirty="0">
                <a:solidFill>
                  <a:srgbClr val="575757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575757"/>
                </a:solidFill>
                <a:latin typeface="Cambria"/>
                <a:cs typeface="Cambria"/>
              </a:rPr>
              <a:t>value:</a:t>
            </a:r>
            <a:r>
              <a:rPr sz="1100" b="1" spc="-25" dirty="0">
                <a:solidFill>
                  <a:srgbClr val="575757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575757"/>
                </a:solidFill>
                <a:latin typeface="Cambria"/>
                <a:cs typeface="Cambria"/>
              </a:rPr>
              <a:t>7.211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11066" y="9888091"/>
            <a:ext cx="70485" cy="1898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b="1" dirty="0">
                <a:solidFill>
                  <a:srgbClr val="575757"/>
                </a:solidFill>
                <a:latin typeface="Cambria"/>
                <a:cs typeface="Cambria"/>
              </a:rPr>
              <a:t>|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ISO</a:t>
            </a:r>
            <a:r>
              <a:rPr spc="-20" dirty="0"/>
              <a:t> </a:t>
            </a:r>
            <a:r>
              <a:rPr spc="-10" dirty="0"/>
              <a:t>9001:2008</a:t>
            </a:r>
            <a:r>
              <a:rPr spc="-25" dirty="0"/>
              <a:t> </a:t>
            </a:r>
            <a:r>
              <a:rPr spc="-10" dirty="0"/>
              <a:t>Certified</a:t>
            </a:r>
            <a:r>
              <a:rPr spc="-5" dirty="0"/>
              <a:t> </a:t>
            </a:r>
            <a:r>
              <a:rPr spc="-10" dirty="0"/>
              <a:t>Journal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208915" algn="l"/>
              </a:tabLst>
            </a:pPr>
            <a:r>
              <a:rPr dirty="0"/>
              <a:t>|	</a:t>
            </a:r>
            <a:r>
              <a:rPr spc="-5" dirty="0"/>
              <a:t>Page</a:t>
            </a:r>
            <a:r>
              <a:rPr spc="-40" dirty="0"/>
              <a:t> </a:t>
            </a:r>
            <a:r>
              <a:rPr dirty="0">
                <a:latin typeface="Calibri"/>
                <a:cs typeface="Calibri"/>
              </a:rPr>
              <a:t>157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904869" y="1179321"/>
            <a:ext cx="14401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mbria"/>
                <a:cs typeface="Cambria"/>
              </a:rPr>
              <a:t>2.1</a:t>
            </a:r>
            <a:r>
              <a:rPr sz="1100" b="1" spc="-30" dirty="0">
                <a:latin typeface="Cambria"/>
                <a:cs typeface="Cambria"/>
              </a:rPr>
              <a:t> </a:t>
            </a:r>
            <a:r>
              <a:rPr sz="1100" b="1" spc="-5" dirty="0">
                <a:latin typeface="Cambria"/>
                <a:cs typeface="Cambria"/>
              </a:rPr>
              <a:t>SYSTEM</a:t>
            </a:r>
            <a:r>
              <a:rPr sz="1100" b="1" spc="-20" dirty="0">
                <a:latin typeface="Cambria"/>
                <a:cs typeface="Cambria"/>
              </a:rPr>
              <a:t> </a:t>
            </a:r>
            <a:r>
              <a:rPr sz="1100" b="1" spc="-5" dirty="0">
                <a:latin typeface="Cambria"/>
                <a:cs typeface="Cambria"/>
              </a:rPr>
              <a:t>MODULES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04869" y="1506982"/>
            <a:ext cx="1735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mbria"/>
                <a:cs typeface="Cambria"/>
              </a:rPr>
              <a:t>2.1.1</a:t>
            </a:r>
            <a:r>
              <a:rPr sz="1100" b="1" spc="-10" dirty="0">
                <a:latin typeface="Cambria"/>
                <a:cs typeface="Cambria"/>
              </a:rPr>
              <a:t> </a:t>
            </a:r>
            <a:r>
              <a:rPr sz="1100" b="1" spc="-5" dirty="0">
                <a:latin typeface="Cambria"/>
                <a:cs typeface="Cambria"/>
              </a:rPr>
              <a:t>JOB</a:t>
            </a:r>
            <a:r>
              <a:rPr sz="1100" b="1" spc="-10" dirty="0">
                <a:latin typeface="Cambria"/>
                <a:cs typeface="Cambria"/>
              </a:rPr>
              <a:t> </a:t>
            </a:r>
            <a:r>
              <a:rPr sz="1100" b="1" spc="-5" dirty="0">
                <a:latin typeface="Cambria"/>
                <a:cs typeface="Cambria"/>
              </a:rPr>
              <a:t>SEEKER</a:t>
            </a:r>
            <a:r>
              <a:rPr sz="1100" b="1" spc="-15" dirty="0">
                <a:latin typeface="Cambria"/>
                <a:cs typeface="Cambria"/>
              </a:rPr>
              <a:t> </a:t>
            </a:r>
            <a:r>
              <a:rPr sz="1100" b="1" spc="-5" dirty="0">
                <a:latin typeface="Cambria"/>
                <a:cs typeface="Cambria"/>
              </a:rPr>
              <a:t>MODULE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04869" y="1820925"/>
            <a:ext cx="3211830" cy="12795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7700"/>
              </a:lnSpc>
              <a:spcBef>
                <a:spcPts val="120"/>
              </a:spcBef>
            </a:pPr>
            <a:r>
              <a:rPr sz="1000" spc="-5" dirty="0">
                <a:latin typeface="Cambria"/>
                <a:cs typeface="Cambria"/>
              </a:rPr>
              <a:t>This module provides functionalities </a:t>
            </a:r>
            <a:r>
              <a:rPr sz="1000" dirty="0">
                <a:latin typeface="Cambria"/>
                <a:cs typeface="Cambria"/>
              </a:rPr>
              <a:t>for </a:t>
            </a:r>
            <a:r>
              <a:rPr sz="1000" spc="-5" dirty="0">
                <a:latin typeface="Cambria"/>
                <a:cs typeface="Cambria"/>
              </a:rPr>
              <a:t>the job seekers.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Applicants can </a:t>
            </a:r>
            <a:r>
              <a:rPr sz="1000" spc="-10" dirty="0">
                <a:latin typeface="Cambria"/>
                <a:cs typeface="Cambria"/>
              </a:rPr>
              <a:t>post their </a:t>
            </a:r>
            <a:r>
              <a:rPr sz="1000" spc="-5" dirty="0">
                <a:latin typeface="Cambria"/>
                <a:cs typeface="Cambria"/>
              </a:rPr>
              <a:t>Personal as </a:t>
            </a:r>
            <a:r>
              <a:rPr sz="1000" spc="-10" dirty="0">
                <a:latin typeface="Cambria"/>
                <a:cs typeface="Cambria"/>
              </a:rPr>
              <a:t>well </a:t>
            </a:r>
            <a:r>
              <a:rPr sz="1000" spc="-5" dirty="0">
                <a:latin typeface="Cambria"/>
                <a:cs typeface="Cambria"/>
              </a:rPr>
              <a:t>as Professional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details. They will </a:t>
            </a:r>
            <a:r>
              <a:rPr sz="1000" dirty="0">
                <a:latin typeface="Cambria"/>
                <a:cs typeface="Cambria"/>
              </a:rPr>
              <a:t>be </a:t>
            </a:r>
            <a:r>
              <a:rPr sz="1000" spc="-5" dirty="0">
                <a:latin typeface="Cambria"/>
                <a:cs typeface="Cambria"/>
              </a:rPr>
              <a:t>able to submit a resume </a:t>
            </a:r>
            <a:r>
              <a:rPr sz="1000" spc="-10" dirty="0">
                <a:latin typeface="Cambria"/>
                <a:cs typeface="Cambria"/>
              </a:rPr>
              <a:t>which </a:t>
            </a:r>
            <a:r>
              <a:rPr sz="1000" spc="5" dirty="0">
                <a:latin typeface="Cambria"/>
                <a:cs typeface="Cambria"/>
              </a:rPr>
              <a:t>can </a:t>
            </a:r>
            <a:r>
              <a:rPr sz="1000" spc="-10" dirty="0">
                <a:latin typeface="Cambria"/>
                <a:cs typeface="Cambria"/>
              </a:rPr>
              <a:t>be </a:t>
            </a:r>
            <a:r>
              <a:rPr sz="1000" spc="-5" dirty="0">
                <a:latin typeface="Cambria"/>
                <a:cs typeface="Cambria"/>
              </a:rPr>
              <a:t> accessed </a:t>
            </a:r>
            <a:r>
              <a:rPr sz="1000" spc="-10" dirty="0">
                <a:latin typeface="Cambria"/>
                <a:cs typeface="Cambria"/>
              </a:rPr>
              <a:t>by the </a:t>
            </a:r>
            <a:r>
              <a:rPr sz="1000" spc="-5" dirty="0">
                <a:latin typeface="Cambria"/>
                <a:cs typeface="Cambria"/>
              </a:rPr>
              <a:t>recruiters </a:t>
            </a:r>
            <a:r>
              <a:rPr sz="1000" dirty="0">
                <a:latin typeface="Cambria"/>
                <a:cs typeface="Cambria"/>
              </a:rPr>
              <a:t>for </a:t>
            </a:r>
            <a:r>
              <a:rPr sz="1000" spc="-5" dirty="0">
                <a:latin typeface="Cambria"/>
                <a:cs typeface="Cambria"/>
              </a:rPr>
              <a:t>hiring purposes. Applicants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can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browse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through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job</a:t>
            </a:r>
            <a:r>
              <a:rPr sz="1000" spc="-5" dirty="0">
                <a:latin typeface="Cambria"/>
                <a:cs typeface="Cambria"/>
              </a:rPr>
              <a:t> vacancies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available.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Seekers</a:t>
            </a:r>
            <a:r>
              <a:rPr sz="1000" spc="-5" dirty="0">
                <a:latin typeface="Cambria"/>
                <a:cs typeface="Cambria"/>
              </a:rPr>
              <a:t> will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also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get</a:t>
            </a:r>
            <a:r>
              <a:rPr sz="1000" spc="-5" dirty="0">
                <a:latin typeface="Cambria"/>
                <a:cs typeface="Cambria"/>
              </a:rPr>
              <a:t> mail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alerts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when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their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profile gets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selected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by</a:t>
            </a:r>
            <a:r>
              <a:rPr sz="1000" spc="-5" dirty="0">
                <a:latin typeface="Cambria"/>
                <a:cs typeface="Cambria"/>
              </a:rPr>
              <a:t> any Employer.</a:t>
            </a:r>
            <a:endParaRPr sz="10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450"/>
              </a:spcBef>
            </a:pPr>
            <a:r>
              <a:rPr sz="1000" spc="-5" dirty="0">
                <a:latin typeface="Cambria"/>
                <a:cs typeface="Cambria"/>
              </a:rPr>
              <a:t>Facilities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provided to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Seeker: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33469" y="3131947"/>
            <a:ext cx="2981325" cy="1646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41300" marR="5080" indent="-228600">
              <a:lnSpc>
                <a:spcPts val="1180"/>
              </a:lnSpc>
              <a:spcBef>
                <a:spcPts val="150"/>
              </a:spcBef>
              <a:buAutoNum type="arabicPeriod"/>
              <a:tabLst>
                <a:tab pos="240665" algn="l"/>
                <a:tab pos="241300" algn="l"/>
              </a:tabLst>
            </a:pPr>
            <a:r>
              <a:rPr sz="1000" spc="-5" dirty="0">
                <a:latin typeface="Cambria"/>
                <a:cs typeface="Cambria"/>
              </a:rPr>
              <a:t>A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Job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Seeker</a:t>
            </a:r>
            <a:r>
              <a:rPr sz="1000" spc="19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can</a:t>
            </a:r>
            <a:r>
              <a:rPr sz="1000" spc="204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search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for</a:t>
            </a:r>
            <a:r>
              <a:rPr sz="1000" spc="19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different</a:t>
            </a:r>
            <a:r>
              <a:rPr sz="1000" spc="19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 </a:t>
            </a:r>
            <a:r>
              <a:rPr sz="1000" spc="-2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Opportunities.</a:t>
            </a:r>
            <a:endParaRPr sz="1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AutoNum type="arabicPeriod"/>
              <a:tabLst>
                <a:tab pos="240665" algn="l"/>
                <a:tab pos="241300" algn="l"/>
              </a:tabLst>
            </a:pPr>
            <a:r>
              <a:rPr sz="1000" spc="-5" dirty="0">
                <a:latin typeface="Cambria"/>
                <a:cs typeface="Cambria"/>
              </a:rPr>
              <a:t>A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</a:t>
            </a:r>
            <a:r>
              <a:rPr sz="1000" spc="-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Seeker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can </a:t>
            </a:r>
            <a:r>
              <a:rPr sz="1000" spc="-10" dirty="0">
                <a:latin typeface="Cambria"/>
                <a:cs typeface="Cambria"/>
              </a:rPr>
              <a:t>post</a:t>
            </a:r>
            <a:r>
              <a:rPr sz="1000" spc="-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his/her</a:t>
            </a:r>
            <a:r>
              <a:rPr sz="1000" spc="-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resume.</a:t>
            </a:r>
            <a:endParaRPr sz="1000">
              <a:latin typeface="Cambria"/>
              <a:cs typeface="Cambria"/>
            </a:endParaRPr>
          </a:p>
          <a:p>
            <a:pPr marL="241300" marR="6985" indent="-228600">
              <a:lnSpc>
                <a:spcPts val="1180"/>
              </a:lnSpc>
              <a:spcBef>
                <a:spcPts val="570"/>
              </a:spcBef>
              <a:buAutoNum type="arabicPeriod"/>
              <a:tabLst>
                <a:tab pos="240665" algn="l"/>
                <a:tab pos="241300" algn="l"/>
              </a:tabLst>
            </a:pPr>
            <a:r>
              <a:rPr sz="1000" spc="-5" dirty="0">
                <a:latin typeface="Cambria"/>
                <a:cs typeface="Cambria"/>
              </a:rPr>
              <a:t>A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Job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Seeker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can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view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particular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company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or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list </a:t>
            </a:r>
            <a:r>
              <a:rPr sz="1000" spc="-204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</a:t>
            </a:r>
            <a:r>
              <a:rPr sz="1000" spc="-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companies.</a:t>
            </a:r>
            <a:endParaRPr sz="1000">
              <a:latin typeface="Cambria"/>
              <a:cs typeface="Cambria"/>
            </a:endParaRPr>
          </a:p>
          <a:p>
            <a:pPr marL="241300" marR="6985" indent="-228600">
              <a:lnSpc>
                <a:spcPts val="1180"/>
              </a:lnSpc>
              <a:spcBef>
                <a:spcPts val="520"/>
              </a:spcBef>
              <a:buAutoNum type="arabicPeriod"/>
              <a:tabLst>
                <a:tab pos="240665" algn="l"/>
                <a:tab pos="241300" algn="l"/>
              </a:tabLst>
            </a:pPr>
            <a:r>
              <a:rPr sz="1000" spc="-5" dirty="0">
                <a:latin typeface="Cambria"/>
                <a:cs typeface="Cambria"/>
              </a:rPr>
              <a:t>A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Seeker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can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contact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companies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directly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at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 </a:t>
            </a:r>
            <a:r>
              <a:rPr sz="1000" spc="-204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contacts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provided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by</a:t>
            </a:r>
            <a:r>
              <a:rPr sz="1000" spc="-5" dirty="0">
                <a:latin typeface="Cambria"/>
                <a:cs typeface="Cambria"/>
              </a:rPr>
              <a:t> them.</a:t>
            </a:r>
            <a:endParaRPr sz="1000">
              <a:latin typeface="Cambria"/>
              <a:cs typeface="Cambria"/>
            </a:endParaRPr>
          </a:p>
          <a:p>
            <a:pPr marL="241300" marR="5080" indent="-228600">
              <a:lnSpc>
                <a:spcPts val="1160"/>
              </a:lnSpc>
              <a:spcBef>
                <a:spcPts val="585"/>
              </a:spcBef>
              <a:buAutoNum type="arabicPeriod"/>
              <a:tabLst>
                <a:tab pos="240665" algn="l"/>
                <a:tab pos="241300" algn="l"/>
              </a:tabLst>
            </a:pPr>
            <a:r>
              <a:rPr sz="1000" spc="-10" dirty="0">
                <a:latin typeface="Cambria"/>
                <a:cs typeface="Cambria"/>
              </a:rPr>
              <a:t>Job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Seeker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can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ask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questions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Recruiters </a:t>
            </a:r>
            <a:r>
              <a:rPr sz="1000" spc="-2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about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jobs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and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recruitment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process.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04869" y="4925948"/>
            <a:ext cx="3209925" cy="1123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mbria"/>
                <a:cs typeface="Cambria"/>
              </a:rPr>
              <a:t>2.1.2</a:t>
            </a:r>
            <a:r>
              <a:rPr sz="1100" b="1" spc="-20" dirty="0">
                <a:latin typeface="Cambria"/>
                <a:cs typeface="Cambria"/>
              </a:rPr>
              <a:t> </a:t>
            </a:r>
            <a:r>
              <a:rPr sz="1100" b="1" dirty="0">
                <a:latin typeface="Cambria"/>
                <a:cs typeface="Cambria"/>
              </a:rPr>
              <a:t>RECRUITER</a:t>
            </a:r>
            <a:r>
              <a:rPr sz="1100" b="1" spc="-35" dirty="0">
                <a:latin typeface="Cambria"/>
                <a:cs typeface="Cambria"/>
              </a:rPr>
              <a:t> </a:t>
            </a:r>
            <a:r>
              <a:rPr sz="1100" b="1" spc="-5" dirty="0">
                <a:latin typeface="Cambria"/>
                <a:cs typeface="Cambria"/>
              </a:rPr>
              <a:t>MODULE</a:t>
            </a:r>
            <a:endParaRPr sz="1100">
              <a:latin typeface="Cambria"/>
              <a:cs typeface="Cambria"/>
            </a:endParaRPr>
          </a:p>
          <a:p>
            <a:pPr marL="12700" marR="5080" algn="just">
              <a:lnSpc>
                <a:spcPct val="97700"/>
              </a:lnSpc>
              <a:spcBef>
                <a:spcPts val="990"/>
              </a:spcBef>
            </a:pPr>
            <a:r>
              <a:rPr sz="1000" spc="-5" dirty="0">
                <a:latin typeface="Cambria"/>
                <a:cs typeface="Cambria"/>
              </a:rPr>
              <a:t>This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module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provides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functionalities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for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Recruiter.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Recruiters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can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post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vacancy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details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and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can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update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them</a:t>
            </a:r>
            <a:r>
              <a:rPr sz="1000" spc="-5" dirty="0">
                <a:latin typeface="Cambria"/>
                <a:cs typeface="Cambria"/>
              </a:rPr>
              <a:t> as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and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when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necessary.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Recruiters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can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search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through</a:t>
            </a:r>
            <a:r>
              <a:rPr sz="1000" spc="-5" dirty="0">
                <a:latin typeface="Cambria"/>
                <a:cs typeface="Cambria"/>
              </a:rPr>
              <a:t> applicants’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resumes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based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on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different criteria.</a:t>
            </a:r>
            <a:endParaRPr sz="10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445"/>
              </a:spcBef>
            </a:pPr>
            <a:r>
              <a:rPr sz="1000" spc="-5" dirty="0">
                <a:latin typeface="Cambria"/>
                <a:cs typeface="Cambria"/>
              </a:rPr>
              <a:t>Facilities</a:t>
            </a:r>
            <a:r>
              <a:rPr sz="1000" spc="-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provided</a:t>
            </a:r>
            <a:r>
              <a:rPr sz="1000" spc="-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Recruiter: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3469" y="6081140"/>
            <a:ext cx="2980055" cy="142938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41300" marR="5080" indent="-228600">
              <a:lnSpc>
                <a:spcPts val="1180"/>
              </a:lnSpc>
              <a:spcBef>
                <a:spcPts val="150"/>
              </a:spcBef>
              <a:buAutoNum type="arabicPeriod"/>
              <a:tabLst>
                <a:tab pos="240665" algn="l"/>
                <a:tab pos="241300" algn="l"/>
              </a:tabLst>
            </a:pPr>
            <a:r>
              <a:rPr sz="1000" spc="-5" dirty="0">
                <a:latin typeface="Cambria"/>
                <a:cs typeface="Cambria"/>
              </a:rPr>
              <a:t>Recruiter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can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view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Seeker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with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particular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skill </a:t>
            </a:r>
            <a:r>
              <a:rPr sz="1000" spc="-204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set.</a:t>
            </a:r>
            <a:endParaRPr sz="1000">
              <a:latin typeface="Cambria"/>
              <a:cs typeface="Cambria"/>
            </a:endParaRPr>
          </a:p>
          <a:p>
            <a:pPr marL="241300" marR="5080" indent="-228600">
              <a:lnSpc>
                <a:spcPts val="1180"/>
              </a:lnSpc>
              <a:spcBef>
                <a:spcPts val="520"/>
              </a:spcBef>
              <a:buAutoNum type="arabicPeriod"/>
              <a:tabLst>
                <a:tab pos="240665" algn="l"/>
                <a:tab pos="241300" algn="l"/>
              </a:tabLst>
            </a:pPr>
            <a:r>
              <a:rPr sz="1000" spc="-5" dirty="0">
                <a:latin typeface="Cambria"/>
                <a:cs typeface="Cambria"/>
              </a:rPr>
              <a:t>Recruiter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can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upload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Posts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and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documents </a:t>
            </a:r>
            <a:r>
              <a:rPr sz="1000" spc="-2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that</a:t>
            </a:r>
            <a:r>
              <a:rPr sz="1000" spc="-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Seeker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can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view.</a:t>
            </a:r>
            <a:endParaRPr sz="1000">
              <a:latin typeface="Cambria"/>
              <a:cs typeface="Cambria"/>
            </a:endParaRPr>
          </a:p>
          <a:p>
            <a:pPr marL="241300" marR="5715" indent="-228600">
              <a:lnSpc>
                <a:spcPts val="1160"/>
              </a:lnSpc>
              <a:spcBef>
                <a:spcPts val="550"/>
              </a:spcBef>
              <a:buAutoNum type="arabicPeriod"/>
              <a:tabLst>
                <a:tab pos="240665" algn="l"/>
                <a:tab pos="241300" algn="l"/>
              </a:tabLst>
            </a:pPr>
            <a:r>
              <a:rPr sz="1000" spc="-5" dirty="0">
                <a:latin typeface="Cambria"/>
                <a:cs typeface="Cambria"/>
              </a:rPr>
              <a:t>Recruiter</a:t>
            </a:r>
            <a:r>
              <a:rPr sz="1000" spc="18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can</a:t>
            </a:r>
            <a:r>
              <a:rPr sz="1000" spc="19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directly</a:t>
            </a:r>
            <a:r>
              <a:rPr sz="1000" spc="18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contact</a:t>
            </a:r>
            <a:r>
              <a:rPr sz="1000" spc="18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any</a:t>
            </a:r>
            <a:r>
              <a:rPr sz="1000" spc="18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</a:t>
            </a:r>
            <a:r>
              <a:rPr sz="1000" spc="18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Seeker</a:t>
            </a:r>
            <a:r>
              <a:rPr sz="1000" spc="18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at </a:t>
            </a:r>
            <a:r>
              <a:rPr sz="1000" spc="-204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</a:t>
            </a:r>
            <a:r>
              <a:rPr sz="1000" spc="-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contact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provided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by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him/her.</a:t>
            </a:r>
            <a:endParaRPr sz="1000">
              <a:latin typeface="Cambria"/>
              <a:cs typeface="Cambria"/>
            </a:endParaRPr>
          </a:p>
          <a:p>
            <a:pPr marL="241300" marR="6350" indent="-228600">
              <a:lnSpc>
                <a:spcPts val="1160"/>
              </a:lnSpc>
              <a:spcBef>
                <a:spcPts val="600"/>
              </a:spcBef>
              <a:buAutoNum type="arabicPeriod"/>
              <a:tabLst>
                <a:tab pos="240665" algn="l"/>
                <a:tab pos="241300" algn="l"/>
              </a:tabLst>
            </a:pPr>
            <a:r>
              <a:rPr sz="1000" spc="-5" dirty="0">
                <a:latin typeface="Cambria"/>
                <a:cs typeface="Cambria"/>
              </a:rPr>
              <a:t>Recruiter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can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answer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all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queries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 </a:t>
            </a:r>
            <a:r>
              <a:rPr sz="1000" spc="-2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Seeker</a:t>
            </a:r>
            <a:r>
              <a:rPr sz="1000" spc="-5" dirty="0">
                <a:latin typeface="Cambria"/>
                <a:cs typeface="Cambria"/>
              </a:rPr>
              <a:t> regarding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jobs listed.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04869" y="7657338"/>
            <a:ext cx="3208655" cy="99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mbria"/>
                <a:cs typeface="Cambria"/>
              </a:rPr>
              <a:t>2.1.3</a:t>
            </a:r>
            <a:r>
              <a:rPr sz="1100" b="1" spc="-15" dirty="0">
                <a:latin typeface="Cambria"/>
                <a:cs typeface="Cambria"/>
              </a:rPr>
              <a:t> </a:t>
            </a:r>
            <a:r>
              <a:rPr sz="1100" b="1" dirty="0">
                <a:latin typeface="Cambria"/>
                <a:cs typeface="Cambria"/>
              </a:rPr>
              <a:t>ADMIN</a:t>
            </a:r>
            <a:r>
              <a:rPr sz="1100" b="1" spc="-30" dirty="0">
                <a:latin typeface="Cambria"/>
                <a:cs typeface="Cambria"/>
              </a:rPr>
              <a:t> </a:t>
            </a:r>
            <a:r>
              <a:rPr sz="1100" b="1" spc="-5" dirty="0">
                <a:latin typeface="Cambria"/>
                <a:cs typeface="Cambria"/>
              </a:rPr>
              <a:t>MODULE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ambria"/>
              <a:cs typeface="Cambria"/>
            </a:endParaRPr>
          </a:p>
          <a:p>
            <a:pPr marL="12700" marR="5080" algn="just">
              <a:lnSpc>
                <a:spcPts val="1180"/>
              </a:lnSpc>
            </a:pPr>
            <a:r>
              <a:rPr sz="1000" spc="-5" dirty="0">
                <a:latin typeface="Cambria"/>
                <a:cs typeface="Cambria"/>
              </a:rPr>
              <a:t>This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module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provides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all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</a:t>
            </a:r>
            <a:r>
              <a:rPr sz="1000" spc="-5" dirty="0">
                <a:latin typeface="Cambria"/>
                <a:cs typeface="Cambria"/>
              </a:rPr>
              <a:t> Administrator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related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functionalities. Administrator manages entire application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and maintains the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profiles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Seekers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and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Recruiters.</a:t>
            </a:r>
            <a:endParaRPr sz="10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390"/>
              </a:spcBef>
            </a:pPr>
            <a:r>
              <a:rPr sz="1000" spc="-5" dirty="0">
                <a:latin typeface="Cambria"/>
                <a:cs typeface="Cambria"/>
              </a:rPr>
              <a:t>Facilities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provided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Administrator: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33469" y="8649453"/>
            <a:ext cx="2981960" cy="11474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SzPct val="120000"/>
              <a:buAutoNum type="arabicPeriod"/>
              <a:tabLst>
                <a:tab pos="241300" algn="l"/>
              </a:tabLst>
            </a:pPr>
            <a:r>
              <a:rPr sz="1000" spc="-5" dirty="0">
                <a:latin typeface="Cambria"/>
                <a:cs typeface="Cambria"/>
              </a:rPr>
              <a:t>Administrator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can</a:t>
            </a:r>
            <a:r>
              <a:rPr sz="1000" spc="-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add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new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Companies.</a:t>
            </a:r>
            <a:endParaRPr sz="1000">
              <a:latin typeface="Cambria"/>
              <a:cs typeface="Cambria"/>
            </a:endParaRPr>
          </a:p>
          <a:p>
            <a:pPr marL="241300" marR="5080" indent="-228600">
              <a:lnSpc>
                <a:spcPts val="1180"/>
              </a:lnSpc>
              <a:spcBef>
                <a:spcPts val="800"/>
              </a:spcBef>
              <a:buSzPct val="120000"/>
              <a:buAutoNum type="arabicPeriod"/>
              <a:tabLst>
                <a:tab pos="241300" algn="l"/>
              </a:tabLst>
            </a:pPr>
            <a:r>
              <a:rPr sz="1000" spc="-5" dirty="0">
                <a:latin typeface="Cambria"/>
                <a:cs typeface="Cambria"/>
              </a:rPr>
              <a:t>Administrator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can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provide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user-id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and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password </a:t>
            </a:r>
            <a:r>
              <a:rPr sz="1000" spc="-204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spc="-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different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users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system.</a:t>
            </a:r>
            <a:endParaRPr sz="1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SzPct val="120000"/>
              <a:buAutoNum type="arabicPeriod"/>
              <a:tabLst>
                <a:tab pos="241300" algn="l"/>
              </a:tabLst>
            </a:pPr>
            <a:r>
              <a:rPr sz="1000" spc="-5" dirty="0">
                <a:latin typeface="Cambria"/>
                <a:cs typeface="Cambria"/>
              </a:rPr>
              <a:t>Administrator can</a:t>
            </a:r>
            <a:r>
              <a:rPr sz="1000" spc="-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delete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existing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account.</a:t>
            </a:r>
            <a:endParaRPr sz="1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SzPct val="120000"/>
              <a:buAutoNum type="arabicPeriod"/>
              <a:tabLst>
                <a:tab pos="241300" algn="l"/>
              </a:tabLst>
            </a:pPr>
            <a:r>
              <a:rPr sz="1000" spc="-5" dirty="0">
                <a:latin typeface="Cambria"/>
                <a:cs typeface="Cambria"/>
              </a:rPr>
              <a:t>Administrator can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view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or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edit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existing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account.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0082" y="574954"/>
            <a:ext cx="1115695" cy="4095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000" b="1" spc="-10" dirty="0">
                <a:latin typeface="Cambria"/>
                <a:cs typeface="Cambria"/>
              </a:rPr>
              <a:t>e</a:t>
            </a:r>
            <a:r>
              <a:rPr sz="1000" b="1" spc="-5" dirty="0">
                <a:latin typeface="Cambria"/>
                <a:cs typeface="Cambria"/>
              </a:rPr>
              <a:t>-ISS</a:t>
            </a:r>
            <a:r>
              <a:rPr sz="1000" b="1" spc="-10" dirty="0">
                <a:latin typeface="Cambria"/>
                <a:cs typeface="Cambria"/>
              </a:rPr>
              <a:t>N</a:t>
            </a:r>
            <a:r>
              <a:rPr sz="1000" b="1" spc="-5" dirty="0">
                <a:latin typeface="Cambria"/>
                <a:cs typeface="Cambria"/>
              </a:rPr>
              <a:t>:</a:t>
            </a:r>
            <a:r>
              <a:rPr sz="1000" b="1" dirty="0">
                <a:latin typeface="Cambria"/>
                <a:cs typeface="Cambria"/>
              </a:rPr>
              <a:t> 2</a:t>
            </a:r>
            <a:r>
              <a:rPr sz="1000" b="1" spc="-10" dirty="0">
                <a:latin typeface="Cambria"/>
                <a:cs typeface="Cambria"/>
              </a:rPr>
              <a:t>39</a:t>
            </a:r>
            <a:r>
              <a:rPr sz="1000" b="1" spc="-5" dirty="0">
                <a:latin typeface="Cambria"/>
                <a:cs typeface="Cambria"/>
              </a:rPr>
              <a:t>5</a:t>
            </a:r>
            <a:r>
              <a:rPr sz="1000" b="1" spc="5" dirty="0">
                <a:latin typeface="Cambria"/>
                <a:cs typeface="Cambria"/>
              </a:rPr>
              <a:t>-</a:t>
            </a:r>
            <a:r>
              <a:rPr sz="1000" b="1" spc="-10" dirty="0">
                <a:latin typeface="Cambria"/>
                <a:cs typeface="Cambria"/>
              </a:rPr>
              <a:t>00</a:t>
            </a:r>
            <a:r>
              <a:rPr sz="1000" b="1" dirty="0">
                <a:latin typeface="Cambria"/>
                <a:cs typeface="Cambria"/>
              </a:rPr>
              <a:t>5</a:t>
            </a:r>
            <a:r>
              <a:rPr sz="1000" b="1" spc="-5" dirty="0">
                <a:latin typeface="Cambria"/>
                <a:cs typeface="Cambria"/>
              </a:rPr>
              <a:t>6</a:t>
            </a:r>
            <a:endParaRPr sz="1000">
              <a:latin typeface="Cambria"/>
              <a:cs typeface="Cambria"/>
            </a:endParaRPr>
          </a:p>
          <a:p>
            <a:pPr marL="13970">
              <a:lnSpc>
                <a:spcPct val="100000"/>
              </a:lnSpc>
              <a:spcBef>
                <a:spcPts val="315"/>
              </a:spcBef>
            </a:pPr>
            <a:r>
              <a:rPr sz="1000" b="1" dirty="0">
                <a:latin typeface="Cambria"/>
                <a:cs typeface="Cambria"/>
              </a:rPr>
              <a:t>p</a:t>
            </a:r>
            <a:r>
              <a:rPr sz="1000" b="1" spc="-5" dirty="0">
                <a:latin typeface="Cambria"/>
                <a:cs typeface="Cambria"/>
              </a:rPr>
              <a:t>-ISS</a:t>
            </a:r>
            <a:r>
              <a:rPr sz="1000" b="1" dirty="0">
                <a:latin typeface="Cambria"/>
                <a:cs typeface="Cambria"/>
              </a:rPr>
              <a:t>N</a:t>
            </a:r>
            <a:r>
              <a:rPr sz="1000" b="1" spc="-5" dirty="0">
                <a:latin typeface="Cambria"/>
                <a:cs typeface="Cambria"/>
              </a:rPr>
              <a:t>:</a:t>
            </a:r>
            <a:r>
              <a:rPr sz="1000" b="1" spc="-10" dirty="0">
                <a:latin typeface="Cambria"/>
                <a:cs typeface="Cambria"/>
              </a:rPr>
              <a:t> </a:t>
            </a:r>
            <a:r>
              <a:rPr sz="1000" b="1" dirty="0">
                <a:latin typeface="Cambria"/>
                <a:cs typeface="Cambria"/>
              </a:rPr>
              <a:t>2</a:t>
            </a:r>
            <a:r>
              <a:rPr sz="1000" b="1" spc="-10" dirty="0">
                <a:latin typeface="Cambria"/>
                <a:cs typeface="Cambria"/>
              </a:rPr>
              <a:t>39</a:t>
            </a:r>
            <a:r>
              <a:rPr sz="1000" b="1" spc="-5" dirty="0">
                <a:latin typeface="Cambria"/>
                <a:cs typeface="Cambria"/>
              </a:rPr>
              <a:t>5</a:t>
            </a:r>
            <a:r>
              <a:rPr sz="1000" b="1" spc="5" dirty="0">
                <a:latin typeface="Cambria"/>
                <a:cs typeface="Cambria"/>
              </a:rPr>
              <a:t>-</a:t>
            </a:r>
            <a:r>
              <a:rPr sz="1000" b="1" spc="-10" dirty="0">
                <a:latin typeface="Cambria"/>
                <a:cs typeface="Cambria"/>
              </a:rPr>
              <a:t>00</a:t>
            </a:r>
            <a:r>
              <a:rPr sz="1000" b="1" dirty="0">
                <a:latin typeface="Cambria"/>
                <a:cs typeface="Cambria"/>
              </a:rPr>
              <a:t>7</a:t>
            </a:r>
            <a:r>
              <a:rPr sz="1000" b="1" spc="-5" dirty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8912" y="9832847"/>
            <a:ext cx="6684645" cy="56515"/>
          </a:xfrm>
          <a:custGeom>
            <a:avLst/>
            <a:gdLst/>
            <a:ahLst/>
            <a:cxnLst/>
            <a:rect l="l" t="t" r="r" b="b"/>
            <a:pathLst>
              <a:path w="6684645" h="56515">
                <a:moveTo>
                  <a:pt x="6684264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684264" y="56388"/>
                </a:lnTo>
                <a:lnTo>
                  <a:pt x="6684264" y="47256"/>
                </a:lnTo>
                <a:close/>
              </a:path>
              <a:path w="6684645" h="56515">
                <a:moveTo>
                  <a:pt x="6684264" y="0"/>
                </a:moveTo>
                <a:lnTo>
                  <a:pt x="0" y="0"/>
                </a:lnTo>
                <a:lnTo>
                  <a:pt x="0" y="38100"/>
                </a:lnTo>
                <a:lnTo>
                  <a:pt x="6684264" y="38100"/>
                </a:lnTo>
                <a:lnTo>
                  <a:pt x="6684264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3865" y="1056639"/>
            <a:ext cx="6685280" cy="0"/>
          </a:xfrm>
          <a:custGeom>
            <a:avLst/>
            <a:gdLst/>
            <a:ahLst/>
            <a:cxnLst/>
            <a:rect l="l" t="t" r="r" b="b"/>
            <a:pathLst>
              <a:path w="6685280">
                <a:moveTo>
                  <a:pt x="0" y="0"/>
                </a:moveTo>
                <a:lnTo>
                  <a:pt x="6685280" y="0"/>
                </a:lnTo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500" y="547048"/>
            <a:ext cx="5347970" cy="8261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430"/>
              </a:spcBef>
            </a:pPr>
            <a:r>
              <a:rPr sz="1200" b="1" spc="-10" dirty="0">
                <a:latin typeface="Cambria"/>
                <a:cs typeface="Cambria"/>
              </a:rPr>
              <a:t>International</a:t>
            </a:r>
            <a:r>
              <a:rPr sz="1200" b="1" spc="-5" dirty="0">
                <a:latin typeface="Cambria"/>
                <a:cs typeface="Cambria"/>
              </a:rPr>
              <a:t> Research</a:t>
            </a:r>
            <a:r>
              <a:rPr sz="1200" b="1" spc="5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Journal</a:t>
            </a:r>
            <a:r>
              <a:rPr sz="1200" b="1" dirty="0">
                <a:latin typeface="Cambria"/>
                <a:cs typeface="Cambria"/>
              </a:rPr>
              <a:t> of</a:t>
            </a:r>
            <a:r>
              <a:rPr sz="1200" b="1" spc="5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Engineering</a:t>
            </a:r>
            <a:r>
              <a:rPr sz="1200" b="1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and</a:t>
            </a:r>
            <a:r>
              <a:rPr sz="1200" b="1" dirty="0">
                <a:latin typeface="Cambria"/>
                <a:cs typeface="Cambria"/>
              </a:rPr>
              <a:t> </a:t>
            </a:r>
            <a:r>
              <a:rPr sz="1200" b="1" spc="-30" dirty="0">
                <a:latin typeface="Cambria"/>
                <a:cs typeface="Cambria"/>
              </a:rPr>
              <a:t>Technology</a:t>
            </a:r>
            <a:r>
              <a:rPr sz="1200" b="1" spc="20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(IRJET)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  <a:tabLst>
                <a:tab pos="2832100" algn="l"/>
              </a:tabLst>
            </a:pPr>
            <a:r>
              <a:rPr sz="1000" b="1" spc="-25" dirty="0">
                <a:solidFill>
                  <a:srgbClr val="7E7E7E"/>
                </a:solidFill>
                <a:latin typeface="Cambria"/>
                <a:cs typeface="Cambria"/>
              </a:rPr>
              <a:t>Volume:</a:t>
            </a:r>
            <a:r>
              <a:rPr sz="1000" b="1" spc="-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000" b="1" dirty="0">
                <a:solidFill>
                  <a:srgbClr val="7E7E7E"/>
                </a:solidFill>
                <a:latin typeface="Cambria"/>
                <a:cs typeface="Cambria"/>
              </a:rPr>
              <a:t>06</a:t>
            </a:r>
            <a:r>
              <a:rPr sz="1000" b="1" spc="-5" dirty="0">
                <a:solidFill>
                  <a:srgbClr val="7E7E7E"/>
                </a:solidFill>
                <a:latin typeface="Cambria"/>
                <a:cs typeface="Cambria"/>
              </a:rPr>
              <a:t> Issue:</a:t>
            </a:r>
            <a:r>
              <a:rPr sz="1000" b="1" spc="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000" b="1" spc="-5" dirty="0">
                <a:solidFill>
                  <a:srgbClr val="7E7E7E"/>
                </a:solidFill>
                <a:latin typeface="Cambria"/>
                <a:cs typeface="Cambria"/>
              </a:rPr>
              <a:t>04 |</a:t>
            </a:r>
            <a:r>
              <a:rPr sz="1000" b="1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000" b="1" spc="-5" dirty="0">
                <a:solidFill>
                  <a:srgbClr val="7E7E7E"/>
                </a:solidFill>
                <a:latin typeface="Cambria"/>
                <a:cs typeface="Cambria"/>
              </a:rPr>
              <a:t>Apr</a:t>
            </a:r>
            <a:r>
              <a:rPr sz="1000" b="1" spc="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000" b="1" spc="-5" dirty="0">
                <a:solidFill>
                  <a:srgbClr val="7E7E7E"/>
                </a:solidFill>
                <a:latin typeface="Cambria"/>
                <a:cs typeface="Cambria"/>
              </a:rPr>
              <a:t>2019	</a:t>
            </a:r>
            <a:r>
              <a:rPr sz="1000" b="1" spc="-10" dirty="0">
                <a:latin typeface="Cambria"/>
                <a:cs typeface="Cambria"/>
                <a:hlinkClick r:id="rId2"/>
              </a:rPr>
              <a:t>www.irjet.net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Cambria"/>
                <a:cs typeface="Cambria"/>
              </a:rPr>
              <a:t>2.2</a:t>
            </a:r>
            <a:r>
              <a:rPr sz="1100" b="1" spc="-30" dirty="0">
                <a:latin typeface="Cambria"/>
                <a:cs typeface="Cambria"/>
              </a:rPr>
              <a:t> </a:t>
            </a:r>
            <a:r>
              <a:rPr sz="1100" b="1" spc="-5" dirty="0">
                <a:latin typeface="Cambria"/>
                <a:cs typeface="Cambria"/>
              </a:rPr>
              <a:t>SYSTEM</a:t>
            </a:r>
            <a:r>
              <a:rPr sz="1100" b="1" spc="-15" dirty="0">
                <a:latin typeface="Cambria"/>
                <a:cs typeface="Cambria"/>
              </a:rPr>
              <a:t> </a:t>
            </a:r>
            <a:r>
              <a:rPr sz="1100" b="1" spc="-5" dirty="0">
                <a:latin typeface="Cambria"/>
                <a:cs typeface="Cambria"/>
              </a:rPr>
              <a:t>REQUIREMENTS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7368" y="1493265"/>
            <a:ext cx="1800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mbria"/>
                <a:cs typeface="Cambria"/>
              </a:rPr>
              <a:t>Table </a:t>
            </a:r>
            <a:r>
              <a:rPr sz="1000" b="1" spc="-5" dirty="0">
                <a:latin typeface="Cambria"/>
                <a:cs typeface="Cambria"/>
              </a:rPr>
              <a:t>1:</a:t>
            </a:r>
            <a:r>
              <a:rPr sz="1000" b="1" spc="-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Software</a:t>
            </a:r>
            <a:r>
              <a:rPr sz="1000" spc="-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Requirements</a:t>
            </a:r>
            <a:endParaRPr sz="10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2627" y="1883917"/>
          <a:ext cx="3194685" cy="18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228">
                <a:tc>
                  <a:txBody>
                    <a:bodyPr/>
                    <a:lstStyle/>
                    <a:p>
                      <a:pPr marL="59690">
                        <a:lnSpc>
                          <a:spcPts val="1155"/>
                        </a:lnSpc>
                      </a:pPr>
                      <a:r>
                        <a:rPr sz="1000" b="1" spc="-5" dirty="0">
                          <a:latin typeface="Cambria"/>
                          <a:cs typeface="Cambria"/>
                        </a:rPr>
                        <a:t>Number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ts val="1155"/>
                        </a:lnSpc>
                      </a:pPr>
                      <a:r>
                        <a:rPr sz="1000" b="1" spc="-5" dirty="0">
                          <a:latin typeface="Cambria"/>
                          <a:cs typeface="Cambria"/>
                        </a:rPr>
                        <a:t>Description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ts val="1155"/>
                        </a:lnSpc>
                      </a:pPr>
                      <a:r>
                        <a:rPr sz="1000" b="1" spc="-5" dirty="0">
                          <a:latin typeface="Cambria"/>
                          <a:cs typeface="Cambria"/>
                        </a:rPr>
                        <a:t>Alternative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87">
                <a:tc>
                  <a:txBody>
                    <a:bodyPr/>
                    <a:lstStyle/>
                    <a:p>
                      <a:pPr marL="36830">
                        <a:lnSpc>
                          <a:spcPts val="119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1.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19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Visual</a:t>
                      </a:r>
                      <a:r>
                        <a:rPr sz="1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10" dirty="0">
                          <a:latin typeface="Cambria"/>
                          <a:cs typeface="Cambria"/>
                        </a:rPr>
                        <a:t>Studio</a:t>
                      </a:r>
                      <a:r>
                        <a:rPr sz="1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2017</a:t>
                      </a:r>
                      <a:endParaRPr sz="1000">
                        <a:latin typeface="Cambria"/>
                        <a:cs typeface="Cambria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(Community</a:t>
                      </a:r>
                      <a:r>
                        <a:rPr sz="10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Version)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19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Visual</a:t>
                      </a:r>
                      <a:r>
                        <a:rPr sz="1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Basic</a:t>
                      </a:r>
                      <a:r>
                        <a:rPr sz="1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6.0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80">
                <a:tc>
                  <a:txBody>
                    <a:bodyPr/>
                    <a:lstStyle/>
                    <a:p>
                      <a:pPr marL="36830">
                        <a:lnSpc>
                          <a:spcPts val="119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2.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190"/>
                        </a:lnSpc>
                      </a:pPr>
                      <a:r>
                        <a:rPr sz="1000" spc="-10" dirty="0">
                          <a:latin typeface="Cambria"/>
                          <a:cs typeface="Cambria"/>
                        </a:rPr>
                        <a:t>SQL</a:t>
                      </a:r>
                      <a:r>
                        <a:rPr sz="1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Server</a:t>
                      </a:r>
                      <a:r>
                        <a:rPr sz="1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2012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19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Oracle</a:t>
                      </a:r>
                      <a:r>
                        <a:rPr sz="10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8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marL="36830">
                        <a:lnSpc>
                          <a:spcPts val="119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3.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19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Windows</a:t>
                      </a:r>
                      <a:r>
                        <a:rPr sz="10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10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19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Windows 98</a:t>
                      </a:r>
                      <a:r>
                        <a:rPr sz="1000" spc="-10" dirty="0">
                          <a:latin typeface="Cambria"/>
                          <a:cs typeface="Cambria"/>
                        </a:rPr>
                        <a:t> with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 IIS</a:t>
                      </a:r>
                      <a:endParaRPr sz="1000">
                        <a:latin typeface="Cambria"/>
                        <a:cs typeface="Cambria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Server</a:t>
                      </a:r>
                      <a:r>
                        <a:rPr sz="10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installed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563">
                <a:tc>
                  <a:txBody>
                    <a:bodyPr/>
                    <a:lstStyle/>
                    <a:p>
                      <a:pPr marL="36830">
                        <a:lnSpc>
                          <a:spcPts val="119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4.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19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Bootstrap</a:t>
                      </a:r>
                      <a:r>
                        <a:rPr sz="10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3.0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16888" y="3893947"/>
            <a:ext cx="1861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mbria"/>
                <a:cs typeface="Cambria"/>
              </a:rPr>
              <a:t>Table</a:t>
            </a:r>
            <a:r>
              <a:rPr sz="1000" b="1" spc="-5" dirty="0">
                <a:latin typeface="Cambria"/>
                <a:cs typeface="Cambria"/>
              </a:rPr>
              <a:t> 2:</a:t>
            </a:r>
            <a:r>
              <a:rPr sz="1000" b="1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Hardware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Requirements</a:t>
            </a:r>
            <a:endParaRPr sz="1000">
              <a:latin typeface="Cambria"/>
              <a:cs typeface="Cambri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2627" y="4284598"/>
          <a:ext cx="3194685" cy="1440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5" dirty="0">
                          <a:latin typeface="Cambria"/>
                          <a:cs typeface="Cambria"/>
                        </a:rPr>
                        <a:t>Number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120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5" dirty="0">
                          <a:latin typeface="Cambria"/>
                          <a:cs typeface="Cambria"/>
                        </a:rPr>
                        <a:t>Description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120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5" dirty="0">
                          <a:latin typeface="Cambria"/>
                          <a:cs typeface="Cambria"/>
                        </a:rPr>
                        <a:t>Alternative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120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1.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273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4</a:t>
                      </a:r>
                      <a:r>
                        <a:rPr sz="10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GB</a:t>
                      </a:r>
                      <a:r>
                        <a:rPr sz="10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Ram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273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Not</a:t>
                      </a:r>
                      <a:r>
                        <a:rPr sz="10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Applicable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273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07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2.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273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2</a:t>
                      </a:r>
                      <a:r>
                        <a:rPr sz="10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GHz</a:t>
                      </a:r>
                      <a:r>
                        <a:rPr sz="1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Processor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273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3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84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3.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273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40</a:t>
                      </a:r>
                      <a:r>
                        <a:rPr sz="1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GB</a:t>
                      </a:r>
                      <a:r>
                        <a:rPr sz="1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Hard</a:t>
                      </a:r>
                      <a:r>
                        <a:rPr sz="10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Disk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273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3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44500" y="5854064"/>
            <a:ext cx="11849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mbria"/>
                <a:cs typeface="Cambria"/>
              </a:rPr>
              <a:t>2.3</a:t>
            </a:r>
            <a:r>
              <a:rPr sz="1100" b="1" spc="-50" dirty="0">
                <a:latin typeface="Cambria"/>
                <a:cs typeface="Cambria"/>
              </a:rPr>
              <a:t> </a:t>
            </a:r>
            <a:r>
              <a:rPr sz="1100" b="1" spc="-5" dirty="0">
                <a:latin typeface="Cambria"/>
                <a:cs typeface="Cambria"/>
              </a:rPr>
              <a:t>SCREENSHOTS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6201409"/>
            <a:ext cx="3183890" cy="144272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91158" y="7686293"/>
            <a:ext cx="1315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mbria"/>
                <a:cs typeface="Cambria"/>
              </a:rPr>
              <a:t>Fig</a:t>
            </a:r>
            <a:r>
              <a:rPr sz="1000" b="1" spc="-20" dirty="0">
                <a:latin typeface="Cambria"/>
                <a:cs typeface="Cambria"/>
              </a:rPr>
              <a:t> </a:t>
            </a:r>
            <a:r>
              <a:rPr sz="1000" b="1" spc="-5" dirty="0">
                <a:latin typeface="Cambria"/>
                <a:cs typeface="Cambria"/>
              </a:rPr>
              <a:t>– </a:t>
            </a:r>
            <a:r>
              <a:rPr sz="1000" b="1" dirty="0">
                <a:latin typeface="Cambria"/>
                <a:cs typeface="Cambria"/>
              </a:rPr>
              <a:t>2:</a:t>
            </a:r>
            <a:r>
              <a:rPr sz="1000" b="1" spc="-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List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-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Job</a:t>
            </a:r>
            <a:r>
              <a:rPr sz="1000" spc="-5" dirty="0">
                <a:latin typeface="Cambria"/>
                <a:cs typeface="Cambria"/>
              </a:rPr>
              <a:t> Posts</a:t>
            </a:r>
            <a:endParaRPr sz="1000">
              <a:latin typeface="Cambria"/>
              <a:cs typeface="Cambr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469" y="8001000"/>
            <a:ext cx="3182620" cy="14859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368297" y="9590023"/>
            <a:ext cx="13620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mbria"/>
                <a:cs typeface="Cambria"/>
              </a:rPr>
              <a:t>Fig</a:t>
            </a:r>
            <a:r>
              <a:rPr sz="1000" b="1" spc="-20" dirty="0">
                <a:latin typeface="Cambria"/>
                <a:cs typeface="Cambria"/>
              </a:rPr>
              <a:t> </a:t>
            </a:r>
            <a:r>
              <a:rPr sz="1000" b="1" spc="-5" dirty="0">
                <a:latin typeface="Cambria"/>
                <a:cs typeface="Cambria"/>
              </a:rPr>
              <a:t>–</a:t>
            </a:r>
            <a:r>
              <a:rPr sz="1000" b="1" spc="-10" dirty="0">
                <a:latin typeface="Cambria"/>
                <a:cs typeface="Cambria"/>
              </a:rPr>
              <a:t> </a:t>
            </a:r>
            <a:r>
              <a:rPr sz="1000" b="1" dirty="0">
                <a:latin typeface="Cambria"/>
                <a:cs typeface="Cambria"/>
              </a:rPr>
              <a:t>3:</a:t>
            </a:r>
            <a:r>
              <a:rPr sz="1000" b="1" spc="-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Seeker</a:t>
            </a:r>
            <a:r>
              <a:rPr sz="1000" spc="-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Login</a:t>
            </a:r>
            <a:endParaRPr sz="1000">
              <a:latin typeface="Cambria"/>
              <a:cs typeface="Cambri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17950" y="1199514"/>
            <a:ext cx="3182620" cy="178752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186809" y="3133470"/>
            <a:ext cx="2642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mbria"/>
                <a:cs typeface="Cambria"/>
              </a:rPr>
              <a:t>Fig</a:t>
            </a:r>
            <a:r>
              <a:rPr sz="1000" b="1" spc="-15" dirty="0">
                <a:latin typeface="Cambria"/>
                <a:cs typeface="Cambria"/>
              </a:rPr>
              <a:t> </a:t>
            </a:r>
            <a:r>
              <a:rPr sz="1000" b="1" spc="-5" dirty="0">
                <a:latin typeface="Cambria"/>
                <a:cs typeface="Cambria"/>
              </a:rPr>
              <a:t>–</a:t>
            </a:r>
            <a:r>
              <a:rPr sz="1000" b="1" dirty="0">
                <a:latin typeface="Cambria"/>
                <a:cs typeface="Cambria"/>
              </a:rPr>
              <a:t> 4:</a:t>
            </a:r>
            <a:r>
              <a:rPr sz="1000" b="1" spc="-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New </a:t>
            </a:r>
            <a:r>
              <a:rPr sz="1000" spc="-5" dirty="0">
                <a:latin typeface="Cambria"/>
                <a:cs typeface="Cambria"/>
              </a:rPr>
              <a:t>Job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Post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Detail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Requirements (1/2)</a:t>
            </a:r>
            <a:endParaRPr sz="1000">
              <a:latin typeface="Cambria"/>
              <a:cs typeface="Cambri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17950" y="3463924"/>
            <a:ext cx="3182620" cy="178752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904869" y="5383148"/>
            <a:ext cx="2924810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mbria"/>
                <a:cs typeface="Cambria"/>
              </a:rPr>
              <a:t>Fig</a:t>
            </a:r>
            <a:r>
              <a:rPr sz="1000" b="1" spc="-15" dirty="0">
                <a:latin typeface="Cambria"/>
                <a:cs typeface="Cambria"/>
              </a:rPr>
              <a:t> </a:t>
            </a:r>
            <a:r>
              <a:rPr sz="1000" b="1" spc="-5" dirty="0">
                <a:latin typeface="Cambria"/>
                <a:cs typeface="Cambria"/>
              </a:rPr>
              <a:t>–</a:t>
            </a:r>
            <a:r>
              <a:rPr sz="1000" b="1" dirty="0">
                <a:latin typeface="Cambria"/>
                <a:cs typeface="Cambria"/>
              </a:rPr>
              <a:t> 5:</a:t>
            </a:r>
            <a:r>
              <a:rPr sz="1000" b="1" spc="-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New </a:t>
            </a:r>
            <a:r>
              <a:rPr sz="1000" spc="-5" dirty="0">
                <a:latin typeface="Cambria"/>
                <a:cs typeface="Cambria"/>
              </a:rPr>
              <a:t>Job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Post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Detail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Requirements (2/2)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Cambria"/>
                <a:cs typeface="Cambria"/>
              </a:rPr>
              <a:t>3.</a:t>
            </a:r>
            <a:r>
              <a:rPr sz="1100" b="1" spc="-25" dirty="0">
                <a:latin typeface="Cambria"/>
                <a:cs typeface="Cambria"/>
              </a:rPr>
              <a:t> </a:t>
            </a:r>
            <a:r>
              <a:rPr sz="1100" b="1" spc="-5" dirty="0">
                <a:latin typeface="Cambria"/>
                <a:cs typeface="Cambria"/>
              </a:rPr>
              <a:t>CONCLUSION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©</a:t>
            </a:r>
            <a:r>
              <a:rPr spc="-40" dirty="0"/>
              <a:t> </a:t>
            </a:r>
            <a:r>
              <a:rPr spc="-10" dirty="0"/>
              <a:t>2019,</a:t>
            </a:r>
            <a:r>
              <a:rPr spc="-20" dirty="0"/>
              <a:t> </a:t>
            </a:r>
            <a:r>
              <a:rPr spc="-5" dirty="0"/>
              <a:t>IRJET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555891" y="9888091"/>
            <a:ext cx="70485" cy="1898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b="1" dirty="0">
                <a:solidFill>
                  <a:srgbClr val="575757"/>
                </a:solidFill>
                <a:latin typeface="Cambria"/>
                <a:cs typeface="Cambria"/>
              </a:rPr>
              <a:t>|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10257" y="9888091"/>
            <a:ext cx="1715135" cy="1898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b="1" spc="-10" dirty="0">
                <a:solidFill>
                  <a:srgbClr val="575757"/>
                </a:solidFill>
                <a:latin typeface="Cambria"/>
                <a:cs typeface="Cambria"/>
              </a:rPr>
              <a:t>Impact</a:t>
            </a:r>
            <a:r>
              <a:rPr sz="1100" b="1" spc="-40" dirty="0">
                <a:solidFill>
                  <a:srgbClr val="575757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575757"/>
                </a:solidFill>
                <a:latin typeface="Cambria"/>
                <a:cs typeface="Cambria"/>
              </a:rPr>
              <a:t>Factor</a:t>
            </a:r>
            <a:r>
              <a:rPr sz="1100" b="1" spc="-35" dirty="0">
                <a:solidFill>
                  <a:srgbClr val="575757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575757"/>
                </a:solidFill>
                <a:latin typeface="Cambria"/>
                <a:cs typeface="Cambria"/>
              </a:rPr>
              <a:t>value:</a:t>
            </a:r>
            <a:r>
              <a:rPr sz="1100" b="1" spc="-25" dirty="0">
                <a:solidFill>
                  <a:srgbClr val="575757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575757"/>
                </a:solidFill>
                <a:latin typeface="Cambria"/>
                <a:cs typeface="Cambria"/>
              </a:rPr>
              <a:t>7.211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11066" y="9888091"/>
            <a:ext cx="70485" cy="1898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b="1" dirty="0">
                <a:solidFill>
                  <a:srgbClr val="575757"/>
                </a:solidFill>
                <a:latin typeface="Cambria"/>
                <a:cs typeface="Cambria"/>
              </a:rPr>
              <a:t>|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ISO</a:t>
            </a:r>
            <a:r>
              <a:rPr spc="-20" dirty="0"/>
              <a:t> </a:t>
            </a:r>
            <a:r>
              <a:rPr spc="-10" dirty="0"/>
              <a:t>9001:2008</a:t>
            </a:r>
            <a:r>
              <a:rPr spc="-25" dirty="0"/>
              <a:t> </a:t>
            </a:r>
            <a:r>
              <a:rPr spc="-10" dirty="0"/>
              <a:t>Certified</a:t>
            </a:r>
            <a:r>
              <a:rPr spc="-5" dirty="0"/>
              <a:t> </a:t>
            </a:r>
            <a:r>
              <a:rPr spc="-10" dirty="0"/>
              <a:t>Journal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208915" algn="l"/>
              </a:tabLst>
            </a:pPr>
            <a:r>
              <a:rPr dirty="0"/>
              <a:t>|	</a:t>
            </a:r>
            <a:r>
              <a:rPr spc="-5" dirty="0"/>
              <a:t>Page</a:t>
            </a:r>
            <a:r>
              <a:rPr spc="-40" dirty="0"/>
              <a:t> </a:t>
            </a:r>
            <a:r>
              <a:rPr dirty="0">
                <a:latin typeface="Calibri"/>
                <a:cs typeface="Calibri"/>
              </a:rPr>
              <a:t>158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904869" y="5992748"/>
            <a:ext cx="3209290" cy="2106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7800"/>
              </a:lnSpc>
              <a:spcBef>
                <a:spcPts val="120"/>
              </a:spcBef>
            </a:pPr>
            <a:r>
              <a:rPr sz="1000" spc="-5" dirty="0">
                <a:latin typeface="Cambria"/>
                <a:cs typeface="Cambria"/>
              </a:rPr>
              <a:t>It can </a:t>
            </a:r>
            <a:r>
              <a:rPr sz="1000" spc="-10" dirty="0">
                <a:latin typeface="Cambria"/>
                <a:cs typeface="Cambria"/>
              </a:rPr>
              <a:t>be </a:t>
            </a:r>
            <a:r>
              <a:rPr sz="1000" spc="-5" dirty="0">
                <a:latin typeface="Cambria"/>
                <a:cs typeface="Cambria"/>
              </a:rPr>
              <a:t>concluded that this project of Online Job Portal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was a </a:t>
            </a:r>
            <a:r>
              <a:rPr sz="1000" spc="-10" dirty="0">
                <a:latin typeface="Cambria"/>
                <a:cs typeface="Cambria"/>
              </a:rPr>
              <a:t>real </a:t>
            </a:r>
            <a:r>
              <a:rPr sz="1000" spc="-5" dirty="0">
                <a:latin typeface="Cambria"/>
                <a:cs typeface="Cambria"/>
              </a:rPr>
              <a:t>learning experience. </a:t>
            </a:r>
            <a:r>
              <a:rPr sz="1000" dirty="0">
                <a:latin typeface="Cambria"/>
                <a:cs typeface="Cambria"/>
              </a:rPr>
              <a:t>The </a:t>
            </a:r>
            <a:r>
              <a:rPr sz="1000" spc="-5" dirty="0">
                <a:latin typeface="Cambria"/>
                <a:cs typeface="Cambria"/>
              </a:rPr>
              <a:t>principles of software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production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were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well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implemented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throughout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 </a:t>
            </a:r>
            <a:r>
              <a:rPr sz="1000" spc="-5" dirty="0">
                <a:latin typeface="Cambria"/>
                <a:cs typeface="Cambria"/>
              </a:rPr>
              <a:t> system.</a:t>
            </a:r>
            <a:r>
              <a:rPr sz="1000" dirty="0">
                <a:latin typeface="Cambria"/>
                <a:cs typeface="Cambria"/>
              </a:rPr>
              <a:t> The </a:t>
            </a:r>
            <a:r>
              <a:rPr sz="1000" spc="-5" dirty="0">
                <a:latin typeface="Cambria"/>
                <a:cs typeface="Cambria"/>
              </a:rPr>
              <a:t>project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has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been</a:t>
            </a:r>
            <a:r>
              <a:rPr sz="1000" spc="-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made </a:t>
            </a:r>
            <a:r>
              <a:rPr sz="1000" spc="-5" dirty="0">
                <a:latin typeface="Cambria"/>
                <a:cs typeface="Cambria"/>
              </a:rPr>
              <a:t>as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per</a:t>
            </a:r>
            <a:r>
              <a:rPr sz="1000" spc="-5" dirty="0">
                <a:latin typeface="Cambria"/>
                <a:cs typeface="Cambria"/>
              </a:rPr>
              <a:t> as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</a:t>
            </a:r>
            <a:r>
              <a:rPr sz="1000" spc="-5" dirty="0">
                <a:latin typeface="Cambria"/>
                <a:cs typeface="Cambria"/>
              </a:rPr>
              <a:t> given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specifications.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Online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Portal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developed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by</a:t>
            </a:r>
            <a:r>
              <a:rPr sz="1000" spc="-5" dirty="0">
                <a:latin typeface="Cambria"/>
                <a:cs typeface="Cambria"/>
              </a:rPr>
              <a:t> us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is </a:t>
            </a:r>
            <a:r>
              <a:rPr sz="1000" spc="-2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purely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based on ASP.NET platform. A Job Portal provides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 efficient search </a:t>
            </a:r>
            <a:r>
              <a:rPr sz="1000" dirty="0">
                <a:latin typeface="Cambria"/>
                <a:cs typeface="Cambria"/>
              </a:rPr>
              <a:t>for </a:t>
            </a:r>
            <a:r>
              <a:rPr sz="1000" spc="-5" dirty="0">
                <a:latin typeface="Cambria"/>
                <a:cs typeface="Cambria"/>
              </a:rPr>
              <a:t>online information on job vacancies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for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Seekers.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main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goal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this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portal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is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attempt </a:t>
            </a:r>
            <a:r>
              <a:rPr sz="1000" spc="-204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produce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</a:t>
            </a:r>
            <a:r>
              <a:rPr sz="1000" spc="-5" dirty="0">
                <a:latin typeface="Cambria"/>
                <a:cs typeface="Cambria"/>
              </a:rPr>
              <a:t> right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graduates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based</a:t>
            </a:r>
            <a:r>
              <a:rPr sz="1000" spc="-5" dirty="0">
                <a:latin typeface="Cambria"/>
                <a:cs typeface="Cambria"/>
              </a:rPr>
              <a:t> on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industry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needs.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However,</a:t>
            </a:r>
            <a:r>
              <a:rPr sz="1000" dirty="0">
                <a:latin typeface="Cambria"/>
                <a:cs typeface="Cambria"/>
              </a:rPr>
              <a:t> it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important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that</a:t>
            </a:r>
            <a:r>
              <a:rPr sz="1000" dirty="0">
                <a:latin typeface="Cambria"/>
                <a:cs typeface="Cambria"/>
              </a:rPr>
              <a:t> be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aware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</a:t>
            </a:r>
            <a:r>
              <a:rPr sz="1000" spc="-5" dirty="0">
                <a:latin typeface="Cambria"/>
                <a:cs typeface="Cambria"/>
              </a:rPr>
              <a:t> Job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Portals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can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never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fulfill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all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</a:t>
            </a:r>
            <a:r>
              <a:rPr sz="1000" spc="-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problems</a:t>
            </a:r>
            <a:r>
              <a:rPr sz="1000" spc="-5" dirty="0">
                <a:latin typeface="Cambria"/>
                <a:cs typeface="Cambria"/>
              </a:rPr>
              <a:t> of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jobless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graduates.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100" b="1" dirty="0">
                <a:latin typeface="Cambria"/>
                <a:cs typeface="Cambria"/>
              </a:rPr>
              <a:t>ACKNOWLEDGEMENT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04869" y="8234933"/>
            <a:ext cx="3208655" cy="14960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000"/>
              </a:lnSpc>
              <a:spcBef>
                <a:spcPts val="120"/>
              </a:spcBef>
            </a:pPr>
            <a:r>
              <a:rPr sz="1000" spc="-5" dirty="0">
                <a:latin typeface="Cambria"/>
                <a:cs typeface="Cambria"/>
              </a:rPr>
              <a:t>This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work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part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Final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Year</a:t>
            </a:r>
            <a:r>
              <a:rPr sz="1000" spc="-5" dirty="0">
                <a:latin typeface="Cambria"/>
                <a:cs typeface="Cambria"/>
              </a:rPr>
              <a:t> Project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Terna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Engineering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College,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affiliated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Mumbai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University,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Mumbai, </a:t>
            </a:r>
            <a:r>
              <a:rPr sz="1000" dirty="0">
                <a:latin typeface="Cambria"/>
                <a:cs typeface="Cambria"/>
              </a:rPr>
              <a:t>in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Faculty of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Computer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Engineering.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100" b="1" dirty="0">
                <a:latin typeface="Cambria"/>
                <a:cs typeface="Cambria"/>
              </a:rPr>
              <a:t>REFERENCES</a:t>
            </a:r>
            <a:endParaRPr sz="1100">
              <a:latin typeface="Cambria"/>
              <a:cs typeface="Cambria"/>
            </a:endParaRPr>
          </a:p>
          <a:p>
            <a:pPr marL="241300" marR="5080" indent="-228600" algn="just">
              <a:lnSpc>
                <a:spcPct val="97700"/>
              </a:lnSpc>
              <a:spcBef>
                <a:spcPts val="1065"/>
              </a:spcBef>
            </a:pPr>
            <a:r>
              <a:rPr sz="800" spc="-5" dirty="0">
                <a:latin typeface="Cambria"/>
                <a:cs typeface="Cambria"/>
              </a:rPr>
              <a:t>[1]</a:t>
            </a:r>
            <a:r>
              <a:rPr sz="8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Marjan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Mansourvar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and</a:t>
            </a:r>
            <a:r>
              <a:rPr sz="1000" dirty="0">
                <a:latin typeface="Cambria"/>
                <a:cs typeface="Cambria"/>
              </a:rPr>
              <a:t> Norizan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Binti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Mohd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Yasin,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“Development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job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web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portal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to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improve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education quality,” International Journal of Computer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Theory and Engineering,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Vol.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6, No.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1,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February </a:t>
            </a:r>
            <a:r>
              <a:rPr sz="1000" dirty="0">
                <a:latin typeface="Cambria"/>
                <a:cs typeface="Cambria"/>
              </a:rPr>
              <a:t>2014.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0082" y="574954"/>
            <a:ext cx="1115695" cy="4095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000" b="1" spc="-10" dirty="0">
                <a:latin typeface="Cambria"/>
                <a:cs typeface="Cambria"/>
              </a:rPr>
              <a:t>e</a:t>
            </a:r>
            <a:r>
              <a:rPr sz="1000" b="1" spc="-5" dirty="0">
                <a:latin typeface="Cambria"/>
                <a:cs typeface="Cambria"/>
              </a:rPr>
              <a:t>-ISS</a:t>
            </a:r>
            <a:r>
              <a:rPr sz="1000" b="1" spc="-10" dirty="0">
                <a:latin typeface="Cambria"/>
                <a:cs typeface="Cambria"/>
              </a:rPr>
              <a:t>N</a:t>
            </a:r>
            <a:r>
              <a:rPr sz="1000" b="1" spc="-5" dirty="0">
                <a:latin typeface="Cambria"/>
                <a:cs typeface="Cambria"/>
              </a:rPr>
              <a:t>:</a:t>
            </a:r>
            <a:r>
              <a:rPr sz="1000" b="1" dirty="0">
                <a:latin typeface="Cambria"/>
                <a:cs typeface="Cambria"/>
              </a:rPr>
              <a:t> 2</a:t>
            </a:r>
            <a:r>
              <a:rPr sz="1000" b="1" spc="-10" dirty="0">
                <a:latin typeface="Cambria"/>
                <a:cs typeface="Cambria"/>
              </a:rPr>
              <a:t>39</a:t>
            </a:r>
            <a:r>
              <a:rPr sz="1000" b="1" spc="-5" dirty="0">
                <a:latin typeface="Cambria"/>
                <a:cs typeface="Cambria"/>
              </a:rPr>
              <a:t>5</a:t>
            </a:r>
            <a:r>
              <a:rPr sz="1000" b="1" spc="5" dirty="0">
                <a:latin typeface="Cambria"/>
                <a:cs typeface="Cambria"/>
              </a:rPr>
              <a:t>-</a:t>
            </a:r>
            <a:r>
              <a:rPr sz="1000" b="1" spc="-10" dirty="0">
                <a:latin typeface="Cambria"/>
                <a:cs typeface="Cambria"/>
              </a:rPr>
              <a:t>00</a:t>
            </a:r>
            <a:r>
              <a:rPr sz="1000" b="1" dirty="0">
                <a:latin typeface="Cambria"/>
                <a:cs typeface="Cambria"/>
              </a:rPr>
              <a:t>5</a:t>
            </a:r>
            <a:r>
              <a:rPr sz="1000" b="1" spc="-5" dirty="0">
                <a:latin typeface="Cambria"/>
                <a:cs typeface="Cambria"/>
              </a:rPr>
              <a:t>6</a:t>
            </a:r>
            <a:endParaRPr sz="1000">
              <a:latin typeface="Cambria"/>
              <a:cs typeface="Cambria"/>
            </a:endParaRPr>
          </a:p>
          <a:p>
            <a:pPr marL="13970">
              <a:lnSpc>
                <a:spcPct val="100000"/>
              </a:lnSpc>
              <a:spcBef>
                <a:spcPts val="315"/>
              </a:spcBef>
            </a:pPr>
            <a:r>
              <a:rPr sz="1000" b="1" dirty="0">
                <a:latin typeface="Cambria"/>
                <a:cs typeface="Cambria"/>
              </a:rPr>
              <a:t>p</a:t>
            </a:r>
            <a:r>
              <a:rPr sz="1000" b="1" spc="-5" dirty="0">
                <a:latin typeface="Cambria"/>
                <a:cs typeface="Cambria"/>
              </a:rPr>
              <a:t>-ISS</a:t>
            </a:r>
            <a:r>
              <a:rPr sz="1000" b="1" dirty="0">
                <a:latin typeface="Cambria"/>
                <a:cs typeface="Cambria"/>
              </a:rPr>
              <a:t>N</a:t>
            </a:r>
            <a:r>
              <a:rPr sz="1000" b="1" spc="-5" dirty="0">
                <a:latin typeface="Cambria"/>
                <a:cs typeface="Cambria"/>
              </a:rPr>
              <a:t>:</a:t>
            </a:r>
            <a:r>
              <a:rPr sz="1000" b="1" spc="-10" dirty="0">
                <a:latin typeface="Cambria"/>
                <a:cs typeface="Cambria"/>
              </a:rPr>
              <a:t> </a:t>
            </a:r>
            <a:r>
              <a:rPr sz="1000" b="1" dirty="0">
                <a:latin typeface="Cambria"/>
                <a:cs typeface="Cambria"/>
              </a:rPr>
              <a:t>2</a:t>
            </a:r>
            <a:r>
              <a:rPr sz="1000" b="1" spc="-10" dirty="0">
                <a:latin typeface="Cambria"/>
                <a:cs typeface="Cambria"/>
              </a:rPr>
              <a:t>39</a:t>
            </a:r>
            <a:r>
              <a:rPr sz="1000" b="1" spc="-5" dirty="0">
                <a:latin typeface="Cambria"/>
                <a:cs typeface="Cambria"/>
              </a:rPr>
              <a:t>5</a:t>
            </a:r>
            <a:r>
              <a:rPr sz="1000" b="1" spc="5" dirty="0">
                <a:latin typeface="Cambria"/>
                <a:cs typeface="Cambria"/>
              </a:rPr>
              <a:t>-</a:t>
            </a:r>
            <a:r>
              <a:rPr sz="1000" b="1" spc="-10" dirty="0">
                <a:latin typeface="Cambria"/>
                <a:cs typeface="Cambria"/>
              </a:rPr>
              <a:t>00</a:t>
            </a:r>
            <a:r>
              <a:rPr sz="1000" b="1" dirty="0">
                <a:latin typeface="Cambria"/>
                <a:cs typeface="Cambria"/>
              </a:rPr>
              <a:t>7</a:t>
            </a:r>
            <a:r>
              <a:rPr sz="1000" b="1" spc="-5" dirty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8912" y="9832847"/>
            <a:ext cx="6684645" cy="56515"/>
          </a:xfrm>
          <a:custGeom>
            <a:avLst/>
            <a:gdLst/>
            <a:ahLst/>
            <a:cxnLst/>
            <a:rect l="l" t="t" r="r" b="b"/>
            <a:pathLst>
              <a:path w="6684645" h="56515">
                <a:moveTo>
                  <a:pt x="6684264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684264" y="56388"/>
                </a:lnTo>
                <a:lnTo>
                  <a:pt x="6684264" y="47256"/>
                </a:lnTo>
                <a:close/>
              </a:path>
              <a:path w="6684645" h="56515">
                <a:moveTo>
                  <a:pt x="6684264" y="0"/>
                </a:moveTo>
                <a:lnTo>
                  <a:pt x="0" y="0"/>
                </a:lnTo>
                <a:lnTo>
                  <a:pt x="0" y="38100"/>
                </a:lnTo>
                <a:lnTo>
                  <a:pt x="6684264" y="38100"/>
                </a:lnTo>
                <a:lnTo>
                  <a:pt x="6684264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3865" y="1056639"/>
            <a:ext cx="6685280" cy="0"/>
          </a:xfrm>
          <a:custGeom>
            <a:avLst/>
            <a:gdLst/>
            <a:ahLst/>
            <a:cxnLst/>
            <a:rect l="l" t="t" r="r" b="b"/>
            <a:pathLst>
              <a:path w="6685280">
                <a:moveTo>
                  <a:pt x="0" y="0"/>
                </a:moveTo>
                <a:lnTo>
                  <a:pt x="6685280" y="0"/>
                </a:lnTo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500" y="547048"/>
            <a:ext cx="5347970" cy="390397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430"/>
              </a:spcBef>
            </a:pPr>
            <a:r>
              <a:rPr sz="1200" b="1" spc="-10" dirty="0">
                <a:latin typeface="Cambria"/>
                <a:cs typeface="Cambria"/>
              </a:rPr>
              <a:t>International</a:t>
            </a:r>
            <a:r>
              <a:rPr sz="1200" b="1" spc="-5" dirty="0">
                <a:latin typeface="Cambria"/>
                <a:cs typeface="Cambria"/>
              </a:rPr>
              <a:t> Research</a:t>
            </a:r>
            <a:r>
              <a:rPr sz="1200" b="1" spc="5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Journal</a:t>
            </a:r>
            <a:r>
              <a:rPr sz="1200" b="1" dirty="0">
                <a:latin typeface="Cambria"/>
                <a:cs typeface="Cambria"/>
              </a:rPr>
              <a:t> of</a:t>
            </a:r>
            <a:r>
              <a:rPr sz="1200" b="1" spc="5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Engineering</a:t>
            </a:r>
            <a:r>
              <a:rPr sz="1200" b="1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and</a:t>
            </a:r>
            <a:r>
              <a:rPr sz="1200" b="1" dirty="0">
                <a:latin typeface="Cambria"/>
                <a:cs typeface="Cambria"/>
              </a:rPr>
              <a:t> </a:t>
            </a:r>
            <a:r>
              <a:rPr sz="1200" b="1" spc="-30" dirty="0">
                <a:latin typeface="Cambria"/>
                <a:cs typeface="Cambria"/>
              </a:rPr>
              <a:t>Technology</a:t>
            </a:r>
            <a:r>
              <a:rPr sz="1200" b="1" spc="20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(IRJET)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  <a:tabLst>
                <a:tab pos="2832100" algn="l"/>
              </a:tabLst>
            </a:pPr>
            <a:r>
              <a:rPr sz="1000" b="1" spc="-25" dirty="0">
                <a:solidFill>
                  <a:srgbClr val="7E7E7E"/>
                </a:solidFill>
                <a:latin typeface="Cambria"/>
                <a:cs typeface="Cambria"/>
              </a:rPr>
              <a:t>Volume:</a:t>
            </a:r>
            <a:r>
              <a:rPr sz="1000" b="1" spc="-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000" b="1" dirty="0">
                <a:solidFill>
                  <a:srgbClr val="7E7E7E"/>
                </a:solidFill>
                <a:latin typeface="Cambria"/>
                <a:cs typeface="Cambria"/>
              </a:rPr>
              <a:t>06</a:t>
            </a:r>
            <a:r>
              <a:rPr sz="1000" b="1" spc="-5" dirty="0">
                <a:solidFill>
                  <a:srgbClr val="7E7E7E"/>
                </a:solidFill>
                <a:latin typeface="Cambria"/>
                <a:cs typeface="Cambria"/>
              </a:rPr>
              <a:t> Issue:</a:t>
            </a:r>
            <a:r>
              <a:rPr sz="1000" b="1" spc="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000" b="1" spc="-5" dirty="0">
                <a:solidFill>
                  <a:srgbClr val="7E7E7E"/>
                </a:solidFill>
                <a:latin typeface="Cambria"/>
                <a:cs typeface="Cambria"/>
              </a:rPr>
              <a:t>04 |</a:t>
            </a:r>
            <a:r>
              <a:rPr sz="1000" b="1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000" b="1" spc="-5" dirty="0">
                <a:solidFill>
                  <a:srgbClr val="7E7E7E"/>
                </a:solidFill>
                <a:latin typeface="Cambria"/>
                <a:cs typeface="Cambria"/>
              </a:rPr>
              <a:t>Apr</a:t>
            </a:r>
            <a:r>
              <a:rPr sz="1000" b="1" spc="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000" b="1" spc="-5" dirty="0">
                <a:solidFill>
                  <a:srgbClr val="7E7E7E"/>
                </a:solidFill>
                <a:latin typeface="Cambria"/>
                <a:cs typeface="Cambria"/>
              </a:rPr>
              <a:t>2019	</a:t>
            </a:r>
            <a:r>
              <a:rPr sz="1000" b="1" spc="-10" dirty="0">
                <a:latin typeface="Cambria"/>
                <a:cs typeface="Cambria"/>
                <a:hlinkClick r:id="rId2"/>
              </a:rPr>
              <a:t>www.irjet.net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mbria"/>
              <a:cs typeface="Cambria"/>
            </a:endParaRPr>
          </a:p>
          <a:p>
            <a:pPr marL="241300" marR="2142490" indent="-228600" algn="just">
              <a:lnSpc>
                <a:spcPct val="97800"/>
              </a:lnSpc>
              <a:spcBef>
                <a:spcPts val="5"/>
              </a:spcBef>
              <a:buSzPct val="80000"/>
              <a:buAutoNum type="arabicPlain" startAt="2"/>
              <a:tabLst>
                <a:tab pos="241300" algn="l"/>
              </a:tabLst>
            </a:pPr>
            <a:r>
              <a:rPr sz="1000" spc="-5" dirty="0">
                <a:latin typeface="Cambria"/>
                <a:cs typeface="Cambria"/>
              </a:rPr>
              <a:t>Vivek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Kumar</a:t>
            </a:r>
            <a:r>
              <a:rPr sz="1000" spc="-5" dirty="0">
                <a:latin typeface="Cambria"/>
                <a:cs typeface="Cambria"/>
              </a:rPr>
              <a:t> Sehgal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Akshay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Jagtiani,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Meha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Shah,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Anupriya Sharma, Arpit Jaiswal and Dhananjay Mehta,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“Job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Portal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–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web</a:t>
            </a:r>
            <a:r>
              <a:rPr sz="1000" spc="-5" dirty="0">
                <a:latin typeface="Cambria"/>
                <a:cs typeface="Cambria"/>
              </a:rPr>
              <a:t> application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for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geographically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distributed multiple clients,” 2013 First International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Conference</a:t>
            </a:r>
            <a:r>
              <a:rPr sz="1000" dirty="0">
                <a:latin typeface="Cambria"/>
                <a:cs typeface="Cambria"/>
              </a:rPr>
              <a:t> on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Artificial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Intelligence,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Modelling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&amp;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Simulation.</a:t>
            </a:r>
            <a:endParaRPr sz="1000">
              <a:latin typeface="Cambria"/>
              <a:cs typeface="Cambria"/>
            </a:endParaRPr>
          </a:p>
          <a:p>
            <a:pPr marL="241300" marR="2139950" indent="-228600" algn="just">
              <a:lnSpc>
                <a:spcPct val="97700"/>
              </a:lnSpc>
              <a:spcBef>
                <a:spcPts val="290"/>
              </a:spcBef>
              <a:buSzPct val="80000"/>
              <a:buAutoNum type="arabicPlain" startAt="2"/>
              <a:tabLst>
                <a:tab pos="241300" algn="l"/>
              </a:tabLst>
            </a:pPr>
            <a:r>
              <a:rPr sz="1000" spc="-5" dirty="0">
                <a:latin typeface="Cambria"/>
                <a:cs typeface="Cambria"/>
              </a:rPr>
              <a:t>Pooja T. Killewale and Prof. A.R. </a:t>
            </a:r>
            <a:r>
              <a:rPr sz="1000" spc="-10" dirty="0">
                <a:latin typeface="Cambria"/>
                <a:cs typeface="Cambria"/>
              </a:rPr>
              <a:t>Mune, </a:t>
            </a:r>
            <a:r>
              <a:rPr sz="1000" spc="-5" dirty="0">
                <a:latin typeface="Cambria"/>
                <a:cs typeface="Cambria"/>
              </a:rPr>
              <a:t>“Job Portal – A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web application </a:t>
            </a:r>
            <a:r>
              <a:rPr sz="1000" dirty="0">
                <a:latin typeface="Cambria"/>
                <a:cs typeface="Cambria"/>
              </a:rPr>
              <a:t>for </a:t>
            </a:r>
            <a:r>
              <a:rPr sz="1000" spc="-5" dirty="0">
                <a:latin typeface="Cambria"/>
                <a:cs typeface="Cambria"/>
              </a:rPr>
              <a:t>distributed clients,” International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Journal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Advanced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Research</a:t>
            </a:r>
            <a:r>
              <a:rPr sz="1000" dirty="0">
                <a:latin typeface="Cambria"/>
                <a:cs typeface="Cambria"/>
              </a:rPr>
              <a:t> in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Computer</a:t>
            </a:r>
            <a:r>
              <a:rPr sz="1000" dirty="0">
                <a:latin typeface="Cambria"/>
                <a:cs typeface="Cambria"/>
              </a:rPr>
              <a:t> and 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Communication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Engineering,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Vol.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6,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Issue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5,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May </a:t>
            </a:r>
            <a:r>
              <a:rPr sz="1000" spc="-2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2017.</a:t>
            </a:r>
            <a:endParaRPr sz="1000">
              <a:latin typeface="Cambria"/>
              <a:cs typeface="Cambria"/>
            </a:endParaRPr>
          </a:p>
          <a:p>
            <a:pPr marL="241300" marR="2144395" indent="-228600" algn="just">
              <a:lnSpc>
                <a:spcPct val="97500"/>
              </a:lnSpc>
              <a:spcBef>
                <a:spcPts val="309"/>
              </a:spcBef>
              <a:buSzPct val="80000"/>
              <a:buAutoNum type="arabicPlain" startAt="2"/>
              <a:tabLst>
                <a:tab pos="241300" algn="l"/>
              </a:tabLst>
            </a:pPr>
            <a:r>
              <a:rPr sz="1000" spc="-5" dirty="0">
                <a:latin typeface="Cambria"/>
                <a:cs typeface="Cambria"/>
              </a:rPr>
              <a:t>Malgorzata Mochol, Holger Wache and Lyndon Nixon,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“Improving </a:t>
            </a:r>
            <a:r>
              <a:rPr sz="1000" spc="-10" dirty="0">
                <a:latin typeface="Cambria"/>
                <a:cs typeface="Cambria"/>
              </a:rPr>
              <a:t>the </a:t>
            </a:r>
            <a:r>
              <a:rPr sz="1000" spc="-5" dirty="0">
                <a:latin typeface="Cambria"/>
                <a:cs typeface="Cambria"/>
              </a:rPr>
              <a:t>accuracy of </a:t>
            </a:r>
            <a:r>
              <a:rPr sz="1000" spc="-10" dirty="0">
                <a:latin typeface="Cambria"/>
                <a:cs typeface="Cambria"/>
              </a:rPr>
              <a:t>job </a:t>
            </a:r>
            <a:r>
              <a:rPr sz="1000" spc="-5" dirty="0">
                <a:latin typeface="Cambria"/>
                <a:cs typeface="Cambria"/>
              </a:rPr>
              <a:t>search </a:t>
            </a:r>
            <a:r>
              <a:rPr sz="1000" spc="-10" dirty="0">
                <a:latin typeface="Cambria"/>
                <a:cs typeface="Cambria"/>
              </a:rPr>
              <a:t>with </a:t>
            </a:r>
            <a:r>
              <a:rPr sz="1000" spc="-5" dirty="0">
                <a:latin typeface="Cambria"/>
                <a:cs typeface="Cambria"/>
              </a:rPr>
              <a:t>semantic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techniques,”</a:t>
            </a:r>
            <a:r>
              <a:rPr sz="1000" spc="-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Conference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Paper,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April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2007.</a:t>
            </a:r>
            <a:endParaRPr sz="1000">
              <a:latin typeface="Cambria"/>
              <a:cs typeface="Cambria"/>
            </a:endParaRPr>
          </a:p>
          <a:p>
            <a:pPr marL="241300" marR="2141220" indent="-228600" algn="just">
              <a:lnSpc>
                <a:spcPct val="97700"/>
              </a:lnSpc>
              <a:spcBef>
                <a:spcPts val="300"/>
              </a:spcBef>
              <a:buSzPct val="80000"/>
              <a:buAutoNum type="arabicPlain" startAt="2"/>
              <a:tabLst>
                <a:tab pos="241300" algn="l"/>
              </a:tabLst>
            </a:pPr>
            <a:r>
              <a:rPr sz="1000" spc="-5" dirty="0">
                <a:latin typeface="Cambria"/>
                <a:cs typeface="Cambria"/>
              </a:rPr>
              <a:t>Abubucker Samsudeen Shaffi and Mohaned Al-Obaidy,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“Analysis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and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comparative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study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traditional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and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web information systems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development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methodology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(WISDM)</a:t>
            </a:r>
            <a:r>
              <a:rPr sz="1000" spc="-5" dirty="0">
                <a:latin typeface="Cambria"/>
                <a:cs typeface="Cambria"/>
              </a:rPr>
              <a:t> towards</a:t>
            </a:r>
            <a:r>
              <a:rPr sz="1000" dirty="0">
                <a:latin typeface="Cambria"/>
                <a:cs typeface="Cambria"/>
              </a:rPr>
              <a:t> web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development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applications,”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International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Journal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of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Emerging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Technology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and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Advanced Engineering, Volume 3, Issue 11, </a:t>
            </a:r>
            <a:r>
              <a:rPr sz="1000" dirty="0">
                <a:latin typeface="Cambria"/>
                <a:cs typeface="Cambria"/>
              </a:rPr>
              <a:t>November 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2013.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©</a:t>
            </a:r>
            <a:r>
              <a:rPr spc="-40" dirty="0"/>
              <a:t> </a:t>
            </a:r>
            <a:r>
              <a:rPr spc="-10" dirty="0"/>
              <a:t>2019,</a:t>
            </a:r>
            <a:r>
              <a:rPr spc="-20" dirty="0"/>
              <a:t> </a:t>
            </a:r>
            <a:r>
              <a:rPr spc="-5" dirty="0"/>
              <a:t>IRJET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55891" y="9888091"/>
            <a:ext cx="70485" cy="1898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b="1" dirty="0">
                <a:solidFill>
                  <a:srgbClr val="575757"/>
                </a:solidFill>
                <a:latin typeface="Cambria"/>
                <a:cs typeface="Cambria"/>
              </a:rPr>
              <a:t>|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0257" y="9888091"/>
            <a:ext cx="1715135" cy="1898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b="1" spc="-10" dirty="0">
                <a:solidFill>
                  <a:srgbClr val="575757"/>
                </a:solidFill>
                <a:latin typeface="Cambria"/>
                <a:cs typeface="Cambria"/>
              </a:rPr>
              <a:t>Impact</a:t>
            </a:r>
            <a:r>
              <a:rPr sz="1100" b="1" spc="-40" dirty="0">
                <a:solidFill>
                  <a:srgbClr val="575757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575757"/>
                </a:solidFill>
                <a:latin typeface="Cambria"/>
                <a:cs typeface="Cambria"/>
              </a:rPr>
              <a:t>Factor</a:t>
            </a:r>
            <a:r>
              <a:rPr sz="1100" b="1" spc="-35" dirty="0">
                <a:solidFill>
                  <a:srgbClr val="575757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575757"/>
                </a:solidFill>
                <a:latin typeface="Cambria"/>
                <a:cs typeface="Cambria"/>
              </a:rPr>
              <a:t>value:</a:t>
            </a:r>
            <a:r>
              <a:rPr sz="1100" b="1" spc="-25" dirty="0">
                <a:solidFill>
                  <a:srgbClr val="575757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575757"/>
                </a:solidFill>
                <a:latin typeface="Cambria"/>
                <a:cs typeface="Cambria"/>
              </a:rPr>
              <a:t>7.211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1066" y="9888091"/>
            <a:ext cx="70485" cy="1898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b="1" dirty="0">
                <a:solidFill>
                  <a:srgbClr val="575757"/>
                </a:solidFill>
                <a:latin typeface="Cambria"/>
                <a:cs typeface="Cambria"/>
              </a:rPr>
              <a:t>|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ISO</a:t>
            </a:r>
            <a:r>
              <a:rPr spc="-20" dirty="0"/>
              <a:t> </a:t>
            </a:r>
            <a:r>
              <a:rPr spc="-10" dirty="0"/>
              <a:t>9001:2008</a:t>
            </a:r>
            <a:r>
              <a:rPr spc="-25" dirty="0"/>
              <a:t> </a:t>
            </a:r>
            <a:r>
              <a:rPr spc="-10" dirty="0"/>
              <a:t>Certified</a:t>
            </a:r>
            <a:r>
              <a:rPr spc="-5" dirty="0"/>
              <a:t> </a:t>
            </a:r>
            <a:r>
              <a:rPr spc="-10" dirty="0"/>
              <a:t>Journal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208915" algn="l"/>
              </a:tabLst>
            </a:pPr>
            <a:r>
              <a:rPr dirty="0"/>
              <a:t>|	</a:t>
            </a:r>
            <a:r>
              <a:rPr spc="-5" dirty="0"/>
              <a:t>Page</a:t>
            </a:r>
            <a:r>
              <a:rPr spc="-40" dirty="0"/>
              <a:t> </a:t>
            </a:r>
            <a:r>
              <a:rPr dirty="0">
                <a:latin typeface="Calibri"/>
                <a:cs typeface="Calibri"/>
              </a:rPr>
              <a:t>159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2100</Words>
  <Application>Microsoft Office PowerPoint</Application>
  <PresentationFormat>Custom</PresentationFormat>
  <Paragraphs>145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Cambria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IJETAE</dc:creator>
  <cp:lastModifiedBy>Md Zamiruddin</cp:lastModifiedBy>
  <cp:revision>1</cp:revision>
  <dcterms:created xsi:type="dcterms:W3CDTF">2022-04-24T11:35:52Z</dcterms:created>
  <dcterms:modified xsi:type="dcterms:W3CDTF">2022-04-24T11:36:41Z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2019-04-04T00:00:00Z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2022-04-24T00:00:00Z</vt:filetime>
  </property>
</Properties>
</file>