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61" r:id="rId5"/>
    <p:sldId id="267" r:id="rId6"/>
    <p:sldId id="268" r:id="rId7"/>
    <p:sldId id="262" r:id="rId8"/>
    <p:sldId id="269"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01" autoAdjust="0"/>
  </p:normalViewPr>
  <p:slideViewPr>
    <p:cSldViewPr snapToGrid="0">
      <p:cViewPr varScale="1">
        <p:scale>
          <a:sx n="85" d="100"/>
          <a:sy n="85" d="100"/>
        </p:scale>
        <p:origin x="15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BC4DE-7190-4E27-B1E0-E96F20FD6C7E}"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2CE8B-9E07-4940-9C5B-C895185EF23C}" type="slidenum">
              <a:rPr lang="en-US" smtClean="0"/>
              <a:t>‹#›</a:t>
            </a:fld>
            <a:endParaRPr lang="en-US"/>
          </a:p>
        </p:txBody>
      </p:sp>
    </p:spTree>
    <p:extLst>
      <p:ext uri="{BB962C8B-B14F-4D97-AF65-F5344CB8AC3E}">
        <p14:creationId xmlns:p14="http://schemas.microsoft.com/office/powerpoint/2010/main" val="307690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etabridge.com/blog/akkadotnet-what-is-an-acto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msdn.microsoft.com/en-us/library/ms173104.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akka/akka-meta/blob/master/ComparisonWithOrleans.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2CE8B-9E07-4940-9C5B-C895185EF23C}" type="slidenum">
              <a:rPr lang="en-US" smtClean="0"/>
              <a:t>3</a:t>
            </a:fld>
            <a:endParaRPr lang="en-US"/>
          </a:p>
        </p:txBody>
      </p:sp>
    </p:spTree>
    <p:extLst>
      <p:ext uri="{BB962C8B-B14F-4D97-AF65-F5344CB8AC3E}">
        <p14:creationId xmlns:p14="http://schemas.microsoft.com/office/powerpoint/2010/main" val="2785559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kern="1200" dirty="0">
                <a:solidFill>
                  <a:schemeClr val="tx1"/>
                </a:solidFill>
                <a:effectLst/>
                <a:latin typeface="+mn-lt"/>
                <a:ea typeface="+mn-ea"/>
                <a:cs typeface="+mn-cs"/>
              </a:rPr>
              <a:t>What is the Actor Model?</a:t>
            </a:r>
          </a:p>
          <a:p>
            <a:pPr rtl="0"/>
            <a:endParaRPr lang="en-US" sz="1200" b="0" kern="1200" dirty="0">
              <a:solidFill>
                <a:schemeClr val="tx1"/>
              </a:solidFill>
              <a:effectLst/>
              <a:latin typeface="+mn-lt"/>
              <a:ea typeface="+mn-ea"/>
              <a:cs typeface="+mn-cs"/>
            </a:endParaRPr>
          </a:p>
          <a:p>
            <a:pPr rtl="0"/>
            <a:r>
              <a:rPr lang="en-US" dirty="0">
                <a:effectLst/>
              </a:rPr>
              <a:t>An actor is a fundamental unit of computation and everything is an actor.</a:t>
            </a:r>
          </a:p>
          <a:p>
            <a:pPr rtl="0"/>
            <a:endParaRPr lang="en-US" dirty="0">
              <a:effectLst/>
            </a:endParaRPr>
          </a:p>
          <a:p>
            <a:pPr rtl="0"/>
            <a:r>
              <a:rPr lang="en-US" dirty="0">
                <a:effectLst/>
              </a:rPr>
              <a:t>The only allowed operations for an actor are:</a:t>
            </a:r>
          </a:p>
          <a:p>
            <a:r>
              <a:rPr lang="en-US" dirty="0">
                <a:effectLst/>
              </a:rPr>
              <a:t>	to create another actor,</a:t>
            </a:r>
          </a:p>
          <a:p>
            <a:r>
              <a:rPr lang="en-US" dirty="0">
                <a:effectLst/>
              </a:rPr>
              <a:t>	to send a message</a:t>
            </a:r>
          </a:p>
          <a:p>
            <a:r>
              <a:rPr lang="en-US" dirty="0">
                <a:effectLst/>
              </a:rPr>
              <a:t>	or to designate how to handle the next message</a:t>
            </a:r>
          </a:p>
          <a:p>
            <a:endParaRPr lang="en-US" dirty="0">
              <a:effectLst/>
            </a:endParaRPr>
          </a:p>
          <a:p>
            <a:pPr rtl="0"/>
            <a:r>
              <a:rPr lang="en-US" dirty="0">
                <a:effectLst/>
              </a:rPr>
              <a:t>First two operations are quite easy to understand. Let’s focus on the last one. An actor can hold its own private state and it can decide how to process the next message based on that state. Let’s imagine an actor that stores a total balance of our account. If our actor receives a message with a new transaction, it updates its state by adding the new amount to the already calculated total balance which means that for the next message the state of the actor will be different.</a:t>
            </a:r>
          </a:p>
          <a:p>
            <a:pPr rtl="0"/>
            <a:endParaRPr lang="en-US" dirty="0">
              <a:effectLst/>
            </a:endParaRPr>
          </a:p>
          <a:p>
            <a:pPr rtl="0"/>
            <a:r>
              <a:rPr lang="en-US" sz="1200" b="0" kern="1200" dirty="0">
                <a:solidFill>
                  <a:schemeClr val="tx1"/>
                </a:solidFill>
                <a:effectLst/>
                <a:latin typeface="+mn-lt"/>
                <a:ea typeface="+mn-ea"/>
                <a:cs typeface="+mn-cs"/>
              </a:rPr>
              <a:t>Properties of the actors</a:t>
            </a:r>
          </a:p>
          <a:p>
            <a:pPr rtl="0"/>
            <a:endParaRPr lang="en-US" sz="1200" b="0" kern="1200" dirty="0">
              <a:solidFill>
                <a:schemeClr val="tx1"/>
              </a:solidFill>
              <a:effectLst/>
              <a:latin typeface="+mn-lt"/>
              <a:ea typeface="+mn-ea"/>
              <a:cs typeface="+mn-cs"/>
            </a:endParaRPr>
          </a:p>
          <a:p>
            <a:pPr rtl="0"/>
            <a:r>
              <a:rPr lang="en-US" dirty="0">
                <a:effectLst/>
              </a:rPr>
              <a:t>Actors are lightweight and it is easy to create thousands or even millions of them as they require fewer resources than threads.</a:t>
            </a:r>
          </a:p>
          <a:p>
            <a:pPr rtl="0"/>
            <a:endParaRPr lang="en-US" dirty="0">
              <a:effectLst/>
            </a:endParaRPr>
          </a:p>
          <a:p>
            <a:pPr rtl="0"/>
            <a:r>
              <a:rPr lang="en-US" dirty="0">
                <a:effectLst/>
              </a:rPr>
              <a:t>Let’s have a look at the actors in more details. Actors are isolated from each other and they do not share memory. They have a state, but the only way to change it is by receiving a message. Every actor has its own mailbox, which is similar to a message queue. Messages are stored in actors’ mailboxes until they are processed. Actors, after created, are waiting for messages to arrive. Actors can communicate with each other only through messages. Messages are sent to actors’ mailboxes and processed in FIFO (first in, first out) order. Messages are simple, immutable data structures that can be easily sent over the network.</a:t>
            </a:r>
          </a:p>
          <a:p>
            <a:pPr rtl="0"/>
            <a:endParaRPr lang="en-US" dirty="0">
              <a:effectLst/>
            </a:endParaRPr>
          </a:p>
          <a:p>
            <a:pPr rtl="0"/>
            <a:r>
              <a:rPr lang="en-US" dirty="0">
                <a:effectLst/>
              </a:rPr>
              <a:t>Conceptually an actor can handle </a:t>
            </a:r>
            <a:r>
              <a:rPr lang="en-US" b="1" dirty="0">
                <a:effectLst/>
              </a:rPr>
              <a:t>only 1</a:t>
            </a:r>
            <a:r>
              <a:rPr lang="en-US" dirty="0">
                <a:effectLst/>
              </a:rPr>
              <a:t> message at a time. Actors are decoupled, they work asynchronously and they don’t need to wait for a response from another actor.</a:t>
            </a:r>
          </a:p>
          <a:p>
            <a:pPr rtl="0"/>
            <a:endParaRPr lang="en-US" dirty="0">
              <a:effectLst/>
            </a:endParaRPr>
          </a:p>
          <a:p>
            <a:pPr rtl="0"/>
            <a:r>
              <a:rPr lang="en-US" sz="1200" b="0" kern="1200" dirty="0">
                <a:solidFill>
                  <a:schemeClr val="tx1"/>
                </a:solidFill>
                <a:effectLst/>
                <a:latin typeface="+mn-lt"/>
                <a:ea typeface="+mn-ea"/>
                <a:cs typeface="+mn-cs"/>
              </a:rPr>
              <a:t>Addresses</a:t>
            </a:r>
          </a:p>
          <a:p>
            <a:pPr rtl="0"/>
            <a:endParaRPr lang="en-US" sz="1200" b="0" kern="1200" dirty="0">
              <a:solidFill>
                <a:schemeClr val="tx1"/>
              </a:solidFill>
              <a:effectLst/>
              <a:latin typeface="+mn-lt"/>
              <a:ea typeface="+mn-ea"/>
              <a:cs typeface="+mn-cs"/>
            </a:endParaRPr>
          </a:p>
          <a:p>
            <a:pPr rtl="0"/>
            <a:r>
              <a:rPr lang="en-US" dirty="0">
                <a:effectLst/>
              </a:rPr>
              <a:t>Actors have addresses, so it’s possible for an actor to send a message to another actor by knowing its address. An actor can </a:t>
            </a:r>
            <a:r>
              <a:rPr lang="en-US" b="1" dirty="0">
                <a:effectLst/>
              </a:rPr>
              <a:t>only</a:t>
            </a:r>
            <a:r>
              <a:rPr lang="en-US" dirty="0">
                <a:effectLst/>
              </a:rPr>
              <a:t> communicate with actors whose addresses it has. An actor has addresses of the actors it has itself created and it can obtain other addresses from a message it receives. One actor can have </a:t>
            </a:r>
            <a:r>
              <a:rPr lang="en-US" b="1" dirty="0">
                <a:effectLst/>
              </a:rPr>
              <a:t>many</a:t>
            </a:r>
            <a:r>
              <a:rPr lang="en-US" dirty="0">
                <a:effectLst/>
              </a:rPr>
              <a:t> addresses. We need to remember that address is not equal to identity, so it doesn’t mean that two actors with the same identity have the same address.</a:t>
            </a:r>
          </a:p>
          <a:p>
            <a:pPr rtl="0"/>
            <a:endParaRPr lang="en-US" dirty="0">
              <a:effectLst/>
            </a:endParaRPr>
          </a:p>
          <a:p>
            <a:pPr rtl="0"/>
            <a:r>
              <a:rPr lang="en-US" dirty="0">
                <a:effectLst/>
              </a:rPr>
              <a:t>Actors can run locally or remotely on another machine. It is completely transparent for the system as actors communicate through addresses which can be local or remote.</a:t>
            </a:r>
          </a:p>
          <a:p>
            <a:pPr rtl="0"/>
            <a:endParaRPr lang="en-US" dirty="0">
              <a:effectLst/>
            </a:endParaRPr>
          </a:p>
          <a:p>
            <a:r>
              <a:rPr lang="en-US" sz="1200" b="0" kern="1200" dirty="0">
                <a:solidFill>
                  <a:schemeClr val="tx1"/>
                </a:solidFill>
                <a:effectLst/>
                <a:latin typeface="+mn-lt"/>
                <a:ea typeface="+mn-ea"/>
                <a:cs typeface="+mn-cs"/>
              </a:rPr>
              <a:t>Fault tolerance</a:t>
            </a:r>
          </a:p>
          <a:p>
            <a:endParaRPr lang="en-US" sz="1200" b="0" kern="1200" dirty="0">
              <a:solidFill>
                <a:schemeClr val="tx1"/>
              </a:solidFill>
              <a:effectLst/>
              <a:latin typeface="+mn-lt"/>
              <a:ea typeface="+mn-ea"/>
              <a:cs typeface="+mn-cs"/>
            </a:endParaRPr>
          </a:p>
          <a:p>
            <a:pPr rtl="0"/>
            <a:r>
              <a:rPr lang="en-US" dirty="0">
                <a:effectLst/>
              </a:rPr>
              <a:t>Now, let’s look at the fault tolerance. In the Actor Model, actors can supervise other actors. An actor can supervise the actors it creates and can decide what to do in case of failure. A supervisor can, for example, restart a supervised actor or redirect messages to another actor. It leads us to self-healing systems.</a:t>
            </a:r>
          </a:p>
          <a:p>
            <a:pPr rtl="0"/>
            <a:endParaRPr lang="en-US" dirty="0">
              <a:effectLst/>
            </a:endParaRPr>
          </a:p>
          <a:p>
            <a:r>
              <a:rPr lang="en-US" sz="1200" b="0" kern="1200" dirty="0">
                <a:solidFill>
                  <a:schemeClr val="tx1"/>
                </a:solidFill>
                <a:effectLst/>
                <a:latin typeface="+mn-lt"/>
                <a:ea typeface="+mn-ea"/>
                <a:cs typeface="+mn-cs"/>
              </a:rPr>
              <a:t>Pros and cons</a:t>
            </a:r>
          </a:p>
          <a:p>
            <a:endParaRPr lang="en-US" dirty="0"/>
          </a:p>
          <a:p>
            <a:r>
              <a:rPr lang="en-US" sz="1200" b="0" i="0" kern="1200" dirty="0">
                <a:solidFill>
                  <a:schemeClr val="tx1"/>
                </a:solidFill>
                <a:effectLst/>
                <a:latin typeface="+mn-lt"/>
                <a:ea typeface="+mn-ea"/>
                <a:cs typeface="+mn-cs"/>
              </a:rPr>
              <a:t>Let’s have a look at the pros and cons of the Actor Model.</a:t>
            </a:r>
            <a:endParaRPr lang="en-US" dirty="0"/>
          </a:p>
          <a:p>
            <a:endParaRPr lang="en-US" dirty="0"/>
          </a:p>
          <a:p>
            <a:r>
              <a:rPr lang="en-US" dirty="0"/>
              <a:t>PROS</a:t>
            </a:r>
          </a:p>
          <a:p>
            <a:r>
              <a:rPr lang="en-US" sz="1200" kern="1200" dirty="0">
                <a:solidFill>
                  <a:schemeClr val="tx1"/>
                </a:solidFill>
                <a:effectLst/>
                <a:latin typeface="+mn-lt"/>
                <a:ea typeface="+mn-ea"/>
                <a:cs typeface="+mn-cs"/>
              </a:rPr>
              <a:t>	easy to scale</a:t>
            </a:r>
          </a:p>
          <a:p>
            <a:r>
              <a:rPr lang="en-US" sz="1200" kern="1200" dirty="0">
                <a:solidFill>
                  <a:schemeClr val="tx1"/>
                </a:solidFill>
                <a:effectLst/>
                <a:latin typeface="+mn-lt"/>
                <a:ea typeface="+mn-ea"/>
                <a:cs typeface="+mn-cs"/>
              </a:rPr>
              <a:t>	fault tolerance</a:t>
            </a:r>
          </a:p>
          <a:p>
            <a:r>
              <a:rPr lang="en-US" sz="1200" kern="1200" dirty="0">
                <a:solidFill>
                  <a:schemeClr val="tx1"/>
                </a:solidFill>
                <a:effectLst/>
                <a:latin typeface="+mn-lt"/>
                <a:ea typeface="+mn-ea"/>
                <a:cs typeface="+mn-cs"/>
              </a:rPr>
              <a:t>	geographical distribution </a:t>
            </a:r>
          </a:p>
          <a:p>
            <a:r>
              <a:rPr lang="en-US" sz="1200" b="0" i="0" kern="1200" dirty="0">
                <a:solidFill>
                  <a:schemeClr val="tx1"/>
                </a:solidFill>
                <a:effectLst/>
                <a:latin typeface="+mn-lt"/>
                <a:ea typeface="+mn-ea"/>
                <a:cs typeface="+mn-cs"/>
              </a:rPr>
              <a:t>	not sharing state</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a:t>
            </a:r>
          </a:p>
          <a:p>
            <a:r>
              <a:rPr lang="en-US" sz="1200" kern="1200" dirty="0">
                <a:solidFill>
                  <a:schemeClr val="tx1"/>
                </a:solidFill>
                <a:effectLst/>
                <a:latin typeface="+mn-lt"/>
                <a:ea typeface="+mn-ea"/>
                <a:cs typeface="+mn-cs"/>
              </a:rPr>
              <a:t>	actors are susceptible to deadlocks </a:t>
            </a:r>
          </a:p>
          <a:p>
            <a:r>
              <a:rPr lang="en-US" sz="1200" kern="1200" dirty="0">
                <a:solidFill>
                  <a:schemeClr val="tx1"/>
                </a:solidFill>
                <a:effectLst/>
                <a:latin typeface="+mn-lt"/>
                <a:ea typeface="+mn-ea"/>
                <a:cs typeface="+mn-cs"/>
              </a:rPr>
              <a:t>	overflowing mailboxes</a:t>
            </a:r>
            <a:br>
              <a:rPr lang="en-US" dirty="0"/>
            </a:br>
            <a:endParaRPr lang="en-US" dirty="0"/>
          </a:p>
        </p:txBody>
      </p:sp>
      <p:sp>
        <p:nvSpPr>
          <p:cNvPr id="4" name="Slide Number Placeholder 3"/>
          <p:cNvSpPr>
            <a:spLocks noGrp="1"/>
          </p:cNvSpPr>
          <p:nvPr>
            <p:ph type="sldNum" sz="quarter" idx="10"/>
          </p:nvPr>
        </p:nvSpPr>
        <p:spPr/>
        <p:txBody>
          <a:bodyPr/>
          <a:lstStyle/>
          <a:p>
            <a:fld id="{D5D2CE8B-9E07-4940-9C5B-C895185EF23C}" type="slidenum">
              <a:rPr lang="en-US" smtClean="0"/>
              <a:t>4</a:t>
            </a:fld>
            <a:endParaRPr lang="en-US"/>
          </a:p>
        </p:txBody>
      </p:sp>
    </p:spTree>
    <p:extLst>
      <p:ext uri="{BB962C8B-B14F-4D97-AF65-F5344CB8AC3E}">
        <p14:creationId xmlns:p14="http://schemas.microsoft.com/office/powerpoint/2010/main" val="320119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Akka.NET is used by many large organizations and in industries such as investment and merchant banking, retail and social media, simulation, gaming and betting, automobile and traffic systems, health care, data analytics, and much more. Any system that has the need for high-throughput and low latency is a good candidate for using Akka.NET.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Transaction processing (Online Gaming, Finance/Banking, Trading, Statistics, Betting, Social Media, Telecom)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backend (any industry, any app)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Concurrency/parallelism (any app)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Simulation</a:t>
            </a:r>
          </a:p>
          <a:p>
            <a:r>
              <a:rPr lang="en-US" sz="1200" b="0" i="0" kern="1200" dirty="0">
                <a:solidFill>
                  <a:schemeClr val="tx1"/>
                </a:solidFill>
                <a:effectLst/>
                <a:latin typeface="+mn-lt"/>
                <a:ea typeface="+mn-ea"/>
                <a:cs typeface="+mn-cs"/>
              </a:rPr>
              <a:t>Master/Worker, Compute Grid, MapReduce etc.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Batch processing (any industry)</a:t>
            </a:r>
          </a:p>
          <a:p>
            <a:r>
              <a:rPr lang="en-US" sz="1200" b="0" i="0" kern="1200" dirty="0">
                <a:solidFill>
                  <a:schemeClr val="tx1"/>
                </a:solidFill>
                <a:effectLst/>
                <a:latin typeface="+mn-lt"/>
                <a:ea typeface="+mn-ea"/>
                <a:cs typeface="+mn-cs"/>
              </a:rPr>
              <a:t>Camel integration to hook up with batch data sources Actors divide and conquer the batch workloads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Communications Hub (Telecom, Web media, Mobile media)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Gaming and Betting (MOM, online gaming, betting)</a:t>
            </a:r>
          </a:p>
          <a:p>
            <a:r>
              <a:rPr lang="en-US" sz="1200" b="0" i="0" kern="1200" dirty="0">
                <a:solidFill>
                  <a:schemeClr val="tx1"/>
                </a:solidFill>
                <a:effectLst/>
                <a:latin typeface="+mn-lt"/>
                <a:ea typeface="+mn-ea"/>
                <a:cs typeface="+mn-cs"/>
              </a:rPr>
              <a:t>Scale up, scale out, fault-tolerance / HA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Business Intelligence/Data Mining/general purpose crunching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Internet of Things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Complex Event Stream Processing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Blockchain</a:t>
            </a:r>
            <a:endParaRPr lang="en-US" dirty="0"/>
          </a:p>
        </p:txBody>
      </p:sp>
      <p:sp>
        <p:nvSpPr>
          <p:cNvPr id="4" name="Slide Number Placeholder 3"/>
          <p:cNvSpPr>
            <a:spLocks noGrp="1"/>
          </p:cNvSpPr>
          <p:nvPr>
            <p:ph type="sldNum" sz="quarter" idx="5"/>
          </p:nvPr>
        </p:nvSpPr>
        <p:spPr/>
        <p:txBody>
          <a:bodyPr/>
          <a:lstStyle/>
          <a:p>
            <a:fld id="{D5D2CE8B-9E07-4940-9C5B-C895185EF23C}" type="slidenum">
              <a:rPr lang="en-US" smtClean="0"/>
              <a:t>5</a:t>
            </a:fld>
            <a:endParaRPr lang="en-US"/>
          </a:p>
        </p:txBody>
      </p:sp>
    </p:spTree>
    <p:extLst>
      <p:ext uri="{BB962C8B-B14F-4D97-AF65-F5344CB8AC3E}">
        <p14:creationId xmlns:p14="http://schemas.microsoft.com/office/powerpoint/2010/main" val="298666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https://petabridge.com/blog/akkadotnet-what-is-an-actor/</a:t>
            </a:r>
            <a:endParaRPr lang="en-US" dirty="0"/>
          </a:p>
          <a:p>
            <a:endParaRPr lang="en-US" dirty="0"/>
          </a:p>
          <a:p>
            <a:r>
              <a:rPr lang="en-US" sz="1200" b="0" i="0" kern="1200" dirty="0">
                <a:solidFill>
                  <a:schemeClr val="tx1"/>
                </a:solidFill>
                <a:effectLst/>
                <a:latin typeface="+mn-lt"/>
                <a:ea typeface="+mn-ea"/>
                <a:cs typeface="+mn-cs"/>
              </a:rPr>
              <a:t>There are many types of Actors in Akka.NET, but all of them derive from the </a:t>
            </a:r>
            <a:r>
              <a:rPr lang="en-US" dirty="0" err="1"/>
              <a:t>UntypedActor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have noticed the following method on my </a:t>
            </a:r>
            <a:r>
              <a:rPr lang="en-US" sz="1200" b="0" i="0" kern="1200" dirty="0" err="1">
                <a:solidFill>
                  <a:schemeClr val="tx1"/>
                </a:solidFill>
                <a:effectLst/>
                <a:latin typeface="+mn-lt"/>
                <a:ea typeface="+mn-ea"/>
                <a:cs typeface="+mn-cs"/>
              </a:rPr>
              <a:t>BasicActor</a:t>
            </a:r>
            <a:r>
              <a:rPr lang="en-US" sz="1200" b="0" i="0" kern="1200" dirty="0">
                <a:solidFill>
                  <a:schemeClr val="tx1"/>
                </a:solidFill>
                <a:effectLst/>
                <a:latin typeface="+mn-lt"/>
                <a:ea typeface="+mn-ea"/>
                <a:cs typeface="+mn-cs"/>
              </a:rPr>
              <a:t> definition above: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OnReceive</a:t>
            </a:r>
            <a:r>
              <a:rPr lang="en-US" sz="1200" b="0" i="0" kern="1200" dirty="0">
                <a:solidFill>
                  <a:schemeClr val="tx1"/>
                </a:solidFill>
                <a:effectLst/>
                <a:latin typeface="+mn-lt"/>
                <a:ea typeface="+mn-ea"/>
                <a:cs typeface="+mn-cs"/>
              </a:rPr>
              <a:t> method is where any actor receives its messages. In Akka.NET a “message” is just a C# object. A message can be an instance of a string, an int or a user-defined class like </a:t>
            </a:r>
            <a:r>
              <a:rPr lang="en-US" sz="1200" b="0" i="0" kern="1200" dirty="0" err="1">
                <a:solidFill>
                  <a:schemeClr val="tx1"/>
                </a:solidFill>
                <a:effectLst/>
                <a:latin typeface="+mn-lt"/>
                <a:ea typeface="+mn-ea"/>
                <a:cs typeface="+mn-cs"/>
              </a:rPr>
              <a:t>OfficeStaff.RequestMoreCoffee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Actors are typically programmed only to handle a few specific </a:t>
            </a:r>
            <a:r>
              <a:rPr lang="en-US" sz="1200" b="0" i="0" u="none" strike="noStrike" kern="1200" dirty="0">
                <a:solidFill>
                  <a:schemeClr val="tx1"/>
                </a:solidFill>
                <a:effectLst/>
                <a:latin typeface="+mn-lt"/>
                <a:ea typeface="+mn-ea"/>
                <a:cs typeface="+mn-cs"/>
                <a:hlinkClick r:id="rId4" tooltip="C# Types"/>
              </a:rPr>
              <a:t>types</a:t>
            </a:r>
            <a:r>
              <a:rPr lang="en-US" sz="1200" b="0" i="0" kern="1200" dirty="0">
                <a:solidFill>
                  <a:schemeClr val="tx1"/>
                </a:solidFill>
                <a:effectLst/>
                <a:latin typeface="+mn-lt"/>
                <a:ea typeface="+mn-ea"/>
                <a:cs typeface="+mn-cs"/>
              </a:rPr>
              <a:t> of messages, but nothing bad happens if an actor receives a message it can’t handle. Typically it just logs the message as “unhandled” and moves on.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Actors Communicate Via Message Passing</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Well for starters, </a:t>
            </a:r>
            <a:r>
              <a:rPr lang="en-US" sz="1200" b="1" i="1" kern="1200" dirty="0">
                <a:solidFill>
                  <a:schemeClr val="tx1"/>
                </a:solidFill>
                <a:effectLst/>
                <a:latin typeface="+mn-lt"/>
                <a:ea typeface="+mn-ea"/>
                <a:cs typeface="+mn-cs"/>
              </a:rPr>
              <a:t>message passing is asynchronous</a:t>
            </a:r>
            <a:r>
              <a:rPr lang="en-US" sz="1200" b="0" i="1" kern="1200" dirty="0">
                <a:solidFill>
                  <a:schemeClr val="tx1"/>
                </a:solidFill>
                <a:effectLst/>
                <a:latin typeface="+mn-lt"/>
                <a:ea typeface="+mn-ea"/>
                <a:cs typeface="+mn-cs"/>
              </a:rPr>
              <a:t> - the actor who sent the message can continue to do other work while the receiving actor processes the sender’s message.</a:t>
            </a:r>
          </a:p>
          <a:p>
            <a:r>
              <a:rPr lang="en-US" sz="1200" b="0" i="1" kern="1200" dirty="0">
                <a:solidFill>
                  <a:schemeClr val="tx1"/>
                </a:solidFill>
                <a:effectLst/>
                <a:latin typeface="+mn-lt"/>
                <a:ea typeface="+mn-ea"/>
                <a:cs typeface="+mn-cs"/>
              </a:rPr>
              <a:t>So in effect, every interaction one actor has with any other actor is going to be asynchronous by default.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Actors Send Messages to Actor References, Not Directly to Actors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Protocol</a:t>
            </a:r>
            <a:r>
              <a:rPr lang="en-US" sz="1200" b="0" i="0" kern="1200" dirty="0">
                <a:solidFill>
                  <a:schemeClr val="tx1"/>
                </a:solidFill>
                <a:effectLst/>
                <a:latin typeface="+mn-lt"/>
                <a:ea typeface="+mn-ea"/>
                <a:cs typeface="+mn-cs"/>
              </a:rPr>
              <a:t> - just like how you can have HTTP and HTTPS on the web, Akka.NET supports multiple transport protocols for inter-process communication. The default protocol for single-process actor systems is just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If you’re using remoting or clustering, you’ll typically use a socket transport like </a:t>
            </a:r>
            <a:r>
              <a:rPr lang="en-US" sz="1200" b="0" i="0" kern="1200" dirty="0" err="1">
                <a:solidFill>
                  <a:schemeClr val="tx1"/>
                </a:solidFill>
                <a:effectLst/>
                <a:latin typeface="+mn-lt"/>
                <a:ea typeface="+mn-ea"/>
                <a:cs typeface="+mn-cs"/>
              </a:rPr>
              <a:t>akka.tcp</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akka.udp</a:t>
            </a:r>
            <a:r>
              <a:rPr lang="en-US" sz="1200" b="0" i="0" kern="1200" dirty="0">
                <a:solidFill>
                  <a:schemeClr val="tx1"/>
                </a:solidFill>
                <a:effectLst/>
                <a:latin typeface="+mn-lt"/>
                <a:ea typeface="+mn-ea"/>
                <a:cs typeface="+mn-cs"/>
              </a:rPr>
              <a:t>:// to communicate between nodes.</a:t>
            </a:r>
          </a:p>
          <a:p>
            <a:r>
              <a:rPr lang="en-US" sz="1200" b="1" i="0" kern="1200" dirty="0" err="1">
                <a:solidFill>
                  <a:schemeClr val="tx1"/>
                </a:solidFill>
                <a:effectLst/>
                <a:latin typeface="+mn-lt"/>
                <a:ea typeface="+mn-ea"/>
                <a:cs typeface="+mn-cs"/>
              </a:rPr>
              <a:t>ActorSystem</a:t>
            </a:r>
            <a:r>
              <a:rPr lang="en-US" sz="1200" b="0" i="0" kern="1200" dirty="0">
                <a:solidFill>
                  <a:schemeClr val="tx1"/>
                </a:solidFill>
                <a:effectLst/>
                <a:latin typeface="+mn-lt"/>
                <a:ea typeface="+mn-ea"/>
                <a:cs typeface="+mn-cs"/>
              </a:rPr>
              <a:t> - every </a:t>
            </a:r>
            <a:r>
              <a:rPr lang="en-US" sz="1200" b="0" i="0" kern="1200" dirty="0" err="1">
                <a:solidFill>
                  <a:schemeClr val="tx1"/>
                </a:solidFill>
                <a:effectLst/>
                <a:latin typeface="+mn-lt"/>
                <a:ea typeface="+mn-ea"/>
                <a:cs typeface="+mn-cs"/>
              </a:rPr>
              <a:t>ActorSystem</a:t>
            </a:r>
            <a:r>
              <a:rPr lang="en-US" sz="1200" b="0" i="0" kern="1200" dirty="0">
                <a:solidFill>
                  <a:schemeClr val="tx1"/>
                </a:solidFill>
                <a:effectLst/>
                <a:latin typeface="+mn-lt"/>
                <a:ea typeface="+mn-ea"/>
                <a:cs typeface="+mn-cs"/>
              </a:rPr>
              <a:t> instance in Akka.NET has to be given a name upon startup, and that name can be shared by multiple processes or machines that are all participating in a distributed </a:t>
            </a:r>
            <a:r>
              <a:rPr lang="en-US" sz="1200" b="0" i="0" kern="1200" dirty="0" err="1">
                <a:solidFill>
                  <a:schemeClr val="tx1"/>
                </a:solidFill>
                <a:effectLst/>
                <a:latin typeface="+mn-lt"/>
                <a:ea typeface="+mn-ea"/>
                <a:cs typeface="+mn-cs"/>
              </a:rPr>
              <a:t>ActorSystem</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 if you’re not using remoting, then the address portion of an </a:t>
            </a:r>
            <a:r>
              <a:rPr lang="en-US" sz="1200" b="0" i="0" kern="1200" dirty="0" err="1">
                <a:solidFill>
                  <a:schemeClr val="tx1"/>
                </a:solidFill>
                <a:effectLst/>
                <a:latin typeface="+mn-lt"/>
                <a:ea typeface="+mn-ea"/>
                <a:cs typeface="+mn-cs"/>
              </a:rPr>
              <a:t>ActorPath</a:t>
            </a:r>
            <a:r>
              <a:rPr lang="en-US" sz="1200" b="0" i="0" kern="1200" dirty="0">
                <a:solidFill>
                  <a:schemeClr val="tx1"/>
                </a:solidFill>
                <a:effectLst/>
                <a:latin typeface="+mn-lt"/>
                <a:ea typeface="+mn-ea"/>
                <a:cs typeface="+mn-cs"/>
              </a:rPr>
              <a:t> can be omitted. But this is used to convey specific IP address / domain name and port information used for remote communication between actor systems.</a:t>
            </a:r>
          </a:p>
          <a:p>
            <a:r>
              <a:rPr lang="en-US" sz="1200" b="1" i="0" kern="1200" dirty="0">
                <a:solidFill>
                  <a:schemeClr val="tx1"/>
                </a:solidFill>
                <a:effectLst/>
                <a:latin typeface="+mn-lt"/>
                <a:ea typeface="+mn-ea"/>
                <a:cs typeface="+mn-cs"/>
              </a:rPr>
              <a:t>Path</a:t>
            </a:r>
            <a:r>
              <a:rPr lang="en-US" sz="1200" b="0" i="0" kern="1200" dirty="0">
                <a:solidFill>
                  <a:schemeClr val="tx1"/>
                </a:solidFill>
                <a:effectLst/>
                <a:latin typeface="+mn-lt"/>
                <a:ea typeface="+mn-ea"/>
                <a:cs typeface="+mn-cs"/>
              </a:rPr>
              <a:t> - this is the path to a specific actor at an address. It’s structure just like a URL path for a website, with all user-defined actors stemming off of the /user/ root actor.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All Messages Sent to An </a:t>
            </a:r>
            <a:r>
              <a:rPr lang="en-US" sz="1200" b="1" i="0" kern="1200" dirty="0" err="1">
                <a:solidFill>
                  <a:schemeClr val="tx1"/>
                </a:solidFill>
                <a:effectLst/>
                <a:latin typeface="+mn-lt"/>
                <a:ea typeface="+mn-ea"/>
                <a:cs typeface="+mn-cs"/>
              </a:rPr>
              <a:t>ActorReference</a:t>
            </a:r>
            <a:r>
              <a:rPr lang="en-US" sz="1200" b="1" i="0" kern="1200" dirty="0">
                <a:solidFill>
                  <a:schemeClr val="tx1"/>
                </a:solidFill>
                <a:effectLst/>
                <a:latin typeface="+mn-lt"/>
                <a:ea typeface="+mn-ea"/>
                <a:cs typeface="+mn-cs"/>
              </a:rPr>
              <a:t> Are Placed In A “Mailbox” That Belongs to the Actor.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D2CE8B-9E07-4940-9C5B-C895185EF23C}" type="slidenum">
              <a:rPr lang="en-US" smtClean="0"/>
              <a:t>7</a:t>
            </a:fld>
            <a:endParaRPr lang="en-US"/>
          </a:p>
        </p:txBody>
      </p:sp>
    </p:spTree>
    <p:extLst>
      <p:ext uri="{BB962C8B-B14F-4D97-AF65-F5344CB8AC3E}">
        <p14:creationId xmlns:p14="http://schemas.microsoft.com/office/powerpoint/2010/main" val="412171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Before diving into how we can build an application, we will see some of the keywords which can are employed in the framework but also in the documentation.</a:t>
            </a:r>
          </a:p>
          <a:p>
            <a:endParaRPr lang="en-US" sz="1200" dirty="0">
              <a:solidFill>
                <a:schemeClr val="bg1"/>
              </a:solidFill>
            </a:endParaRPr>
          </a:p>
          <a:p>
            <a:r>
              <a:rPr lang="en-US" sz="1200" dirty="0">
                <a:solidFill>
                  <a:schemeClr val="bg1"/>
                </a:solidFill>
              </a:rPr>
              <a:t>Grain</a:t>
            </a:r>
          </a:p>
          <a:p>
            <a:endParaRPr lang="en-US" sz="1200" dirty="0">
              <a:solidFill>
                <a:schemeClr val="bg1"/>
              </a:solidFill>
            </a:endParaRPr>
          </a:p>
          <a:p>
            <a:r>
              <a:rPr lang="en-US" sz="1200" dirty="0">
                <a:solidFill>
                  <a:schemeClr val="bg1"/>
                </a:solidFill>
              </a:rPr>
              <a:t>Grains are the heart of the application, business logic, validation of business logic and storage are handled from within the grain. It is the actor containing the business logic. A grain can be either stateless or stateful and can also have its state persisted. We interact with grains in a asynchronous fashion, any call is asynchronous and return a Task. It is also possible to have the grain return a value back to the caller.</a:t>
            </a:r>
          </a:p>
          <a:p>
            <a:r>
              <a:rPr lang="en-US" sz="1200" dirty="0">
                <a:solidFill>
                  <a:schemeClr val="bg1"/>
                </a:solidFill>
              </a:rPr>
              <a:t>Concurrency is also handle by Orleans, every grain is ensure process request in a synchronous way. This makes thinking about the state within the grain much easier as there will never be concurrent threads modifying the grain state.</a:t>
            </a:r>
          </a:p>
          <a:p>
            <a:endParaRPr lang="en-US" sz="1200" dirty="0">
              <a:solidFill>
                <a:schemeClr val="bg1"/>
              </a:solidFill>
            </a:endParaRPr>
          </a:p>
          <a:p>
            <a:r>
              <a:rPr lang="en-US" sz="1200" dirty="0">
                <a:solidFill>
                  <a:schemeClr val="bg1"/>
                </a:solidFill>
              </a:rPr>
              <a:t>Silo</a:t>
            </a:r>
          </a:p>
          <a:p>
            <a:endParaRPr lang="en-US" sz="1200" dirty="0">
              <a:solidFill>
                <a:schemeClr val="bg1"/>
              </a:solidFill>
            </a:endParaRPr>
          </a:p>
          <a:p>
            <a:r>
              <a:rPr lang="en-US" sz="1200" dirty="0">
                <a:solidFill>
                  <a:schemeClr val="bg1"/>
                </a:solidFill>
              </a:rPr>
              <a:t>A silo is the process where a grain get executed. Multiple silos together form a cluster. In the most simplistic development, all silos share the same set of grain implementation.</a:t>
            </a:r>
          </a:p>
          <a:p>
            <a:r>
              <a:rPr lang="en-US" sz="1200" dirty="0">
                <a:solidFill>
                  <a:schemeClr val="bg1"/>
                </a:solidFill>
              </a:rPr>
              <a:t>When a client needs to get a grain, it will contact the silo through its gateway, then Orleans decides which silo will instantiate the grain. This is one of the properties of the virtual actor, we do not decide how silos are managed and where grains are instantiated, Orleans takes care of it for us. To get a grain, all we know is the cluster we wish to contact and where to find the gateways available (membership table).</a:t>
            </a:r>
          </a:p>
          <a:p>
            <a:endParaRPr lang="en-US" sz="1200" dirty="0">
              <a:solidFill>
                <a:schemeClr val="bg1"/>
              </a:solidFill>
            </a:endParaRPr>
          </a:p>
          <a:p>
            <a:r>
              <a:rPr lang="en-US" sz="1200" dirty="0">
                <a:solidFill>
                  <a:schemeClr val="bg1"/>
                </a:solidFill>
              </a:rPr>
              <a:t>Cluster</a:t>
            </a:r>
          </a:p>
          <a:p>
            <a:endParaRPr lang="en-US" sz="1200" dirty="0">
              <a:solidFill>
                <a:schemeClr val="bg1"/>
              </a:solidFill>
            </a:endParaRPr>
          </a:p>
          <a:p>
            <a:r>
              <a:rPr lang="en-US" sz="1200" dirty="0">
                <a:solidFill>
                  <a:schemeClr val="bg1"/>
                </a:solidFill>
              </a:rPr>
              <a:t>A cluster is composed by a set of silos. Within the cluster, the availability of the silos is maintained through via the membership table. A cluster is also identified by the deployment identifier. It can be seen as the unit accessible by the client. The cluster can be seen as the server too.</a:t>
            </a:r>
          </a:p>
          <a:p>
            <a:endParaRPr lang="en-US" sz="1200" dirty="0">
              <a:solidFill>
                <a:schemeClr val="bg1"/>
              </a:solidFill>
            </a:endParaRPr>
          </a:p>
          <a:p>
            <a:r>
              <a:rPr lang="en-US" sz="1200" dirty="0">
                <a:solidFill>
                  <a:schemeClr val="bg1"/>
                </a:solidFill>
              </a:rPr>
              <a:t>Client</a:t>
            </a:r>
          </a:p>
          <a:p>
            <a:endParaRPr lang="en-US" sz="1200" dirty="0">
              <a:solidFill>
                <a:schemeClr val="bg1"/>
              </a:solidFill>
            </a:endParaRPr>
          </a:p>
          <a:p>
            <a:r>
              <a:rPr lang="en-US" sz="1200" dirty="0">
                <a:solidFill>
                  <a:schemeClr val="bg1"/>
                </a:solidFill>
              </a:rPr>
              <a:t>A client is the caller needed the grain. The Orleans client is the service provided to talk to the cluster. It contains more in it like the message gateway which keeps track of alive/dead gateways. Usually the client is created within the client application needing to call grains, like an ASP.NET application.</a:t>
            </a:r>
          </a:p>
          <a:p>
            <a:endParaRPr lang="en-US" sz="1200" dirty="0">
              <a:solidFill>
                <a:schemeClr val="bg1"/>
              </a:solidFill>
            </a:endParaRPr>
          </a:p>
          <a:p>
            <a:r>
              <a:rPr lang="en-US" sz="1200" dirty="0">
                <a:solidFill>
                  <a:schemeClr val="bg1"/>
                </a:solidFill>
              </a:rPr>
              <a:t>Liveness</a:t>
            </a:r>
          </a:p>
          <a:p>
            <a:endParaRPr lang="en-US" sz="1200" dirty="0">
              <a:solidFill>
                <a:schemeClr val="bg1"/>
              </a:solidFill>
            </a:endParaRPr>
          </a:p>
          <a:p>
            <a:r>
              <a:rPr lang="en-US" sz="1200" dirty="0">
                <a:solidFill>
                  <a:schemeClr val="bg1"/>
                </a:solidFill>
              </a:rPr>
              <a:t>The liveness is what defines how do silos know about other silos joining the cluster or being alive/dead. In reliable environment, the liveness implemented through a membership table stored in a reliable structure such as </a:t>
            </a:r>
            <a:r>
              <a:rPr lang="en-US" sz="1200" dirty="0" err="1">
                <a:solidFill>
                  <a:schemeClr val="bg1"/>
                </a:solidFill>
              </a:rPr>
              <a:t>SQLserver</a:t>
            </a:r>
            <a:r>
              <a:rPr lang="en-US" sz="1200" dirty="0">
                <a:solidFill>
                  <a:schemeClr val="bg1"/>
                </a:solidFill>
              </a:rPr>
              <a:t> or </a:t>
            </a:r>
            <a:r>
              <a:rPr lang="en-US" sz="1200" dirty="0" err="1">
                <a:solidFill>
                  <a:schemeClr val="bg1"/>
                </a:solidFill>
              </a:rPr>
              <a:t>ZooKeeper</a:t>
            </a:r>
            <a:r>
              <a:rPr lang="en-US" sz="1200" dirty="0">
                <a:solidFill>
                  <a:schemeClr val="bg1"/>
                </a:solidFill>
              </a:rPr>
              <a:t>. But during development, the liveness is provided by a membership table stored in the state of a grain, inside the primary silo (which is also the seed node).</a:t>
            </a:r>
          </a:p>
          <a:p>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D5D2CE8B-9E07-4940-9C5B-C895185EF23C}" type="slidenum">
              <a:rPr lang="en-US" smtClean="0"/>
              <a:t>8</a:t>
            </a:fld>
            <a:endParaRPr lang="en-US"/>
          </a:p>
        </p:txBody>
      </p:sp>
    </p:spTree>
    <p:extLst>
      <p:ext uri="{BB962C8B-B14F-4D97-AF65-F5344CB8AC3E}">
        <p14:creationId xmlns:p14="http://schemas.microsoft.com/office/powerpoint/2010/main" val="131786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most interesting aspect in this section is the difference in primary focus between the two projects: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primary focus of Orleans is to simplify distributed computing and allow non-experts to write efficient, scalable and reliable distributed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is a toolkit for building distributed systems, offering the full power but also exposing the inherent complexity of this domain.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Both projects intend to be complete solutions, meaning that Orleans’ second priority is to allow experienced users to control the platform in more detail and adapt it to a wide range of use-cases, while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also raises the level of abstraction and offers simplified but very useful abstraction.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difference is that of design methodology: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guiding question for Orleans is “what is the default behavior that is most natural and easy for non-experts?” The second question is then how the expert can make their own decision.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Akka’s</a:t>
            </a:r>
            <a:r>
              <a:rPr lang="en-US" sz="1200" b="0" i="0" kern="1200" dirty="0">
                <a:solidFill>
                  <a:schemeClr val="tx1"/>
                </a:solidFill>
                <a:effectLst/>
                <a:latin typeface="+mn-lt"/>
                <a:ea typeface="+mn-ea"/>
                <a:cs typeface="+mn-cs"/>
              </a:rPr>
              <a:t> guiding question is “what is the minimal abstraction that we can provide without compromises?” This means that “good default” for us is not driven by what users might expect, but what we think users will find most useful for reasoning about their program once they have understood the abstraction—familiarity is not a goal in itself.</a:t>
            </a:r>
          </a:p>
          <a:p>
            <a:endParaRPr lang="en-US" dirty="0">
              <a:hlinkClick r:id="rId3"/>
            </a:endParaRPr>
          </a:p>
          <a:p>
            <a:endParaRPr lang="en-US" dirty="0">
              <a:hlinkClick r:id="rId3"/>
            </a:endParaRPr>
          </a:p>
          <a:p>
            <a:r>
              <a:rPr lang="en-US" dirty="0">
                <a:hlinkClick r:id="rId3"/>
              </a:rPr>
              <a:t>https://github.com/akka/akka-meta/blob/master/ComparisonWithOrleans.md</a:t>
            </a:r>
            <a:endParaRPr lang="en-US" dirty="0"/>
          </a:p>
        </p:txBody>
      </p:sp>
      <p:sp>
        <p:nvSpPr>
          <p:cNvPr id="4" name="Slide Number Placeholder 3"/>
          <p:cNvSpPr>
            <a:spLocks noGrp="1"/>
          </p:cNvSpPr>
          <p:nvPr>
            <p:ph type="sldNum" sz="quarter" idx="10"/>
          </p:nvPr>
        </p:nvSpPr>
        <p:spPr/>
        <p:txBody>
          <a:bodyPr/>
          <a:lstStyle/>
          <a:p>
            <a:fld id="{D5D2CE8B-9E07-4940-9C5B-C895185EF23C}" type="slidenum">
              <a:rPr lang="en-US" smtClean="0"/>
              <a:t>9</a:t>
            </a:fld>
            <a:endParaRPr lang="en-US"/>
          </a:p>
        </p:txBody>
      </p:sp>
    </p:spTree>
    <p:extLst>
      <p:ext uri="{BB962C8B-B14F-4D97-AF65-F5344CB8AC3E}">
        <p14:creationId xmlns:p14="http://schemas.microsoft.com/office/powerpoint/2010/main" val="153218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1922-16BF-499D-814A-5222BC1B8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979CBE-15C3-457C-98F9-81EF9BBBB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5321D-9FB0-4D8C-94BE-21A832A2F2F4}"/>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5" name="Footer Placeholder 4">
            <a:extLst>
              <a:ext uri="{FF2B5EF4-FFF2-40B4-BE49-F238E27FC236}">
                <a16:creationId xmlns:a16="http://schemas.microsoft.com/office/drawing/2014/main" id="{AF4A5DEB-D80B-4E0C-9992-91277B316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4EDBB-CFFF-4178-9BE4-0F5EF5C86C62}"/>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36200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6BCE-3651-4ACC-B480-2D3D50ECB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B3F4-CEE5-41D5-987D-4E63710D28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1C218-3848-41EF-A390-B927F678934A}"/>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5" name="Footer Placeholder 4">
            <a:extLst>
              <a:ext uri="{FF2B5EF4-FFF2-40B4-BE49-F238E27FC236}">
                <a16:creationId xmlns:a16="http://schemas.microsoft.com/office/drawing/2014/main" id="{68E935EE-72D6-4547-A6B1-F685480EF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D551-6A88-4526-AF0D-4CF6AF0A5E82}"/>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74074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B3FBFB-6F4B-4369-A500-6F32E0AB4A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A4407-B921-47A0-B529-2C106B2B9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65C9F-BC91-4CC3-A33F-0C7040242FA3}"/>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5" name="Footer Placeholder 4">
            <a:extLst>
              <a:ext uri="{FF2B5EF4-FFF2-40B4-BE49-F238E27FC236}">
                <a16:creationId xmlns:a16="http://schemas.microsoft.com/office/drawing/2014/main" id="{EAADD7AD-CD35-4062-9F19-66F2C6C76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F05F7-B4E9-4030-A5D3-37647FDB4706}"/>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54109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F937-B0C1-408F-92F7-BEA8CAFB8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099B6-A224-4ACB-9CB4-9F8A91289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72B68-8A86-4F49-A521-FED4C386870F}"/>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5" name="Footer Placeholder 4">
            <a:extLst>
              <a:ext uri="{FF2B5EF4-FFF2-40B4-BE49-F238E27FC236}">
                <a16:creationId xmlns:a16="http://schemas.microsoft.com/office/drawing/2014/main" id="{3229C4E5-3083-4C04-9CF2-C95435232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848F7-224A-4D1F-89E8-E6358D62BCDA}"/>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185472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DBAD-7498-43F5-9DEC-1D4FF9620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65AC07-686D-4B0F-A58B-E68A00565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3F7882-ACD0-45F1-9B81-9BAAC2317DA5}"/>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5" name="Footer Placeholder 4">
            <a:extLst>
              <a:ext uri="{FF2B5EF4-FFF2-40B4-BE49-F238E27FC236}">
                <a16:creationId xmlns:a16="http://schemas.microsoft.com/office/drawing/2014/main" id="{4C8DB03F-82C2-4EB7-880E-5AD08F312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2A237-928D-4B47-BEC1-C03759941B8C}"/>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88405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F366-184B-4EC9-8D8F-3B885CD7D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FE3F7-00B1-4BE3-B8AC-4C9DEB4C7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942D77-4679-4B3C-A141-C66CC0C3B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D4B58E-3C92-4E24-A641-F63D09D5EBC4}"/>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6" name="Footer Placeholder 5">
            <a:extLst>
              <a:ext uri="{FF2B5EF4-FFF2-40B4-BE49-F238E27FC236}">
                <a16:creationId xmlns:a16="http://schemas.microsoft.com/office/drawing/2014/main" id="{F2A04AFF-B26B-4059-99B2-D24F2C9D2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1A223-4810-496A-9B05-C56896EA5FE9}"/>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15800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8B87-B993-4EDA-97A5-FD0138E2E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33214B-973E-4BEA-BA4F-077519F6D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4B788-1EB5-478F-97CD-EA749983C7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10F14B-9BFE-42B5-BBDE-E2260E434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AE44F-412B-4D0E-9E3A-A4A7816ACC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2080A8-B6DB-453F-AA12-1235F572D207}"/>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8" name="Footer Placeholder 7">
            <a:extLst>
              <a:ext uri="{FF2B5EF4-FFF2-40B4-BE49-F238E27FC236}">
                <a16:creationId xmlns:a16="http://schemas.microsoft.com/office/drawing/2014/main" id="{57F7D043-968C-4637-8A4F-4036DE747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17D7DC-7675-499F-8E2A-5F7F40DA834B}"/>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411543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D134-C8C5-4A10-9C2E-8DCA6A129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594D4-B69C-496A-831D-ECCBB63B0D7E}"/>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4" name="Footer Placeholder 3">
            <a:extLst>
              <a:ext uri="{FF2B5EF4-FFF2-40B4-BE49-F238E27FC236}">
                <a16:creationId xmlns:a16="http://schemas.microsoft.com/office/drawing/2014/main" id="{20841844-DE7A-4916-9254-9D5684B6D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73F465-5277-4596-93B7-D6166245AB46}"/>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152451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D01D0-D125-4B3A-9D1C-6827FC054C3D}"/>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3" name="Footer Placeholder 2">
            <a:extLst>
              <a:ext uri="{FF2B5EF4-FFF2-40B4-BE49-F238E27FC236}">
                <a16:creationId xmlns:a16="http://schemas.microsoft.com/office/drawing/2014/main" id="{82E2BC6C-7758-4D7C-A5A0-4705B8366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DF639-7A54-46DB-B600-73599EF32DBD}"/>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35977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3128-382C-4B76-A7CB-451AD2DF4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A4D14-CAFA-4E8B-9614-A3718CB2F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4A52F-0182-48DD-AC51-1BC2B0A5A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FC779-C5B0-446D-B94F-F9DCEE1F1FB5}"/>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6" name="Footer Placeholder 5">
            <a:extLst>
              <a:ext uri="{FF2B5EF4-FFF2-40B4-BE49-F238E27FC236}">
                <a16:creationId xmlns:a16="http://schemas.microsoft.com/office/drawing/2014/main" id="{638605F5-1CA0-40CC-9240-037DEDDBB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3D753-5449-44A0-8493-68118A4EBA12}"/>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95302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386-C29C-43D4-A4D4-69DA9BA90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A15209-E397-4585-820C-69987E155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2D69CA-3FA2-434F-8531-C2FD7ACE6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D33CB-6209-42FB-8805-5231D596C353}"/>
              </a:ext>
            </a:extLst>
          </p:cNvPr>
          <p:cNvSpPr>
            <a:spLocks noGrp="1"/>
          </p:cNvSpPr>
          <p:nvPr>
            <p:ph type="dt" sz="half" idx="10"/>
          </p:nvPr>
        </p:nvSpPr>
        <p:spPr/>
        <p:txBody>
          <a:bodyPr/>
          <a:lstStyle/>
          <a:p>
            <a:fld id="{8C97A27F-45FD-4336-85A6-F38ED1EC0AF2}" type="datetimeFigureOut">
              <a:rPr lang="en-US" smtClean="0"/>
              <a:t>4/29/2020</a:t>
            </a:fld>
            <a:endParaRPr lang="en-US"/>
          </a:p>
        </p:txBody>
      </p:sp>
      <p:sp>
        <p:nvSpPr>
          <p:cNvPr id="6" name="Footer Placeholder 5">
            <a:extLst>
              <a:ext uri="{FF2B5EF4-FFF2-40B4-BE49-F238E27FC236}">
                <a16:creationId xmlns:a16="http://schemas.microsoft.com/office/drawing/2014/main" id="{A46FC48E-7A2F-4252-86DC-94608E044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EB6C2-A5F2-476B-BE63-A5E23967DEB6}"/>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104581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100B6-730D-404E-91F9-D3ECEB783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B28588-268E-41BE-ADC4-4338A217D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E3B22-F321-4A70-8D37-A627E648B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7A27F-45FD-4336-85A6-F38ED1EC0AF2}" type="datetimeFigureOut">
              <a:rPr lang="en-US" smtClean="0"/>
              <a:t>4/29/2020</a:t>
            </a:fld>
            <a:endParaRPr lang="en-US"/>
          </a:p>
        </p:txBody>
      </p:sp>
      <p:sp>
        <p:nvSpPr>
          <p:cNvPr id="5" name="Footer Placeholder 4">
            <a:extLst>
              <a:ext uri="{FF2B5EF4-FFF2-40B4-BE49-F238E27FC236}">
                <a16:creationId xmlns:a16="http://schemas.microsoft.com/office/drawing/2014/main" id="{0D86E0FA-1591-4B79-A65E-B2AD0D04E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441B5-E4A5-4892-B5C8-39E301FE3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2A54-A633-4141-A492-DEAE481A4625}" type="slidenum">
              <a:rPr lang="en-US" smtClean="0"/>
              <a:t>‹#›</a:t>
            </a:fld>
            <a:endParaRPr lang="en-US"/>
          </a:p>
        </p:txBody>
      </p:sp>
    </p:spTree>
    <p:extLst>
      <p:ext uri="{BB962C8B-B14F-4D97-AF65-F5344CB8AC3E}">
        <p14:creationId xmlns:p14="http://schemas.microsoft.com/office/powerpoint/2010/main" val="62921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B8F31-8338-441A-A26E-A876B42A9EE0}"/>
              </a:ext>
            </a:extLst>
          </p:cNvPr>
          <p:cNvSpPr>
            <a:spLocks noGrp="1"/>
          </p:cNvSpPr>
          <p:nvPr>
            <p:ph type="ctrTitle"/>
          </p:nvPr>
        </p:nvSpPr>
        <p:spPr>
          <a:xfrm>
            <a:off x="795338" y="1566473"/>
            <a:ext cx="10601325" cy="2166723"/>
          </a:xfrm>
        </p:spPr>
        <p:txBody>
          <a:bodyPr>
            <a:normAutofit/>
          </a:bodyPr>
          <a:lstStyle/>
          <a:p>
            <a:r>
              <a:rPr lang="en-US" sz="6600">
                <a:solidFill>
                  <a:schemeClr val="bg1"/>
                </a:solidFill>
              </a:rPr>
              <a:t>Developing APIs using the Actor Model in ASP.NET Core</a:t>
            </a:r>
          </a:p>
        </p:txBody>
      </p:sp>
      <p:sp>
        <p:nvSpPr>
          <p:cNvPr id="3" name="Subtitle 2">
            <a:extLst>
              <a:ext uri="{FF2B5EF4-FFF2-40B4-BE49-F238E27FC236}">
                <a16:creationId xmlns:a16="http://schemas.microsoft.com/office/drawing/2014/main" id="{4CF26E9C-56FB-40B0-A5F9-37BF40B85D90}"/>
              </a:ext>
            </a:extLst>
          </p:cNvPr>
          <p:cNvSpPr>
            <a:spLocks noGrp="1"/>
          </p:cNvSpPr>
          <p:nvPr>
            <p:ph type="subTitle" idx="1"/>
          </p:nvPr>
        </p:nvSpPr>
        <p:spPr>
          <a:xfrm>
            <a:off x="795338" y="4092320"/>
            <a:ext cx="10601325" cy="1144884"/>
          </a:xfrm>
        </p:spPr>
        <p:txBody>
          <a:bodyPr>
            <a:normAutofit/>
          </a:bodyPr>
          <a:lstStyle/>
          <a:p>
            <a:r>
              <a:rPr lang="en-US">
                <a:solidFill>
                  <a:schemeClr val="accent1">
                    <a:lumMod val="60000"/>
                    <a:lumOff val="40000"/>
                  </a:schemeClr>
                </a:solidFill>
              </a:rPr>
              <a:t>Mike Gritz</a:t>
            </a:r>
          </a:p>
        </p:txBody>
      </p:sp>
      <p:cxnSp>
        <p:nvCxnSpPr>
          <p:cNvPr id="34" name="Straight Connector 3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828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Demo</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a:solidFill>
                  <a:schemeClr val="bg1"/>
                </a:solidFill>
              </a:rPr>
              <a:t>Calculator</a:t>
            </a:r>
          </a:p>
          <a:p>
            <a:pPr lvl="1"/>
            <a:r>
              <a:rPr lang="en-US">
                <a:solidFill>
                  <a:schemeClr val="bg1"/>
                </a:solidFill>
                <a:hlinkClick r:id="rId2"/>
              </a:rPr>
              <a:t>http://localhost:3000/</a:t>
            </a:r>
            <a:endParaRPr lang="en-US">
              <a:solidFill>
                <a:schemeClr val="bg1"/>
              </a:solidFill>
            </a:endParaRPr>
          </a:p>
          <a:p>
            <a:endParaRPr lang="en-US" sz="2400">
              <a:solidFill>
                <a:schemeClr val="bg1"/>
              </a:solidFill>
            </a:endParaRPr>
          </a:p>
        </p:txBody>
      </p:sp>
    </p:spTree>
    <p:extLst>
      <p:ext uri="{BB962C8B-B14F-4D97-AF65-F5344CB8AC3E}">
        <p14:creationId xmlns:p14="http://schemas.microsoft.com/office/powerpoint/2010/main" val="259981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Questions</a:t>
            </a:r>
          </a:p>
        </p:txBody>
      </p:sp>
      <p:cxnSp>
        <p:nvCxnSpPr>
          <p:cNvPr id="22" name="Straight Connector 2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263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D90D7-8B0A-4AB5-B7AE-D3BB88545A66}"/>
              </a:ext>
            </a:extLst>
          </p:cNvPr>
          <p:cNvSpPr>
            <a:spLocks noGrp="1"/>
          </p:cNvSpPr>
          <p:nvPr>
            <p:ph type="title"/>
          </p:nvPr>
        </p:nvSpPr>
        <p:spPr>
          <a:xfrm>
            <a:off x="838200" y="1129284"/>
            <a:ext cx="4114800" cy="4599432"/>
          </a:xfrm>
        </p:spPr>
        <p:txBody>
          <a:bodyPr anchor="ctr">
            <a:normAutofit/>
          </a:bodyPr>
          <a:lstStyle/>
          <a:p>
            <a:r>
              <a:rPr lang="en-US" sz="4800">
                <a:solidFill>
                  <a:schemeClr val="bg1"/>
                </a:solidFill>
              </a:rPr>
              <a:t>Agenda</a:t>
            </a:r>
          </a:p>
        </p:txBody>
      </p:sp>
      <p:sp>
        <p:nvSpPr>
          <p:cNvPr id="3" name="Content Placeholder 2">
            <a:extLst>
              <a:ext uri="{FF2B5EF4-FFF2-40B4-BE49-F238E27FC236}">
                <a16:creationId xmlns:a16="http://schemas.microsoft.com/office/drawing/2014/main" id="{95C30AB2-0D5F-44FD-B311-842560FA38CF}"/>
              </a:ext>
            </a:extLst>
          </p:cNvPr>
          <p:cNvSpPr>
            <a:spLocks noGrp="1"/>
          </p:cNvSpPr>
          <p:nvPr>
            <p:ph idx="1"/>
          </p:nvPr>
        </p:nvSpPr>
        <p:spPr>
          <a:xfrm>
            <a:off x="5936104" y="1131482"/>
            <a:ext cx="5417695" cy="4595037"/>
          </a:xfrm>
        </p:spPr>
        <p:txBody>
          <a:bodyPr anchor="ctr">
            <a:normAutofit/>
          </a:bodyPr>
          <a:lstStyle/>
          <a:p>
            <a:r>
              <a:rPr lang="en-US" sz="2400">
                <a:solidFill>
                  <a:schemeClr val="bg1"/>
                </a:solidFill>
              </a:rPr>
              <a:t>Brief History</a:t>
            </a:r>
          </a:p>
          <a:p>
            <a:r>
              <a:rPr lang="en-US" sz="2400">
                <a:solidFill>
                  <a:schemeClr val="bg1"/>
                </a:solidFill>
              </a:rPr>
              <a:t>Architectural Concepts</a:t>
            </a:r>
          </a:p>
          <a:p>
            <a:r>
              <a:rPr lang="en-US" sz="2400">
                <a:solidFill>
                  <a:schemeClr val="bg1"/>
                </a:solidFill>
              </a:rPr>
              <a:t>Practical Use Cases</a:t>
            </a:r>
          </a:p>
          <a:p>
            <a:r>
              <a:rPr lang="en-US" sz="2400">
                <a:solidFill>
                  <a:schemeClr val="bg1"/>
                </a:solidFill>
              </a:rPr>
              <a:t>.NET Implementations</a:t>
            </a:r>
          </a:p>
          <a:p>
            <a:r>
              <a:rPr lang="en-US" sz="2400">
                <a:solidFill>
                  <a:schemeClr val="bg1"/>
                </a:solidFill>
              </a:rPr>
              <a:t>Akka.NET</a:t>
            </a:r>
          </a:p>
          <a:p>
            <a:r>
              <a:rPr lang="en-US" sz="2400">
                <a:solidFill>
                  <a:schemeClr val="bg1"/>
                </a:solidFill>
              </a:rPr>
              <a:t>Orleans.NET</a:t>
            </a:r>
          </a:p>
          <a:p>
            <a:r>
              <a:rPr lang="en-US" sz="2400">
                <a:solidFill>
                  <a:schemeClr val="bg1"/>
                </a:solidFill>
              </a:rPr>
              <a:t>Trade-offs</a:t>
            </a:r>
          </a:p>
          <a:p>
            <a:r>
              <a:rPr lang="en-US" sz="2400">
                <a:solidFill>
                  <a:schemeClr val="bg1"/>
                </a:solidFill>
              </a:rPr>
              <a:t>Demo</a:t>
            </a:r>
          </a:p>
          <a:p>
            <a:r>
              <a:rPr lang="en-US" sz="2400">
                <a:solidFill>
                  <a:schemeClr val="bg1"/>
                </a:solidFill>
              </a:rPr>
              <a:t>Questions</a:t>
            </a:r>
          </a:p>
        </p:txBody>
      </p:sp>
    </p:spTree>
    <p:extLst>
      <p:ext uri="{BB962C8B-B14F-4D97-AF65-F5344CB8AC3E}">
        <p14:creationId xmlns:p14="http://schemas.microsoft.com/office/powerpoint/2010/main" val="329952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Brief History</a:t>
            </a:r>
          </a:p>
        </p:txBody>
      </p:sp>
      <p:cxnSp>
        <p:nvCxnSpPr>
          <p:cNvPr id="32" name="Straight Connector 31">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a:solidFill>
                  <a:schemeClr val="bg1"/>
                </a:solidFill>
              </a:rPr>
              <a:t>The actor model is a conceptual model to deal with concurrent computation.</a:t>
            </a:r>
          </a:p>
          <a:p>
            <a:r>
              <a:rPr lang="en-US" sz="2400">
                <a:solidFill>
                  <a:schemeClr val="bg1"/>
                </a:solidFill>
              </a:rPr>
              <a:t>Originated in 1973.</a:t>
            </a:r>
          </a:p>
          <a:p>
            <a:endParaRPr lang="en-US" sz="2400">
              <a:solidFill>
                <a:schemeClr val="bg1"/>
              </a:solidFill>
            </a:endParaRPr>
          </a:p>
        </p:txBody>
      </p:sp>
    </p:spTree>
    <p:extLst>
      <p:ext uri="{BB962C8B-B14F-4D97-AF65-F5344CB8AC3E}">
        <p14:creationId xmlns:p14="http://schemas.microsoft.com/office/powerpoint/2010/main" val="251703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Architectural Concepts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a:solidFill>
                  <a:schemeClr val="bg1"/>
                </a:solidFill>
              </a:rPr>
              <a:t>An actor is a fundamental unit of  computation.</a:t>
            </a:r>
          </a:p>
          <a:p>
            <a:r>
              <a:rPr lang="en-US" sz="2400">
                <a:solidFill>
                  <a:schemeClr val="bg1"/>
                </a:solidFill>
              </a:rPr>
              <a:t>Everything is an actor instead of an object</a:t>
            </a:r>
          </a:p>
          <a:p>
            <a:r>
              <a:rPr lang="en-US" sz="2400">
                <a:solidFill>
                  <a:schemeClr val="bg1"/>
                </a:solidFill>
              </a:rPr>
              <a:t>No shared state between actors</a:t>
            </a:r>
          </a:p>
          <a:p>
            <a:r>
              <a:rPr lang="en-US" sz="2400">
                <a:solidFill>
                  <a:schemeClr val="bg1"/>
                </a:solidFill>
              </a:rPr>
              <a:t>Asynchronous message passing</a:t>
            </a:r>
          </a:p>
          <a:p>
            <a:r>
              <a:rPr lang="en-US" sz="2400">
                <a:solidFill>
                  <a:schemeClr val="bg1"/>
                </a:solidFill>
              </a:rPr>
              <a:t>Mailboxes to buffer incoming messages</a:t>
            </a:r>
          </a:p>
          <a:p>
            <a:r>
              <a:rPr lang="en-US" sz="2400">
                <a:solidFill>
                  <a:schemeClr val="bg1"/>
                </a:solidFill>
              </a:rPr>
              <a:t>Actors Are about the Separation of Concerns and Containment</a:t>
            </a:r>
          </a:p>
        </p:txBody>
      </p:sp>
    </p:spTree>
    <p:extLst>
      <p:ext uri="{BB962C8B-B14F-4D97-AF65-F5344CB8AC3E}">
        <p14:creationId xmlns:p14="http://schemas.microsoft.com/office/powerpoint/2010/main" val="186422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30FDA-FE09-48CD-BFBA-0C5A4781291B}"/>
              </a:ext>
            </a:extLst>
          </p:cNvPr>
          <p:cNvSpPr>
            <a:spLocks noGrp="1"/>
          </p:cNvSpPr>
          <p:nvPr>
            <p:ph type="title"/>
          </p:nvPr>
        </p:nvSpPr>
        <p:spPr>
          <a:xfrm>
            <a:off x="838200" y="631825"/>
            <a:ext cx="10515600" cy="1325563"/>
          </a:xfrm>
        </p:spPr>
        <p:txBody>
          <a:bodyPr>
            <a:normAutofit/>
          </a:bodyPr>
          <a:lstStyle/>
          <a:p>
            <a:r>
              <a:rPr lang="en-US">
                <a:solidFill>
                  <a:schemeClr val="bg1"/>
                </a:solidFill>
              </a:rPr>
              <a:t>Practical Use Cases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C2A832-67B8-4C80-BACF-1053288356FA}"/>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Online Gaming</a:t>
            </a:r>
          </a:p>
          <a:p>
            <a:r>
              <a:rPr lang="en-US" sz="2400" dirty="0">
                <a:solidFill>
                  <a:schemeClr val="bg1"/>
                </a:solidFill>
              </a:rPr>
              <a:t>Finance</a:t>
            </a:r>
          </a:p>
          <a:p>
            <a:r>
              <a:rPr lang="en-US" sz="2400" dirty="0">
                <a:solidFill>
                  <a:schemeClr val="bg1"/>
                </a:solidFill>
              </a:rPr>
              <a:t>Statistics</a:t>
            </a:r>
          </a:p>
          <a:p>
            <a:r>
              <a:rPr lang="en-US" sz="2400" dirty="0">
                <a:solidFill>
                  <a:schemeClr val="bg1"/>
                </a:solidFill>
              </a:rPr>
              <a:t>Betting</a:t>
            </a:r>
          </a:p>
          <a:p>
            <a:r>
              <a:rPr lang="en-US" sz="2400" dirty="0">
                <a:solidFill>
                  <a:schemeClr val="bg1"/>
                </a:solidFill>
              </a:rPr>
              <a:t>Social Media</a:t>
            </a:r>
          </a:p>
          <a:p>
            <a:r>
              <a:rPr lang="en-US" sz="2400" dirty="0">
                <a:solidFill>
                  <a:schemeClr val="bg1"/>
                </a:solidFill>
              </a:rPr>
              <a:t>Telecom</a:t>
            </a:r>
          </a:p>
          <a:p>
            <a:r>
              <a:rPr lang="en-US" sz="2400" dirty="0">
                <a:solidFill>
                  <a:schemeClr val="bg1"/>
                </a:solidFill>
              </a:rPr>
              <a:t>Internet of Things</a:t>
            </a:r>
          </a:p>
          <a:p>
            <a:endParaRPr lang="en-US" sz="2400" dirty="0">
              <a:solidFill>
                <a:schemeClr val="bg1"/>
              </a:solidFill>
            </a:endParaRPr>
          </a:p>
        </p:txBody>
      </p:sp>
    </p:spTree>
    <p:extLst>
      <p:ext uri="{BB962C8B-B14F-4D97-AF65-F5344CB8AC3E}">
        <p14:creationId xmlns:p14="http://schemas.microsoft.com/office/powerpoint/2010/main" val="268319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E79AA-5A5A-4BAB-923E-8FB4B1886BB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.NET Implementations</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 up of a logo&#10;&#10;Description automatically generated">
            <a:extLst>
              <a:ext uri="{FF2B5EF4-FFF2-40B4-BE49-F238E27FC236}">
                <a16:creationId xmlns:a16="http://schemas.microsoft.com/office/drawing/2014/main" id="{45A08C99-55F7-406B-A2C1-C7324F9F26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1567" y="2679743"/>
            <a:ext cx="5455917" cy="3491786"/>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drawing&#10;&#10;Description automatically generated">
            <a:extLst>
              <a:ext uri="{FF2B5EF4-FFF2-40B4-BE49-F238E27FC236}">
                <a16:creationId xmlns:a16="http://schemas.microsoft.com/office/drawing/2014/main" id="{DF95F166-54AD-49C8-81C2-B2E32AACB5E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45073" y="3382192"/>
            <a:ext cx="5455917" cy="2086888"/>
          </a:xfrm>
          <a:prstGeom prst="rect">
            <a:avLst/>
          </a:prstGeom>
        </p:spPr>
      </p:pic>
    </p:spTree>
    <p:extLst>
      <p:ext uri="{BB962C8B-B14F-4D97-AF65-F5344CB8AC3E}">
        <p14:creationId xmlns:p14="http://schemas.microsoft.com/office/powerpoint/2010/main" val="104123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Akka.NET</a:t>
            </a:r>
          </a:p>
        </p:txBody>
      </p: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643468" y="2638043"/>
            <a:ext cx="3363974" cy="3415623"/>
          </a:xfrm>
        </p:spPr>
        <p:txBody>
          <a:bodyPr>
            <a:normAutofit/>
          </a:bodyPr>
          <a:lstStyle/>
          <a:p>
            <a:r>
              <a:rPr lang="en-US" sz="2000"/>
              <a:t>Untyped Actor</a:t>
            </a:r>
          </a:p>
          <a:p>
            <a:r>
              <a:rPr lang="en-US" sz="2000"/>
              <a:t>Messages</a:t>
            </a:r>
          </a:p>
          <a:p>
            <a:r>
              <a:rPr lang="en-US" sz="2000"/>
              <a:t>Actor System</a:t>
            </a:r>
          </a:p>
        </p:txBody>
      </p:sp>
      <p:pic>
        <p:nvPicPr>
          <p:cNvPr id="7" name="Picture 6" descr="A screenshot of a social media post&#10;&#10;Description automatically generated">
            <a:extLst>
              <a:ext uri="{FF2B5EF4-FFF2-40B4-BE49-F238E27FC236}">
                <a16:creationId xmlns:a16="http://schemas.microsoft.com/office/drawing/2014/main" id="{FCF6DF30-AA4E-409C-B823-B5DACD70E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110" y="643467"/>
            <a:ext cx="6144074" cy="5410199"/>
          </a:xfrm>
          <a:prstGeom prst="rect">
            <a:avLst/>
          </a:prstGeom>
        </p:spPr>
      </p:pic>
    </p:spTree>
    <p:extLst>
      <p:ext uri="{BB962C8B-B14F-4D97-AF65-F5344CB8AC3E}">
        <p14:creationId xmlns:p14="http://schemas.microsoft.com/office/powerpoint/2010/main" val="33790748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C60C6-C446-405A-993B-CCA231DA61AA}"/>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Orleans.NET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A3081F-8675-4D95-96A0-ADA82E633E3A}"/>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Grains</a:t>
            </a:r>
          </a:p>
          <a:p>
            <a:r>
              <a:rPr lang="en-US" sz="2400" dirty="0">
                <a:solidFill>
                  <a:schemeClr val="bg1"/>
                </a:solidFill>
              </a:rPr>
              <a:t>Silos</a:t>
            </a:r>
          </a:p>
          <a:p>
            <a:r>
              <a:rPr lang="en-US" sz="2400" dirty="0">
                <a:solidFill>
                  <a:schemeClr val="bg1"/>
                </a:solidFill>
              </a:rPr>
              <a:t>Cluster</a:t>
            </a:r>
          </a:p>
          <a:p>
            <a:r>
              <a:rPr lang="en-US" sz="2400" dirty="0">
                <a:solidFill>
                  <a:schemeClr val="bg1"/>
                </a:solidFill>
              </a:rPr>
              <a:t>Client</a:t>
            </a:r>
          </a:p>
          <a:p>
            <a:r>
              <a:rPr lang="en-US" sz="2400" dirty="0">
                <a:solidFill>
                  <a:schemeClr val="bg1"/>
                </a:solidFill>
              </a:rPr>
              <a:t>Liveliness</a:t>
            </a: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25797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Trade-offs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Orleans.NET is a simplified toolkit for building distributed systems and allow non-experts to write efficient, scalable and reliable distributed services.</a:t>
            </a:r>
          </a:p>
          <a:p>
            <a:r>
              <a:rPr lang="en-US" sz="2400" dirty="0">
                <a:solidFill>
                  <a:schemeClr val="bg1"/>
                </a:solidFill>
              </a:rPr>
              <a:t>Akka.NET is a full scale toolkit for building distributed systems and offers much more granular access to the various aspects that make up the actor model.</a:t>
            </a:r>
          </a:p>
          <a:p>
            <a:endParaRPr lang="en-US" sz="2400" dirty="0">
              <a:solidFill>
                <a:schemeClr val="bg1"/>
              </a:solidFill>
            </a:endParaRPr>
          </a:p>
        </p:txBody>
      </p:sp>
    </p:spTree>
    <p:extLst>
      <p:ext uri="{BB962C8B-B14F-4D97-AF65-F5344CB8AC3E}">
        <p14:creationId xmlns:p14="http://schemas.microsoft.com/office/powerpoint/2010/main" val="289184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929</Words>
  <Application>Microsoft Office PowerPoint</Application>
  <PresentationFormat>Widescreen</PresentationFormat>
  <Paragraphs>186</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Developing APIs using the Actor Model in ASP.NET Core</vt:lpstr>
      <vt:lpstr>Agenda</vt:lpstr>
      <vt:lpstr>Brief History</vt:lpstr>
      <vt:lpstr>Architectural Concepts</vt:lpstr>
      <vt:lpstr>Practical Use Cases</vt:lpstr>
      <vt:lpstr>.NET Implementations</vt:lpstr>
      <vt:lpstr>Akka.NET</vt:lpstr>
      <vt:lpstr>Orleans.NET</vt:lpstr>
      <vt:lpstr>Trade-offs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APIs using the Actor Model in ASP.NET Core</dc:title>
  <dc:creator>Michael Gritz</dc:creator>
  <cp:lastModifiedBy>Michael Gritz</cp:lastModifiedBy>
  <cp:revision>1</cp:revision>
  <dcterms:created xsi:type="dcterms:W3CDTF">2020-04-30T02:53:23Z</dcterms:created>
  <dcterms:modified xsi:type="dcterms:W3CDTF">2020-04-30T03:01:42Z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2100cb5-3755-44fe-8e65-67539d7849f9_Enabled">
    <vt:lpwstr>True</vt:lpwstr>
  </property>
  <property fmtid="{D5CDD505-2E9C-101B-9397-08002B2CF9AE}" pid="3" name="MSIP_Label_32100cb5-3755-44fe-8e65-67539d7849f9_SiteId">
    <vt:lpwstr>07420c3d-c141-4c67-b6f3-f448e5adb67b</vt:lpwstr>
  </property>
  <property fmtid="{D5CDD505-2E9C-101B-9397-08002B2CF9AE}" pid="4" name="MSIP_Label_32100cb5-3755-44fe-8e65-67539d7849f9_Owner">
    <vt:lpwstr>Michael.Gritz@kiewit.com</vt:lpwstr>
  </property>
  <property fmtid="{D5CDD505-2E9C-101B-9397-08002B2CF9AE}" pid="5" name="MSIP_Label_32100cb5-3755-44fe-8e65-67539d7849f9_SetDate">
    <vt:lpwstr>2020-04-30T03:01:42.2712019Z</vt:lpwstr>
  </property>
  <property fmtid="{D5CDD505-2E9C-101B-9397-08002B2CF9AE}" pid="6" name="MSIP_Label_32100cb5-3755-44fe-8e65-67539d7849f9_Name">
    <vt:lpwstr>Internal Use Only</vt:lpwstr>
  </property>
  <property fmtid="{D5CDD505-2E9C-101B-9397-08002B2CF9AE}" pid="7" name="MSIP_Label_32100cb5-3755-44fe-8e65-67539d7849f9_Application">
    <vt:lpwstr>Microsoft Azure Information Protection</vt:lpwstr>
  </property>
  <property fmtid="{D5CDD505-2E9C-101B-9397-08002B2CF9AE}" pid="8" name="MSIP_Label_32100cb5-3755-44fe-8e65-67539d7849f9_ActionId">
    <vt:lpwstr>0b12c038-dd37-4b43-9ac8-cf4fb5eb27e6</vt:lpwstr>
  </property>
  <property fmtid="{D5CDD505-2E9C-101B-9397-08002B2CF9AE}" pid="9" name="MSIP_Label_32100cb5-3755-44fe-8e65-67539d7849f9_Extended_MSFT_Method">
    <vt:lpwstr>Automatic</vt:lpwstr>
  </property>
  <property fmtid="{D5CDD505-2E9C-101B-9397-08002B2CF9AE}" pid="10" name="Sensitivity">
    <vt:lpwstr>Internal Use Only</vt:lpwstr>
  </property>
</Properties>
</file>