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7" r:id="rId3"/>
    <p:sldId id="292" r:id="rId4"/>
    <p:sldId id="293" r:id="rId5"/>
    <p:sldId id="294" r:id="rId6"/>
    <p:sldId id="295" r:id="rId7"/>
    <p:sldId id="297" r:id="rId8"/>
    <p:sldId id="298" r:id="rId9"/>
    <p:sldId id="299" r:id="rId10"/>
    <p:sldId id="300" r:id="rId11"/>
    <p:sldId id="301" r:id="rId12"/>
    <p:sldId id="565" r:id="rId13"/>
    <p:sldId id="632" r:id="rId14"/>
    <p:sldId id="353" r:id="rId15"/>
    <p:sldId id="354" r:id="rId16"/>
    <p:sldId id="355" r:id="rId17"/>
    <p:sldId id="417" r:id="rId18"/>
    <p:sldId id="356" r:id="rId19"/>
    <p:sldId id="302" r:id="rId20"/>
    <p:sldId id="352" r:id="rId21"/>
    <p:sldId id="267" r:id="rId22"/>
    <p:sldId id="510" r:id="rId23"/>
    <p:sldId id="511" r:id="rId24"/>
    <p:sldId id="512" r:id="rId25"/>
    <p:sldId id="513" r:id="rId26"/>
    <p:sldId id="303" r:id="rId27"/>
    <p:sldId id="633" r:id="rId28"/>
    <p:sldId id="258" r:id="rId29"/>
    <p:sldId id="358" r:id="rId30"/>
    <p:sldId id="359" r:id="rId31"/>
    <p:sldId id="360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75" r:id="rId40"/>
    <p:sldId id="376" r:id="rId41"/>
    <p:sldId id="377" r:id="rId42"/>
    <p:sldId id="378" r:id="rId43"/>
    <p:sldId id="379" r:id="rId44"/>
    <p:sldId id="418" r:id="rId45"/>
    <p:sldId id="720" r:id="rId47"/>
    <p:sldId id="477" r:id="rId48"/>
    <p:sldId id="771" r:id="rId49"/>
    <p:sldId id="260" r:id="rId50"/>
    <p:sldId id="306" r:id="rId51"/>
    <p:sldId id="307" r:id="rId52"/>
    <p:sldId id="308" r:id="rId53"/>
    <p:sldId id="309" r:id="rId54"/>
    <p:sldId id="310" r:id="rId55"/>
    <p:sldId id="311" r:id="rId56"/>
    <p:sldId id="313" r:id="rId57"/>
    <p:sldId id="314" r:id="rId58"/>
    <p:sldId id="315" r:id="rId59"/>
    <p:sldId id="316" r:id="rId60"/>
    <p:sldId id="317" r:id="rId61"/>
    <p:sldId id="318" r:id="rId62"/>
    <p:sldId id="304" r:id="rId63"/>
    <p:sldId id="305" r:id="rId64"/>
    <p:sldId id="700" r:id="rId65"/>
    <p:sldId id="263" r:id="rId66"/>
    <p:sldId id="322" r:id="rId67"/>
    <p:sldId id="757" r:id="rId68"/>
    <p:sldId id="566" r:id="rId69"/>
    <p:sldId id="567" r:id="rId70"/>
    <p:sldId id="278" r:id="rId71"/>
    <p:sldId id="279" r:id="rId72"/>
    <p:sldId id="568" r:id="rId73"/>
    <p:sldId id="280" r:id="rId74"/>
    <p:sldId id="282" r:id="rId75"/>
    <p:sldId id="804" r:id="rId76"/>
    <p:sldId id="283" r:id="rId77"/>
    <p:sldId id="284" r:id="rId78"/>
    <p:sldId id="380" r:id="rId79"/>
    <p:sldId id="381" r:id="rId80"/>
    <p:sldId id="328" r:id="rId81"/>
    <p:sldId id="329" r:id="rId8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CCFFCC"/>
    <a:srgbClr val="CC3300"/>
    <a:srgbClr val="99FF99"/>
    <a:srgbClr val="FF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00"/>
    <p:restoredTop sz="94600"/>
  </p:normalViewPr>
  <p:slideViewPr>
    <p:cSldViewPr showGuides="1">
      <p:cViewPr varScale="1">
        <p:scale>
          <a:sx n="89" d="100"/>
          <a:sy n="89" d="100"/>
        </p:scale>
        <p:origin x="-1032" y="-96"/>
      </p:cViewPr>
      <p:guideLst>
        <p:guide orient="horz" pos="2110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7" Type="http://schemas.openxmlformats.org/officeDocument/2006/relationships/image" Target="../media/image17.wmf"/><Relationship Id="rId16" Type="http://schemas.openxmlformats.org/officeDocument/2006/relationships/image" Target="../media/image16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png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png"/><Relationship Id="rId1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03.wmf"/><Relationship Id="rId1" Type="http://schemas.openxmlformats.org/officeDocument/2006/relationships/image" Target="../media/image113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2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7.png"/><Relationship Id="rId4" Type="http://schemas.openxmlformats.org/officeDocument/2006/relationships/image" Target="../media/image146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7" Type="http://schemas.openxmlformats.org/officeDocument/2006/relationships/image" Target="../media/image154.png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3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2.png"/><Relationship Id="rId6" Type="http://schemas.openxmlformats.org/officeDocument/2006/relationships/image" Target="../media/image161.png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9.png"/><Relationship Id="rId6" Type="http://schemas.openxmlformats.org/officeDocument/2006/relationships/image" Target="../media/image168.png"/><Relationship Id="rId5" Type="http://schemas.openxmlformats.org/officeDocument/2006/relationships/image" Target="../media/image167.wmf"/><Relationship Id="rId4" Type="http://schemas.openxmlformats.org/officeDocument/2006/relationships/image" Target="../media/image166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4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0.wmf"/><Relationship Id="rId4" Type="http://schemas.openxmlformats.org/officeDocument/2006/relationships/image" Target="../media/image179.wmf"/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png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png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7.png"/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image" Target="../media/image194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8.png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png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4.png"/><Relationship Id="rId1" Type="http://schemas.openxmlformats.org/officeDocument/2006/relationships/image" Target="../media/image213.png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png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7106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 anchorCtr="0"/>
          <a:p>
            <a:pPr lvl="0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rgbClr val="FFFFCC"/>
          </a:fgClr>
          <a:bgClr>
            <a:srgbClr val="99FFCC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46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3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9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oleObject" Target="../embeddings/oleObject60.bin"/><Relationship Id="rId7" Type="http://schemas.openxmlformats.org/officeDocument/2006/relationships/image" Target="../media/image61.jpeg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8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3.png"/><Relationship Id="rId1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73.png"/><Relationship Id="rId7" Type="http://schemas.openxmlformats.org/officeDocument/2006/relationships/image" Target="../media/image72.wmf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65.bin"/><Relationship Id="rId3" Type="http://schemas.openxmlformats.org/officeDocument/2006/relationships/image" Target="../media/image70.wmf"/><Relationship Id="rId2" Type="http://schemas.openxmlformats.org/officeDocument/2006/relationships/oleObject" Target="../embeddings/oleObject64.bin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74.wmf"/><Relationship Id="rId1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oleObject" Target="../embeddings/oleObject7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7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2.png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7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6.w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92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8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6" Type="http://schemas.openxmlformats.org/officeDocument/2006/relationships/vmlDrawing" Target="../drawings/vmlDrawing1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7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oleObject" Target="../embeddings/oleObject91.bin"/><Relationship Id="rId7" Type="http://schemas.openxmlformats.org/officeDocument/2006/relationships/image" Target="../media/image97.wmf"/><Relationship Id="rId6" Type="http://schemas.openxmlformats.org/officeDocument/2006/relationships/oleObject" Target="../embeddings/oleObject90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89.bin"/><Relationship Id="rId3" Type="http://schemas.openxmlformats.org/officeDocument/2006/relationships/image" Target="../media/image95.png"/><Relationship Id="rId2" Type="http://schemas.openxmlformats.org/officeDocument/2006/relationships/image" Target="../media/image94.wmf"/><Relationship Id="rId13" Type="http://schemas.openxmlformats.org/officeDocument/2006/relationships/vmlDrawing" Target="../drawings/vmlDrawing19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9.wmf"/><Relationship Id="rId10" Type="http://schemas.openxmlformats.org/officeDocument/2006/relationships/oleObject" Target="../embeddings/oleObject92.bin"/><Relationship Id="rId1" Type="http://schemas.openxmlformats.org/officeDocument/2006/relationships/oleObject" Target="../embeddings/oleObject88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2.wmf"/><Relationship Id="rId1" Type="http://schemas.openxmlformats.org/officeDocument/2006/relationships/oleObject" Target="../embeddings/oleObject9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3.wmf"/><Relationship Id="rId1" Type="http://schemas.openxmlformats.org/officeDocument/2006/relationships/oleObject" Target="../embeddings/oleObject9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9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1" Type="http://schemas.openxmlformats.org/officeDocument/2006/relationships/oleObject" Target="../embeddings/oleObject9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6.wmf"/><Relationship Id="rId1" Type="http://schemas.openxmlformats.org/officeDocument/2006/relationships/oleObject" Target="../embeddings/oleObject97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98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6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0.png"/><Relationship Id="rId1" Type="http://schemas.openxmlformats.org/officeDocument/2006/relationships/image" Target="../media/image109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7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15.png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3.wmf"/><Relationship Id="rId1" Type="http://schemas.openxmlformats.org/officeDocument/2006/relationships/oleObject" Target="../embeddings/oleObject100.bin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8.png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19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29.vml"/><Relationship Id="rId1" Type="http://schemas.openxmlformats.org/officeDocument/2006/relationships/oleObject" Target="../embeddings/oleObject105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3.wmf"/><Relationship Id="rId1" Type="http://schemas.openxmlformats.org/officeDocument/2006/relationships/oleObject" Target="../embeddings/oleObject10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9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10.bin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8.png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15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8.wmf"/><Relationship Id="rId16" Type="http://schemas.openxmlformats.org/officeDocument/2006/relationships/oleObject" Target="../embeddings/oleObject27.bin"/><Relationship Id="rId15" Type="http://schemas.openxmlformats.org/officeDocument/2006/relationships/image" Target="../media/image27.wmf"/><Relationship Id="rId14" Type="http://schemas.openxmlformats.org/officeDocument/2006/relationships/oleObject" Target="../embeddings/oleObject26.bin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25.bin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" Type="http://schemas.openxmlformats.org/officeDocument/2006/relationships/oleObject" Target="../embeddings/oleObject20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4.wmf"/><Relationship Id="rId8" Type="http://schemas.openxmlformats.org/officeDocument/2006/relationships/oleObject" Target="../embeddings/oleObject120.bin"/><Relationship Id="rId7" Type="http://schemas.openxmlformats.org/officeDocument/2006/relationships/image" Target="../media/image133.wmf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2.png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30.wmf"/><Relationship Id="rId13" Type="http://schemas.openxmlformats.org/officeDocument/2006/relationships/vmlDrawing" Target="../drawings/vmlDrawing3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6.png"/><Relationship Id="rId10" Type="http://schemas.openxmlformats.org/officeDocument/2006/relationships/image" Target="../media/image135.png"/><Relationship Id="rId1" Type="http://schemas.openxmlformats.org/officeDocument/2006/relationships/oleObject" Target="../embeddings/oleObject117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png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37.wmf"/><Relationship Id="rId11" Type="http://schemas.openxmlformats.org/officeDocument/2006/relationships/vmlDrawing" Target="../drawings/vmlDrawing35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1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oleObject" Target="../embeddings/oleObject128.bin"/><Relationship Id="rId7" Type="http://schemas.openxmlformats.org/officeDocument/2006/relationships/image" Target="../media/image145.png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26.bin"/><Relationship Id="rId2" Type="http://schemas.openxmlformats.org/officeDocument/2006/relationships/image" Target="../media/image142.wmf"/><Relationship Id="rId13" Type="http://schemas.openxmlformats.org/officeDocument/2006/relationships/vmlDrawing" Target="../drawings/vmlDrawing36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47.png"/><Relationship Id="rId10" Type="http://schemas.openxmlformats.org/officeDocument/2006/relationships/oleObject" Target="../embeddings/oleObject129.bin"/><Relationship Id="rId1" Type="http://schemas.openxmlformats.org/officeDocument/2006/relationships/oleObject" Target="../embeddings/oleObject125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48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5.png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54.png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30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56.wmf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2.png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61.png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38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66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63.wmf"/><Relationship Id="rId16" Type="http://schemas.openxmlformats.org/officeDocument/2006/relationships/vmlDrawing" Target="../drawings/vmlDrawing3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9.png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68.png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67.wmf"/><Relationship Id="rId1" Type="http://schemas.openxmlformats.org/officeDocument/2006/relationships/oleObject" Target="../embeddings/oleObject145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70.wmf"/><Relationship Id="rId14" Type="http://schemas.openxmlformats.org/officeDocument/2006/relationships/vmlDrawing" Target="../drawings/vmlDrawing4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5.png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74.png"/><Relationship Id="rId1" Type="http://schemas.openxmlformats.org/officeDocument/2006/relationships/oleObject" Target="../embeddings/oleObject152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2.bin"/><Relationship Id="rId8" Type="http://schemas.openxmlformats.org/officeDocument/2006/relationships/image" Target="../media/image179.wmf"/><Relationship Id="rId7" Type="http://schemas.openxmlformats.org/officeDocument/2006/relationships/oleObject" Target="../embeddings/oleObject161.bin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77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76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80.wmf"/><Relationship Id="rId1" Type="http://schemas.openxmlformats.org/officeDocument/2006/relationships/oleObject" Target="../embeddings/oleObject15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2.png"/><Relationship Id="rId2" Type="http://schemas.openxmlformats.org/officeDocument/2006/relationships/oleObject" Target="../embeddings/oleObject163.bin"/><Relationship Id="rId1" Type="http://schemas.openxmlformats.org/officeDocument/2006/relationships/image" Target="../media/image181.wmf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4.png"/><Relationship Id="rId2" Type="http://schemas.openxmlformats.org/officeDocument/2006/relationships/oleObject" Target="../embeddings/oleObject164.bin"/><Relationship Id="rId1" Type="http://schemas.openxmlformats.org/officeDocument/2006/relationships/image" Target="../media/image18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86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65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90.wmf"/><Relationship Id="rId6" Type="http://schemas.openxmlformats.org/officeDocument/2006/relationships/oleObject" Target="../embeddings/oleObject170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169.bin"/><Relationship Id="rId3" Type="http://schemas.openxmlformats.org/officeDocument/2006/relationships/image" Target="../media/image188.wmf"/><Relationship Id="rId2" Type="http://schemas.openxmlformats.org/officeDocument/2006/relationships/oleObject" Target="../embeddings/oleObject168.bin"/><Relationship Id="rId1" Type="http://schemas.openxmlformats.org/officeDocument/2006/relationships/tags" Target="../tags/tag1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png"/><Relationship Id="rId8" Type="http://schemas.openxmlformats.org/officeDocument/2006/relationships/oleObject" Target="../embeddings/oleObject173.bin"/><Relationship Id="rId7" Type="http://schemas.openxmlformats.org/officeDocument/2006/relationships/image" Target="../media/image195.png"/><Relationship Id="rId6" Type="http://schemas.openxmlformats.org/officeDocument/2006/relationships/oleObject" Target="../embeddings/oleObject172.bin"/><Relationship Id="rId5" Type="http://schemas.openxmlformats.org/officeDocument/2006/relationships/image" Target="../media/image194.wmf"/><Relationship Id="rId4" Type="http://schemas.openxmlformats.org/officeDocument/2006/relationships/oleObject" Target="../embeddings/oleObject171.bin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3" Type="http://schemas.openxmlformats.org/officeDocument/2006/relationships/vmlDrawing" Target="../drawings/vmlDrawing46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97.png"/><Relationship Id="rId10" Type="http://schemas.openxmlformats.org/officeDocument/2006/relationships/oleObject" Target="../embeddings/oleObject174.bin"/><Relationship Id="rId1" Type="http://schemas.openxmlformats.org/officeDocument/2006/relationships/image" Target="../media/image191.png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01.wmf"/><Relationship Id="rId6" Type="http://schemas.openxmlformats.org/officeDocument/2006/relationships/oleObject" Target="../embeddings/oleObject177.bin"/><Relationship Id="rId5" Type="http://schemas.openxmlformats.org/officeDocument/2006/relationships/image" Target="../media/image200.wmf"/><Relationship Id="rId4" Type="http://schemas.openxmlformats.org/officeDocument/2006/relationships/oleObject" Target="../embeddings/oleObject176.bin"/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oleObject" Target="../embeddings/oleObject175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79.bin"/><Relationship Id="rId2" Type="http://schemas.openxmlformats.org/officeDocument/2006/relationships/image" Target="../media/image200.wmf"/><Relationship Id="rId1" Type="http://schemas.openxmlformats.org/officeDocument/2006/relationships/oleObject" Target="../embeddings/oleObject178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8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4.png"/></Relationships>
</file>

<file path=ppt/slides/_rels/slide7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206.png"/><Relationship Id="rId1" Type="http://schemas.openxmlformats.org/officeDocument/2006/relationships/image" Target="../media/image20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9.png"/><Relationship Id="rId1" Type="http://schemas.openxmlformats.org/officeDocument/2006/relationships/image" Target="../media/image208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0.wmf"/><Relationship Id="rId1" Type="http://schemas.openxmlformats.org/officeDocument/2006/relationships/oleObject" Target="../embeddings/oleObject181.bin"/></Relationships>
</file>

<file path=ppt/slides/_rels/slide7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2.png"/><Relationship Id="rId2" Type="http://schemas.openxmlformats.org/officeDocument/2006/relationships/oleObject" Target="../embeddings/oleObject182.bin"/><Relationship Id="rId1" Type="http://schemas.openxmlformats.org/officeDocument/2006/relationships/image" Target="../media/image211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4.png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213.png"/><Relationship Id="rId1" Type="http://schemas.openxmlformats.org/officeDocument/2006/relationships/oleObject" Target="../embeddings/oleObject183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6.png"/><Relationship Id="rId1" Type="http://schemas.openxmlformats.org/officeDocument/2006/relationships/image" Target="../media/image21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8.png"/><Relationship Id="rId1" Type="http://schemas.openxmlformats.org/officeDocument/2006/relationships/image" Target="../media/image21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oleObject" Target="../embeddings/oleObject18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8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Text Box 2"/>
          <p:cNvSpPr txBox="1"/>
          <p:nvPr/>
        </p:nvSpPr>
        <p:spPr>
          <a:xfrm>
            <a:off x="2771775" y="152400"/>
            <a:ext cx="50736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第一、二章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逻辑代数基础   总结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" name="Text Box 3"/>
          <p:cNvSpPr txBox="1"/>
          <p:nvPr/>
        </p:nvSpPr>
        <p:spPr>
          <a:xfrm>
            <a:off x="152400" y="609600"/>
            <a:ext cx="4549775" cy="2465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81000" lvl="2" indent="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主要内容：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数制和码制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逻辑代数的基本公式、定理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逻辑函数的表示方法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逻辑函数的化简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3076" name="Text Box 4"/>
          <p:cNvSpPr txBox="1"/>
          <p:nvPr/>
        </p:nvSpPr>
        <p:spPr>
          <a:xfrm>
            <a:off x="152400" y="3124200"/>
            <a:ext cx="7920038" cy="3414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81000" lvl="2" indent="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掌握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掌握各种数制之间的互相转换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掌握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8421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码、余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码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掌握逻辑函数的四种表示方法之间的互相转换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4.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掌握公式化简法和</a:t>
            </a:r>
            <a:r>
              <a:rPr lang="zh-CN" altLang="en-US" b="1" u="sng" dirty="0">
                <a:solidFill>
                  <a:schemeClr val="accent2"/>
                </a:solidFill>
                <a:latin typeface="宋体" panose="02010600030101010101" pitchFamily="2" charset="-122"/>
              </a:rPr>
              <a:t>卡诺图化简法</a:t>
            </a:r>
            <a:endParaRPr lang="zh-CN" altLang="en-US" b="1" u="sng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</a:rPr>
              <a:t>5.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掌握最小项、最小项编号、最小项之和、与－或式、</a:t>
            </a:r>
            <a:endParaRPr lang="zh-CN" altLang="en-US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81000" lvl="2" indent="0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rPr>
              <a:t>  与非－与非式、无关项等基本概念。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082675" y="793750"/>
            <a:ext cx="6804025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五、逻辑函数常用的表示方法：</a:t>
            </a:r>
            <a:r>
              <a:rPr lang="zh-CN" altLang="en-US" sz="2800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★★★★</a:t>
            </a: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03" name="Text Box 3"/>
          <p:cNvSpPr txBox="1"/>
          <p:nvPr/>
        </p:nvSpPr>
        <p:spPr>
          <a:xfrm>
            <a:off x="1039813" y="1382713"/>
            <a:ext cx="79359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真值表、卡诺图、函数式、逻辑图和波形图。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339725" y="1985963"/>
            <a:ext cx="8497888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它们各有特点，但本质相同，可以相互转换。尤其是由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真值表 → 逻辑图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逻辑图 → 真值表</a:t>
            </a:r>
            <a:r>
              <a:rPr lang="zh-CN" altLang="en-US" sz="2800" b="1" dirty="0">
                <a:latin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在逻辑电路的分析和设计中经常用到，必须熟练掌握。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2292" name="AutoShape 5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3" name="AutoShape 6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4" name="AutoShape 7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5" name="AutoShape 8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6" name="文本框 1"/>
          <p:cNvSpPr txBox="1"/>
          <p:nvPr/>
        </p:nvSpPr>
        <p:spPr>
          <a:xfrm>
            <a:off x="1395413" y="3652838"/>
            <a:ext cx="53800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真值表 → 逻辑图        逻辑图 → 真值表</a:t>
            </a:r>
            <a:r>
              <a:rPr lang="zh-CN" altLang="en-US">
                <a:latin typeface="Times New Roman" panose="02020603050405020304" pitchFamily="18" charset="0"/>
              </a:rPr>
              <a:t>        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7" name="文本框 2"/>
          <p:cNvSpPr txBox="1"/>
          <p:nvPr/>
        </p:nvSpPr>
        <p:spPr>
          <a:xfrm>
            <a:off x="2097088" y="4470400"/>
            <a:ext cx="110013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函数式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8" name="文本框 3"/>
          <p:cNvSpPr txBox="1"/>
          <p:nvPr/>
        </p:nvSpPr>
        <p:spPr>
          <a:xfrm>
            <a:off x="4968875" y="4470400"/>
            <a:ext cx="110013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函数式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cxnSp>
        <p:nvCxnSpPr>
          <p:cNvPr id="12299" name="直接箭头连接符 7"/>
          <p:cNvCxnSpPr>
            <a:endCxn id="12297" idx="0"/>
          </p:cNvCxnSpPr>
          <p:nvPr/>
        </p:nvCxnSpPr>
        <p:spPr>
          <a:xfrm>
            <a:off x="2641600" y="4113213"/>
            <a:ext cx="6350" cy="3571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12300" name="直接箭头连接符 8"/>
          <p:cNvCxnSpPr>
            <a:stCxn id="12298" idx="0"/>
            <a:endCxn id="12297" idx="0"/>
          </p:cNvCxnSpPr>
          <p:nvPr/>
        </p:nvCxnSpPr>
        <p:spPr>
          <a:xfrm flipH="1" flipV="1">
            <a:off x="5508625" y="4076700"/>
            <a:ext cx="9525" cy="3937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/>
      <p:bldP spid="512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9" name="文本框 70658"/>
          <p:cNvSpPr txBox="1"/>
          <p:nvPr/>
        </p:nvSpPr>
        <p:spPr>
          <a:xfrm>
            <a:off x="393700" y="298450"/>
            <a:ext cx="4159250" cy="571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真值表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逻辑式的方法：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0676" name="文本框 70675"/>
          <p:cNvSpPr txBox="1"/>
          <p:nvPr/>
        </p:nvSpPr>
        <p:spPr>
          <a:xfrm>
            <a:off x="173990" y="869950"/>
            <a:ext cx="8604250" cy="209169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⑴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找出真值表中使函数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Y=1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的那些输入变量取值的组合</a:t>
            </a:r>
            <a:r>
              <a:rPr lang="en-US" altLang="zh-CN" sz="2000" noProof="1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lang="en-US" altLang="zh-CN" sz="2000" noProof="1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⑵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每个输入变量取值的组合对应一个乘积项，并只能使这个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乘积项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值为逻辑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。其中取值为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的变量写成原变量， 取值为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的写成反变量。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⑶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将这些乘积项相加，即得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的逻辑函数式，也就是函数的最小项之和表达式。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70661" name="组合 70660"/>
          <p:cNvGrpSpPr/>
          <p:nvPr/>
        </p:nvGrpSpPr>
        <p:grpSpPr>
          <a:xfrm>
            <a:off x="477838" y="3090863"/>
            <a:ext cx="1582737" cy="3378200"/>
            <a:chOff x="422" y="1706"/>
            <a:chExt cx="997" cy="2128"/>
          </a:xfrm>
        </p:grpSpPr>
        <p:sp>
          <p:nvSpPr>
            <p:cNvPr id="13316" name="文本框 70661"/>
            <p:cNvSpPr txBox="1"/>
            <p:nvPr/>
          </p:nvSpPr>
          <p:spPr>
            <a:xfrm>
              <a:off x="422" y="1706"/>
              <a:ext cx="997" cy="21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A  B  C   Y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0   0   0    0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0   0   1    0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0   1   0    0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0   1   1    1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1   0   0    0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1   0   1    1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1   1   0    1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1   1   1    0</a:t>
              </a:r>
              <a:endParaRPr lang="en-US" altLang="zh-CN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17" name="直接连接符 70662"/>
            <p:cNvSpPr/>
            <p:nvPr/>
          </p:nvSpPr>
          <p:spPr>
            <a:xfrm>
              <a:off x="432" y="196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8" name="直接连接符 70663"/>
            <p:cNvSpPr/>
            <p:nvPr/>
          </p:nvSpPr>
          <p:spPr>
            <a:xfrm>
              <a:off x="1152" y="1728"/>
              <a:ext cx="0" cy="20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" name="组合 13"/>
          <p:cNvGrpSpPr/>
          <p:nvPr/>
        </p:nvGrpSpPr>
        <p:grpSpPr>
          <a:xfrm>
            <a:off x="2405063" y="5072063"/>
            <a:ext cx="5487987" cy="1500187"/>
            <a:chOff x="3787" y="7988"/>
            <a:chExt cx="8644" cy="2361"/>
          </a:xfrm>
        </p:grpSpPr>
        <p:sp>
          <p:nvSpPr>
            <p:cNvPr id="13320" name="文本框 70673"/>
            <p:cNvSpPr txBox="1"/>
            <p:nvPr/>
          </p:nvSpPr>
          <p:spPr>
            <a:xfrm>
              <a:off x="3882" y="8708"/>
              <a:ext cx="125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故：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321" name="文本框 70672"/>
            <p:cNvSpPr txBox="1"/>
            <p:nvPr/>
          </p:nvSpPr>
          <p:spPr>
            <a:xfrm>
              <a:off x="3787" y="7988"/>
              <a:ext cx="8645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只要上述三个乘积项有一个为</a:t>
              </a:r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，则</a:t>
              </a:r>
              <a:r>
                <a:rPr lang="en-US" altLang="zh-CN">
                  <a:latin typeface="Times New Roman" panose="02020603050405020304" pitchFamily="18" charset="0"/>
                </a:rPr>
                <a:t>Y=1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322" name="对象 70674"/>
            <p:cNvGraphicFramePr/>
            <p:nvPr/>
          </p:nvGraphicFramePr>
          <p:xfrm>
            <a:off x="4896" y="8851"/>
            <a:ext cx="5280" cy="1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1" imgW="1625600" imgH="457200" progId="Equation.3">
                    <p:embed/>
                  </p:oleObj>
                </mc:Choice>
                <mc:Fallback>
                  <p:oleObj name="" r:id="rId1" imgW="1625600" imgH="457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896" y="8851"/>
                          <a:ext cx="5280" cy="14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547938" y="3125788"/>
            <a:ext cx="6575425" cy="1727200"/>
            <a:chOff x="1536" y="1178"/>
            <a:chExt cx="4142" cy="1088"/>
          </a:xfrm>
        </p:grpSpPr>
        <p:sp>
          <p:nvSpPr>
            <p:cNvPr id="13324" name="文本框 2"/>
            <p:cNvSpPr txBox="1"/>
            <p:nvPr/>
          </p:nvSpPr>
          <p:spPr>
            <a:xfrm>
              <a:off x="1536" y="1178"/>
              <a:ext cx="41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latin typeface="Times New Roman" panose="02020603050405020304" pitchFamily="18" charset="0"/>
                </a:rPr>
                <a:t>此表表明，只要满足下列三种情况之一，则</a:t>
              </a:r>
              <a:r>
                <a:rPr lang="en-US" altLang="zh-CN">
                  <a:latin typeface="Times New Roman" panose="02020603050405020304" pitchFamily="18" charset="0"/>
                </a:rPr>
                <a:t>Y=1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3325" name="文本框 3"/>
            <p:cNvSpPr txBox="1"/>
            <p:nvPr/>
          </p:nvSpPr>
          <p:spPr>
            <a:xfrm>
              <a:off x="1592" y="1518"/>
              <a:ext cx="1525" cy="7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A=0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B=1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C=1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A=1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B=0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C=1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A=1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B=1</a:t>
              </a:r>
              <a:r>
                <a:rPr lang="zh-CN" altLang="en-US">
                  <a:latin typeface="Times New Roman" panose="02020603050405020304" pitchFamily="18" charset="0"/>
                </a:rPr>
                <a:t>，</a:t>
              </a:r>
              <a:r>
                <a:rPr lang="en-US" altLang="zh-CN">
                  <a:latin typeface="Times New Roman" panose="02020603050405020304" pitchFamily="18" charset="0"/>
                </a:rPr>
                <a:t>C=0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43525" y="3622675"/>
            <a:ext cx="3011488" cy="1141413"/>
            <a:chOff x="8416" y="5706"/>
            <a:chExt cx="4742" cy="1797"/>
          </a:xfrm>
        </p:grpSpPr>
        <p:sp>
          <p:nvSpPr>
            <p:cNvPr id="13327" name="直接连接符 4"/>
            <p:cNvSpPr/>
            <p:nvPr/>
          </p:nvSpPr>
          <p:spPr>
            <a:xfrm>
              <a:off x="8416" y="6123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aphicFrame>
          <p:nvGraphicFramePr>
            <p:cNvPr id="13328" name="对象 5"/>
            <p:cNvGraphicFramePr/>
            <p:nvPr/>
          </p:nvGraphicFramePr>
          <p:xfrm>
            <a:off x="9274" y="5705"/>
            <a:ext cx="3884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3" imgW="1193800" imgH="177165" progId="Equation.3">
                    <p:embed/>
                  </p:oleObj>
                </mc:Choice>
                <mc:Fallback>
                  <p:oleObj name="" r:id="rId3" imgW="1193800" imgH="1771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74" y="5705"/>
                          <a:ext cx="3884" cy="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对象 7"/>
            <p:cNvGraphicFramePr/>
            <p:nvPr/>
          </p:nvGraphicFramePr>
          <p:xfrm>
            <a:off x="9203" y="6325"/>
            <a:ext cx="202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622300" imgH="177165" progId="Equation.3">
                    <p:embed/>
                  </p:oleObj>
                </mc:Choice>
                <mc:Fallback>
                  <p:oleObj name="" r:id="rId5" imgW="622300" imgH="177165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203" y="6325"/>
                          <a:ext cx="2025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对象 9"/>
            <p:cNvGraphicFramePr/>
            <p:nvPr/>
          </p:nvGraphicFramePr>
          <p:xfrm>
            <a:off x="9285" y="6925"/>
            <a:ext cx="1901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7" imgW="584200" imgH="177165" progId="Equation.3">
                    <p:embed/>
                  </p:oleObj>
                </mc:Choice>
                <mc:Fallback>
                  <p:oleObj name="" r:id="rId7" imgW="584200" imgH="1771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285" y="6925"/>
                          <a:ext cx="1901" cy="5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直接连接符 11"/>
            <p:cNvSpPr/>
            <p:nvPr/>
          </p:nvSpPr>
          <p:spPr>
            <a:xfrm>
              <a:off x="8416" y="6693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3332" name="直接连接符 12"/>
            <p:cNvSpPr/>
            <p:nvPr/>
          </p:nvSpPr>
          <p:spPr>
            <a:xfrm>
              <a:off x="8416" y="7263"/>
              <a:ext cx="6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  <p:bldP spid="7067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文本框 71681"/>
          <p:cNvSpPr txBox="1"/>
          <p:nvPr/>
        </p:nvSpPr>
        <p:spPr>
          <a:xfrm>
            <a:off x="152400" y="76200"/>
            <a:ext cx="3013075" cy="5715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★★逻辑式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真值表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690" name="组合 71689"/>
          <p:cNvGrpSpPr/>
          <p:nvPr/>
        </p:nvGrpSpPr>
        <p:grpSpPr>
          <a:xfrm>
            <a:off x="317500" y="2868613"/>
            <a:ext cx="7634288" cy="457200"/>
            <a:chOff x="96" y="384"/>
            <a:chExt cx="4809" cy="288"/>
          </a:xfrm>
        </p:grpSpPr>
        <p:sp>
          <p:nvSpPr>
            <p:cNvPr id="14339" name="文本框 71682"/>
            <p:cNvSpPr txBox="1"/>
            <p:nvPr/>
          </p:nvSpPr>
          <p:spPr>
            <a:xfrm>
              <a:off x="96" y="384"/>
              <a:ext cx="301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例：已知逻辑式如下，求真值表。</a:t>
              </a:r>
              <a:endPara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340" name="对象 71687"/>
            <p:cNvGraphicFramePr/>
            <p:nvPr/>
          </p:nvGraphicFramePr>
          <p:xfrm>
            <a:off x="2907" y="400"/>
            <a:ext cx="199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1536700" imgH="203200" progId="Equation.3">
                    <p:embed/>
                  </p:oleObj>
                </mc:Choice>
                <mc:Fallback>
                  <p:oleObj name="" r:id="rId1" imgW="1536700" imgH="2032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07" y="400"/>
                          <a:ext cx="1998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6" name="文本框 70675"/>
          <p:cNvSpPr txBox="1"/>
          <p:nvPr/>
        </p:nvSpPr>
        <p:spPr>
          <a:xfrm>
            <a:off x="77470" y="647065"/>
            <a:ext cx="8604250" cy="209169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⑴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先将逻辑表达式转换成与或式（并非一定是最简的）。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⑵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在真值表上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使每个与项（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乘积项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）值为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的对应输入变量取值组合的输出函数值填入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。（其中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乘积项因子是原变量的话其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取值为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是反变量的话其取值为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0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。）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⑶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将剩余的函数输出值填入</a:t>
            </a: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即可。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238" y="3455988"/>
          <a:ext cx="6896100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632200" imgH="889000" progId="Equation.KSEE3">
                  <p:embed/>
                </p:oleObj>
              </mc:Choice>
              <mc:Fallback>
                <p:oleObj name="" r:id="rId3" imgW="3632200" imgH="8890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8" y="3455988"/>
                        <a:ext cx="6896100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9" name="组合 71698"/>
          <p:cNvGrpSpPr/>
          <p:nvPr/>
        </p:nvGrpSpPr>
        <p:grpSpPr>
          <a:xfrm>
            <a:off x="7272338" y="3316288"/>
            <a:ext cx="1582737" cy="3427412"/>
            <a:chOff x="576" y="1824"/>
            <a:chExt cx="997" cy="2159"/>
          </a:xfrm>
        </p:grpSpPr>
        <p:grpSp>
          <p:nvGrpSpPr>
            <p:cNvPr id="14344" name="组合 71683"/>
            <p:cNvGrpSpPr/>
            <p:nvPr/>
          </p:nvGrpSpPr>
          <p:grpSpPr>
            <a:xfrm>
              <a:off x="576" y="1824"/>
              <a:ext cx="997" cy="2128"/>
              <a:chOff x="422" y="1706"/>
              <a:chExt cx="997" cy="2128"/>
            </a:xfrm>
          </p:grpSpPr>
          <p:sp>
            <p:nvSpPr>
              <p:cNvPr id="14345" name="文本框 71684"/>
              <p:cNvSpPr txBox="1"/>
              <p:nvPr/>
            </p:nvSpPr>
            <p:spPr>
              <a:xfrm>
                <a:off x="422" y="1706"/>
                <a:ext cx="997" cy="2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A  B  C   Y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0   0   0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0   0   1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0   1   0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0   1   1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1   0   0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1   0   1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1   1   0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  <a:p>
                <a:r>
                  <a:rPr lang="en-US" altLang="zh-CN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1   1   1    </a:t>
                </a:r>
                <a:endPara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46" name="直接连接符 71685"/>
              <p:cNvSpPr/>
              <p:nvPr/>
            </p:nvSpPr>
            <p:spPr>
              <a:xfrm>
                <a:off x="432" y="1968"/>
                <a:ext cx="91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347" name="直接连接符 71686"/>
              <p:cNvSpPr/>
              <p:nvPr/>
            </p:nvSpPr>
            <p:spPr>
              <a:xfrm>
                <a:off x="1152" y="1728"/>
                <a:ext cx="0" cy="20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4348" name="文本框 71694"/>
            <p:cNvSpPr txBox="1"/>
            <p:nvPr/>
          </p:nvSpPr>
          <p:spPr>
            <a:xfrm>
              <a:off x="1344" y="2064"/>
              <a:ext cx="211" cy="1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0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  <a:p>
              <a:r>
                <a:rPr lang="en-US" altLang="zh-CN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561975" y="5156200"/>
            <a:ext cx="409575" cy="1588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7408863" y="6264275"/>
            <a:ext cx="1338262" cy="0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直接连接符 5"/>
          <p:cNvCxnSpPr/>
          <p:nvPr/>
        </p:nvCxnSpPr>
        <p:spPr>
          <a:xfrm>
            <a:off x="7394575" y="6627813"/>
            <a:ext cx="1338263" cy="0"/>
          </a:xfrm>
          <a:prstGeom prst="line">
            <a:avLst/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>
          <a:xfrm>
            <a:off x="7343775" y="5514975"/>
            <a:ext cx="1338263" cy="0"/>
          </a:xfrm>
          <a:prstGeom prst="line">
            <a:avLst/>
          </a:prstGeom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直接连接符 7"/>
          <p:cNvCxnSpPr/>
          <p:nvPr/>
        </p:nvCxnSpPr>
        <p:spPr>
          <a:xfrm>
            <a:off x="1292225" y="5145088"/>
            <a:ext cx="409575" cy="0"/>
          </a:xfrm>
          <a:prstGeom prst="line">
            <a:avLst/>
          </a:prstGeom>
          <a:ln w="1905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直接连接符 8"/>
          <p:cNvCxnSpPr/>
          <p:nvPr/>
        </p:nvCxnSpPr>
        <p:spPr>
          <a:xfrm>
            <a:off x="1924050" y="5143500"/>
            <a:ext cx="409575" cy="1588"/>
          </a:xfrm>
          <a:prstGeom prst="line">
            <a:avLst/>
          </a:prstGeom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>
          <a:xfrm>
            <a:off x="7394575" y="4791075"/>
            <a:ext cx="1338263" cy="0"/>
          </a:xfrm>
          <a:prstGeom prst="line">
            <a:avLst/>
          </a:prstGeom>
          <a:ln w="19050" cap="flat" cmpd="sng">
            <a:solidFill>
              <a:srgbClr val="0D0D0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文本框 10"/>
          <p:cNvSpPr txBox="1"/>
          <p:nvPr/>
        </p:nvSpPr>
        <p:spPr>
          <a:xfrm>
            <a:off x="1108065" y="5891530"/>
            <a:ext cx="3436620" cy="570865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填卡诺图也是如此操作。</a:t>
            </a:r>
            <a:endParaRPr lang="zh-CN" altLang="en-US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/>
      <p:bldP spid="70676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77788" y="101600"/>
            <a:ext cx="8996363" cy="520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六、逻辑函数最小项之和与最大项之积的问题 </a:t>
            </a:r>
            <a:r>
              <a:rPr lang="zh-CN" altLang="en-US" sz="2800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★★★★</a:t>
            </a:r>
            <a:r>
              <a:rPr kumimoji="1" lang="zh-CN" altLang="en-US" sz="2800" b="1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1077" name="Group 5"/>
          <p:cNvGraphicFramePr>
            <a:graphicFrameLocks noGrp="1"/>
          </p:cNvGraphicFramePr>
          <p:nvPr/>
        </p:nvGraphicFramePr>
        <p:xfrm>
          <a:off x="611188" y="981075"/>
          <a:ext cx="7772400" cy="5638800"/>
        </p:xfrm>
        <a:graphic>
          <a:graphicData uri="http://schemas.openxmlformats.org/drawingml/2006/table">
            <a:tbl>
              <a:tblPr/>
              <a:tblGrid>
                <a:gridCol w="1077912"/>
                <a:gridCol w="1152525"/>
                <a:gridCol w="1368425"/>
                <a:gridCol w="863600"/>
                <a:gridCol w="1655763"/>
                <a:gridCol w="1654175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变量取值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对应的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进制数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变量取值能使最小项为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变量取值能使最大项为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ABC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A’B’C’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A+B+C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A’B’C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A+B+C’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A’BC’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A+B’+C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A’BC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A+B’+C’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AB’C’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A’+B+C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AB’C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A’+B+C’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6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A’+B’+C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7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ABC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A’+B’+C’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8" name="Text Box 12"/>
          <p:cNvSpPr txBox="1"/>
          <p:nvPr/>
        </p:nvSpPr>
        <p:spPr>
          <a:xfrm>
            <a:off x="395288" y="260350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⑴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最大项和最小项的关系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386" name="Group 18"/>
          <p:cNvGrpSpPr/>
          <p:nvPr/>
        </p:nvGrpSpPr>
        <p:grpSpPr>
          <a:xfrm>
            <a:off x="1908175" y="836613"/>
            <a:ext cx="3346450" cy="471487"/>
            <a:chOff x="1020" y="1888"/>
            <a:chExt cx="2108" cy="297"/>
          </a:xfrm>
        </p:grpSpPr>
        <p:graphicFrame>
          <p:nvGraphicFramePr>
            <p:cNvPr id="16387" name="Object 16"/>
            <p:cNvGraphicFramePr/>
            <p:nvPr/>
          </p:nvGraphicFramePr>
          <p:xfrm>
            <a:off x="1020" y="1888"/>
            <a:ext cx="79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609600" imgH="228600" progId="Equation.3">
                    <p:embed/>
                  </p:oleObj>
                </mc:Choice>
                <mc:Fallback>
                  <p:oleObj name="" r:id="rId1" imgW="609600" imgH="2286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20" y="1888"/>
                          <a:ext cx="79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8" name="Object 17"/>
            <p:cNvGraphicFramePr/>
            <p:nvPr/>
          </p:nvGraphicFramePr>
          <p:xfrm>
            <a:off x="2336" y="1888"/>
            <a:ext cx="79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609600" imgH="228600" progId="Equation.3">
                    <p:embed/>
                  </p:oleObj>
                </mc:Choice>
                <mc:Fallback>
                  <p:oleObj name="" r:id="rId3" imgW="609600" imgH="2286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336" y="1888"/>
                          <a:ext cx="792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24"/>
          <p:cNvGrpSpPr/>
          <p:nvPr/>
        </p:nvGrpSpPr>
        <p:grpSpPr>
          <a:xfrm>
            <a:off x="468313" y="1268413"/>
            <a:ext cx="7318375" cy="569912"/>
            <a:chOff x="445" y="1026"/>
            <a:chExt cx="4610" cy="359"/>
          </a:xfrm>
        </p:grpSpPr>
        <p:graphicFrame>
          <p:nvGraphicFramePr>
            <p:cNvPr id="16390" name="Object 21"/>
            <p:cNvGraphicFramePr/>
            <p:nvPr/>
          </p:nvGraphicFramePr>
          <p:xfrm>
            <a:off x="2245" y="1026"/>
            <a:ext cx="281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5" imgW="2159000" imgH="228600" progId="Equation.3">
                    <p:embed/>
                  </p:oleObj>
                </mc:Choice>
                <mc:Fallback>
                  <p:oleObj name="" r:id="rId5" imgW="2159000" imgH="2286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45" y="1026"/>
                          <a:ext cx="2810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1" name="Text Box 22"/>
            <p:cNvSpPr txBox="1"/>
            <p:nvPr/>
          </p:nvSpPr>
          <p:spPr>
            <a:xfrm>
              <a:off x="445" y="1097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solidFill>
                    <a:srgbClr val="339933"/>
                  </a:solidFill>
                  <a:latin typeface="Times New Roman" panose="02020603050405020304" pitchFamily="18" charset="0"/>
                </a:rPr>
                <a:t>例：</a:t>
              </a:r>
              <a:endParaRPr lang="zh-CN" altLang="en-US" b="1" dirty="0">
                <a:solidFill>
                  <a:srgbClr val="339933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6392" name="Object 23"/>
            <p:cNvGraphicFramePr/>
            <p:nvPr/>
          </p:nvGraphicFramePr>
          <p:xfrm>
            <a:off x="952" y="1075"/>
            <a:ext cx="112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7" imgW="862965" imgH="228600" progId="Equation.3">
                    <p:embed/>
                  </p:oleObj>
                </mc:Choice>
                <mc:Fallback>
                  <p:oleObj name="" r:id="rId7" imgW="862965" imgH="2286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2" y="1075"/>
                          <a:ext cx="1123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21" name="Text Box 25"/>
          <p:cNvSpPr txBox="1"/>
          <p:nvPr/>
        </p:nvSpPr>
        <p:spPr>
          <a:xfrm>
            <a:off x="395288" y="1844675"/>
            <a:ext cx="416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最大项和最小项的对偶关系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4" name="Object 26"/>
          <p:cNvGraphicFramePr/>
          <p:nvPr/>
        </p:nvGraphicFramePr>
        <p:xfrm>
          <a:off x="1258888" y="2492375"/>
          <a:ext cx="4826000" cy="430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247900" imgH="2006600" progId="Equation.3">
                  <p:embed/>
                </p:oleObj>
              </mc:Choice>
              <mc:Fallback>
                <p:oleObj name="" r:id="rId9" imgW="2247900" imgH="2006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2492375"/>
                        <a:ext cx="4826000" cy="430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0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2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8" grpId="0" build="p"/>
      <p:bldP spid="1321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4" name="Text Box 4"/>
          <p:cNvSpPr txBox="1"/>
          <p:nvPr/>
        </p:nvSpPr>
        <p:spPr>
          <a:xfrm>
            <a:off x="250825" y="260350"/>
            <a:ext cx="5086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⑶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逻辑函数中最大项和最小项的关系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0" name="Object 5"/>
          <p:cNvGraphicFramePr/>
          <p:nvPr/>
        </p:nvGraphicFramePr>
        <p:xfrm>
          <a:off x="1042988" y="908050"/>
          <a:ext cx="4176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560830" imgH="203200" progId="Equation.3">
                  <p:embed/>
                </p:oleObj>
              </mc:Choice>
              <mc:Fallback>
                <p:oleObj name="" r:id="rId1" imgW="1560830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908050"/>
                        <a:ext cx="4176712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6"/>
          <p:cNvSpPr txBox="1"/>
          <p:nvPr/>
        </p:nvSpPr>
        <p:spPr>
          <a:xfrm>
            <a:off x="447675" y="908050"/>
            <a:ext cx="793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例：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2" name="Text Box 7"/>
          <p:cNvSpPr txBox="1"/>
          <p:nvPr/>
        </p:nvSpPr>
        <p:spPr>
          <a:xfrm>
            <a:off x="395288" y="162877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画真值表：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8"/>
          <p:cNvSpPr txBox="1"/>
          <p:nvPr/>
        </p:nvSpPr>
        <p:spPr>
          <a:xfrm>
            <a:off x="5940425" y="1628775"/>
            <a:ext cx="1708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画卡诺图：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19"/>
          <p:cNvSpPr/>
          <p:nvPr/>
        </p:nvSpPr>
        <p:spPr>
          <a:xfrm>
            <a:off x="755650" y="2349500"/>
            <a:ext cx="2838450" cy="3349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   B    C            F      F’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7415" name="Group 72"/>
          <p:cNvGrpSpPr/>
          <p:nvPr/>
        </p:nvGrpSpPr>
        <p:grpSpPr>
          <a:xfrm>
            <a:off x="539750" y="2133600"/>
            <a:ext cx="3240088" cy="4397375"/>
            <a:chOff x="340" y="1570"/>
            <a:chExt cx="1905" cy="2770"/>
          </a:xfrm>
        </p:grpSpPr>
        <p:sp>
          <p:nvSpPr>
            <p:cNvPr id="17416" name="Rectangle 65"/>
            <p:cNvSpPr/>
            <p:nvPr/>
          </p:nvSpPr>
          <p:spPr>
            <a:xfrm>
              <a:off x="1474" y="1583"/>
              <a:ext cx="24" cy="273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7" name="Rectangle 66"/>
            <p:cNvSpPr/>
            <p:nvPr/>
          </p:nvSpPr>
          <p:spPr>
            <a:xfrm flipV="1">
              <a:off x="340" y="1570"/>
              <a:ext cx="1905" cy="46"/>
            </a:xfrm>
            <a:prstGeom prst="rect">
              <a:avLst/>
            </a:prstGeom>
            <a:solidFill>
              <a:srgbClr val="000000"/>
            </a:solidFill>
            <a:ln w="31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8" name="Rectangle 67"/>
            <p:cNvSpPr/>
            <p:nvPr/>
          </p:nvSpPr>
          <p:spPr>
            <a:xfrm>
              <a:off x="2200" y="1583"/>
              <a:ext cx="24" cy="273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19" name="Rectangle 68"/>
            <p:cNvSpPr/>
            <p:nvPr/>
          </p:nvSpPr>
          <p:spPr>
            <a:xfrm>
              <a:off x="340" y="4296"/>
              <a:ext cx="1878" cy="44"/>
            </a:xfrm>
            <a:prstGeom prst="rect">
              <a:avLst/>
            </a:prstGeom>
            <a:solidFill>
              <a:srgbClr val="000000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69"/>
            <p:cNvSpPr/>
            <p:nvPr/>
          </p:nvSpPr>
          <p:spPr>
            <a:xfrm>
              <a:off x="340" y="1571"/>
              <a:ext cx="24" cy="2737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1" name="Line 71"/>
            <p:cNvSpPr/>
            <p:nvPr/>
          </p:nvSpPr>
          <p:spPr>
            <a:xfrm>
              <a:off x="340" y="1979"/>
              <a:ext cx="18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7422" name="Rectangle 73"/>
          <p:cNvSpPr/>
          <p:nvPr/>
        </p:nvSpPr>
        <p:spPr>
          <a:xfrm>
            <a:off x="755650" y="2924175"/>
            <a:ext cx="2743200" cy="277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pPr marL="457200" indent="-457200"/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0    0    0              0       1</a:t>
            </a:r>
            <a:endParaRPr lang="en-US" altLang="zh-CN" sz="2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0    0    1              0       1</a:t>
            </a:r>
            <a:endParaRPr lang="en-US" altLang="zh-CN" sz="2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0    1    0              1       0</a:t>
            </a:r>
            <a:endParaRPr lang="en-US" altLang="zh-CN" sz="2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0    1    1              1       0</a:t>
            </a:r>
            <a:endParaRPr lang="en-US" altLang="zh-CN" sz="2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2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1   0    0               1       0</a:t>
            </a:r>
            <a:endParaRPr lang="en-US" altLang="zh-CN" sz="2200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b="1" i="1" dirty="0">
                <a:latin typeface="Times New Roman" panose="02020603050405020304" pitchFamily="18" charset="0"/>
              </a:rPr>
              <a:t>1   0    1             1      0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b="1" i="1" dirty="0">
                <a:latin typeface="Times New Roman" panose="02020603050405020304" pitchFamily="18" charset="0"/>
              </a:rPr>
              <a:t>1   1    0             0      1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b="1" i="1" dirty="0">
                <a:latin typeface="Times New Roman" panose="02020603050405020304" pitchFamily="18" charset="0"/>
              </a:rPr>
              <a:t>1   1    1             0      1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17423" name="Line 124"/>
          <p:cNvSpPr/>
          <p:nvPr/>
        </p:nvSpPr>
        <p:spPr>
          <a:xfrm>
            <a:off x="3132138" y="2205038"/>
            <a:ext cx="0" cy="43195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424" name="Group 126"/>
          <p:cNvGrpSpPr/>
          <p:nvPr/>
        </p:nvGrpSpPr>
        <p:grpSpPr>
          <a:xfrm>
            <a:off x="4716463" y="1844675"/>
            <a:ext cx="3335337" cy="2032000"/>
            <a:chOff x="2971" y="1162"/>
            <a:chExt cx="2101" cy="1280"/>
          </a:xfrm>
        </p:grpSpPr>
        <p:sp>
          <p:nvSpPr>
            <p:cNvPr id="17425" name="Line 90"/>
            <p:cNvSpPr/>
            <p:nvPr/>
          </p:nvSpPr>
          <p:spPr>
            <a:xfrm flipH="1" flipV="1">
              <a:off x="3152" y="1434"/>
              <a:ext cx="227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6" name="Text Box 91"/>
            <p:cNvSpPr txBox="1"/>
            <p:nvPr/>
          </p:nvSpPr>
          <p:spPr>
            <a:xfrm>
              <a:off x="3016" y="1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92"/>
            <p:cNvSpPr txBox="1"/>
            <p:nvPr/>
          </p:nvSpPr>
          <p:spPr>
            <a:xfrm>
              <a:off x="3198" y="1253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BC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93"/>
            <p:cNvSpPr txBox="1"/>
            <p:nvPr/>
          </p:nvSpPr>
          <p:spPr>
            <a:xfrm>
              <a:off x="3152" y="175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94"/>
            <p:cNvSpPr txBox="1"/>
            <p:nvPr/>
          </p:nvSpPr>
          <p:spPr>
            <a:xfrm>
              <a:off x="3152" y="211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95"/>
            <p:cNvSpPr txBox="1"/>
            <p:nvPr/>
          </p:nvSpPr>
          <p:spPr>
            <a:xfrm>
              <a:off x="342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Rectangle 104"/>
            <p:cNvSpPr/>
            <p:nvPr/>
          </p:nvSpPr>
          <p:spPr>
            <a:xfrm>
              <a:off x="464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2" name="Rectangle 103"/>
            <p:cNvSpPr/>
            <p:nvPr/>
          </p:nvSpPr>
          <p:spPr>
            <a:xfrm>
              <a:off x="4226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3" name="Rectangle 102"/>
            <p:cNvSpPr/>
            <p:nvPr/>
          </p:nvSpPr>
          <p:spPr>
            <a:xfrm>
              <a:off x="3802" y="2052"/>
              <a:ext cx="42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4" name="Rectangle 101"/>
            <p:cNvSpPr/>
            <p:nvPr/>
          </p:nvSpPr>
          <p:spPr>
            <a:xfrm>
              <a:off x="337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5" name="Rectangle 100"/>
            <p:cNvSpPr/>
            <p:nvPr/>
          </p:nvSpPr>
          <p:spPr>
            <a:xfrm>
              <a:off x="464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6" name="Rectangle 99"/>
            <p:cNvSpPr/>
            <p:nvPr/>
          </p:nvSpPr>
          <p:spPr>
            <a:xfrm>
              <a:off x="4226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7" name="Rectangle 98"/>
            <p:cNvSpPr/>
            <p:nvPr/>
          </p:nvSpPr>
          <p:spPr>
            <a:xfrm>
              <a:off x="3802" y="1661"/>
              <a:ext cx="424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8" name="Rectangle 97"/>
            <p:cNvSpPr/>
            <p:nvPr/>
          </p:nvSpPr>
          <p:spPr>
            <a:xfrm>
              <a:off x="337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7439" name="Line 105"/>
            <p:cNvSpPr/>
            <p:nvPr/>
          </p:nvSpPr>
          <p:spPr>
            <a:xfrm>
              <a:off x="3379" y="1661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0" name="Line 106"/>
            <p:cNvSpPr/>
            <p:nvPr/>
          </p:nvSpPr>
          <p:spPr>
            <a:xfrm>
              <a:off x="3379" y="2052"/>
              <a:ext cx="16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1" name="Line 107"/>
            <p:cNvSpPr/>
            <p:nvPr/>
          </p:nvSpPr>
          <p:spPr>
            <a:xfrm>
              <a:off x="3379" y="2442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2" name="Line 108"/>
            <p:cNvSpPr/>
            <p:nvPr/>
          </p:nvSpPr>
          <p:spPr>
            <a:xfrm>
              <a:off x="3379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3" name="Line 109"/>
            <p:cNvSpPr/>
            <p:nvPr/>
          </p:nvSpPr>
          <p:spPr>
            <a:xfrm>
              <a:off x="3802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4" name="Line 110"/>
            <p:cNvSpPr/>
            <p:nvPr/>
          </p:nvSpPr>
          <p:spPr>
            <a:xfrm>
              <a:off x="4226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5" name="Line 111"/>
            <p:cNvSpPr/>
            <p:nvPr/>
          </p:nvSpPr>
          <p:spPr>
            <a:xfrm>
              <a:off x="4649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6" name="Line 112"/>
            <p:cNvSpPr/>
            <p:nvPr/>
          </p:nvSpPr>
          <p:spPr>
            <a:xfrm>
              <a:off x="5072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47" name="Text Box 114"/>
            <p:cNvSpPr txBox="1"/>
            <p:nvPr/>
          </p:nvSpPr>
          <p:spPr>
            <a:xfrm>
              <a:off x="3878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48" name="Text Box 115"/>
            <p:cNvSpPr txBox="1"/>
            <p:nvPr/>
          </p:nvSpPr>
          <p:spPr>
            <a:xfrm>
              <a:off x="469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49" name="Text Box 116"/>
            <p:cNvSpPr txBox="1"/>
            <p:nvPr/>
          </p:nvSpPr>
          <p:spPr>
            <a:xfrm>
              <a:off x="4286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7450" name="Text Box 125"/>
            <p:cNvSpPr txBox="1"/>
            <p:nvPr/>
          </p:nvSpPr>
          <p:spPr>
            <a:xfrm>
              <a:off x="2971" y="116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F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51" name="Text Box 127"/>
          <p:cNvSpPr txBox="1"/>
          <p:nvPr/>
        </p:nvSpPr>
        <p:spPr>
          <a:xfrm>
            <a:off x="5508625" y="3357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2" name="Text Box 128"/>
          <p:cNvSpPr txBox="1"/>
          <p:nvPr/>
        </p:nvSpPr>
        <p:spPr>
          <a:xfrm>
            <a:off x="7524750" y="3357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3" name="Text Box 129"/>
          <p:cNvSpPr txBox="1"/>
          <p:nvPr/>
        </p:nvSpPr>
        <p:spPr>
          <a:xfrm>
            <a:off x="6227763" y="3357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4" name="Text Box 130"/>
          <p:cNvSpPr txBox="1"/>
          <p:nvPr/>
        </p:nvSpPr>
        <p:spPr>
          <a:xfrm>
            <a:off x="6877050" y="2708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5" name="Text Box 131"/>
          <p:cNvSpPr txBox="1"/>
          <p:nvPr/>
        </p:nvSpPr>
        <p:spPr>
          <a:xfrm>
            <a:off x="7524750" y="2708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6" name="Text Box 132"/>
          <p:cNvSpPr txBox="1"/>
          <p:nvPr/>
        </p:nvSpPr>
        <p:spPr>
          <a:xfrm>
            <a:off x="5508625" y="2708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7" name="Text Box 133"/>
          <p:cNvSpPr txBox="1"/>
          <p:nvPr/>
        </p:nvSpPr>
        <p:spPr>
          <a:xfrm>
            <a:off x="6227763" y="2708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8" name="Text Box 134"/>
          <p:cNvSpPr txBox="1"/>
          <p:nvPr/>
        </p:nvSpPr>
        <p:spPr>
          <a:xfrm>
            <a:off x="6877050" y="335756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7459" name="Text Box 135"/>
          <p:cNvSpPr txBox="1"/>
          <p:nvPr/>
        </p:nvSpPr>
        <p:spPr>
          <a:xfrm>
            <a:off x="4067175" y="414972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逻辑表达式：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460" name="Object 136"/>
          <p:cNvGraphicFramePr/>
          <p:nvPr/>
        </p:nvGraphicFramePr>
        <p:xfrm>
          <a:off x="3924300" y="4724400"/>
          <a:ext cx="4895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2766060" imgH="254000" progId="Equation.3">
                  <p:embed/>
                </p:oleObj>
              </mc:Choice>
              <mc:Fallback>
                <p:oleObj name="" r:id="rId3" imgW="2766060" imgH="2540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4300" y="4724400"/>
                        <a:ext cx="48958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1" name="Text Box 137"/>
          <p:cNvSpPr txBox="1"/>
          <p:nvPr/>
        </p:nvSpPr>
        <p:spPr>
          <a:xfrm>
            <a:off x="3995738" y="5589588"/>
            <a:ext cx="3695700" cy="831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圈“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化简得：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的与或式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圈“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0”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化简得：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F’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的与或式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4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14" name="Text Box 137"/>
          <p:cNvSpPr txBox="1"/>
          <p:nvPr/>
        </p:nvSpPr>
        <p:spPr>
          <a:xfrm>
            <a:off x="42228" y="180023"/>
            <a:ext cx="8140700" cy="8299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noProof="1" dirty="0">
                <a:solidFill>
                  <a:srgbClr val="FF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强调</a:t>
            </a:r>
            <a:r>
              <a:rPr lang="zh-CN" altLang="en-US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：⑴若原函数是与或式，则其反函数和对偶函数一定是</a:t>
            </a:r>
            <a:endParaRPr lang="zh-CN" altLang="en-US" b="1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或与式。反之亦然。例如：</a:t>
            </a:r>
            <a:endParaRPr lang="zh-CN" altLang="en-US" b="1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5"/>
          <p:cNvGraphicFramePr/>
          <p:nvPr/>
        </p:nvGraphicFramePr>
        <p:xfrm>
          <a:off x="42863" y="1125538"/>
          <a:ext cx="8828087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3581400" imgH="939800" progId="Equation.3">
                  <p:embed/>
                </p:oleObj>
              </mc:Choice>
              <mc:Fallback>
                <p:oleObj name="" r:id="rId1" imgW="3581400" imgH="939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3" y="1125538"/>
                        <a:ext cx="8828087" cy="207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37"/>
          <p:cNvSpPr txBox="1"/>
          <p:nvPr/>
        </p:nvSpPr>
        <p:spPr>
          <a:xfrm>
            <a:off x="42228" y="3353753"/>
            <a:ext cx="8752840" cy="8299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noProof="1" dirty="0">
                <a:solidFill>
                  <a:srgbClr val="FF0000"/>
                </a:solidFill>
                <a:effectLst>
                  <a:innerShdw blurRad="647700" dist="1219200" dir="8100000">
                    <a:srgbClr val="C00000">
                      <a:alpha val="11000"/>
                    </a:srgbClr>
                  </a:inn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强调</a:t>
            </a:r>
            <a:r>
              <a:rPr lang="zh-CN" altLang="en-US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：⑵若原函数是最小项之和，则其反函数和对偶函数一定是</a:t>
            </a:r>
            <a:endParaRPr lang="zh-CN" altLang="en-US" b="1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最大项之积。反之亦然。例如：</a:t>
            </a:r>
            <a:endParaRPr lang="zh-CN" altLang="en-US" b="1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136"/>
          <p:cNvGraphicFramePr/>
          <p:nvPr/>
        </p:nvGraphicFramePr>
        <p:xfrm>
          <a:off x="139700" y="4249738"/>
          <a:ext cx="86550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4127500" imgH="1219200" progId="Equation.3">
                  <p:embed/>
                </p:oleObj>
              </mc:Choice>
              <mc:Fallback>
                <p:oleObj name="" r:id="rId3" imgW="4127500" imgH="12192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" y="4249738"/>
                        <a:ext cx="8655050" cy="242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20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4"/>
          <p:cNvSpPr txBox="1"/>
          <p:nvPr/>
        </p:nvSpPr>
        <p:spPr>
          <a:xfrm>
            <a:off x="3708400" y="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画卡诺图：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9458" name="Group 5"/>
          <p:cNvGrpSpPr/>
          <p:nvPr/>
        </p:nvGrpSpPr>
        <p:grpSpPr>
          <a:xfrm>
            <a:off x="250825" y="187325"/>
            <a:ext cx="3335338" cy="2032000"/>
            <a:chOff x="2971" y="1162"/>
            <a:chExt cx="2101" cy="1280"/>
          </a:xfrm>
        </p:grpSpPr>
        <p:sp>
          <p:nvSpPr>
            <p:cNvPr id="19459" name="Line 6"/>
            <p:cNvSpPr/>
            <p:nvPr/>
          </p:nvSpPr>
          <p:spPr>
            <a:xfrm flipH="1" flipV="1">
              <a:off x="3152" y="1434"/>
              <a:ext cx="227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60" name="Text Box 7"/>
            <p:cNvSpPr txBox="1"/>
            <p:nvPr/>
          </p:nvSpPr>
          <p:spPr>
            <a:xfrm>
              <a:off x="3016" y="1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1" name="Text Box 8"/>
            <p:cNvSpPr txBox="1"/>
            <p:nvPr/>
          </p:nvSpPr>
          <p:spPr>
            <a:xfrm>
              <a:off x="3198" y="1253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BC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2" name="Text Box 9"/>
            <p:cNvSpPr txBox="1"/>
            <p:nvPr/>
          </p:nvSpPr>
          <p:spPr>
            <a:xfrm>
              <a:off x="3152" y="175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3" name="Text Box 10"/>
            <p:cNvSpPr txBox="1"/>
            <p:nvPr/>
          </p:nvSpPr>
          <p:spPr>
            <a:xfrm>
              <a:off x="3152" y="211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4" name="Text Box 11"/>
            <p:cNvSpPr txBox="1"/>
            <p:nvPr/>
          </p:nvSpPr>
          <p:spPr>
            <a:xfrm>
              <a:off x="342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65" name="Rectangle 12"/>
            <p:cNvSpPr/>
            <p:nvPr/>
          </p:nvSpPr>
          <p:spPr>
            <a:xfrm>
              <a:off x="464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66" name="Rectangle 13"/>
            <p:cNvSpPr/>
            <p:nvPr/>
          </p:nvSpPr>
          <p:spPr>
            <a:xfrm>
              <a:off x="4226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67" name="Rectangle 14"/>
            <p:cNvSpPr/>
            <p:nvPr/>
          </p:nvSpPr>
          <p:spPr>
            <a:xfrm>
              <a:off x="3802" y="2052"/>
              <a:ext cx="42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68" name="Rectangle 15"/>
            <p:cNvSpPr/>
            <p:nvPr/>
          </p:nvSpPr>
          <p:spPr>
            <a:xfrm>
              <a:off x="337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69" name="Rectangle 16"/>
            <p:cNvSpPr/>
            <p:nvPr/>
          </p:nvSpPr>
          <p:spPr>
            <a:xfrm>
              <a:off x="464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70" name="Rectangle 17"/>
            <p:cNvSpPr/>
            <p:nvPr/>
          </p:nvSpPr>
          <p:spPr>
            <a:xfrm>
              <a:off x="4226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71" name="Rectangle 18"/>
            <p:cNvSpPr/>
            <p:nvPr/>
          </p:nvSpPr>
          <p:spPr>
            <a:xfrm>
              <a:off x="3802" y="1661"/>
              <a:ext cx="424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72" name="Rectangle 19"/>
            <p:cNvSpPr/>
            <p:nvPr/>
          </p:nvSpPr>
          <p:spPr>
            <a:xfrm>
              <a:off x="337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Line 20"/>
            <p:cNvSpPr/>
            <p:nvPr/>
          </p:nvSpPr>
          <p:spPr>
            <a:xfrm>
              <a:off x="3379" y="1661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4" name="Line 21"/>
            <p:cNvSpPr/>
            <p:nvPr/>
          </p:nvSpPr>
          <p:spPr>
            <a:xfrm>
              <a:off x="3379" y="2052"/>
              <a:ext cx="16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5" name="Line 22"/>
            <p:cNvSpPr/>
            <p:nvPr/>
          </p:nvSpPr>
          <p:spPr>
            <a:xfrm>
              <a:off x="3379" y="2442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6" name="Line 23"/>
            <p:cNvSpPr/>
            <p:nvPr/>
          </p:nvSpPr>
          <p:spPr>
            <a:xfrm>
              <a:off x="3379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7" name="Line 24"/>
            <p:cNvSpPr/>
            <p:nvPr/>
          </p:nvSpPr>
          <p:spPr>
            <a:xfrm>
              <a:off x="3802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8" name="Line 25"/>
            <p:cNvSpPr/>
            <p:nvPr/>
          </p:nvSpPr>
          <p:spPr>
            <a:xfrm>
              <a:off x="4226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79" name="Line 26"/>
            <p:cNvSpPr/>
            <p:nvPr/>
          </p:nvSpPr>
          <p:spPr>
            <a:xfrm>
              <a:off x="4649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0" name="Line 27"/>
            <p:cNvSpPr/>
            <p:nvPr/>
          </p:nvSpPr>
          <p:spPr>
            <a:xfrm>
              <a:off x="5072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81" name="Text Box 28"/>
            <p:cNvSpPr txBox="1"/>
            <p:nvPr/>
          </p:nvSpPr>
          <p:spPr>
            <a:xfrm>
              <a:off x="3878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29"/>
            <p:cNvSpPr txBox="1"/>
            <p:nvPr/>
          </p:nvSpPr>
          <p:spPr>
            <a:xfrm>
              <a:off x="469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83" name="Text Box 30"/>
            <p:cNvSpPr txBox="1"/>
            <p:nvPr/>
          </p:nvSpPr>
          <p:spPr>
            <a:xfrm>
              <a:off x="4286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84" name="Text Box 31"/>
            <p:cNvSpPr txBox="1"/>
            <p:nvPr/>
          </p:nvSpPr>
          <p:spPr>
            <a:xfrm>
              <a:off x="2971" y="116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F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85" name="Text Box 32"/>
          <p:cNvSpPr txBox="1"/>
          <p:nvPr/>
        </p:nvSpPr>
        <p:spPr>
          <a:xfrm>
            <a:off x="1042988" y="17002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86" name="Text Box 33"/>
          <p:cNvSpPr txBox="1"/>
          <p:nvPr/>
        </p:nvSpPr>
        <p:spPr>
          <a:xfrm>
            <a:off x="3059113" y="17002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87" name="Text Box 34"/>
          <p:cNvSpPr txBox="1"/>
          <p:nvPr/>
        </p:nvSpPr>
        <p:spPr>
          <a:xfrm>
            <a:off x="1762125" y="17002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88" name="Text Box 35"/>
          <p:cNvSpPr txBox="1"/>
          <p:nvPr/>
        </p:nvSpPr>
        <p:spPr>
          <a:xfrm>
            <a:off x="2411413" y="10525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89" name="Text Box 36"/>
          <p:cNvSpPr txBox="1"/>
          <p:nvPr/>
        </p:nvSpPr>
        <p:spPr>
          <a:xfrm>
            <a:off x="3059113" y="1050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90" name="Text Box 37"/>
          <p:cNvSpPr txBox="1"/>
          <p:nvPr/>
        </p:nvSpPr>
        <p:spPr>
          <a:xfrm>
            <a:off x="1042988" y="10509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91" name="Text Box 38"/>
          <p:cNvSpPr txBox="1"/>
          <p:nvPr/>
        </p:nvSpPr>
        <p:spPr>
          <a:xfrm>
            <a:off x="1763713" y="10525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492" name="Text Box 39"/>
          <p:cNvSpPr txBox="1"/>
          <p:nvPr/>
        </p:nvSpPr>
        <p:spPr>
          <a:xfrm>
            <a:off x="2411413" y="170021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9493" name="Group 67"/>
          <p:cNvGrpSpPr/>
          <p:nvPr/>
        </p:nvGrpSpPr>
        <p:grpSpPr>
          <a:xfrm>
            <a:off x="5364163" y="763588"/>
            <a:ext cx="3335337" cy="2032000"/>
            <a:chOff x="2971" y="1162"/>
            <a:chExt cx="2101" cy="1280"/>
          </a:xfrm>
        </p:grpSpPr>
        <p:sp>
          <p:nvSpPr>
            <p:cNvPr id="19494" name="Line 68"/>
            <p:cNvSpPr/>
            <p:nvPr/>
          </p:nvSpPr>
          <p:spPr>
            <a:xfrm flipH="1" flipV="1">
              <a:off x="3152" y="1434"/>
              <a:ext cx="227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495" name="Text Box 69"/>
            <p:cNvSpPr txBox="1"/>
            <p:nvPr/>
          </p:nvSpPr>
          <p:spPr>
            <a:xfrm>
              <a:off x="3016" y="1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6" name="Text Box 70"/>
            <p:cNvSpPr txBox="1"/>
            <p:nvPr/>
          </p:nvSpPr>
          <p:spPr>
            <a:xfrm>
              <a:off x="3198" y="1253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BC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7" name="Text Box 71"/>
            <p:cNvSpPr txBox="1"/>
            <p:nvPr/>
          </p:nvSpPr>
          <p:spPr>
            <a:xfrm>
              <a:off x="3152" y="175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98" name="Text Box 72"/>
            <p:cNvSpPr txBox="1"/>
            <p:nvPr/>
          </p:nvSpPr>
          <p:spPr>
            <a:xfrm>
              <a:off x="3152" y="211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499" name="Text Box 73"/>
            <p:cNvSpPr txBox="1"/>
            <p:nvPr/>
          </p:nvSpPr>
          <p:spPr>
            <a:xfrm>
              <a:off x="342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00" name="Rectangle 74"/>
            <p:cNvSpPr/>
            <p:nvPr/>
          </p:nvSpPr>
          <p:spPr>
            <a:xfrm>
              <a:off x="464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1" name="Rectangle 75"/>
            <p:cNvSpPr/>
            <p:nvPr/>
          </p:nvSpPr>
          <p:spPr>
            <a:xfrm>
              <a:off x="4226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2" name="Rectangle 76"/>
            <p:cNvSpPr/>
            <p:nvPr/>
          </p:nvSpPr>
          <p:spPr>
            <a:xfrm>
              <a:off x="3802" y="2052"/>
              <a:ext cx="42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3" name="Rectangle 77"/>
            <p:cNvSpPr/>
            <p:nvPr/>
          </p:nvSpPr>
          <p:spPr>
            <a:xfrm>
              <a:off x="337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4" name="Rectangle 78"/>
            <p:cNvSpPr/>
            <p:nvPr/>
          </p:nvSpPr>
          <p:spPr>
            <a:xfrm>
              <a:off x="464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5" name="Rectangle 79"/>
            <p:cNvSpPr/>
            <p:nvPr/>
          </p:nvSpPr>
          <p:spPr>
            <a:xfrm>
              <a:off x="4226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6" name="Rectangle 80"/>
            <p:cNvSpPr/>
            <p:nvPr/>
          </p:nvSpPr>
          <p:spPr>
            <a:xfrm>
              <a:off x="3802" y="1661"/>
              <a:ext cx="424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7" name="Rectangle 81"/>
            <p:cNvSpPr/>
            <p:nvPr/>
          </p:nvSpPr>
          <p:spPr>
            <a:xfrm>
              <a:off x="337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08" name="Line 82"/>
            <p:cNvSpPr/>
            <p:nvPr/>
          </p:nvSpPr>
          <p:spPr>
            <a:xfrm>
              <a:off x="3379" y="1661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09" name="Line 83"/>
            <p:cNvSpPr/>
            <p:nvPr/>
          </p:nvSpPr>
          <p:spPr>
            <a:xfrm>
              <a:off x="3379" y="2052"/>
              <a:ext cx="16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0" name="Line 84"/>
            <p:cNvSpPr/>
            <p:nvPr/>
          </p:nvSpPr>
          <p:spPr>
            <a:xfrm>
              <a:off x="3379" y="2442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1" name="Line 85"/>
            <p:cNvSpPr/>
            <p:nvPr/>
          </p:nvSpPr>
          <p:spPr>
            <a:xfrm>
              <a:off x="3379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2" name="Line 86"/>
            <p:cNvSpPr/>
            <p:nvPr/>
          </p:nvSpPr>
          <p:spPr>
            <a:xfrm>
              <a:off x="3802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3" name="Line 87"/>
            <p:cNvSpPr/>
            <p:nvPr/>
          </p:nvSpPr>
          <p:spPr>
            <a:xfrm>
              <a:off x="4226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4" name="Line 88"/>
            <p:cNvSpPr/>
            <p:nvPr/>
          </p:nvSpPr>
          <p:spPr>
            <a:xfrm>
              <a:off x="4649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5" name="Line 89"/>
            <p:cNvSpPr/>
            <p:nvPr/>
          </p:nvSpPr>
          <p:spPr>
            <a:xfrm>
              <a:off x="5072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16" name="Text Box 90"/>
            <p:cNvSpPr txBox="1"/>
            <p:nvPr/>
          </p:nvSpPr>
          <p:spPr>
            <a:xfrm>
              <a:off x="3878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7" name="Text Box 91"/>
            <p:cNvSpPr txBox="1"/>
            <p:nvPr/>
          </p:nvSpPr>
          <p:spPr>
            <a:xfrm>
              <a:off x="469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8" name="Text Box 92"/>
            <p:cNvSpPr txBox="1"/>
            <p:nvPr/>
          </p:nvSpPr>
          <p:spPr>
            <a:xfrm>
              <a:off x="4286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19" name="Text Box 93"/>
            <p:cNvSpPr txBox="1"/>
            <p:nvPr/>
          </p:nvSpPr>
          <p:spPr>
            <a:xfrm>
              <a:off x="2971" y="116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F’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520" name="Text Box 94"/>
          <p:cNvSpPr txBox="1"/>
          <p:nvPr/>
        </p:nvSpPr>
        <p:spPr>
          <a:xfrm>
            <a:off x="6156325" y="2276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1" name="Text Box 95"/>
          <p:cNvSpPr txBox="1"/>
          <p:nvPr/>
        </p:nvSpPr>
        <p:spPr>
          <a:xfrm>
            <a:off x="8172450" y="2276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2" name="Text Box 96"/>
          <p:cNvSpPr txBox="1"/>
          <p:nvPr/>
        </p:nvSpPr>
        <p:spPr>
          <a:xfrm>
            <a:off x="6875463" y="2276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3" name="Text Box 97"/>
          <p:cNvSpPr txBox="1"/>
          <p:nvPr/>
        </p:nvSpPr>
        <p:spPr>
          <a:xfrm>
            <a:off x="7524750" y="1628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4" name="Text Box 98"/>
          <p:cNvSpPr txBox="1"/>
          <p:nvPr/>
        </p:nvSpPr>
        <p:spPr>
          <a:xfrm>
            <a:off x="8172450" y="16271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5" name="Text Box 99"/>
          <p:cNvSpPr txBox="1"/>
          <p:nvPr/>
        </p:nvSpPr>
        <p:spPr>
          <a:xfrm>
            <a:off x="6156325" y="162718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6" name="Text Box 100"/>
          <p:cNvSpPr txBox="1"/>
          <p:nvPr/>
        </p:nvSpPr>
        <p:spPr>
          <a:xfrm>
            <a:off x="6877050" y="16287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27" name="Text Box 101"/>
          <p:cNvSpPr txBox="1"/>
          <p:nvPr/>
        </p:nvSpPr>
        <p:spPr>
          <a:xfrm>
            <a:off x="7524750" y="22764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19528" name="Group 137"/>
          <p:cNvGrpSpPr/>
          <p:nvPr/>
        </p:nvGrpSpPr>
        <p:grpSpPr>
          <a:xfrm>
            <a:off x="5364163" y="3500438"/>
            <a:ext cx="3335337" cy="2032000"/>
            <a:chOff x="2971" y="1162"/>
            <a:chExt cx="2101" cy="1280"/>
          </a:xfrm>
        </p:grpSpPr>
        <p:sp>
          <p:nvSpPr>
            <p:cNvPr id="19529" name="Line 138"/>
            <p:cNvSpPr/>
            <p:nvPr/>
          </p:nvSpPr>
          <p:spPr>
            <a:xfrm flipH="1" flipV="1">
              <a:off x="3152" y="1434"/>
              <a:ext cx="227" cy="22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30" name="Text Box 139"/>
            <p:cNvSpPr txBox="1"/>
            <p:nvPr/>
          </p:nvSpPr>
          <p:spPr>
            <a:xfrm>
              <a:off x="3016" y="1480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A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531" name="Text Box 140"/>
            <p:cNvSpPr txBox="1"/>
            <p:nvPr/>
          </p:nvSpPr>
          <p:spPr>
            <a:xfrm>
              <a:off x="3198" y="1253"/>
              <a:ext cx="3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BC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9532" name="Text Box 141"/>
            <p:cNvSpPr txBox="1"/>
            <p:nvPr/>
          </p:nvSpPr>
          <p:spPr>
            <a:xfrm>
              <a:off x="3152" y="175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33" name="Text Box 142"/>
            <p:cNvSpPr txBox="1"/>
            <p:nvPr/>
          </p:nvSpPr>
          <p:spPr>
            <a:xfrm>
              <a:off x="3152" y="211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34" name="Text Box 143"/>
            <p:cNvSpPr txBox="1"/>
            <p:nvPr/>
          </p:nvSpPr>
          <p:spPr>
            <a:xfrm>
              <a:off x="342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35" name="Rectangle 144"/>
            <p:cNvSpPr/>
            <p:nvPr/>
          </p:nvSpPr>
          <p:spPr>
            <a:xfrm>
              <a:off x="464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36" name="Rectangle 145"/>
            <p:cNvSpPr/>
            <p:nvPr/>
          </p:nvSpPr>
          <p:spPr>
            <a:xfrm>
              <a:off x="4226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37" name="Rectangle 146"/>
            <p:cNvSpPr/>
            <p:nvPr/>
          </p:nvSpPr>
          <p:spPr>
            <a:xfrm>
              <a:off x="3802" y="2052"/>
              <a:ext cx="424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38" name="Rectangle 147"/>
            <p:cNvSpPr/>
            <p:nvPr/>
          </p:nvSpPr>
          <p:spPr>
            <a:xfrm>
              <a:off x="3379" y="2052"/>
              <a:ext cx="423" cy="3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39" name="Rectangle 148"/>
            <p:cNvSpPr/>
            <p:nvPr/>
          </p:nvSpPr>
          <p:spPr>
            <a:xfrm>
              <a:off x="464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40" name="Rectangle 149"/>
            <p:cNvSpPr/>
            <p:nvPr/>
          </p:nvSpPr>
          <p:spPr>
            <a:xfrm>
              <a:off x="4226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41" name="Rectangle 150"/>
            <p:cNvSpPr/>
            <p:nvPr/>
          </p:nvSpPr>
          <p:spPr>
            <a:xfrm>
              <a:off x="3802" y="1661"/>
              <a:ext cx="424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42" name="Rectangle 151"/>
            <p:cNvSpPr/>
            <p:nvPr/>
          </p:nvSpPr>
          <p:spPr>
            <a:xfrm>
              <a:off x="3379" y="1661"/>
              <a:ext cx="423" cy="3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9543" name="Line 152"/>
            <p:cNvSpPr/>
            <p:nvPr/>
          </p:nvSpPr>
          <p:spPr>
            <a:xfrm>
              <a:off x="3379" y="1661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4" name="Line 153"/>
            <p:cNvSpPr/>
            <p:nvPr/>
          </p:nvSpPr>
          <p:spPr>
            <a:xfrm>
              <a:off x="3379" y="2052"/>
              <a:ext cx="169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5" name="Line 154"/>
            <p:cNvSpPr/>
            <p:nvPr/>
          </p:nvSpPr>
          <p:spPr>
            <a:xfrm>
              <a:off x="3379" y="2442"/>
              <a:ext cx="169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6" name="Line 155"/>
            <p:cNvSpPr/>
            <p:nvPr/>
          </p:nvSpPr>
          <p:spPr>
            <a:xfrm>
              <a:off x="3379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7" name="Line 156"/>
            <p:cNvSpPr/>
            <p:nvPr/>
          </p:nvSpPr>
          <p:spPr>
            <a:xfrm>
              <a:off x="3802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8" name="Line 157"/>
            <p:cNvSpPr/>
            <p:nvPr/>
          </p:nvSpPr>
          <p:spPr>
            <a:xfrm>
              <a:off x="4226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49" name="Line 158"/>
            <p:cNvSpPr/>
            <p:nvPr/>
          </p:nvSpPr>
          <p:spPr>
            <a:xfrm>
              <a:off x="4649" y="1661"/>
              <a:ext cx="0" cy="78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50" name="Line 159"/>
            <p:cNvSpPr/>
            <p:nvPr/>
          </p:nvSpPr>
          <p:spPr>
            <a:xfrm>
              <a:off x="5072" y="1661"/>
              <a:ext cx="0" cy="781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51" name="Text Box 160"/>
            <p:cNvSpPr txBox="1"/>
            <p:nvPr/>
          </p:nvSpPr>
          <p:spPr>
            <a:xfrm>
              <a:off x="3878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01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52" name="Text Box 161"/>
            <p:cNvSpPr txBox="1"/>
            <p:nvPr/>
          </p:nvSpPr>
          <p:spPr>
            <a:xfrm>
              <a:off x="4694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10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53" name="Text Box 162"/>
            <p:cNvSpPr txBox="1"/>
            <p:nvPr/>
          </p:nvSpPr>
          <p:spPr>
            <a:xfrm>
              <a:off x="4286" y="1389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11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19554" name="Text Box 163"/>
            <p:cNvSpPr txBox="1"/>
            <p:nvPr/>
          </p:nvSpPr>
          <p:spPr>
            <a:xfrm>
              <a:off x="2971" y="1162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 dirty="0">
                  <a:latin typeface="Times New Roman" panose="02020603050405020304" pitchFamily="18" charset="0"/>
                </a:rPr>
                <a:t>F</a:t>
              </a:r>
              <a:r>
                <a:rPr lang="en-US" altLang="zh-CN" b="1" i="1" baseline="30000" dirty="0">
                  <a:latin typeface="Times New Roman" panose="02020603050405020304" pitchFamily="18" charset="0"/>
                </a:rPr>
                <a:t>D</a:t>
              </a:r>
              <a:endParaRPr lang="en-US" altLang="zh-CN" b="1" i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555" name="Text Box 164"/>
          <p:cNvSpPr txBox="1"/>
          <p:nvPr/>
        </p:nvSpPr>
        <p:spPr>
          <a:xfrm>
            <a:off x="6156325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56" name="Text Box 165"/>
          <p:cNvSpPr txBox="1"/>
          <p:nvPr/>
        </p:nvSpPr>
        <p:spPr>
          <a:xfrm>
            <a:off x="8172450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57" name="Text Box 166"/>
          <p:cNvSpPr txBox="1"/>
          <p:nvPr/>
        </p:nvSpPr>
        <p:spPr>
          <a:xfrm>
            <a:off x="6875463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58" name="Text Box 167"/>
          <p:cNvSpPr txBox="1"/>
          <p:nvPr/>
        </p:nvSpPr>
        <p:spPr>
          <a:xfrm>
            <a:off x="7524750" y="43656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59" name="Text Box 168"/>
          <p:cNvSpPr txBox="1"/>
          <p:nvPr/>
        </p:nvSpPr>
        <p:spPr>
          <a:xfrm>
            <a:off x="8172450" y="43640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60" name="Text Box 169"/>
          <p:cNvSpPr txBox="1"/>
          <p:nvPr/>
        </p:nvSpPr>
        <p:spPr>
          <a:xfrm>
            <a:off x="6156325" y="4364038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61" name="Text Box 170"/>
          <p:cNvSpPr txBox="1"/>
          <p:nvPr/>
        </p:nvSpPr>
        <p:spPr>
          <a:xfrm>
            <a:off x="6877050" y="43656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9562" name="Text Box 171"/>
          <p:cNvSpPr txBox="1"/>
          <p:nvPr/>
        </p:nvSpPr>
        <p:spPr>
          <a:xfrm>
            <a:off x="7524750" y="501332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9563" name="Object 172"/>
          <p:cNvGraphicFramePr/>
          <p:nvPr/>
        </p:nvGraphicFramePr>
        <p:xfrm>
          <a:off x="323850" y="2492375"/>
          <a:ext cx="48958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2766060" imgH="254000" progId="Equation.3">
                  <p:embed/>
                </p:oleObj>
              </mc:Choice>
              <mc:Fallback>
                <p:oleObj name="" r:id="rId1" imgW="2766060" imgH="254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2492375"/>
                        <a:ext cx="48958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4" name="Object 173"/>
          <p:cNvGraphicFramePr/>
          <p:nvPr/>
        </p:nvGraphicFramePr>
        <p:xfrm>
          <a:off x="179388" y="3213100"/>
          <a:ext cx="521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2816860" imgH="254000" progId="Equation.3">
                  <p:embed/>
                </p:oleObj>
              </mc:Choice>
              <mc:Fallback>
                <p:oleObj name="" r:id="rId3" imgW="2816860" imgH="2540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3213100"/>
                        <a:ext cx="52197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65" name="Object 174"/>
          <p:cNvGraphicFramePr/>
          <p:nvPr/>
        </p:nvGraphicFramePr>
        <p:xfrm>
          <a:off x="179388" y="3860800"/>
          <a:ext cx="51847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2867660" imgH="254000" progId="Equation.3">
                  <p:embed/>
                </p:oleObj>
              </mc:Choice>
              <mc:Fallback>
                <p:oleObj name="" r:id="rId5" imgW="2867660" imgH="2540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8" y="3860800"/>
                        <a:ext cx="5184775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323" name="AutoShape 179"/>
          <p:cNvSpPr/>
          <p:nvPr/>
        </p:nvSpPr>
        <p:spPr>
          <a:xfrm>
            <a:off x="4678363" y="260350"/>
            <a:ext cx="4465637" cy="1800225"/>
          </a:xfrm>
          <a:prstGeom prst="cloudCallout">
            <a:avLst>
              <a:gd name="adj1" fmla="val -37310"/>
              <a:gd name="adj2" fmla="val 10202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algn="ctr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34324" name="Text Box 180"/>
          <p:cNvSpPr txBox="1"/>
          <p:nvPr/>
        </p:nvSpPr>
        <p:spPr>
          <a:xfrm>
            <a:off x="5292725" y="692150"/>
            <a:ext cx="3248025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是不是觉得有点奇怪，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 晕了吧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134322" name="Picture 178" descr="u=4219225859,2272847107&amp;fm=21&amp;gp=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5963" y="476250"/>
            <a:ext cx="1985962" cy="1241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569" name="Text Box 182"/>
          <p:cNvSpPr txBox="1"/>
          <p:nvPr/>
        </p:nvSpPr>
        <p:spPr>
          <a:xfrm>
            <a:off x="179388" y="4508500"/>
            <a:ext cx="53927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所以上次我们做过的一题也觉得奇怪：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570" name="Object 183"/>
          <p:cNvGraphicFramePr/>
          <p:nvPr/>
        </p:nvGraphicFramePr>
        <p:xfrm>
          <a:off x="323850" y="5229225"/>
          <a:ext cx="50403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8" imgW="2195830" imgH="533400" progId="Equation.3">
                  <p:embed/>
                </p:oleObj>
              </mc:Choice>
              <mc:Fallback>
                <p:oleObj name="" r:id="rId8" imgW="2195830" imgH="533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850" y="5229225"/>
                        <a:ext cx="5040313" cy="1223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71" name="Text Box 184"/>
          <p:cNvSpPr txBox="1"/>
          <p:nvPr/>
        </p:nvSpPr>
        <p:spPr>
          <a:xfrm>
            <a:off x="3563938" y="5876925"/>
            <a:ext cx="5376862" cy="831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似乎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相等，其实这也只是特例。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请看下页第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题。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72" name="Text Box 185"/>
          <p:cNvSpPr txBox="1"/>
          <p:nvPr/>
        </p:nvSpPr>
        <p:spPr>
          <a:xfrm>
            <a:off x="6300788" y="2924175"/>
            <a:ext cx="2651125" cy="831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似乎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F’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baseline="30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相等，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其实这只是特例。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1343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4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2000"/>
                                        <p:tgtEl>
                                          <p:spTgt spid="13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343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2000"/>
                                        <p:tgtEl>
                                          <p:spTgt spid="13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/>
                                        <p:tgtEl>
                                          <p:spTgt spid="13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6"/>
                                          </p:stCondLst>
                                        </p:cTn>
                                        <p:tgtEl>
                                          <p:spTgt spid="13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323" grpId="0" animBg="1"/>
      <p:bldP spid="134323" grpId="1" animBg="1"/>
      <p:bldP spid="134324" grpId="0"/>
      <p:bldP spid="134324" grpId="1"/>
      <p:bldP spid="134324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152400" y="838200"/>
            <a:ext cx="6637338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以下编码中属于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码的是：</a:t>
            </a:r>
            <a:endParaRPr lang="zh-CN" altLang="en-US" dirty="0">
              <a:solidFill>
                <a:srgbClr val="000000"/>
              </a:solidFill>
              <a:latin typeface="Arial Unicode MS" pitchFamily="34" charset="-122"/>
            </a:endParaRPr>
          </a:p>
          <a:p>
            <a:pPr eaLnBrk="0" hangingPunct="0"/>
            <a:r>
              <a:rPr lang="zh-CN" altLang="en-US" dirty="0">
                <a:latin typeface="宋体" panose="02010600030101010101" pitchFamily="2" charset="-122"/>
              </a:rPr>
              <a:t>奇偶校验码   原码    补码      余三码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2" name="Rectangle 3"/>
          <p:cNvSpPr/>
          <p:nvPr/>
        </p:nvSpPr>
        <p:spPr>
          <a:xfrm>
            <a:off x="0" y="1844675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</a:rPr>
              <a:t>因为逻辑表达式</a:t>
            </a:r>
            <a:r>
              <a:rPr lang="en-US" altLang="zh-CN" dirty="0">
                <a:latin typeface="Times New Roman" panose="02020603050405020304" pitchFamily="18" charset="0"/>
              </a:rPr>
              <a:t>A+B+AB=A+B</a:t>
            </a:r>
            <a:r>
              <a:rPr lang="zh-CN" altLang="en-US" dirty="0">
                <a:latin typeface="宋体" panose="02010600030101010101" pitchFamily="2" charset="-122"/>
              </a:rPr>
              <a:t>成立，所以</a:t>
            </a:r>
            <a:r>
              <a:rPr lang="en-US" altLang="zh-CN" dirty="0">
                <a:latin typeface="Times New Roman" panose="02020603050405020304" pitchFamily="18" charset="0"/>
              </a:rPr>
              <a:t>AB=0</a:t>
            </a:r>
            <a:r>
              <a:rPr lang="zh-CN" altLang="en-US" dirty="0">
                <a:latin typeface="宋体" panose="02010600030101010101" pitchFamily="2" charset="-122"/>
              </a:rPr>
              <a:t>成立</a:t>
            </a:r>
            <a:r>
              <a:rPr lang="zh-CN" altLang="en-US" sz="11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，正确吗？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4"/>
          <p:cNvSpPr/>
          <p:nvPr/>
        </p:nvSpPr>
        <p:spPr>
          <a:xfrm>
            <a:off x="0" y="2565400"/>
            <a:ext cx="51482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3 8421</a:t>
            </a:r>
            <a:r>
              <a:rPr lang="zh-CN" altLang="en-US" dirty="0">
                <a:latin typeface="宋体" panose="02010600030101010101" pitchFamily="2" charset="-122"/>
              </a:rPr>
              <a:t>码的</a:t>
            </a:r>
            <a:r>
              <a:rPr lang="en-US" altLang="zh-CN" dirty="0">
                <a:latin typeface="Times New Roman" panose="02020603050405020304" pitchFamily="18" charset="0"/>
              </a:rPr>
              <a:t>1000</a:t>
            </a:r>
            <a:r>
              <a:rPr lang="zh-CN" altLang="en-US" dirty="0">
                <a:latin typeface="宋体" panose="02010600030101010101" pitchFamily="2" charset="-122"/>
              </a:rPr>
              <a:t>比</a:t>
            </a:r>
            <a:r>
              <a:rPr lang="en-US" altLang="zh-CN" dirty="0">
                <a:latin typeface="Times New Roman" panose="02020603050405020304" pitchFamily="18" charset="0"/>
              </a:rPr>
              <a:t>0011</a:t>
            </a:r>
            <a:r>
              <a:rPr lang="zh-CN" altLang="en-US" dirty="0">
                <a:latin typeface="宋体" panose="02010600030101010101" pitchFamily="2" charset="-122"/>
              </a:rPr>
              <a:t>大</a:t>
            </a:r>
            <a:r>
              <a:rPr lang="zh-CN" altLang="en-US" dirty="0">
                <a:latin typeface="Times New Roman" panose="02020603050405020304" pitchFamily="18" charset="0"/>
              </a:rPr>
              <a:t> ，正确吗？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Object 5"/>
          <p:cNvGraphicFramePr/>
          <p:nvPr/>
        </p:nvGraphicFramePr>
        <p:xfrm>
          <a:off x="5292725" y="2349500"/>
          <a:ext cx="3532188" cy="355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524000" imgH="1533525" progId="Photoshop.Image.7">
                  <p:embed/>
                </p:oleObj>
              </mc:Choice>
              <mc:Fallback>
                <p:oleObj name="" r:id="rId1" imgW="1524000" imgH="1533525" progId="Photoshop.Image.7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92725" y="2349500"/>
                        <a:ext cx="3532188" cy="355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6"/>
          <p:cNvSpPr/>
          <p:nvPr/>
        </p:nvSpPr>
        <p:spPr>
          <a:xfrm>
            <a:off x="0" y="3213100"/>
            <a:ext cx="513715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latin typeface="宋体" panose="02010600030101010101" pitchFamily="2" charset="-122"/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己知某组合电路的输入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与输出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</a:rPr>
              <a:t>的波形关系如下，则</a:t>
            </a:r>
            <a:r>
              <a:rPr lang="en-US" altLang="zh-CN" dirty="0">
                <a:latin typeface="宋体" panose="02010600030101010101" pitchFamily="2" charset="-122"/>
              </a:rPr>
              <a:t>Y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>
                <a:latin typeface="宋体" panose="02010600030101010101" pitchFamily="2" charset="-122"/>
              </a:rPr>
              <a:t>的逻辑关系是</a:t>
            </a:r>
            <a:r>
              <a:rPr lang="zh-CN" altLang="en-US" dirty="0">
                <a:latin typeface="Times New Roman" panose="02020603050405020304" pitchFamily="18" charset="0"/>
              </a:rPr>
              <a:t> ？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Text Box 11"/>
          <p:cNvSpPr txBox="1"/>
          <p:nvPr/>
        </p:nvSpPr>
        <p:spPr>
          <a:xfrm>
            <a:off x="179388" y="207963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实战：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1619250" y="4076700"/>
            <a:ext cx="3175000" cy="519113"/>
            <a:chOff x="158" y="3385"/>
            <a:chExt cx="2000" cy="327"/>
          </a:xfrm>
        </p:grpSpPr>
        <p:sp>
          <p:nvSpPr>
            <p:cNvPr id="20488" name="Text Box 15"/>
            <p:cNvSpPr txBox="1"/>
            <p:nvPr/>
          </p:nvSpPr>
          <p:spPr>
            <a:xfrm>
              <a:off x="158" y="3385"/>
              <a:ext cx="20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Y=A’B+AB’=A    B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489" name="Object 16"/>
            <p:cNvGraphicFramePr/>
            <p:nvPr/>
          </p:nvGraphicFramePr>
          <p:xfrm>
            <a:off x="1655" y="3385"/>
            <a:ext cx="299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3" imgW="165100" imgH="177800" progId="Equation.3">
                    <p:embed/>
                  </p:oleObj>
                </mc:Choice>
                <mc:Fallback>
                  <p:oleObj name="" r:id="rId3" imgW="165100" imgH="1778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55" y="3385"/>
                          <a:ext cx="299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0" name="Text Box 18"/>
          <p:cNvSpPr txBox="1"/>
          <p:nvPr/>
        </p:nvSpPr>
        <p:spPr>
          <a:xfrm>
            <a:off x="0" y="45085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填空：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91" name="Object 19"/>
          <p:cNvGraphicFramePr/>
          <p:nvPr/>
        </p:nvGraphicFramePr>
        <p:xfrm>
          <a:off x="0" y="5021263"/>
          <a:ext cx="5273675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2297430" imgH="799465" progId="Equation.3">
                  <p:embed/>
                </p:oleObj>
              </mc:Choice>
              <mc:Fallback>
                <p:oleObj name="" r:id="rId5" imgW="2297430" imgH="7994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5021263"/>
                        <a:ext cx="5273675" cy="183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4"/>
          <p:cNvSpPr/>
          <p:nvPr/>
        </p:nvSpPr>
        <p:spPr>
          <a:xfrm>
            <a:off x="0" y="188913"/>
            <a:ext cx="6900863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04800"/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以下表达式中符合逻辑运算法则的是：              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304800"/>
            <a:r>
              <a:rPr lang="en-US" altLang="zh-CN" dirty="0">
                <a:latin typeface="Times New Roman" panose="02020603050405020304" pitchFamily="18" charset="0"/>
              </a:rPr>
              <a:t>A. A+1=1   B. 1+1=10    C. 0&lt;1     D. C·C=C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endParaRPr lang="en-US" altLang="zh-CN" baseline="30000" dirty="0">
              <a:latin typeface="Times New Roman" panose="02020603050405020304" pitchFamily="18" charset="0"/>
            </a:endParaRPr>
          </a:p>
        </p:txBody>
      </p:sp>
      <p:sp>
        <p:nvSpPr>
          <p:cNvPr id="21506" name="Rectangle 5"/>
          <p:cNvSpPr/>
          <p:nvPr/>
        </p:nvSpPr>
        <p:spPr>
          <a:xfrm>
            <a:off x="0" y="1268413"/>
            <a:ext cx="746442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</a:rPr>
              <a:t>在下列何种输入情况下，“或非”运算的结果是逻辑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A.</a:t>
            </a:r>
            <a:r>
              <a:rPr lang="zh-CN" altLang="en-US" dirty="0">
                <a:latin typeface="Times New Roman" panose="02020603050405020304" pitchFamily="18" charset="0"/>
              </a:rPr>
              <a:t>全部输入是</a:t>
            </a:r>
            <a:r>
              <a:rPr lang="en-US" altLang="zh-CN" dirty="0">
                <a:latin typeface="Times New Roman" panose="02020603050405020304" pitchFamily="18" charset="0"/>
              </a:rPr>
              <a:t>0    B.</a:t>
            </a:r>
            <a:r>
              <a:rPr lang="zh-CN" altLang="en-US" dirty="0">
                <a:latin typeface="Times New Roman" panose="02020603050405020304" pitchFamily="18" charset="0"/>
              </a:rPr>
              <a:t>任一输入是</a:t>
            </a:r>
            <a:r>
              <a:rPr lang="en-US" altLang="zh-CN" dirty="0">
                <a:latin typeface="Times New Roman" panose="02020603050405020304" pitchFamily="18" charset="0"/>
              </a:rPr>
              <a:t>0 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C.</a:t>
            </a:r>
            <a:r>
              <a:rPr lang="zh-CN" altLang="en-US" dirty="0">
                <a:latin typeface="Times New Roman" panose="02020603050405020304" pitchFamily="18" charset="0"/>
              </a:rPr>
              <a:t>仅一输入是</a:t>
            </a:r>
            <a:r>
              <a:rPr lang="en-US" altLang="zh-CN" dirty="0">
                <a:latin typeface="Times New Roman" panose="02020603050405020304" pitchFamily="18" charset="0"/>
              </a:rPr>
              <a:t>0    D.</a:t>
            </a:r>
            <a:r>
              <a:rPr lang="zh-CN" altLang="en-US" dirty="0">
                <a:latin typeface="Times New Roman" panose="02020603050405020304" pitchFamily="18" charset="0"/>
              </a:rPr>
              <a:t>全部输入是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6"/>
          <p:cNvSpPr/>
          <p:nvPr/>
        </p:nvSpPr>
        <p:spPr>
          <a:xfrm>
            <a:off x="0" y="2565400"/>
            <a:ext cx="72707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457200"/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下列逻辑函数的表示方法中具有唯一性的是：  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indent="457200"/>
            <a:r>
              <a:rPr lang="en-US" altLang="zh-CN" dirty="0">
                <a:latin typeface="Times New Roman" panose="02020603050405020304" pitchFamily="18" charset="0"/>
              </a:rPr>
              <a:t>A.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逻辑式     </a:t>
            </a:r>
            <a:r>
              <a:rPr lang="en-US" altLang="zh-CN" dirty="0">
                <a:latin typeface="Times New Roman" panose="02020603050405020304" pitchFamily="18" charset="0"/>
              </a:rPr>
              <a:t>B. </a:t>
            </a:r>
            <a:r>
              <a:rPr lang="zh-CN" altLang="en-US" dirty="0">
                <a:latin typeface="Times New Roman" panose="02020603050405020304" pitchFamily="18" charset="0"/>
              </a:rPr>
              <a:t>波形图     </a:t>
            </a:r>
            <a:r>
              <a:rPr lang="en-US" altLang="zh-CN" dirty="0">
                <a:latin typeface="Times New Roman" panose="02020603050405020304" pitchFamily="18" charset="0"/>
              </a:rPr>
              <a:t>C. </a:t>
            </a:r>
            <a:r>
              <a:rPr lang="zh-CN" altLang="en-US" dirty="0">
                <a:latin typeface="Times New Roman" panose="02020603050405020304" pitchFamily="18" charset="0"/>
              </a:rPr>
              <a:t>真值表     </a:t>
            </a:r>
            <a:r>
              <a:rPr lang="en-US" altLang="zh-CN" dirty="0">
                <a:latin typeface="Times New Roman" panose="02020603050405020304" pitchFamily="18" charset="0"/>
              </a:rPr>
              <a:t>D.</a:t>
            </a:r>
            <a:r>
              <a:rPr lang="zh-CN" altLang="en-US" dirty="0">
                <a:latin typeface="Times New Roman" panose="02020603050405020304" pitchFamily="18" charset="0"/>
              </a:rPr>
              <a:t>逻辑图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8" name="Rectangle 9"/>
          <p:cNvSpPr/>
          <p:nvPr/>
        </p:nvSpPr>
        <p:spPr>
          <a:xfrm>
            <a:off x="0" y="3500438"/>
            <a:ext cx="77343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数字逻辑电路中的变量值“</a:t>
            </a:r>
            <a:r>
              <a:rPr lang="en-US" altLang="zh-CN" dirty="0">
                <a:latin typeface="Times New Roman" panose="02020603050405020304" pitchFamily="18" charset="0"/>
              </a:rPr>
              <a:t>1”</a:t>
            </a:r>
            <a:r>
              <a:rPr lang="zh-CN" altLang="en-US" dirty="0">
                <a:latin typeface="Times New Roman" panose="02020603050405020304" pitchFamily="18" charset="0"/>
              </a:rPr>
              <a:t>和“</a:t>
            </a:r>
            <a:r>
              <a:rPr lang="en-US" altLang="zh-CN" dirty="0">
                <a:latin typeface="Times New Roman" panose="02020603050405020304" pitchFamily="18" charset="0"/>
              </a:rPr>
              <a:t>0” </a:t>
            </a:r>
            <a:r>
              <a:rPr lang="zh-CN" altLang="en-US" dirty="0">
                <a:latin typeface="Times New Roman" panose="02020603050405020304" pitchFamily="18" charset="0"/>
              </a:rPr>
              <a:t>无大小之分。（    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10"/>
          <p:cNvSpPr/>
          <p:nvPr/>
        </p:nvSpPr>
        <p:spPr>
          <a:xfrm>
            <a:off x="0" y="4005263"/>
            <a:ext cx="89487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逻辑函数</a:t>
            </a:r>
            <a:r>
              <a:rPr lang="en-US" altLang="zh-CN" dirty="0">
                <a:latin typeface="Times New Roman" panose="02020603050405020304" pitchFamily="18" charset="0"/>
              </a:rPr>
              <a:t>Y=AB’ +A’B+B’C+BC’</a:t>
            </a:r>
            <a:r>
              <a:rPr lang="zh-CN" altLang="en-US" dirty="0">
                <a:latin typeface="Times New Roman" panose="02020603050405020304" pitchFamily="18" charset="0"/>
              </a:rPr>
              <a:t>已是最简与或表达式。     （  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10" name="Rectangle 11"/>
          <p:cNvSpPr/>
          <p:nvPr/>
        </p:nvSpPr>
        <p:spPr>
          <a:xfrm>
            <a:off x="0" y="4581525"/>
            <a:ext cx="9532938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完成下列数制转换：</a:t>
            </a:r>
            <a:r>
              <a:rPr lang="en-US" altLang="zh-CN" b="1" dirty="0">
                <a:latin typeface="Times New Roman" panose="02020603050405020304" pitchFamily="18" charset="0"/>
              </a:rPr>
              <a:t>(1001000)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=( </a:t>
            </a:r>
            <a:r>
              <a:rPr lang="en-US" altLang="zh-CN" b="1" u="sng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en-US" altLang="zh-CN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</a:rPr>
              <a:t>=( </a:t>
            </a:r>
            <a:r>
              <a:rPr lang="en-US" altLang="zh-CN" b="1" u="sng" dirty="0">
                <a:latin typeface="Times New Roman" panose="02020603050405020304" pitchFamily="18" charset="0"/>
              </a:rPr>
              <a:t>          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</a:rPr>
              <a:t>8</a:t>
            </a:r>
            <a:r>
              <a:rPr lang="en-US" altLang="zh-CN" b="1" dirty="0">
                <a:latin typeface="Times New Roman" panose="02020603050405020304" pitchFamily="18" charset="0"/>
              </a:rPr>
              <a:t> =( </a:t>
            </a:r>
            <a:r>
              <a:rPr lang="en-US" altLang="zh-CN" b="1" u="sng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en-US" altLang="zh-CN" baseline="-25000" dirty="0">
                <a:latin typeface="Times New Roman" panose="02020603050405020304" pitchFamily="18" charset="0"/>
              </a:rPr>
              <a:t>16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</a:rPr>
              <a:t>完成下列码制的转换：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( 79 )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b="1" dirty="0">
                <a:latin typeface="Times New Roman" panose="02020603050405020304" pitchFamily="18" charset="0"/>
              </a:rPr>
              <a:t>=( 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en-US" altLang="zh-CN" baseline="-25000" dirty="0">
                <a:latin typeface="Times New Roman" panose="02020603050405020304" pitchFamily="18" charset="0"/>
              </a:rPr>
              <a:t>8421</a:t>
            </a:r>
            <a:r>
              <a:rPr lang="zh-CN" altLang="en-US" baseline="-25000" dirty="0">
                <a:latin typeface="Times New Roman" panose="02020603050405020304" pitchFamily="18" charset="0"/>
              </a:rPr>
              <a:t>码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=(</a:t>
            </a:r>
            <a:r>
              <a:rPr lang="en-US" altLang="zh-CN" b="1" i="1" u="sng" dirty="0">
                <a:latin typeface="Times New Roman" panose="02020603050405020304" pitchFamily="18" charset="0"/>
              </a:rPr>
              <a:t>            </a:t>
            </a:r>
            <a:r>
              <a:rPr lang="en-US" altLang="zh-CN" b="1" dirty="0">
                <a:latin typeface="Times New Roman" panose="02020603050405020304" pitchFamily="18" charset="0"/>
              </a:rPr>
              <a:t> )</a:t>
            </a:r>
            <a:r>
              <a:rPr lang="zh-CN" altLang="en-US" baseline="-25000" dirty="0">
                <a:latin typeface="Times New Roman" panose="02020603050405020304" pitchFamily="18" charset="0"/>
              </a:rPr>
              <a:t>余三码</a:t>
            </a:r>
            <a:endParaRPr lang="zh-CN" altLang="en-US" baseline="-25000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</a:rPr>
              <a:t>一个二进制负数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11010)2 </a:t>
            </a:r>
            <a:r>
              <a:rPr lang="zh-CN" altLang="en-US" dirty="0">
                <a:latin typeface="Times New Roman" panose="02020603050405020304" pitchFamily="18" charset="0"/>
              </a:rPr>
              <a:t>，其反码是：</a:t>
            </a:r>
            <a:r>
              <a:rPr lang="zh-CN" altLang="en-US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，补码是：</a:t>
            </a:r>
            <a:r>
              <a:rPr lang="zh-CN" altLang="en-US" u="sng" dirty="0"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144463" y="931863"/>
            <a:ext cx="5695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一、数制和码制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8" name="Text Box 4"/>
          <p:cNvSpPr txBox="1"/>
          <p:nvPr/>
        </p:nvSpPr>
        <p:spPr>
          <a:xfrm>
            <a:off x="217488" y="1417638"/>
            <a:ext cx="95853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数制：</a:t>
            </a:r>
            <a:r>
              <a:rPr lang="zh-CN" altLang="en-US" sz="2800" b="1" dirty="0">
                <a:latin typeface="Times New Roman" panose="02020603050405020304" pitchFamily="18" charset="0"/>
              </a:rPr>
              <a:t>计数方法或计数体制（由基数和位权组成）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Group 5"/>
          <p:cNvGraphicFramePr>
            <a:graphicFrameLocks noGrp="1"/>
          </p:cNvGraphicFramePr>
          <p:nvPr/>
        </p:nvGraphicFramePr>
        <p:xfrm>
          <a:off x="777875" y="1957388"/>
          <a:ext cx="7886700" cy="2646363"/>
        </p:xfrm>
        <a:graphic>
          <a:graphicData uri="http://schemas.openxmlformats.org/drawingml/2006/table">
            <a:tbl>
              <a:tblPr/>
              <a:tblGrid>
                <a:gridCol w="1414463"/>
                <a:gridCol w="2014537"/>
                <a:gridCol w="1343025"/>
                <a:gridCol w="1928813"/>
                <a:gridCol w="1185862"/>
              </a:tblGrid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种 类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基 数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 权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应 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备 注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9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日常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528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数字电路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= 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八进制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7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计算机程序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= 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十六进制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9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，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 F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1" lang="en-US" altLang="zh-CN" sz="24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计算机程序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 = 2</a:t>
                      </a:r>
                      <a:r>
                        <a:rPr kumimoji="1" lang="en-US" altLang="zh-CN" sz="24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30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42027" name="Text Box 43"/>
          <p:cNvSpPr txBox="1"/>
          <p:nvPr/>
        </p:nvSpPr>
        <p:spPr>
          <a:xfrm>
            <a:off x="30163" y="4670425"/>
            <a:ext cx="87788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各种数制之间的相互转换，特别是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十进制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→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二进制</a:t>
            </a:r>
            <a:r>
              <a:rPr lang="zh-CN" altLang="en-US" b="1" dirty="0">
                <a:latin typeface="Times New Roman" panose="02020603050405020304" pitchFamily="18" charset="0"/>
              </a:rPr>
              <a:t>的转换，要求熟练掌握。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2028" name="Text Box 44"/>
          <p:cNvSpPr txBox="1"/>
          <p:nvPr/>
        </p:nvSpPr>
        <p:spPr>
          <a:xfrm>
            <a:off x="217488" y="5472113"/>
            <a:ext cx="884237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/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码制：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常用的 </a:t>
            </a:r>
            <a:r>
              <a:rPr lang="en-US" altLang="zh-CN" sz="2800" b="1" dirty="0">
                <a:latin typeface="Times New Roman" panose="02020603050405020304" pitchFamily="18" charset="0"/>
              </a:rPr>
              <a:t>BCD </a:t>
            </a:r>
            <a:r>
              <a:rPr lang="zh-CN" altLang="en-US" sz="2800" b="1" dirty="0">
                <a:latin typeface="Times New Roman" panose="02020603050405020304" pitchFamily="18" charset="0"/>
              </a:rPr>
              <a:t>码有 </a:t>
            </a:r>
            <a:r>
              <a:rPr lang="en-US" altLang="zh-CN" sz="2800" b="1" dirty="0">
                <a:latin typeface="Times New Roman" panose="02020603050405020304" pitchFamily="18" charset="0"/>
              </a:rPr>
              <a:t>8421 </a:t>
            </a:r>
            <a:r>
              <a:rPr lang="zh-CN" altLang="en-US" sz="2800" b="1" dirty="0">
                <a:latin typeface="Times New Roman" panose="02020603050405020304" pitchFamily="18" charset="0"/>
              </a:rPr>
              <a:t>码、</a:t>
            </a:r>
            <a:r>
              <a:rPr lang="en-US" altLang="zh-CN" sz="2800" b="1" dirty="0">
                <a:latin typeface="Times New Roman" panose="02020603050405020304" pitchFamily="18" charset="0"/>
              </a:rPr>
              <a:t>2421 </a:t>
            </a:r>
            <a:r>
              <a:rPr lang="zh-CN" altLang="en-US" sz="2800" b="1" dirty="0">
                <a:latin typeface="Times New Roman" panose="02020603050405020304" pitchFamily="18" charset="0"/>
              </a:rPr>
              <a:t>码、</a:t>
            </a:r>
            <a:r>
              <a:rPr lang="en-US" altLang="zh-CN" sz="2800" b="1" dirty="0">
                <a:latin typeface="Times New Roman" panose="02020603050405020304" pitchFamily="18" charset="0"/>
              </a:rPr>
              <a:t>5421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sz="2800" b="1" dirty="0">
                <a:latin typeface="Times New Roman" panose="02020603050405020304" pitchFamily="18" charset="0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码、余 </a:t>
            </a:r>
            <a:r>
              <a:rPr lang="en-US" altLang="zh-CN" sz="2800" b="1" dirty="0"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</a:rPr>
              <a:t>码等，其中以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8421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码</a:t>
            </a:r>
            <a:r>
              <a:rPr lang="zh-CN" altLang="en-US" sz="2800" b="1" dirty="0">
                <a:latin typeface="Times New Roman" panose="02020603050405020304" pitchFamily="18" charset="0"/>
              </a:rPr>
              <a:t>使用最广泛。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139" name="AutoShape 45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40" name="AutoShape 46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41" name="AutoShape 47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42" name="AutoShape 48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8" grpId="0"/>
      <p:bldP spid="42027" grpId="0"/>
      <p:bldP spid="42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ext Box 3"/>
          <p:cNvSpPr txBox="1"/>
          <p:nvPr/>
        </p:nvSpPr>
        <p:spPr>
          <a:xfrm>
            <a:off x="822325" y="26114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0" name="Text Box 5"/>
          <p:cNvSpPr txBox="1"/>
          <p:nvPr/>
        </p:nvSpPr>
        <p:spPr>
          <a:xfrm>
            <a:off x="1050925" y="2687638"/>
            <a:ext cx="43592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1" name="Text Box 6"/>
          <p:cNvSpPr txBox="1"/>
          <p:nvPr/>
        </p:nvSpPr>
        <p:spPr>
          <a:xfrm>
            <a:off x="898525" y="253523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2" name="Text Box 8"/>
          <p:cNvSpPr txBox="1"/>
          <p:nvPr/>
        </p:nvSpPr>
        <p:spPr>
          <a:xfrm>
            <a:off x="228600" y="2362200"/>
            <a:ext cx="17922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掌握及了解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533" name="Text Box 9"/>
          <p:cNvSpPr txBox="1"/>
          <p:nvPr/>
        </p:nvSpPr>
        <p:spPr>
          <a:xfrm>
            <a:off x="304800" y="2740025"/>
            <a:ext cx="8001000" cy="3927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掌握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非门的工作原理。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掌握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非门的静态特性。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了解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非门的动态特性。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（了解传输延迟时间、交流噪声容限、瞬时尖峰电流、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动态功耗等概念。）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掌握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OC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三态门、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三态门、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传输门的功能特点、使用方法。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10"/>
          <p:cNvSpPr/>
          <p:nvPr/>
        </p:nvSpPr>
        <p:spPr>
          <a:xfrm>
            <a:off x="228600" y="152400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主要内容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5" name="Text Box 11"/>
          <p:cNvSpPr txBox="1"/>
          <p:nvPr/>
        </p:nvSpPr>
        <p:spPr>
          <a:xfrm>
            <a:off x="0" y="457200"/>
            <a:ext cx="8069263" cy="19907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二极管和三极管的开关作用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门电路的结构、工作原理和外特性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CMOS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门电路的结构、工作原理和外特性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 三态门、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OC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门（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OD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门）、传输门的功能特点和使用方法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2536" name="Text Box 13"/>
          <p:cNvSpPr txBox="1"/>
          <p:nvPr/>
        </p:nvSpPr>
        <p:spPr>
          <a:xfrm>
            <a:off x="3108325" y="-9525"/>
            <a:ext cx="36512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第三章门电路   总结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9217"/>
          <p:cNvSpPr txBox="1"/>
          <p:nvPr/>
        </p:nvSpPr>
        <p:spPr>
          <a:xfrm>
            <a:off x="304800" y="304800"/>
            <a:ext cx="2478088" cy="644525"/>
          </a:xfrm>
          <a:prstGeom prst="rect">
            <a:avLst/>
          </a:prstGeom>
          <a:gradFill rotWithShape="0">
            <a:gsLst>
              <a:gs pos="0">
                <a:srgbClr val="CCFFCC"/>
              </a:gs>
              <a:gs pos="50000">
                <a:srgbClr val="FFFFFF"/>
              </a:gs>
              <a:gs pos="100000">
                <a:srgbClr val="CCFFCC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二极管与门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4" name="图片 9218" descr="3-2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175" y="685800"/>
            <a:ext cx="4772025" cy="3179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矩形 9219"/>
          <p:cNvSpPr/>
          <p:nvPr/>
        </p:nvSpPr>
        <p:spPr>
          <a:xfrm>
            <a:off x="427038" y="476250"/>
            <a:ext cx="8137525" cy="5729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 b="1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 b="1">
              <a:latin typeface="Times New Roman" panose="02020603050405020304" pitchFamily="18" charset="0"/>
            </a:endParaRPr>
          </a:p>
        </p:txBody>
      </p:sp>
      <p:sp>
        <p:nvSpPr>
          <p:cNvPr id="23556" name="圆角矩形标注 9220"/>
          <p:cNvSpPr/>
          <p:nvPr/>
        </p:nvSpPr>
        <p:spPr>
          <a:xfrm>
            <a:off x="323850" y="2057400"/>
            <a:ext cx="3409950" cy="1371600"/>
          </a:xfrm>
          <a:prstGeom prst="wedgeRoundRectCallout">
            <a:avLst>
              <a:gd name="adj1" fmla="val 75977"/>
              <a:gd name="adj2" fmla="val -37963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CC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= 5V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加到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A,B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   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IH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=3V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V</a:t>
            </a:r>
            <a:r>
              <a:rPr lang="en-US" altLang="zh-CN" sz="2000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IL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=0V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二极管导通时  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sz="2000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=0.7V</a:t>
            </a:r>
            <a:endParaRPr lang="en-US" altLang="zh-CN" sz="2000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/>
            <a:endParaRPr lang="en-US" altLang="zh-CN" sz="2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9222" name="表格 9221"/>
          <p:cNvGraphicFramePr/>
          <p:nvPr/>
        </p:nvGraphicFramePr>
        <p:xfrm>
          <a:off x="684213" y="4076700"/>
          <a:ext cx="2516188" cy="2587625"/>
        </p:xfrm>
        <a:graphic>
          <a:graphicData uri="http://schemas.openxmlformats.org/drawingml/2006/table">
            <a:tbl>
              <a:tblPr/>
              <a:tblGrid>
                <a:gridCol w="839788"/>
                <a:gridCol w="733425"/>
                <a:gridCol w="942975"/>
              </a:tblGrid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A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B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Y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0.7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3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0.7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3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0.7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3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3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3.7</a:t>
                      </a:r>
                      <a:r>
                        <a:rPr lang="en-US" altLang="zh-CN" b="1"/>
                        <a:t>V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255" name="表格 9254"/>
          <p:cNvGraphicFramePr/>
          <p:nvPr/>
        </p:nvGraphicFramePr>
        <p:xfrm>
          <a:off x="6011863" y="4076700"/>
          <a:ext cx="2303463" cy="2278063"/>
        </p:xfrm>
        <a:graphic>
          <a:graphicData uri="http://schemas.openxmlformats.org/drawingml/2006/table">
            <a:tbl>
              <a:tblPr/>
              <a:tblGrid>
                <a:gridCol w="768350"/>
                <a:gridCol w="671513"/>
                <a:gridCol w="863600"/>
              </a:tblGrid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A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B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Y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0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b="1"/>
                        <a:t>1</a:t>
                      </a:r>
                      <a:endParaRPr lang="zh-CN" altLang="en-US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09" name="右箭头 9287"/>
          <p:cNvSpPr/>
          <p:nvPr/>
        </p:nvSpPr>
        <p:spPr>
          <a:xfrm>
            <a:off x="3419475" y="5013325"/>
            <a:ext cx="2089150" cy="576263"/>
          </a:xfrm>
          <a:prstGeom prst="rightArrow">
            <a:avLst>
              <a:gd name="adj1" fmla="val 50000"/>
              <a:gd name="adj2" fmla="val 9039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610" name="文本框 9288"/>
          <p:cNvSpPr txBox="1"/>
          <p:nvPr/>
        </p:nvSpPr>
        <p:spPr>
          <a:xfrm>
            <a:off x="3419475" y="4724400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规定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3V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以上为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611" name="文本框 9289"/>
          <p:cNvSpPr txBox="1"/>
          <p:nvPr/>
        </p:nvSpPr>
        <p:spPr>
          <a:xfrm>
            <a:off x="3563938" y="5516563"/>
            <a:ext cx="2087562" cy="398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1V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以下为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3612" name="文本框 1"/>
          <p:cNvSpPr txBox="1"/>
          <p:nvPr/>
        </p:nvSpPr>
        <p:spPr>
          <a:xfrm>
            <a:off x="506413" y="1041400"/>
            <a:ext cx="1295400" cy="5222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Y=AB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7" name="图片 10241" descr="3-2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4663" y="457200"/>
            <a:ext cx="4630737" cy="2940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8" name="矩形 10242"/>
          <p:cNvSpPr/>
          <p:nvPr/>
        </p:nvSpPr>
        <p:spPr>
          <a:xfrm>
            <a:off x="304800" y="42863"/>
            <a:ext cx="3657600" cy="884237"/>
          </a:xfrm>
          <a:prstGeom prst="rect">
            <a:avLst/>
          </a:prstGeom>
          <a:gradFill rotWithShape="0">
            <a:gsLst>
              <a:gs pos="0">
                <a:srgbClr val="766955"/>
              </a:gs>
              <a:gs pos="50000">
                <a:srgbClr val="FFE2B7"/>
              </a:gs>
              <a:gs pos="100000">
                <a:srgbClr val="766955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 anchorCtr="0"/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二极管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门</a:t>
            </a:r>
            <a:endParaRPr lang="zh-CN" altLang="en-US" sz="36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矩形 10243"/>
          <p:cNvSpPr/>
          <p:nvPr/>
        </p:nvSpPr>
        <p:spPr>
          <a:xfrm>
            <a:off x="427038" y="1341438"/>
            <a:ext cx="8137525" cy="4864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4580" name="圆角矩形标注 10244"/>
          <p:cNvSpPr/>
          <p:nvPr/>
        </p:nvSpPr>
        <p:spPr>
          <a:xfrm>
            <a:off x="323850" y="1676400"/>
            <a:ext cx="3638550" cy="2057400"/>
          </a:xfrm>
          <a:prstGeom prst="wedgeRoundRectCallout">
            <a:avLst>
              <a:gd name="adj1" fmla="val 65708"/>
              <a:gd name="adj2" fmla="val -36884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CC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= 5V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加到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A,B</a:t>
            </a:r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的    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IH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=3V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 V</a:t>
            </a:r>
            <a:r>
              <a:rPr lang="en-US" altLang="zh-CN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IL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=0V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r>
              <a:rPr lang="zh-CN" altLang="en-US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二极管导通时   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V</a:t>
            </a:r>
            <a:r>
              <a:rPr lang="en-US" altLang="zh-CN" b="1" baseline="-25000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DF</a:t>
            </a:r>
            <a:r>
              <a:rPr lang="en-US" altLang="zh-CN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=0.7V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algn="ctr"/>
            <a:endParaRPr lang="en-US" altLang="zh-CN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10246" name="表格 10245"/>
          <p:cNvGraphicFramePr/>
          <p:nvPr/>
        </p:nvGraphicFramePr>
        <p:xfrm>
          <a:off x="684213" y="4076700"/>
          <a:ext cx="2592388" cy="2587625"/>
        </p:xfrm>
        <a:graphic>
          <a:graphicData uri="http://schemas.openxmlformats.org/drawingml/2006/table">
            <a:tbl>
              <a:tblPr/>
              <a:tblGrid>
                <a:gridCol w="865188"/>
                <a:gridCol w="755650"/>
                <a:gridCol w="971550"/>
              </a:tblGrid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2.3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2.3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2.3</a:t>
                      </a:r>
                      <a:r>
                        <a:rPr lang="en-US" altLang="zh-CN"/>
                        <a:t>V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79" name="表格 10278"/>
          <p:cNvGraphicFramePr/>
          <p:nvPr/>
        </p:nvGraphicFramePr>
        <p:xfrm>
          <a:off x="6011863" y="4076700"/>
          <a:ext cx="2303463" cy="2278063"/>
        </p:xfrm>
        <a:graphic>
          <a:graphicData uri="http://schemas.openxmlformats.org/drawingml/2006/table">
            <a:tbl>
              <a:tblPr/>
              <a:tblGrid>
                <a:gridCol w="768350"/>
                <a:gridCol w="671513"/>
                <a:gridCol w="863600"/>
              </a:tblGrid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A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Y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cap="flat"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33" name="右箭头 10311"/>
          <p:cNvSpPr/>
          <p:nvPr/>
        </p:nvSpPr>
        <p:spPr>
          <a:xfrm>
            <a:off x="3419475" y="5013325"/>
            <a:ext cx="2089150" cy="576263"/>
          </a:xfrm>
          <a:prstGeom prst="rightArrow">
            <a:avLst>
              <a:gd name="adj1" fmla="val 50000"/>
              <a:gd name="adj2" fmla="val 9039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4634" name="文本框 10312"/>
          <p:cNvSpPr txBox="1"/>
          <p:nvPr/>
        </p:nvSpPr>
        <p:spPr>
          <a:xfrm>
            <a:off x="3419475" y="4724400"/>
            <a:ext cx="2376488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规定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2.3V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以上为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1</a:t>
            </a:r>
            <a:endParaRPr lang="en-US" altLang="zh-CN" sz="2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635" name="文本框 10313"/>
          <p:cNvSpPr txBox="1"/>
          <p:nvPr/>
        </p:nvSpPr>
        <p:spPr>
          <a:xfrm>
            <a:off x="3563938" y="5516563"/>
            <a:ext cx="20875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0V</a:t>
            </a:r>
            <a:r>
              <a:rPr lang="zh-CN" altLang="en-US" sz="2000" b="1">
                <a:latin typeface="Arial" panose="020B0604020202020204" pitchFamily="34" charset="0"/>
                <a:ea typeface="楷体_GB2312" pitchFamily="49" charset="-122"/>
              </a:rPr>
              <a:t>以下为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0</a:t>
            </a:r>
            <a:endParaRPr lang="en-US" altLang="zh-CN" sz="20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636" name="文本框 1"/>
          <p:cNvSpPr txBox="1"/>
          <p:nvPr/>
        </p:nvSpPr>
        <p:spPr>
          <a:xfrm>
            <a:off x="506413" y="1041400"/>
            <a:ext cx="1614487" cy="5222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</a:rPr>
              <a:t>Y=A+B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1" name="组合 4"/>
          <p:cNvGrpSpPr/>
          <p:nvPr/>
        </p:nvGrpSpPr>
        <p:grpSpPr>
          <a:xfrm>
            <a:off x="157163" y="44450"/>
            <a:ext cx="8840787" cy="6746875"/>
            <a:chOff x="248" y="71"/>
            <a:chExt cx="13923" cy="10625"/>
          </a:xfrm>
        </p:grpSpPr>
        <p:sp>
          <p:nvSpPr>
            <p:cNvPr id="25602" name="矩形 6187"/>
            <p:cNvSpPr/>
            <p:nvPr/>
          </p:nvSpPr>
          <p:spPr>
            <a:xfrm>
              <a:off x="698" y="2081"/>
              <a:ext cx="13003" cy="8615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rgbClr val="0033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5603" name="直接连接符 6188"/>
            <p:cNvSpPr/>
            <p:nvPr/>
          </p:nvSpPr>
          <p:spPr>
            <a:xfrm>
              <a:off x="696" y="3062"/>
              <a:ext cx="13000" cy="0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4" name="直接连接符 6189"/>
            <p:cNvSpPr/>
            <p:nvPr/>
          </p:nvSpPr>
          <p:spPr>
            <a:xfrm>
              <a:off x="684" y="4033"/>
              <a:ext cx="13003" cy="0"/>
            </a:xfrm>
            <a:prstGeom prst="line">
              <a:avLst/>
            </a:prstGeom>
            <a:ln w="254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5" name="直接连接符 6191"/>
            <p:cNvSpPr/>
            <p:nvPr/>
          </p:nvSpPr>
          <p:spPr>
            <a:xfrm flipH="1">
              <a:off x="3281" y="2080"/>
              <a:ext cx="0" cy="8615"/>
            </a:xfrm>
            <a:prstGeom prst="line">
              <a:avLst/>
            </a:prstGeom>
            <a:ln w="28575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6" name="直接连接符 6192"/>
            <p:cNvSpPr/>
            <p:nvPr/>
          </p:nvSpPr>
          <p:spPr>
            <a:xfrm>
              <a:off x="8691" y="2069"/>
              <a:ext cx="0" cy="7094"/>
            </a:xfrm>
            <a:prstGeom prst="line">
              <a:avLst/>
            </a:prstGeom>
            <a:ln w="254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7" name="直接连接符 6207"/>
            <p:cNvSpPr/>
            <p:nvPr/>
          </p:nvSpPr>
          <p:spPr>
            <a:xfrm>
              <a:off x="721" y="4997"/>
              <a:ext cx="13003" cy="0"/>
            </a:xfrm>
            <a:prstGeom prst="line">
              <a:avLst/>
            </a:prstGeom>
            <a:ln w="254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8" name="直接连接符 6211"/>
            <p:cNvSpPr/>
            <p:nvPr/>
          </p:nvSpPr>
          <p:spPr>
            <a:xfrm>
              <a:off x="709" y="7636"/>
              <a:ext cx="13003" cy="0"/>
            </a:xfrm>
            <a:prstGeom prst="line">
              <a:avLst/>
            </a:prstGeom>
            <a:ln w="254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09" name="直接连接符 6217"/>
            <p:cNvSpPr/>
            <p:nvPr/>
          </p:nvSpPr>
          <p:spPr>
            <a:xfrm>
              <a:off x="671" y="9147"/>
              <a:ext cx="13003" cy="0"/>
            </a:xfrm>
            <a:prstGeom prst="line">
              <a:avLst/>
            </a:prstGeom>
            <a:ln w="25400" cap="flat" cmpd="sng">
              <a:solidFill>
                <a:srgbClr val="0033CC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6" name="文本框 6145"/>
            <p:cNvSpPr txBox="1"/>
            <p:nvPr/>
          </p:nvSpPr>
          <p:spPr>
            <a:xfrm>
              <a:off x="1688" y="683"/>
              <a:ext cx="10469" cy="9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800" b="1" noProof="1" dirty="0">
                  <a:solidFill>
                    <a:srgbClr val="0033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集成门电路使用中应注意的几个</a:t>
              </a:r>
              <a:r>
                <a:rPr lang="zh-CN" altLang="en-US" sz="3200" b="1" noProof="1" dirty="0">
                  <a:solidFill>
                    <a:srgbClr val="0033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问题</a:t>
              </a:r>
              <a:r>
                <a:rPr lang="zh-CN" altLang="en-US" sz="2800" b="1" noProof="1" dirty="0">
                  <a:solidFill>
                    <a:srgbClr val="0033CC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endParaRPr lang="zh-CN" altLang="en-US" b="1" noProof="1">
                <a:solidFill>
                  <a:srgbClr val="0033C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1" name="文本框 6194"/>
            <p:cNvSpPr txBox="1"/>
            <p:nvPr/>
          </p:nvSpPr>
          <p:spPr>
            <a:xfrm>
              <a:off x="5439" y="2081"/>
              <a:ext cx="1408" cy="81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TTL</a:t>
              </a:r>
              <a:endPara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2" name="文本框 6195"/>
            <p:cNvSpPr txBox="1"/>
            <p:nvPr/>
          </p:nvSpPr>
          <p:spPr>
            <a:xfrm>
              <a:off x="10321" y="2079"/>
              <a:ext cx="1970" cy="81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>
                  <a:solidFill>
                    <a:srgbClr val="FF0066"/>
                  </a:solidFill>
                  <a:latin typeface="Times New Roman" panose="02020603050405020304" pitchFamily="18" charset="0"/>
                </a:rPr>
                <a:t>CMOS</a:t>
              </a:r>
              <a:endPara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3" name="文本框 6196"/>
            <p:cNvSpPr txBox="1"/>
            <p:nvPr/>
          </p:nvSpPr>
          <p:spPr>
            <a:xfrm>
              <a:off x="1219" y="2081"/>
              <a:ext cx="1415" cy="81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分类</a:t>
              </a:r>
              <a:endPara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4" name="文本框 6197"/>
            <p:cNvSpPr txBox="1"/>
            <p:nvPr/>
          </p:nvSpPr>
          <p:spPr>
            <a:xfrm>
              <a:off x="721" y="3111"/>
              <a:ext cx="222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工作电源</a:t>
              </a:r>
              <a:endParaRPr lang="zh-CN" altLang="en-US" sz="2800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5" name="文本框 6198"/>
            <p:cNvSpPr txBox="1"/>
            <p:nvPr/>
          </p:nvSpPr>
          <p:spPr>
            <a:xfrm>
              <a:off x="4611" y="3029"/>
              <a:ext cx="3448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CC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= 5 V</a:t>
              </a:r>
              <a:endPara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6" name="文本框 6199"/>
            <p:cNvSpPr txBox="1"/>
            <p:nvPr/>
          </p:nvSpPr>
          <p:spPr>
            <a:xfrm>
              <a:off x="9404" y="3109"/>
              <a:ext cx="3275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DD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= 3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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18 V</a:t>
              </a:r>
              <a:endParaRPr lang="en-US" altLang="zh-CN" sz="2800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7" name="文本框 6200"/>
            <p:cNvSpPr txBox="1"/>
            <p:nvPr/>
          </p:nvSpPr>
          <p:spPr>
            <a:xfrm>
              <a:off x="776" y="4091"/>
              <a:ext cx="222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输出电平</a:t>
              </a:r>
              <a:endParaRPr lang="zh-CN" altLang="en-US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8" name="文本框 6201"/>
            <p:cNvSpPr txBox="1"/>
            <p:nvPr/>
          </p:nvSpPr>
          <p:spPr>
            <a:xfrm>
              <a:off x="3399" y="4056"/>
              <a:ext cx="5427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OL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 0.3 V  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OH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 3.6 V </a:t>
              </a:r>
              <a:endParaRPr lang="en-US" altLang="zh-CN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9" name="文本框 6202"/>
            <p:cNvSpPr txBox="1"/>
            <p:nvPr/>
          </p:nvSpPr>
          <p:spPr>
            <a:xfrm>
              <a:off x="8799" y="4056"/>
              <a:ext cx="4920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 U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OL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0 V 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OH 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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DD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0" name="矩形 6213"/>
            <p:cNvSpPr/>
            <p:nvPr/>
          </p:nvSpPr>
          <p:spPr>
            <a:xfrm>
              <a:off x="709" y="5879"/>
              <a:ext cx="2220" cy="129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输入端串</a:t>
              </a:r>
              <a:endParaRPr lang="zh-CN" altLang="en-US" b="1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接电阻</a:t>
              </a:r>
              <a:r>
                <a:rPr lang="en-US" altLang="zh-CN" b="1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 err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25621" name="矩形 6214"/>
            <p:cNvSpPr/>
            <p:nvPr/>
          </p:nvSpPr>
          <p:spPr>
            <a:xfrm>
              <a:off x="3399" y="4997"/>
              <a:ext cx="5151" cy="1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当  </a:t>
              </a:r>
              <a:r>
                <a:rPr lang="en-US" altLang="zh-CN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&gt;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on</a:t>
              </a:r>
              <a:r>
                <a:rPr lang="en-US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（2.5  k</a:t>
              </a:r>
              <a:r>
                <a:rPr lang="en-US" altLang="en-US" b="1" dirty="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 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）</a:t>
              </a:r>
              <a:endParaRPr lang="zh-CN" altLang="en-US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输入</a:t>
              </a:r>
              <a:r>
                <a:rPr lang="zh-CN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为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 1</a:t>
              </a:r>
              <a:endParaRPr lang="zh-CN" altLang="en-US" b="1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2" name="矩形 6216"/>
            <p:cNvSpPr/>
            <p:nvPr/>
          </p:nvSpPr>
          <p:spPr>
            <a:xfrm>
              <a:off x="8653" y="5209"/>
              <a:ext cx="4742" cy="208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在一定范围内，有没有</a:t>
              </a:r>
              <a:r>
                <a:rPr lang="en-US" altLang="zh-CN" sz="2000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000" b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或</a:t>
              </a:r>
              <a:r>
                <a:rPr lang="en-US" altLang="zh-CN" sz="2000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</a:t>
              </a:r>
              <a:r>
                <a:rPr lang="zh-CN" altLang="en-US" sz="20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的改变不会影响输入电平。</a:t>
              </a:r>
              <a:endParaRPr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000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任何电阻处均为短路）</a:t>
              </a:r>
              <a:endParaRPr lang="zh-CN" altLang="en-US" sz="2000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3" name="矩形 6218"/>
            <p:cNvSpPr/>
            <p:nvPr/>
          </p:nvSpPr>
          <p:spPr>
            <a:xfrm>
              <a:off x="1058" y="7852"/>
              <a:ext cx="1735" cy="129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输入端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  悬空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5624" name="矩形 6219"/>
            <p:cNvSpPr/>
            <p:nvPr/>
          </p:nvSpPr>
          <p:spPr>
            <a:xfrm>
              <a:off x="4577" y="7707"/>
              <a:ext cx="2995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即  </a:t>
              </a:r>
              <a:r>
                <a:rPr lang="en-US" altLang="zh-CN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endParaRPr lang="en-US" altLang="zh-CN" b="1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5" name="矩形 6220"/>
            <p:cNvSpPr/>
            <p:nvPr/>
          </p:nvSpPr>
          <p:spPr>
            <a:xfrm>
              <a:off x="4351" y="8427"/>
              <a:ext cx="2977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输入为  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“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1”</a:t>
              </a:r>
              <a:endParaRPr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6" name="爆炸形 1 6222"/>
            <p:cNvSpPr/>
            <p:nvPr/>
          </p:nvSpPr>
          <p:spPr>
            <a:xfrm>
              <a:off x="9716" y="7723"/>
              <a:ext cx="2918" cy="1195"/>
            </a:xfrm>
            <a:prstGeom prst="irregularSeal1">
              <a:avLst/>
            </a:prstGeom>
            <a:solidFill>
              <a:srgbClr val="FFFFCC"/>
            </a:solidFill>
            <a:ln w="25400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627" name="矩形 6221"/>
            <p:cNvSpPr/>
            <p:nvPr/>
          </p:nvSpPr>
          <p:spPr>
            <a:xfrm>
              <a:off x="10201" y="7960"/>
              <a:ext cx="1858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不允许</a:t>
              </a:r>
              <a:endParaRPr lang="zh-CN" altLang="en-US" sz="2800" b="1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8" name="矩形 6224"/>
            <p:cNvSpPr/>
            <p:nvPr/>
          </p:nvSpPr>
          <p:spPr>
            <a:xfrm>
              <a:off x="816" y="9256"/>
              <a:ext cx="2220" cy="129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多余输入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端的处理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25629" name="文本框 6225"/>
            <p:cNvSpPr txBox="1"/>
            <p:nvPr/>
          </p:nvSpPr>
          <p:spPr>
            <a:xfrm>
              <a:off x="3459" y="9163"/>
              <a:ext cx="10058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1.  </a:t>
              </a:r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与门、与非门接电源；或门、或非门接地。</a:t>
              </a:r>
              <a:endParaRPr lang="zh-CN" altLang="en-US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0" name="文本框 6226"/>
            <p:cNvSpPr txBox="1"/>
            <p:nvPr/>
          </p:nvSpPr>
          <p:spPr>
            <a:xfrm>
              <a:off x="3459" y="9831"/>
              <a:ext cx="5232" cy="72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2.  </a:t>
              </a:r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与其它输入端并联。</a:t>
              </a:r>
              <a:endParaRPr lang="zh-CN" altLang="en-US" b="1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1" name="动作按钮: 前进或下一项 6231">
              <a:hlinkClick r:id="" action="ppaction://hlinkshowjump?jump=nextslide"/>
            </p:cNvPr>
            <p:cNvSpPr/>
            <p:nvPr/>
          </p:nvSpPr>
          <p:spPr>
            <a:xfrm>
              <a:off x="11801" y="71"/>
              <a:ext cx="510" cy="453"/>
            </a:xfrm>
            <a:prstGeom prst="actionButtonForwardNext">
              <a:avLst/>
            </a:prstGeom>
            <a:solidFill>
              <a:srgbClr val="FFFFCC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632" name="动作按钮: 开始 6232">
              <a:hlinkClick r:id="" action="ppaction://hlinkshowjump?jump=firstslide"/>
            </p:cNvPr>
            <p:cNvSpPr/>
            <p:nvPr/>
          </p:nvSpPr>
          <p:spPr>
            <a:xfrm>
              <a:off x="12731" y="71"/>
              <a:ext cx="510" cy="453"/>
            </a:xfrm>
            <a:prstGeom prst="actionButtonBeginning">
              <a:avLst/>
            </a:prstGeom>
            <a:solidFill>
              <a:srgbClr val="FFFFCC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633" name="动作按钮: 结束 6233">
              <a:hlinkClick r:id="" action="ppaction://hlinkshowjump?jump=lastslide"/>
            </p:cNvPr>
            <p:cNvSpPr/>
            <p:nvPr/>
          </p:nvSpPr>
          <p:spPr>
            <a:xfrm>
              <a:off x="13661" y="71"/>
              <a:ext cx="510" cy="453"/>
            </a:xfrm>
            <a:prstGeom prst="actionButtonEnd">
              <a:avLst/>
            </a:prstGeom>
            <a:solidFill>
              <a:srgbClr val="FFFFCC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5634" name="动作按钮: 后退或前一项 6234">
              <a:hlinkClick r:id="" action="ppaction://hlinkshowjump?jump=previousslide"/>
            </p:cNvPr>
            <p:cNvSpPr/>
            <p:nvPr/>
          </p:nvSpPr>
          <p:spPr>
            <a:xfrm>
              <a:off x="10871" y="71"/>
              <a:ext cx="510" cy="453"/>
            </a:xfrm>
            <a:prstGeom prst="actionButtonBackPrevious">
              <a:avLst/>
            </a:prstGeom>
            <a:solidFill>
              <a:srgbClr val="FFFFCC"/>
            </a:solidFill>
            <a:ln w="9525" cap="flat" cmpd="sng">
              <a:solidFill>
                <a:srgbClr val="3399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25635" name="图片 1"/>
            <p:cNvPicPr>
              <a:picLocks noGrp="1"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8" y="422"/>
              <a:ext cx="1440" cy="14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5636" name="矩形 2"/>
            <p:cNvSpPr/>
            <p:nvPr/>
          </p:nvSpPr>
          <p:spPr>
            <a:xfrm>
              <a:off x="3399" y="6329"/>
              <a:ext cx="5151" cy="1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当  </a:t>
              </a:r>
              <a:r>
                <a:rPr lang="en-US" altLang="zh-CN" b="1" i="1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 err="1">
                  <a:solidFill>
                    <a:srgbClr val="0033CC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0033CC"/>
                  </a:solidFill>
                  <a:latin typeface="Times New Roman" panose="02020603050405020304" pitchFamily="18" charset="0"/>
                </a:rPr>
                <a:t>&lt; </a:t>
              </a:r>
              <a:r>
                <a:rPr lang="en-US" altLang="zh-CN" b="1" i="1">
                  <a:solidFill>
                    <a:srgbClr val="0033CC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-25000">
                  <a:solidFill>
                    <a:srgbClr val="0033CC"/>
                  </a:solidFill>
                  <a:latin typeface="Times New Roman" panose="02020603050405020304" pitchFamily="18" charset="0"/>
                </a:rPr>
                <a:t>off</a:t>
              </a:r>
              <a:r>
                <a:rPr lang="en-US" altLang="en-US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（700</a:t>
              </a:r>
              <a:r>
                <a:rPr lang="en-US" altLang="en-US" b="1" dirty="0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 </a:t>
              </a:r>
              <a:r>
                <a:rPr lang="zh-CN" altLang="en-US" b="1">
                  <a:solidFill>
                    <a:srgbClr val="0033CC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）</a:t>
              </a:r>
              <a:endParaRPr lang="zh-CN" altLang="en-US" b="1">
                <a:solidFill>
                  <a:srgbClr val="0033CC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r>
                <a:rPr lang="zh-CN" altLang="en-US" b="1" dirty="0">
                  <a:solidFill>
                    <a:srgbClr val="0033CC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输入</a:t>
              </a:r>
              <a:r>
                <a:rPr lang="zh-CN" altLang="zh-CN" b="1" dirty="0">
                  <a:solidFill>
                    <a:srgbClr val="0033CC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为</a:t>
              </a:r>
              <a:r>
                <a:rPr lang="en-US" altLang="zh-CN" b="1" dirty="0">
                  <a:solidFill>
                    <a:srgbClr val="FF0066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 0</a:t>
              </a:r>
              <a:endParaRPr lang="zh-CN" altLang="en-US" b="1" baseline="-2500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1"/>
          <p:cNvSpPr txBox="1"/>
          <p:nvPr/>
        </p:nvSpPr>
        <p:spPr>
          <a:xfrm>
            <a:off x="1146175" y="188913"/>
            <a:ext cx="7591425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CMOS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TTL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集成门电路的三种特殊的门电路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pic>
        <p:nvPicPr>
          <p:cNvPr id="26626" name="图片 2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8" y="149225"/>
            <a:ext cx="600075" cy="600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27" name="对象 3"/>
          <p:cNvGraphicFramePr/>
          <p:nvPr/>
        </p:nvGraphicFramePr>
        <p:xfrm>
          <a:off x="1212850" y="3233738"/>
          <a:ext cx="26749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" imgW="2673350" imgH="1162050" progId="Paint.Picture">
                  <p:embed/>
                </p:oleObj>
              </mc:Choice>
              <mc:Fallback>
                <p:oleObj name="" r:id="rId2" imgW="2673350" imgH="1162050" progId="Paint.Picture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2850" y="3233738"/>
                        <a:ext cx="2674938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5"/>
          <p:cNvGraphicFramePr/>
          <p:nvPr/>
        </p:nvGraphicFramePr>
        <p:xfrm>
          <a:off x="1212850" y="942975"/>
          <a:ext cx="224948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4" imgW="2247900" imgH="1555750" progId="Paint.Picture">
                  <p:embed/>
                </p:oleObj>
              </mc:Choice>
              <mc:Fallback>
                <p:oleObj name="" r:id="rId4" imgW="2247900" imgH="1555750" progId="Paint.Picture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2850" y="942975"/>
                        <a:ext cx="2249488" cy="155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文本框 7"/>
          <p:cNvSpPr txBox="1"/>
          <p:nvPr/>
        </p:nvSpPr>
        <p:spPr>
          <a:xfrm>
            <a:off x="301625" y="1136650"/>
            <a:ext cx="552450" cy="117157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传输门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0" name="文本框 8"/>
          <p:cNvSpPr txBox="1"/>
          <p:nvPr/>
        </p:nvSpPr>
        <p:spPr>
          <a:xfrm>
            <a:off x="301625" y="5129213"/>
            <a:ext cx="552450" cy="117157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三态门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6631" name="对象 9"/>
          <p:cNvGraphicFramePr/>
          <p:nvPr/>
        </p:nvGraphicFramePr>
        <p:xfrm>
          <a:off x="1287463" y="5129213"/>
          <a:ext cx="2344737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6" imgW="2343150" imgH="1168400" progId="Paint.Picture">
                  <p:embed/>
                </p:oleObj>
              </mc:Choice>
              <mc:Fallback>
                <p:oleObj name="" r:id="rId6" imgW="2343150" imgH="1168400" progId="Paint.Picture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7463" y="5129213"/>
                        <a:ext cx="2344737" cy="1169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文本框 11"/>
          <p:cNvSpPr txBox="1"/>
          <p:nvPr/>
        </p:nvSpPr>
        <p:spPr>
          <a:xfrm>
            <a:off x="117475" y="3233738"/>
            <a:ext cx="920750" cy="117157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OD</a:t>
            </a:r>
            <a:r>
              <a:rPr lang="zh-CN" altLang="en-US">
                <a:latin typeface="Times New Roman" panose="02020603050405020304" pitchFamily="18" charset="0"/>
              </a:rPr>
              <a:t>门或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OC</a:t>
            </a:r>
            <a:r>
              <a:rPr lang="zh-CN" altLang="en-US">
                <a:latin typeface="Times New Roman" panose="02020603050405020304" pitchFamily="18" charset="0"/>
              </a:rPr>
              <a:t>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6633" name="文本框 12"/>
          <p:cNvSpPr txBox="1"/>
          <p:nvPr/>
        </p:nvSpPr>
        <p:spPr>
          <a:xfrm>
            <a:off x="3462338" y="942975"/>
            <a:ext cx="5532437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CMOS</a:t>
            </a:r>
            <a:r>
              <a:rPr lang="en-US" altLang="zh-CN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TTL</a:t>
            </a:r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集成门电路均叫传输门，</a:t>
            </a:r>
            <a:endParaRPr lang="zh-CN" altLang="en-US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它可做成双向传输开关（电路）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26634" name="图片 48130" descr="3-3-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9663" y="1773238"/>
            <a:ext cx="5345112" cy="13001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35" name="文本框 16"/>
          <p:cNvSpPr txBox="1"/>
          <p:nvPr/>
        </p:nvSpPr>
        <p:spPr>
          <a:xfrm>
            <a:off x="3887788" y="3233738"/>
            <a:ext cx="5219700" cy="1014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CMOS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集成门电路中：漏极开路门，即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OD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门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TTL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集成门电路中：集电极开路门，即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OC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门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它们都可以实现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“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线与</a:t>
            </a:r>
            <a:r>
              <a:rPr lang="en-US" altLang="zh-CN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  <a:sym typeface="宋体" panose="02010600030101010101" pitchFamily="2" charset="-122"/>
              </a:rPr>
              <a:t>功能</a:t>
            </a:r>
            <a:endParaRPr lang="zh-CN" altLang="en-US" sz="2000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6636" name="文本框 20"/>
          <p:cNvSpPr txBox="1"/>
          <p:nvPr/>
        </p:nvSpPr>
        <p:spPr>
          <a:xfrm>
            <a:off x="3649663" y="4770438"/>
            <a:ext cx="5532437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CMOS</a:t>
            </a:r>
            <a:r>
              <a:rPr lang="en-US" altLang="zh-CN" b="1" dirty="0"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TTL</a:t>
            </a:r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集成门电路均叫三态门，</a:t>
            </a:r>
            <a:endParaRPr lang="zh-CN" altLang="en-US" b="1" dirty="0"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sym typeface="宋体" panose="02010600030101010101" pitchFamily="2" charset="-122"/>
              </a:rPr>
              <a:t>它可做成双向传输开关（电路）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6637" name="对象 49155"/>
          <p:cNvGraphicFramePr/>
          <p:nvPr/>
        </p:nvGraphicFramePr>
        <p:xfrm>
          <a:off x="3887788" y="5664200"/>
          <a:ext cx="33845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587500" imgH="457200" progId="Equation.3">
                  <p:embed/>
                </p:oleObj>
              </mc:Choice>
              <mc:Fallback>
                <p:oleObj name="" r:id="rId9" imgW="1587500" imgH="4572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87788" y="5664200"/>
                        <a:ext cx="338455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/>
          <p:nvPr/>
        </p:nvGraphicFramePr>
        <p:xfrm>
          <a:off x="3752850" y="1773238"/>
          <a:ext cx="5241925" cy="296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1" imgW="3835400" imgH="2965450" progId="Paint.Picture">
                  <p:embed/>
                </p:oleObj>
              </mc:Choice>
              <mc:Fallback>
                <p:oleObj name="" r:id="rId11" imgW="3835400" imgH="2965450" progId="Paint.Picture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2850" y="1773238"/>
                        <a:ext cx="5241925" cy="296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/>
          <p:nvPr/>
        </p:nvGraphicFramePr>
        <p:xfrm>
          <a:off x="3649663" y="4562475"/>
          <a:ext cx="5276850" cy="221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3" imgW="3244850" imgH="2584450" progId="Paint.Picture">
                  <p:embed/>
                </p:oleObj>
              </mc:Choice>
              <mc:Fallback>
                <p:oleObj name="" r:id="rId13" imgW="3244850" imgH="2584450" progId="Paint.Picture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49663" y="4562475"/>
                        <a:ext cx="5276850" cy="2214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/>
        </p:nvSpPr>
        <p:spPr>
          <a:xfrm>
            <a:off x="0" y="908050"/>
            <a:ext cx="8763000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以下电路中可以实现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线与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功能的有：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A.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传输门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,B.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三态门   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C.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漏极开路门    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D.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集电极开路门。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0" name="Text Box 3"/>
          <p:cNvSpPr txBox="1"/>
          <p:nvPr/>
        </p:nvSpPr>
        <p:spPr>
          <a:xfrm>
            <a:off x="179388" y="207963"/>
            <a:ext cx="12557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实战：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1" name="Rectangle 4"/>
          <p:cNvSpPr/>
          <p:nvPr/>
        </p:nvSpPr>
        <p:spPr>
          <a:xfrm>
            <a:off x="0" y="1844675"/>
            <a:ext cx="8939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</a:rPr>
              <a:t>CMOS</a:t>
            </a:r>
            <a:r>
              <a:rPr lang="zh-CN" altLang="en-US" dirty="0">
                <a:latin typeface="Times New Roman" panose="02020603050405020304" pitchFamily="18" charset="0"/>
              </a:rPr>
              <a:t>电路工作时，悬空的输入端相当于输入逻辑“</a:t>
            </a:r>
            <a:r>
              <a:rPr lang="en-US" altLang="zh-CN" dirty="0">
                <a:latin typeface="Times New Roman" panose="02020603050405020304" pitchFamily="18" charset="0"/>
              </a:rPr>
              <a:t>1”</a:t>
            </a:r>
            <a:r>
              <a:rPr lang="zh-CN" altLang="en-US" dirty="0">
                <a:latin typeface="Times New Roman" panose="02020603050405020304" pitchFamily="18" charset="0"/>
              </a:rPr>
              <a:t>。（   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20638" y="2492375"/>
            <a:ext cx="91233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3TTL</a:t>
            </a:r>
            <a:r>
              <a:rPr lang="zh-CN" altLang="en-US" dirty="0">
                <a:latin typeface="Times New Roman" panose="02020603050405020304" pitchFamily="18" charset="0"/>
              </a:rPr>
              <a:t>与非门多余的输入端可以接地，而不影响其运算结果。（   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/>
          <p:nvPr/>
        </p:nvSpPr>
        <p:spPr>
          <a:xfrm>
            <a:off x="0" y="3141663"/>
            <a:ext cx="8713788" cy="822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在如下图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所示的</a:t>
            </a:r>
            <a:r>
              <a:rPr lang="en-US" altLang="zh-CN" dirty="0">
                <a:latin typeface="Times New Roman" panose="02020603050405020304" pitchFamily="18" charset="0"/>
              </a:rPr>
              <a:t>TTL</a:t>
            </a:r>
            <a:r>
              <a:rPr lang="zh-CN" altLang="en-US" dirty="0">
                <a:latin typeface="Times New Roman" panose="02020603050405020304" pitchFamily="18" charset="0"/>
              </a:rPr>
              <a:t>电路中，若关门电阻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off 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0.7kΩ</a:t>
            </a:r>
            <a:r>
              <a:rPr lang="zh-CN" altLang="en-US" dirty="0">
                <a:latin typeface="Times New Roman" panose="02020603050405020304" pitchFamily="18" charset="0"/>
              </a:rPr>
              <a:t>，开门电阻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</a:rPr>
              <a:t>on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2 kΩ</a:t>
            </a:r>
            <a:r>
              <a:rPr lang="zh-CN" altLang="en-US" dirty="0">
                <a:latin typeface="Times New Roman" panose="02020603050405020304" pitchFamily="18" charset="0"/>
              </a:rPr>
              <a:t>，试写出该电路的逻辑表达式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zh-CN" altLang="en-US" b="1" i="1" u="sng" dirty="0">
                <a:latin typeface="Times New Roman" panose="02020603050405020304" pitchFamily="18" charset="0"/>
              </a:rPr>
              <a:t>                   </a:t>
            </a:r>
            <a:r>
              <a:rPr lang="zh-CN" altLang="en-US" dirty="0">
                <a:latin typeface="Times New Roman" panose="02020603050405020304" pitchFamily="18" charset="0"/>
              </a:rPr>
              <a:t>。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4" name="Rectangle 8"/>
          <p:cNvSpPr/>
          <p:nvPr/>
        </p:nvSpPr>
        <p:spPr>
          <a:xfrm>
            <a:off x="0" y="27384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5" name="Object 7"/>
          <p:cNvGraphicFramePr/>
          <p:nvPr/>
        </p:nvGraphicFramePr>
        <p:xfrm>
          <a:off x="6300788" y="4149725"/>
          <a:ext cx="2043112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1152525" imgH="1381125" progId="Paint.Picture">
                  <p:embed/>
                </p:oleObj>
              </mc:Choice>
              <mc:Fallback>
                <p:oleObj name="" r:id="rId1" imgW="1152525" imgH="1381125" progId="Paint.Picture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0788" y="4149725"/>
                        <a:ext cx="2043112" cy="2447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9"/>
          <p:cNvSpPr/>
          <p:nvPr/>
        </p:nvSpPr>
        <p:spPr>
          <a:xfrm>
            <a:off x="0" y="4005263"/>
            <a:ext cx="6011863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写出图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和图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电路的逻辑表达式：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7657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4529138"/>
            <a:ext cx="3319462" cy="2328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3" name="对象 3"/>
          <p:cNvGraphicFramePr/>
          <p:nvPr/>
        </p:nvGraphicFramePr>
        <p:xfrm>
          <a:off x="4665663" y="4983163"/>
          <a:ext cx="31162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" imgW="3114675" imgH="1009650" progId="Paint.Picture">
                  <p:embed/>
                </p:oleObj>
              </mc:Choice>
              <mc:Fallback>
                <p:oleObj name="" r:id="rId1" imgW="3114675" imgH="1009650" progId="Paint.Picture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5663" y="4983163"/>
                        <a:ext cx="3116262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4" name="对象 7"/>
          <p:cNvGraphicFramePr/>
          <p:nvPr/>
        </p:nvGraphicFramePr>
        <p:xfrm>
          <a:off x="5256213" y="2305050"/>
          <a:ext cx="2525712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2524125" imgH="1800225" progId="Paint.Picture">
                  <p:embed/>
                </p:oleObj>
              </mc:Choice>
              <mc:Fallback>
                <p:oleObj name="" r:id="rId3" imgW="2524125" imgH="1800225" progId="Paint.Picture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6213" y="2305050"/>
                        <a:ext cx="2525712" cy="180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对象 5"/>
          <p:cNvGraphicFramePr/>
          <p:nvPr/>
        </p:nvGraphicFramePr>
        <p:xfrm>
          <a:off x="671513" y="2198688"/>
          <a:ext cx="2525712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2524125" imgH="1800225" progId="Paint.Picture">
                  <p:embed/>
                </p:oleObj>
              </mc:Choice>
              <mc:Fallback>
                <p:oleObj name="" r:id="rId5" imgW="2524125" imgH="1800225" progId="Paint.Picture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513" y="2198688"/>
                        <a:ext cx="2525712" cy="180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文本框 7181"/>
          <p:cNvSpPr txBox="1"/>
          <p:nvPr/>
        </p:nvSpPr>
        <p:spPr>
          <a:xfrm>
            <a:off x="107950" y="254000"/>
            <a:ext cx="8726488" cy="519113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] </a:t>
            </a:r>
            <a:r>
              <a:rPr lang="zh-CN" altLang="en-US" b="1" dirty="0">
                <a:latin typeface="Times New Roman" panose="02020603050405020304" pitchFamily="18" charset="0"/>
              </a:rPr>
              <a:t>写出图中所示各个门电路输出端的逻辑表达式。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8677" name="文本框 7182"/>
          <p:cNvSpPr txBox="1"/>
          <p:nvPr/>
        </p:nvSpPr>
        <p:spPr>
          <a:xfrm>
            <a:off x="1581150" y="1590675"/>
            <a:ext cx="812800" cy="47625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rgbClr val="99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TTL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8" name="文本框 7183"/>
          <p:cNvSpPr txBox="1"/>
          <p:nvPr/>
        </p:nvSpPr>
        <p:spPr>
          <a:xfrm>
            <a:off x="5486400" y="1543050"/>
            <a:ext cx="1117600" cy="47625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rgbClr val="99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</a:rPr>
              <a:t>CMOS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9" name="文本框 7189"/>
          <p:cNvSpPr txBox="1"/>
          <p:nvPr/>
        </p:nvSpPr>
        <p:spPr>
          <a:xfrm>
            <a:off x="258763" y="3200400"/>
            <a:ext cx="876300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1" name="文本框 7190"/>
          <p:cNvSpPr txBox="1"/>
          <p:nvPr/>
        </p:nvSpPr>
        <p:spPr>
          <a:xfrm>
            <a:off x="173038" y="3200400"/>
            <a:ext cx="1046162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100</a:t>
            </a:r>
            <a:r>
              <a:rPr lang="en-US" altLang="zh-CN" b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1" name="文本框 7209"/>
          <p:cNvSpPr txBox="1"/>
          <p:nvPr/>
        </p:nvSpPr>
        <p:spPr>
          <a:xfrm>
            <a:off x="4851400" y="3200400"/>
            <a:ext cx="876300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11" name="文本框 7210"/>
          <p:cNvSpPr txBox="1"/>
          <p:nvPr/>
        </p:nvSpPr>
        <p:spPr>
          <a:xfrm>
            <a:off x="4765675" y="3200400"/>
            <a:ext cx="104616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100</a:t>
            </a:r>
            <a:r>
              <a:rPr lang="en-US" altLang="zh-CN" b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3" name="文本框 7228"/>
          <p:cNvSpPr txBox="1"/>
          <p:nvPr/>
        </p:nvSpPr>
        <p:spPr>
          <a:xfrm>
            <a:off x="1135063" y="5846763"/>
            <a:ext cx="876300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30" name="文本框 7229"/>
          <p:cNvSpPr txBox="1"/>
          <p:nvPr/>
        </p:nvSpPr>
        <p:spPr>
          <a:xfrm>
            <a:off x="1049338" y="5876925"/>
            <a:ext cx="1046162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100</a:t>
            </a:r>
            <a:r>
              <a:rPr lang="en-US" altLang="zh-CN" b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85" name="文本框 7246"/>
          <p:cNvSpPr txBox="1"/>
          <p:nvPr/>
        </p:nvSpPr>
        <p:spPr>
          <a:xfrm>
            <a:off x="5486400" y="5818188"/>
            <a:ext cx="876300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100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48" name="文本框 7247"/>
          <p:cNvSpPr txBox="1"/>
          <p:nvPr/>
        </p:nvSpPr>
        <p:spPr>
          <a:xfrm>
            <a:off x="5400675" y="5876925"/>
            <a:ext cx="1046163" cy="4572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100</a:t>
            </a:r>
            <a:r>
              <a:rPr lang="en-US" altLang="zh-CN" b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87" name="对象 1"/>
          <p:cNvGraphicFramePr/>
          <p:nvPr/>
        </p:nvGraphicFramePr>
        <p:xfrm>
          <a:off x="376238" y="4983163"/>
          <a:ext cx="3116262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6" imgW="3114675" imgH="1009650" progId="Paint.Picture">
                  <p:embed/>
                </p:oleObj>
              </mc:Choice>
              <mc:Fallback>
                <p:oleObj name="" r:id="rId6" imgW="3114675" imgH="1009650" progId="Paint.Picture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6238" y="4983163"/>
                        <a:ext cx="3116262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8" name="文本框 9"/>
          <p:cNvSpPr txBox="1"/>
          <p:nvPr/>
        </p:nvSpPr>
        <p:spPr>
          <a:xfrm>
            <a:off x="3040063" y="2524125"/>
            <a:ext cx="7683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09913" y="2524125"/>
            <a:ext cx="7683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=A'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400425" y="4797425"/>
            <a:ext cx="1836738" cy="1477963"/>
            <a:chOff x="5045" y="7510"/>
            <a:chExt cx="2893" cy="2327"/>
          </a:xfrm>
        </p:grpSpPr>
        <p:sp>
          <p:nvSpPr>
            <p:cNvPr id="28691" name="左大括号 11"/>
            <p:cNvSpPr/>
            <p:nvPr/>
          </p:nvSpPr>
          <p:spPr>
            <a:xfrm>
              <a:off x="5045" y="7895"/>
              <a:ext cx="567" cy="1701"/>
            </a:xfrm>
            <a:prstGeom prst="leftBrace">
              <a:avLst>
                <a:gd name="adj1" fmla="val 825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40" tIns="45720" rIns="91440" bIns="45720" anchor="t" anchorCtr="0"/>
            <a:p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28692" name="文本框 12"/>
            <p:cNvSpPr txBox="1"/>
            <p:nvPr/>
          </p:nvSpPr>
          <p:spPr>
            <a:xfrm>
              <a:off x="5612" y="7510"/>
              <a:ext cx="2326" cy="6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1(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B=1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时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3" name="文本框 13"/>
            <p:cNvSpPr txBox="1"/>
            <p:nvPr/>
          </p:nvSpPr>
          <p:spPr>
            <a:xfrm>
              <a:off x="5612" y="9209"/>
              <a:ext cx="2326" cy="62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A(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B=0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时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3400425" y="5322888"/>
            <a:ext cx="7683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=1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695" name="文本框 16"/>
          <p:cNvSpPr txBox="1"/>
          <p:nvPr/>
        </p:nvSpPr>
        <p:spPr>
          <a:xfrm>
            <a:off x="7588250" y="2605088"/>
            <a:ext cx="7683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=1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88250" y="2605088"/>
            <a:ext cx="76835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=1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8697" name="文本框 22"/>
          <p:cNvSpPr txBox="1"/>
          <p:nvPr/>
        </p:nvSpPr>
        <p:spPr>
          <a:xfrm>
            <a:off x="7705725" y="5322888"/>
            <a:ext cx="119538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=A+B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5725" y="5322888"/>
            <a:ext cx="1195388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latin typeface="Times New Roman" panose="02020603050405020304" pitchFamily="18" charset="0"/>
              </a:rPr>
              <a:t>=A+B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 bldLvl="0" animBg="1"/>
      <p:bldP spid="11" grpId="0" bldLvl="0" animBg="1"/>
      <p:bldP spid="7230" grpId="0" bldLvl="0" animBg="1"/>
      <p:bldP spid="16" grpId="0" bldLvl="0" animBg="1"/>
      <p:bldP spid="7211" grpId="0" bldLvl="0" animBg="1"/>
      <p:bldP spid="18" grpId="0" bldLvl="0" animBg="1"/>
      <p:bldP spid="7248" grpId="0" bldLvl="0" animBg="1"/>
      <p:bldP spid="24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ext Box 2"/>
          <p:cNvSpPr txBox="1"/>
          <p:nvPr/>
        </p:nvSpPr>
        <p:spPr>
          <a:xfrm>
            <a:off x="31750" y="3033713"/>
            <a:ext cx="8807450" cy="3614737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marL="381000" lvl="2" indent="0" eaLnBrk="1" hangingPunct="1">
              <a:lnSpc>
                <a:spcPct val="130000"/>
              </a:lnSpc>
              <a:spcBef>
                <a:spcPts val="1300"/>
              </a:spcBef>
              <a:spcAft>
                <a:spcPts val="1300"/>
              </a:spcAft>
            </a:pP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掌握组合逻辑电路的分析方法和设计方法。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了解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种组合电路的内部结构、工作原理。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掌握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种组合逻辑电路的功能、使用方法。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包括基本使用方法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和级联扩展，会分析和设计电路。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掌握用译码器和数据选择器设计组合逻辑电路的方法。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</a:pP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698" name="Rectangle 3"/>
          <p:cNvSpPr/>
          <p:nvPr/>
        </p:nvSpPr>
        <p:spPr>
          <a:xfrm>
            <a:off x="2398713" y="106363"/>
            <a:ext cx="4451350" cy="5191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第四章组合逻辑电路    总结</a:t>
            </a:r>
            <a:endParaRPr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4"/>
          <p:cNvSpPr/>
          <p:nvPr/>
        </p:nvSpPr>
        <p:spPr>
          <a:xfrm>
            <a:off x="0" y="400050"/>
            <a:ext cx="8964613" cy="2968625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主要内容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组合逻辑电路的分析方法（已知逻辑图，分析逻辑功能。）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组合逻辑电路的设计方法（已知逻辑问题，画出逻辑图。）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  <a:buChar char="※"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五种常用的组合逻辑电路</a:t>
            </a:r>
            <a:r>
              <a:rPr lang="zh-CN" altLang="en-US" b="1" dirty="0">
                <a:latin typeface="Times New Roman" panose="02020603050405020304" pitchFamily="18" charset="0"/>
              </a:rPr>
              <a:t>（编码器，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译码器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数据选择器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                                   加法器，数值比较器）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buFont typeface="宋体" panose="02010600030101010101" pitchFamily="2" charset="-122"/>
            </a:pP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101" name="Rectangle 5"/>
          <p:cNvSpPr/>
          <p:nvPr/>
        </p:nvSpPr>
        <p:spPr>
          <a:xfrm>
            <a:off x="79375" y="3352800"/>
            <a:ext cx="14097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重点掌握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0" grpId="0"/>
      <p:bldP spid="410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304800" y="106363"/>
            <a:ext cx="575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实现（设计）组合逻辑电路：</a:t>
            </a:r>
            <a:endParaRPr lang="zh-CN" altLang="en-US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2" name="Text Box 3"/>
          <p:cNvSpPr txBox="1"/>
          <p:nvPr/>
        </p:nvSpPr>
        <p:spPr>
          <a:xfrm>
            <a:off x="365125" y="706438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一、译码器：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36196" name="Rectangle 4"/>
          <p:cNvSpPr/>
          <p:nvPr/>
        </p:nvSpPr>
        <p:spPr>
          <a:xfrm>
            <a:off x="304800" y="1143000"/>
            <a:ext cx="8439150" cy="2620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基本原理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位二进制译码器给出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变量的全部最小项</a:t>
            </a:r>
            <a:r>
              <a:rPr lang="en-US" altLang="zh-CN" b="1" dirty="0">
                <a:latin typeface="Times New Roman" panose="02020603050405020304" pitchFamily="18" charset="0"/>
              </a:rPr>
              <a:t>;	</a:t>
            </a:r>
            <a:r>
              <a:rPr lang="zh-CN" altLang="en-US" b="1" dirty="0">
                <a:latin typeface="Times New Roman" panose="02020603050405020304" pitchFamily="18" charset="0"/>
              </a:rPr>
              <a:t>。。。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位二进制译码器给出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变量的全部最小项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任意函数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将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位二进制译码输出的最小项组合起来，可获得任何形式的输入变量不大于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的组合逻辑函数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6197" name="Object 5"/>
          <p:cNvGraphicFramePr/>
          <p:nvPr/>
        </p:nvGraphicFramePr>
        <p:xfrm>
          <a:off x="3048000" y="2667000"/>
          <a:ext cx="17097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647700" imgH="279400" progId="Equation.3">
                  <p:embed/>
                </p:oleObj>
              </mc:Choice>
              <mc:Fallback>
                <p:oleObj name="" r:id="rId1" imgW="647700" imgH="2794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2667000"/>
                        <a:ext cx="1709738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6"/>
          <p:cNvGraphicFramePr/>
          <p:nvPr/>
        </p:nvGraphicFramePr>
        <p:xfrm>
          <a:off x="6172200" y="3886200"/>
          <a:ext cx="196215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962150" imgH="2762250" progId="Paint.Picture">
                  <p:embed/>
                </p:oleObj>
              </mc:Choice>
              <mc:Fallback>
                <p:oleObj name="" r:id="rId3" imgW="1962150" imgH="2762250" progId="Paint.Picture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3886200"/>
                        <a:ext cx="1962150" cy="276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6" name="Group 7"/>
          <p:cNvGrpSpPr/>
          <p:nvPr/>
        </p:nvGrpSpPr>
        <p:grpSpPr>
          <a:xfrm>
            <a:off x="2286000" y="4267200"/>
            <a:ext cx="3181350" cy="2300288"/>
            <a:chOff x="-38" y="1542"/>
            <a:chExt cx="2004" cy="1449"/>
          </a:xfrm>
        </p:grpSpPr>
        <p:graphicFrame>
          <p:nvGraphicFramePr>
            <p:cNvPr id="30727" name="Object 8"/>
            <p:cNvGraphicFramePr/>
            <p:nvPr/>
          </p:nvGraphicFramePr>
          <p:xfrm>
            <a:off x="-38" y="1542"/>
            <a:ext cx="200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5" imgW="1612900" imgH="228600" progId="Equation.3">
                    <p:embed/>
                  </p:oleObj>
                </mc:Choice>
                <mc:Fallback>
                  <p:oleObj name="" r:id="rId5" imgW="1612900" imgH="2286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38" y="1542"/>
                          <a:ext cx="2004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9"/>
            <p:cNvGraphicFramePr/>
            <p:nvPr/>
          </p:nvGraphicFramePr>
          <p:xfrm>
            <a:off x="-30" y="1974"/>
            <a:ext cx="192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1549400" imgH="228600" progId="Equation.3">
                    <p:embed/>
                  </p:oleObj>
                </mc:Choice>
                <mc:Fallback>
                  <p:oleObj name="" r:id="rId7" imgW="1549400" imgH="2286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-30" y="1974"/>
                          <a:ext cx="1926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10"/>
            <p:cNvGraphicFramePr/>
            <p:nvPr/>
          </p:nvGraphicFramePr>
          <p:xfrm>
            <a:off x="34" y="2695"/>
            <a:ext cx="178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1435100" imgH="228600" progId="Equation.3">
                    <p:embed/>
                  </p:oleObj>
                </mc:Choice>
                <mc:Fallback>
                  <p:oleObj name="" r:id="rId9" imgW="1435100" imgH="2286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4" y="2695"/>
                          <a:ext cx="1783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0" name="Text Box 11"/>
            <p:cNvSpPr txBox="1"/>
            <p:nvPr/>
          </p:nvSpPr>
          <p:spPr>
            <a:xfrm>
              <a:off x="386" y="2317"/>
              <a:ext cx="346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….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31" name="Text Box 12"/>
          <p:cNvSpPr txBox="1"/>
          <p:nvPr/>
        </p:nvSpPr>
        <p:spPr>
          <a:xfrm>
            <a:off x="609600" y="4648200"/>
            <a:ext cx="977900" cy="1946275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当：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S’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S’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=0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0732" name="AutoShape 13"/>
          <p:cNvSpPr/>
          <p:nvPr/>
        </p:nvSpPr>
        <p:spPr>
          <a:xfrm>
            <a:off x="2133600" y="2971800"/>
            <a:ext cx="533400" cy="228600"/>
          </a:xfrm>
          <a:custGeom>
            <a:avLst/>
            <a:gdLst/>
            <a:ahLst/>
            <a:cxnLst>
              <a:cxn ang="17694720">
                <a:pos x="2147483647" y="0"/>
              </a:cxn>
              <a:cxn ang="11796480">
                <a:pos x="0" y="2147483647"/>
              </a:cxn>
              <a:cxn ang="5898240">
                <a:pos x="2147483647" y="2147483647"/>
              </a:cxn>
              <a:cxn ang="0">
                <a:pos x="2147483647" y="2147483647"/>
              </a:cxn>
            </a:cxnLst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ext Box 4"/>
          <p:cNvSpPr txBox="1"/>
          <p:nvPr/>
        </p:nvSpPr>
        <p:spPr>
          <a:xfrm>
            <a:off x="228600" y="1524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0" y="115888"/>
            <a:ext cx="87693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举例</a:t>
            </a:r>
            <a:r>
              <a:rPr kumimoji="0" lang="en-US" altLang="zh-CN" b="1" kern="1200" cap="none" spc="0" normalizeH="0" baseline="0" noProof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r>
              <a:rPr kumimoji="1" lang="zh-CN" altLang="en-US" b="1" kern="1200" cap="none" spc="0" normalizeH="0" baseline="0" noProof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试利用</a:t>
            </a:r>
            <a:r>
              <a:rPr kumimoji="1" lang="en-US" altLang="zh-CN" b="1" kern="1200" cap="none" spc="0" normalizeH="0" baseline="0" noProof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3—8</a:t>
            </a:r>
            <a:r>
              <a:rPr kumimoji="1" lang="zh-CN" altLang="en-US" b="1" kern="1200" cap="none" spc="0" normalizeH="0" baseline="0" noProof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线译码器</a:t>
            </a:r>
            <a:r>
              <a:rPr kumimoji="1" lang="en-US" altLang="zh-CN" b="1" kern="1200" cap="none" spc="0" normalizeH="0" baseline="0" noProof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74LS138</a:t>
            </a:r>
            <a:r>
              <a:rPr kumimoji="1" lang="zh-CN" altLang="en-US" b="1" kern="1200" cap="none" spc="0" normalizeH="0" baseline="0" noProof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实现一组多输出的逻辑函数</a:t>
            </a:r>
            <a:endParaRPr kumimoji="1" lang="zh-CN" altLang="en-US" b="1" kern="1200" cap="none" spc="0" normalizeH="0" baseline="0" noProof="0">
              <a:solidFill>
                <a:srgbClr val="009900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5" name="Text Box 9"/>
          <p:cNvSpPr txBox="1"/>
          <p:nvPr/>
        </p:nvSpPr>
        <p:spPr>
          <a:xfrm>
            <a:off x="355600" y="2895600"/>
            <a:ext cx="50927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009900"/>
                </a:solidFill>
                <a:latin typeface="Times New Roman" panose="02020603050405020304" pitchFamily="18" charset="0"/>
              </a:rPr>
              <a:t>解：将逻辑式化成最小项之和的形式</a:t>
            </a:r>
            <a:endParaRPr lang="zh-CN" altLang="en-US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7226" name="Object 10"/>
          <p:cNvGraphicFramePr/>
          <p:nvPr/>
        </p:nvGraphicFramePr>
        <p:xfrm>
          <a:off x="1019175" y="3470275"/>
          <a:ext cx="469582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2273300" imgH="685800" progId="Equation.3">
                  <p:embed/>
                </p:oleObj>
              </mc:Choice>
              <mc:Fallback>
                <p:oleObj name="" r:id="rId1" imgW="2273300" imgH="685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19175" y="3470275"/>
                        <a:ext cx="4695825" cy="141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/>
          <p:cNvGraphicFramePr/>
          <p:nvPr/>
        </p:nvGraphicFramePr>
        <p:xfrm>
          <a:off x="809625" y="5048250"/>
          <a:ext cx="2778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1346200" imgH="241300" progId="Equation.3">
                  <p:embed/>
                </p:oleObj>
              </mc:Choice>
              <mc:Fallback>
                <p:oleObj name="" r:id="rId3" imgW="1346200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625" y="5048250"/>
                        <a:ext cx="2778125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/>
          <p:cNvGraphicFramePr/>
          <p:nvPr/>
        </p:nvGraphicFramePr>
        <p:xfrm>
          <a:off x="809625" y="5548313"/>
          <a:ext cx="28051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358265" imgH="241300" progId="Equation.3">
                  <p:embed/>
                </p:oleObj>
              </mc:Choice>
              <mc:Fallback>
                <p:oleObj name="" r:id="rId5" imgW="1358265" imgH="2413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9625" y="5548313"/>
                        <a:ext cx="28051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/>
          <p:cNvGraphicFramePr/>
          <p:nvPr/>
        </p:nvGraphicFramePr>
        <p:xfrm>
          <a:off x="809625" y="6051550"/>
          <a:ext cx="356393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1727200" imgH="241300" progId="Equation.3">
                  <p:embed/>
                </p:oleObj>
              </mc:Choice>
              <mc:Fallback>
                <p:oleObj name="" r:id="rId7" imgW="17272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9625" y="6051550"/>
                        <a:ext cx="3563938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30" name="AutoShape 14"/>
          <p:cNvSpPr/>
          <p:nvPr/>
        </p:nvSpPr>
        <p:spPr>
          <a:xfrm>
            <a:off x="382588" y="3651250"/>
            <a:ext cx="360362" cy="2609850"/>
          </a:xfrm>
          <a:prstGeom prst="leftBrace">
            <a:avLst>
              <a:gd name="adj1" fmla="val 59681"/>
              <a:gd name="adj2" fmla="val 50000"/>
            </a:avLst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53" name="Object 15"/>
          <p:cNvGraphicFramePr/>
          <p:nvPr/>
        </p:nvGraphicFramePr>
        <p:xfrm>
          <a:off x="688975" y="661988"/>
          <a:ext cx="34099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9" imgW="1649095" imgH="215900" progId="Equation.3">
                  <p:embed/>
                </p:oleObj>
              </mc:Choice>
              <mc:Fallback>
                <p:oleObj name="" r:id="rId9" imgW="1649095" imgH="2159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8975" y="661988"/>
                        <a:ext cx="34099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6"/>
          <p:cNvGraphicFramePr/>
          <p:nvPr/>
        </p:nvGraphicFramePr>
        <p:xfrm>
          <a:off x="684213" y="1268413"/>
          <a:ext cx="24399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1179830" imgH="215900" progId="Equation.3">
                  <p:embed/>
                </p:oleObj>
              </mc:Choice>
              <mc:Fallback>
                <p:oleObj name="" r:id="rId11" imgW="1179830" imgH="215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213" y="1268413"/>
                        <a:ext cx="243998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7"/>
          <p:cNvGraphicFramePr/>
          <p:nvPr/>
        </p:nvGraphicFramePr>
        <p:xfrm>
          <a:off x="674688" y="1792288"/>
          <a:ext cx="2438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3" imgW="1180465" imgH="228600" progId="Equation.3">
                  <p:embed/>
                </p:oleObj>
              </mc:Choice>
              <mc:Fallback>
                <p:oleObj name="" r:id="rId13" imgW="1180465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4688" y="1792288"/>
                        <a:ext cx="243840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8"/>
          <p:cNvGraphicFramePr/>
          <p:nvPr/>
        </p:nvGraphicFramePr>
        <p:xfrm>
          <a:off x="728663" y="2374900"/>
          <a:ext cx="3381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1636395" imgH="215900" progId="Equation.3">
                  <p:embed/>
                </p:oleObj>
              </mc:Choice>
              <mc:Fallback>
                <p:oleObj name="" r:id="rId15" imgW="1636395" imgH="2159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8663" y="2374900"/>
                        <a:ext cx="3381375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AutoShape 19"/>
          <p:cNvSpPr/>
          <p:nvPr/>
        </p:nvSpPr>
        <p:spPr>
          <a:xfrm>
            <a:off x="250825" y="765175"/>
            <a:ext cx="228600" cy="1911350"/>
          </a:xfrm>
          <a:prstGeom prst="leftBrace">
            <a:avLst>
              <a:gd name="adj1" fmla="val 68901"/>
              <a:gd name="adj2" fmla="val 50000"/>
            </a:avLst>
          </a:prstGeom>
          <a:noFill/>
          <a:ln w="9525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25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5" grpId="0" build="p"/>
      <p:bldP spid="1372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3010" name="Text Box 2"/>
          <p:cNvSpPr txBox="1"/>
          <p:nvPr/>
        </p:nvSpPr>
        <p:spPr>
          <a:xfrm>
            <a:off x="500063" y="798513"/>
            <a:ext cx="86248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练习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] </a:t>
            </a: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完成下列数制和码制之间的相互转换</a:t>
            </a:r>
            <a:endParaRPr lang="zh-CN" altLang="en-US" sz="2800" b="1" dirty="0">
              <a:solidFill>
                <a:srgbClr val="0033CC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011" name="Object 3"/>
          <p:cNvGraphicFramePr/>
          <p:nvPr/>
        </p:nvGraphicFramePr>
        <p:xfrm>
          <a:off x="463550" y="2627313"/>
          <a:ext cx="69977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908300" imgH="228600" progId="Equation.3">
                  <p:embed/>
                </p:oleObj>
              </mc:Choice>
              <mc:Fallback>
                <p:oleObj name="" r:id="rId1" imgW="29083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3550" y="2627313"/>
                        <a:ext cx="69977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/>
          <p:nvPr/>
        </p:nvGraphicFramePr>
        <p:xfrm>
          <a:off x="2354263" y="2657475"/>
          <a:ext cx="15573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621030" imgH="177800" progId="Equation.3">
                  <p:embed/>
                </p:oleObj>
              </mc:Choice>
              <mc:Fallback>
                <p:oleObj name="" r:id="rId3" imgW="621030" imgH="177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4263" y="2657475"/>
                        <a:ext cx="15573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/>
          <p:nvPr/>
        </p:nvGraphicFramePr>
        <p:xfrm>
          <a:off x="463550" y="4568825"/>
          <a:ext cx="846296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3479800" imgH="228600" progId="Equation.3">
                  <p:embed/>
                </p:oleObj>
              </mc:Choice>
              <mc:Fallback>
                <p:oleObj name="" r:id="rId5" imgW="3479800" imgH="228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3550" y="4568825"/>
                        <a:ext cx="8462963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/>
          <p:nvPr/>
        </p:nvSpPr>
        <p:spPr>
          <a:xfrm>
            <a:off x="2400300" y="4356100"/>
            <a:ext cx="2152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128      16     4  2  1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15" name="Object 7"/>
          <p:cNvGraphicFramePr/>
          <p:nvPr/>
        </p:nvGraphicFramePr>
        <p:xfrm>
          <a:off x="5265738" y="4627563"/>
          <a:ext cx="26844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7" imgW="1077595" imgH="177800" progId="Equation.3">
                  <p:embed/>
                </p:oleObj>
              </mc:Choice>
              <mc:Fallback>
                <p:oleObj name="" r:id="rId7" imgW="1077595" imgH="177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5738" y="4627563"/>
                        <a:ext cx="268446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/>
          <p:nvPr/>
        </p:nvGraphicFramePr>
        <p:xfrm>
          <a:off x="463550" y="3598863"/>
          <a:ext cx="72405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3009900" imgH="228600" progId="Equation.3">
                  <p:embed/>
                </p:oleObj>
              </mc:Choice>
              <mc:Fallback>
                <p:oleObj name="" r:id="rId9" imgW="30099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3550" y="3598863"/>
                        <a:ext cx="724058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/>
          <p:nvPr/>
        </p:nvGraphicFramePr>
        <p:xfrm>
          <a:off x="463550" y="5548313"/>
          <a:ext cx="69532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2781300" imgH="228600" progId="Equation.3">
                  <p:embed/>
                </p:oleObj>
              </mc:Choice>
              <mc:Fallback>
                <p:oleObj name="" r:id="rId11" imgW="2781300" imgH="228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3550" y="5548313"/>
                        <a:ext cx="6953250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/>
          <p:nvPr/>
        </p:nvGraphicFramePr>
        <p:xfrm>
          <a:off x="2852738" y="3646488"/>
          <a:ext cx="28257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3" imgW="1115695" imgH="177800" progId="Equation.3">
                  <p:embed/>
                </p:oleObj>
              </mc:Choice>
              <mc:Fallback>
                <p:oleObj name="" r:id="rId13" imgW="1115695" imgH="177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52738" y="3646488"/>
                        <a:ext cx="282575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1"/>
          <p:cNvGraphicFramePr/>
          <p:nvPr/>
        </p:nvGraphicFramePr>
        <p:xfrm>
          <a:off x="5815013" y="5584825"/>
          <a:ext cx="12176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481965" imgH="177800" progId="Equation.3">
                  <p:embed/>
                </p:oleObj>
              </mc:Choice>
              <mc:Fallback>
                <p:oleObj name="" r:id="rId15" imgW="481965" imgH="177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5013" y="5584825"/>
                        <a:ext cx="1217612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12"/>
          <p:cNvGraphicFramePr/>
          <p:nvPr/>
        </p:nvGraphicFramePr>
        <p:xfrm>
          <a:off x="4343400" y="5583238"/>
          <a:ext cx="5080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7" imgW="202565" imgH="177800" progId="Equation.3">
                  <p:embed/>
                </p:oleObj>
              </mc:Choice>
              <mc:Fallback>
                <p:oleObj name="" r:id="rId17" imgW="202565" imgH="177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3400" y="5583238"/>
                        <a:ext cx="5080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1" name="Text Box 13"/>
          <p:cNvSpPr txBox="1"/>
          <p:nvPr/>
        </p:nvSpPr>
        <p:spPr>
          <a:xfrm>
            <a:off x="2725738" y="3375025"/>
            <a:ext cx="3027362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512  128 64   16    8  4  2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22" name="Object 14"/>
          <p:cNvGraphicFramePr/>
          <p:nvPr/>
        </p:nvGraphicFramePr>
        <p:xfrm>
          <a:off x="2566988" y="4627563"/>
          <a:ext cx="19288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9" imgW="773430" imgH="177800" progId="Equation.3">
                  <p:embed/>
                </p:oleObj>
              </mc:Choice>
              <mc:Fallback>
                <p:oleObj name="" r:id="rId19" imgW="773430" imgH="177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66988" y="4627563"/>
                        <a:ext cx="1928812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Text Box 15"/>
          <p:cNvSpPr txBox="1"/>
          <p:nvPr/>
        </p:nvSpPr>
        <p:spPr>
          <a:xfrm>
            <a:off x="2297113" y="2406650"/>
            <a:ext cx="225583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32    8       2  1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24" name="Object 16"/>
          <p:cNvGraphicFramePr/>
          <p:nvPr/>
        </p:nvGraphicFramePr>
        <p:xfrm>
          <a:off x="4868863" y="2657475"/>
          <a:ext cx="506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1" imgW="202565" imgH="177800" progId="Equation.3">
                  <p:embed/>
                </p:oleObj>
              </mc:Choice>
              <mc:Fallback>
                <p:oleObj name="" r:id="rId21" imgW="202565" imgH="177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68863" y="2657475"/>
                        <a:ext cx="5064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5" name="Object 17"/>
          <p:cNvGraphicFramePr/>
          <p:nvPr/>
        </p:nvGraphicFramePr>
        <p:xfrm>
          <a:off x="463550" y="1655763"/>
          <a:ext cx="72755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3" imgW="3022600" imgH="228600" progId="Equation.3">
                  <p:embed/>
                </p:oleObj>
              </mc:Choice>
              <mc:Fallback>
                <p:oleObj name="" r:id="rId23" imgW="30226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3550" y="1655763"/>
                        <a:ext cx="7275513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6" name="Object 18"/>
          <p:cNvGraphicFramePr/>
          <p:nvPr/>
        </p:nvGraphicFramePr>
        <p:xfrm>
          <a:off x="2571750" y="1709738"/>
          <a:ext cx="15001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595630" imgH="177800" progId="Equation.3">
                  <p:embed/>
                </p:oleObj>
              </mc:Choice>
              <mc:Fallback>
                <p:oleObj name="" r:id="rId25" imgW="595630" imgH="1778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571750" y="1709738"/>
                        <a:ext cx="1500188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7" name="Text Box 19"/>
          <p:cNvSpPr txBox="1"/>
          <p:nvPr/>
        </p:nvSpPr>
        <p:spPr>
          <a:xfrm>
            <a:off x="2447925" y="1474788"/>
            <a:ext cx="16446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32        4      1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28" name="Object 20"/>
          <p:cNvGraphicFramePr/>
          <p:nvPr/>
        </p:nvGraphicFramePr>
        <p:xfrm>
          <a:off x="5268913" y="1711325"/>
          <a:ext cx="5064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7" imgW="202565" imgH="177800" progId="Equation.3">
                  <p:embed/>
                </p:oleObj>
              </mc:Choice>
              <mc:Fallback>
                <p:oleObj name="" r:id="rId27" imgW="202565" imgH="177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68913" y="1711325"/>
                        <a:ext cx="506412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21"/>
          <p:cNvGraphicFramePr/>
          <p:nvPr/>
        </p:nvGraphicFramePr>
        <p:xfrm>
          <a:off x="6740525" y="1711325"/>
          <a:ext cx="5064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9" imgW="202565" imgH="177800" progId="Equation.3">
                  <p:embed/>
                </p:oleObj>
              </mc:Choice>
              <mc:Fallback>
                <p:oleObj name="" r:id="rId29" imgW="202565" imgH="177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740525" y="1711325"/>
                        <a:ext cx="506413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22"/>
          <p:cNvGraphicFramePr/>
          <p:nvPr/>
        </p:nvGraphicFramePr>
        <p:xfrm>
          <a:off x="6416675" y="2673350"/>
          <a:ext cx="5762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1" imgW="228600" imgH="165100" progId="Equation.3">
                  <p:embed/>
                </p:oleObj>
              </mc:Choice>
              <mc:Fallback>
                <p:oleObj name="" r:id="rId31" imgW="228600" imgH="165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416675" y="2673350"/>
                        <a:ext cx="5762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23"/>
          <p:cNvGraphicFramePr/>
          <p:nvPr/>
        </p:nvGraphicFramePr>
        <p:xfrm>
          <a:off x="6556375" y="3656013"/>
          <a:ext cx="7048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3" imgW="278765" imgH="177800" progId="Equation.3">
                  <p:embed/>
                </p:oleObj>
              </mc:Choice>
              <mc:Fallback>
                <p:oleObj name="" r:id="rId33" imgW="278765" imgH="177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56375" y="3656013"/>
                        <a:ext cx="70485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2" name="Text Box 24"/>
          <p:cNvSpPr txBox="1"/>
          <p:nvPr/>
        </p:nvSpPr>
        <p:spPr>
          <a:xfrm>
            <a:off x="5694363" y="5335588"/>
            <a:ext cx="2255837" cy="396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16 8  4      1</a:t>
            </a:r>
            <a:endParaRPr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44" name="Line 25"/>
          <p:cNvSpPr/>
          <p:nvPr/>
        </p:nvSpPr>
        <p:spPr>
          <a:xfrm>
            <a:off x="3386138" y="2133600"/>
            <a:ext cx="652462" cy="0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5" name="Line 26"/>
          <p:cNvSpPr/>
          <p:nvPr/>
        </p:nvSpPr>
        <p:spPr>
          <a:xfrm>
            <a:off x="2600325" y="2130425"/>
            <a:ext cx="652463" cy="0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6" name="Line 27"/>
          <p:cNvSpPr/>
          <p:nvPr/>
        </p:nvSpPr>
        <p:spPr>
          <a:xfrm flipV="1">
            <a:off x="3108325" y="2259013"/>
            <a:ext cx="928688" cy="0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7" name="Line 28"/>
          <p:cNvSpPr/>
          <p:nvPr/>
        </p:nvSpPr>
        <p:spPr>
          <a:xfrm flipV="1">
            <a:off x="2465388" y="2257425"/>
            <a:ext cx="563562" cy="0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8" name="Line 29"/>
          <p:cNvSpPr/>
          <p:nvPr/>
        </p:nvSpPr>
        <p:spPr>
          <a:xfrm flipV="1">
            <a:off x="2879725" y="3078163"/>
            <a:ext cx="992188" cy="3175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49" name="Line 30"/>
          <p:cNvSpPr/>
          <p:nvPr/>
        </p:nvSpPr>
        <p:spPr>
          <a:xfrm>
            <a:off x="2314575" y="3079750"/>
            <a:ext cx="476250" cy="0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0" name="AutoShape 31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51" name="AutoShape 32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52" name="AutoShape 33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53" name="AutoShape 34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2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4" grpId="0"/>
      <p:bldP spid="43021" grpId="0"/>
      <p:bldP spid="43023" grpId="0"/>
      <p:bldP spid="43027" grpId="0"/>
      <p:bldP spid="430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8253" name="Object 13"/>
          <p:cNvGraphicFramePr/>
          <p:nvPr/>
        </p:nvGraphicFramePr>
        <p:xfrm>
          <a:off x="1143000" y="4648200"/>
          <a:ext cx="3279775" cy="191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" imgW="1587500" imgH="927100" progId="Equation.3">
                  <p:embed/>
                </p:oleObj>
              </mc:Choice>
              <mc:Fallback>
                <p:oleObj name="" r:id="rId1" imgW="1587500" imgH="9271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4648200"/>
                        <a:ext cx="3279775" cy="191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0" name="Text Box 14"/>
          <p:cNvSpPr txBox="1"/>
          <p:nvPr/>
        </p:nvSpPr>
        <p:spPr>
          <a:xfrm>
            <a:off x="323850" y="188913"/>
            <a:ext cx="7915275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进一步变换（因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74138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输出的是最小项的非，故需找出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m’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的关系）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55" name="Rectangle 15"/>
          <p:cNvSpPr/>
          <p:nvPr/>
        </p:nvSpPr>
        <p:spPr>
          <a:xfrm>
            <a:off x="228600" y="3886200"/>
            <a:ext cx="8382000" cy="557213"/>
          </a:xfrm>
          <a:prstGeom prst="rect">
            <a:avLst/>
          </a:prstGeom>
          <a:noFill/>
          <a:ln w="3810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注意：必须令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C     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则才有下式。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138256" name="Picture 16" descr="4-3-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914400"/>
            <a:ext cx="4824413" cy="23177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2773" name="Group 17"/>
          <p:cNvGrpSpPr/>
          <p:nvPr/>
        </p:nvGrpSpPr>
        <p:grpSpPr>
          <a:xfrm>
            <a:off x="152400" y="1066800"/>
            <a:ext cx="3886200" cy="2605088"/>
            <a:chOff x="96" y="672"/>
            <a:chExt cx="2448" cy="1641"/>
          </a:xfrm>
        </p:grpSpPr>
        <p:graphicFrame>
          <p:nvGraphicFramePr>
            <p:cNvPr id="32774" name="Object 18"/>
            <p:cNvGraphicFramePr/>
            <p:nvPr/>
          </p:nvGraphicFramePr>
          <p:xfrm>
            <a:off x="336" y="1200"/>
            <a:ext cx="166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4" imgW="1282700" imgH="228600" progId="Equation.3">
                    <p:embed/>
                  </p:oleObj>
                </mc:Choice>
                <mc:Fallback>
                  <p:oleObj name="" r:id="rId4" imgW="1282700" imgH="2286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6" y="1200"/>
                          <a:ext cx="1667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9"/>
            <p:cNvGraphicFramePr/>
            <p:nvPr/>
          </p:nvGraphicFramePr>
          <p:xfrm>
            <a:off x="336" y="1584"/>
            <a:ext cx="16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6" imgW="1295400" imgH="228600" progId="Equation.3">
                    <p:embed/>
                  </p:oleObj>
                </mc:Choice>
                <mc:Fallback>
                  <p:oleObj name="" r:id="rId6" imgW="1295400" imgH="2286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6" y="1584"/>
                          <a:ext cx="1680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20"/>
            <p:cNvGraphicFramePr/>
            <p:nvPr/>
          </p:nvGraphicFramePr>
          <p:xfrm>
            <a:off x="336" y="2016"/>
            <a:ext cx="1980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8" imgW="1524000" imgH="228600" progId="Equation.3">
                    <p:embed/>
                  </p:oleObj>
                </mc:Choice>
                <mc:Fallback>
                  <p:oleObj name="" r:id="rId8" imgW="1524000" imgH="2286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6" y="2016"/>
                          <a:ext cx="1980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AutoShape 21"/>
            <p:cNvSpPr/>
            <p:nvPr/>
          </p:nvSpPr>
          <p:spPr>
            <a:xfrm>
              <a:off x="96" y="672"/>
              <a:ext cx="96" cy="1466"/>
            </a:xfrm>
            <a:prstGeom prst="leftBrace">
              <a:avLst>
                <a:gd name="adj1" fmla="val 125842"/>
                <a:gd name="adj2" fmla="val 50000"/>
              </a:avLst>
            </a:prstGeom>
            <a:noFill/>
            <a:ln w="9525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b="1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2778" name="Object 22"/>
            <p:cNvGraphicFramePr/>
            <p:nvPr/>
          </p:nvGraphicFramePr>
          <p:xfrm>
            <a:off x="336" y="720"/>
            <a:ext cx="220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0" imgW="1676400" imgH="228600" progId="Equation.3">
                    <p:embed/>
                  </p:oleObj>
                </mc:Choice>
                <mc:Fallback>
                  <p:oleObj name="" r:id="rId10" imgW="1676400" imgH="2286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6" y="720"/>
                          <a:ext cx="2208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>
          <a:xfrm>
            <a:off x="323850" y="188913"/>
            <a:ext cx="8569325" cy="1584325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/>
              <a:t>例：试用一片集成</a:t>
            </a:r>
            <a:r>
              <a:rPr lang="en-US" altLang="zh-CN" sz="4000" dirty="0"/>
              <a:t>3</a:t>
            </a:r>
            <a:r>
              <a:rPr lang="zh-CN" altLang="en-US" sz="4000" dirty="0"/>
              <a:t>线－</a:t>
            </a:r>
            <a:r>
              <a:rPr lang="en-US" altLang="zh-CN" sz="4000" dirty="0"/>
              <a:t>8</a:t>
            </a:r>
            <a:r>
              <a:rPr lang="zh-CN" altLang="en-US" sz="4000" dirty="0"/>
              <a:t>线译码器</a:t>
            </a:r>
            <a:r>
              <a:rPr lang="en-US" altLang="zh-CN" sz="4000" dirty="0"/>
              <a:t>74HC138</a:t>
            </a:r>
            <a:r>
              <a:rPr lang="zh-CN" altLang="en-US" sz="4000" dirty="0"/>
              <a:t>和与非门设计一个</a:t>
            </a:r>
            <a:r>
              <a:rPr lang="en-US" altLang="zh-CN" sz="4000" dirty="0"/>
              <a:t>3</a:t>
            </a:r>
            <a:r>
              <a:rPr lang="zh-CN" altLang="en-US" sz="4000" dirty="0"/>
              <a:t>人表决电路。要求：少数服从多数。 </a:t>
            </a:r>
            <a:endParaRPr lang="zh-CN" altLang="en-US" sz="4000" dirty="0"/>
          </a:p>
        </p:txBody>
      </p:sp>
      <p:pic>
        <p:nvPicPr>
          <p:cNvPr id="3379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2273300"/>
            <a:ext cx="8280400" cy="3963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5" name="Text Box 4"/>
          <p:cNvSpPr txBox="1"/>
          <p:nvPr/>
        </p:nvSpPr>
        <p:spPr>
          <a:xfrm>
            <a:off x="2513013" y="1916113"/>
            <a:ext cx="4075112" cy="52705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algn="just"/>
            <a:r>
              <a:rPr lang="zh-CN" altLang="en-US" dirty="0">
                <a:latin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  </a:t>
            </a:r>
            <a:r>
              <a:rPr lang="en-US" altLang="zh-CN" dirty="0">
                <a:latin typeface="Times New Roman" panose="02020603050405020304" pitchFamily="18" charset="0"/>
              </a:rPr>
              <a:t>74HC138</a:t>
            </a:r>
            <a:r>
              <a:rPr lang="zh-CN" altLang="en-US" dirty="0">
                <a:latin typeface="Times New Roman" panose="02020603050405020304" pitchFamily="18" charset="0"/>
              </a:rPr>
              <a:t>的功能表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250825" y="188913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dirty="0"/>
              <a:t>解：（</a:t>
            </a:r>
            <a:r>
              <a:rPr lang="en-US" altLang="zh-CN" sz="4000" dirty="0"/>
              <a:t>1</a:t>
            </a:r>
            <a:r>
              <a:rPr lang="zh-CN" altLang="en-US" sz="4000" dirty="0"/>
              <a:t>）依题意列真值表如下表：</a:t>
            </a:r>
            <a:endParaRPr lang="zh-CN" altLang="en-US" sz="4000" dirty="0"/>
          </a:p>
        </p:txBody>
      </p:sp>
      <p:sp>
        <p:nvSpPr>
          <p:cNvPr id="34818" name="Rectangle 3"/>
          <p:cNvSpPr/>
          <p:nvPr/>
        </p:nvSpPr>
        <p:spPr>
          <a:xfrm>
            <a:off x="0" y="2378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3481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628775"/>
            <a:ext cx="4137025" cy="5040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595438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/>
              <a:t>（</a:t>
            </a:r>
            <a:r>
              <a:rPr lang="en-US" altLang="zh-CN" sz="4000" b="1" dirty="0"/>
              <a:t>2</a:t>
            </a:r>
            <a:r>
              <a:rPr lang="zh-CN" altLang="en-US" sz="4000" b="1" dirty="0"/>
              <a:t>）根据真值表写出函数表达式，并把其最小项之和的形式转换成与非－与非式：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sp>
        <p:nvSpPr>
          <p:cNvPr id="35842" name="Rectangle 3"/>
          <p:cNvSpPr/>
          <p:nvPr/>
        </p:nvSpPr>
        <p:spPr>
          <a:xfrm>
            <a:off x="0" y="3267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4"/>
          <p:cNvGraphicFramePr/>
          <p:nvPr/>
        </p:nvGraphicFramePr>
        <p:xfrm>
          <a:off x="971550" y="2979738"/>
          <a:ext cx="7056438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1751965" imgH="673100" progId="Equation.3">
                  <p:embed/>
                </p:oleObj>
              </mc:Choice>
              <mc:Fallback>
                <p:oleObj name="" r:id="rId1" imgW="1751965" imgH="673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2979738"/>
                        <a:ext cx="7056438" cy="271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000" b="1" dirty="0"/>
              <a:t>（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）根据译码器</a:t>
            </a:r>
            <a:r>
              <a:rPr lang="en-US" altLang="zh-CN" sz="4000" b="1" dirty="0"/>
              <a:t>74HC138</a:t>
            </a:r>
            <a:r>
              <a:rPr lang="zh-CN" altLang="en-US" sz="4000" b="1" dirty="0"/>
              <a:t>功能表知道：（可略）</a:t>
            </a:r>
            <a:r>
              <a:rPr lang="zh-CN" altLang="en-US" sz="4000" dirty="0"/>
              <a:t> </a:t>
            </a:r>
            <a:endParaRPr lang="zh-CN" altLang="en-US" sz="4000" dirty="0"/>
          </a:p>
        </p:txBody>
      </p:sp>
      <p:graphicFrame>
        <p:nvGraphicFramePr>
          <p:cNvPr id="36866" name="Object 3"/>
          <p:cNvGraphicFramePr>
            <a:graphicFrameLocks noGrp="1"/>
          </p:cNvGraphicFramePr>
          <p:nvPr>
            <p:ph idx="1"/>
          </p:nvPr>
        </p:nvGraphicFramePr>
        <p:xfrm>
          <a:off x="179388" y="1989138"/>
          <a:ext cx="8642350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3034030" imgH="1002665" progId="Equation.3">
                  <p:embed/>
                </p:oleObj>
              </mc:Choice>
              <mc:Fallback>
                <p:oleObj name="" r:id="rId1" imgW="3034030" imgH="100266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989138"/>
                        <a:ext cx="8642350" cy="3384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dirty="0">
                <a:solidFill>
                  <a:srgbClr val="FF0000"/>
                </a:solidFill>
              </a:rPr>
              <a:t>令： </a:t>
            </a:r>
            <a:r>
              <a:rPr lang="en-US" altLang="zh-CN" b="1" i="1" dirty="0">
                <a:solidFill>
                  <a:srgbClr val="FF0000"/>
                </a:solidFill>
              </a:rPr>
              <a:t>A=A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i="1" dirty="0">
                <a:solidFill>
                  <a:srgbClr val="FF0000"/>
                </a:solidFill>
              </a:rPr>
              <a:t> ,   B=A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</a:rPr>
              <a:t> ,   C=A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37890" name="Object 3"/>
          <p:cNvGraphicFramePr>
            <a:graphicFrameLocks noGrp="1"/>
          </p:cNvGraphicFramePr>
          <p:nvPr>
            <p:ph idx="1"/>
          </p:nvPr>
        </p:nvGraphicFramePr>
        <p:xfrm>
          <a:off x="755650" y="1916113"/>
          <a:ext cx="7848600" cy="220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" imgW="1625600" imgH="457200" progId="Equation.3">
                  <p:embed/>
                </p:oleObj>
              </mc:Choice>
              <mc:Fallback>
                <p:oleObj name="" r:id="rId1" imgW="1625600" imgH="457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916113"/>
                        <a:ext cx="7848600" cy="2208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2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）作图如下：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8914" name="Rectangle 3"/>
          <p:cNvSpPr/>
          <p:nvPr/>
        </p:nvSpPr>
        <p:spPr>
          <a:xfrm>
            <a:off x="0" y="23812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15" name="Object 4"/>
          <p:cNvGraphicFramePr/>
          <p:nvPr/>
        </p:nvGraphicFramePr>
        <p:xfrm>
          <a:off x="468313" y="1341438"/>
          <a:ext cx="7920037" cy="509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3257550" imgH="2095500" progId="Paint.Picture">
                  <p:embed/>
                </p:oleObj>
              </mc:Choice>
              <mc:Fallback>
                <p:oleObj name="" r:id="rId1" imgW="3257550" imgH="2095500" progId="Paint.Picture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341438"/>
                        <a:ext cx="7920037" cy="5094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/>
          <p:nvPr/>
        </p:nvSpPr>
        <p:spPr>
          <a:xfrm>
            <a:off x="304800" y="152400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二、数据选择器：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4800" y="762000"/>
            <a:ext cx="85344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基本原理：具有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位地址输入的数据选择器，可产生任何形式的输入变量不大于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n+1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的组合函数。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Comic Sans MS" panose="030F0702030302020204" pitchFamily="66" charset="0"/>
                <a:ea typeface="楷体_GB2312" pitchFamily="49" charset="-122"/>
                <a:cs typeface="+mn-cs"/>
              </a:rPr>
              <a:t>	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Comic Sans MS" panose="030F0702030302020204" pitchFamily="66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46436" name="Object 4"/>
          <p:cNvGraphicFramePr/>
          <p:nvPr/>
        </p:nvGraphicFramePr>
        <p:xfrm>
          <a:off x="2190750" y="1905000"/>
          <a:ext cx="61912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" imgW="3136900" imgH="254000" progId="Equation.3">
                  <p:embed/>
                </p:oleObj>
              </mc:Choice>
              <mc:Fallback>
                <p:oleObj name="" r:id="rId1" imgW="3136900" imgH="254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0750" y="1905000"/>
                        <a:ext cx="6191250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0" name="Group 5"/>
          <p:cNvGrpSpPr/>
          <p:nvPr/>
        </p:nvGrpSpPr>
        <p:grpSpPr>
          <a:xfrm>
            <a:off x="914400" y="2971800"/>
            <a:ext cx="3162300" cy="2884488"/>
            <a:chOff x="336" y="1488"/>
            <a:chExt cx="1992" cy="1817"/>
          </a:xfrm>
        </p:grpSpPr>
        <p:sp>
          <p:nvSpPr>
            <p:cNvPr id="39941" name="Line 6"/>
            <p:cNvSpPr/>
            <p:nvPr/>
          </p:nvSpPr>
          <p:spPr>
            <a:xfrm>
              <a:off x="575" y="306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2" name="Text Box 7"/>
            <p:cNvSpPr txBox="1"/>
            <p:nvPr/>
          </p:nvSpPr>
          <p:spPr>
            <a:xfrm>
              <a:off x="772" y="2029"/>
              <a:ext cx="363" cy="1064"/>
            </a:xfrm>
            <a:prstGeom prst="rect">
              <a:avLst/>
            </a:prstGeom>
            <a:noFill/>
            <a:ln w="19050">
              <a:noFill/>
            </a:ln>
          </p:spPr>
          <p:txBody>
            <a:bodyPr anchor="ctr" anchorCtr="0">
              <a:spAutoFit/>
            </a:bodyPr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r>
                <a:rPr lang="en-US" altLang="zh-CN" sz="22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35000"/>
                </a:lnSpc>
                <a:spcBef>
                  <a:spcPct val="50000"/>
                </a:spcBef>
              </a:pP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3" name="Rectangle 8"/>
            <p:cNvSpPr/>
            <p:nvPr/>
          </p:nvSpPr>
          <p:spPr>
            <a:xfrm>
              <a:off x="820" y="1961"/>
              <a:ext cx="912" cy="1344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44" name="Text Box 9"/>
            <p:cNvSpPr txBox="1"/>
            <p:nvPr/>
          </p:nvSpPr>
          <p:spPr>
            <a:xfrm>
              <a:off x="1012" y="1908"/>
              <a:ext cx="578" cy="27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200" b="1" dirty="0">
                  <a:latin typeface="Times New Roman" panose="02020603050405020304" pitchFamily="18" charset="0"/>
                </a:rPr>
                <a:t>  A</a:t>
              </a:r>
              <a:r>
                <a:rPr lang="en-US" altLang="zh-CN" sz="2300" b="1" baseline="-25000" dirty="0">
                  <a:latin typeface="Times New Roman" panose="02020603050405020304" pitchFamily="18" charset="0"/>
                </a:rPr>
                <a:t>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5" name="Text Box 10"/>
            <p:cNvSpPr txBox="1"/>
            <p:nvPr/>
          </p:nvSpPr>
          <p:spPr>
            <a:xfrm>
              <a:off x="1489" y="2585"/>
              <a:ext cx="243" cy="2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6" name="Text Box 11"/>
            <p:cNvSpPr txBox="1"/>
            <p:nvPr/>
          </p:nvSpPr>
          <p:spPr>
            <a:xfrm rot="-5400000">
              <a:off x="933" y="2522"/>
              <a:ext cx="771" cy="2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74LS153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7" name="Line 12"/>
            <p:cNvSpPr/>
            <p:nvPr/>
          </p:nvSpPr>
          <p:spPr>
            <a:xfrm>
              <a:off x="580" y="224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48" name="Rectangle 13"/>
            <p:cNvSpPr/>
            <p:nvPr/>
          </p:nvSpPr>
          <p:spPr>
            <a:xfrm>
              <a:off x="384" y="2976"/>
              <a:ext cx="160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S’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49" name="Oval 14"/>
            <p:cNvSpPr/>
            <p:nvPr/>
          </p:nvSpPr>
          <p:spPr>
            <a:xfrm>
              <a:off x="760" y="3041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9950" name="Line 15"/>
            <p:cNvSpPr/>
            <p:nvPr/>
          </p:nvSpPr>
          <p:spPr>
            <a:xfrm>
              <a:off x="1732" y="2729"/>
              <a:ext cx="3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1" name="Line 16"/>
            <p:cNvSpPr/>
            <p:nvPr/>
          </p:nvSpPr>
          <p:spPr>
            <a:xfrm>
              <a:off x="580" y="243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2" name="Line 17"/>
            <p:cNvSpPr/>
            <p:nvPr/>
          </p:nvSpPr>
          <p:spPr>
            <a:xfrm>
              <a:off x="580" y="2615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3" name="Line 18"/>
            <p:cNvSpPr/>
            <p:nvPr/>
          </p:nvSpPr>
          <p:spPr>
            <a:xfrm>
              <a:off x="580" y="279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4" name="Line 19"/>
            <p:cNvSpPr/>
            <p:nvPr/>
          </p:nvSpPr>
          <p:spPr>
            <a:xfrm rot="5400000">
              <a:off x="1007" y="185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5" name="Line 20"/>
            <p:cNvSpPr/>
            <p:nvPr/>
          </p:nvSpPr>
          <p:spPr>
            <a:xfrm rot="5400000">
              <a:off x="1271" y="185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56" name="Text Box 21"/>
            <p:cNvSpPr txBox="1"/>
            <p:nvPr/>
          </p:nvSpPr>
          <p:spPr>
            <a:xfrm>
              <a:off x="336" y="2088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57" name="Text Box 22"/>
            <p:cNvSpPr txBox="1"/>
            <p:nvPr/>
          </p:nvSpPr>
          <p:spPr>
            <a:xfrm>
              <a:off x="2052" y="2306"/>
              <a:ext cx="27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据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输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出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958" name="Text Box 23"/>
            <p:cNvSpPr txBox="1"/>
            <p:nvPr/>
          </p:nvSpPr>
          <p:spPr>
            <a:xfrm>
              <a:off x="890" y="1488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</a:rPr>
                <a:t>地址选择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4"/>
          <p:cNvGrpSpPr/>
          <p:nvPr/>
        </p:nvGrpSpPr>
        <p:grpSpPr>
          <a:xfrm>
            <a:off x="5181600" y="3200400"/>
            <a:ext cx="2133600" cy="2465388"/>
            <a:chOff x="2688" y="1488"/>
            <a:chExt cx="1344" cy="1553"/>
          </a:xfrm>
        </p:grpSpPr>
        <p:sp>
          <p:nvSpPr>
            <p:cNvPr id="39960" name="Text Box 25"/>
            <p:cNvSpPr txBox="1"/>
            <p:nvPr/>
          </p:nvSpPr>
          <p:spPr>
            <a:xfrm>
              <a:off x="2688" y="1488"/>
              <a:ext cx="1039" cy="15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 A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0</a:t>
              </a:r>
              <a:r>
                <a:rPr lang="en-US" altLang="zh-CN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   00        </a:t>
              </a:r>
              <a:r>
                <a:rPr lang="en-US" altLang="zh-CN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   01        </a:t>
              </a:r>
              <a:r>
                <a:rPr lang="en-US" altLang="zh-CN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dirty="0">
                  <a:latin typeface="Times New Roman" panose="02020603050405020304" pitchFamily="18" charset="0"/>
                </a:rPr>
                <a:t>10        </a:t>
              </a:r>
              <a:r>
                <a:rPr lang="en-US" altLang="zh-CN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 dirty="0">
                <a:solidFill>
                  <a:srgbClr val="CC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b="1" dirty="0">
                  <a:latin typeface="Times New Roman" panose="02020603050405020304" pitchFamily="18" charset="0"/>
                </a:rPr>
                <a:t>   11        </a:t>
              </a:r>
              <a:r>
                <a:rPr lang="en-US" altLang="zh-CN" b="1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b="1" baseline="-25000" dirty="0">
                  <a:solidFill>
                    <a:srgbClr val="CC00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b="1" baseline="-25000" dirty="0">
                <a:solidFill>
                  <a:srgbClr val="CC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1" name="Line 26"/>
            <p:cNvSpPr/>
            <p:nvPr/>
          </p:nvSpPr>
          <p:spPr>
            <a:xfrm>
              <a:off x="2748" y="1824"/>
              <a:ext cx="12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962" name="Line 27"/>
            <p:cNvSpPr/>
            <p:nvPr/>
          </p:nvSpPr>
          <p:spPr>
            <a:xfrm>
              <a:off x="3312" y="1632"/>
              <a:ext cx="0" cy="13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9963" name="Text Box 28"/>
          <p:cNvSpPr txBox="1"/>
          <p:nvPr/>
        </p:nvSpPr>
        <p:spPr>
          <a:xfrm>
            <a:off x="457200" y="1925638"/>
            <a:ext cx="13938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2"/>
          <p:cNvSpPr/>
          <p:nvPr/>
        </p:nvSpPr>
        <p:spPr>
          <a:xfrm>
            <a:off x="187325" y="944563"/>
            <a:ext cx="8956675" cy="246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例：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(P.137)</a:t>
            </a:r>
            <a:r>
              <a:rPr lang="zh-CN" altLang="en-US" sz="2800" b="1" dirty="0">
                <a:latin typeface="Times New Roman" panose="02020603050405020304" pitchFamily="18" charset="0"/>
              </a:rPr>
              <a:t>设计一个监测交通信号灯工作状态的逻辑电路。这组信号灯分别为红、黄、绿三盏。正常点亮状态只允许为红、黄和绿三种之一。其他状态表示电路出现故障。要求电路能够发出故障信号。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一、用与非门设计：解</a:t>
            </a:r>
            <a:r>
              <a:rPr lang="en-US" altLang="zh-CN" sz="2800" b="1" dirty="0">
                <a:latin typeface="Times New Roman" panose="02020603050405020304" pitchFamily="18" charset="0"/>
              </a:rPr>
              <a:t>: 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列出真值表如下： 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5462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175" y="3644900"/>
            <a:ext cx="5256213" cy="2066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214313" y="104775"/>
            <a:ext cx="8715375" cy="839788"/>
          </a:xfrm>
        </p:spPr>
        <p:txBody>
          <a:bodyPr vert="horz" wrap="square" lIns="91440" tIns="45720" rIns="91440" bIns="45720" anchor="t" anchorCtr="0"/>
          <a:p>
            <a:pPr algn="l" eaLnBrk="1" hangingPunct="1"/>
            <a:r>
              <a:rPr lang="en-US" altLang="zh-CN" sz="2400" b="1" dirty="0">
                <a:solidFill>
                  <a:srgbClr val="FF0066"/>
                </a:solidFill>
              </a:rPr>
              <a:t>★★★★★</a:t>
            </a:r>
            <a:r>
              <a:rPr lang="zh-CN" altLang="en-US" sz="2400" b="1" dirty="0">
                <a:solidFill>
                  <a:srgbClr val="FF0000"/>
                </a:solidFill>
              </a:rPr>
              <a:t>下面用三种方法设计红绿灯电路，希望能让大家明确并理解对解决同一例子所用不同方法的异同之处。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Rectangle 2"/>
          <p:cNvSpPr/>
          <p:nvPr/>
        </p:nvSpPr>
        <p:spPr>
          <a:xfrm>
            <a:off x="0" y="685800"/>
            <a:ext cx="8393113" cy="4895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抽象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</a:rPr>
              <a:t>输入变量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红（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黄（</a:t>
            </a:r>
            <a:r>
              <a:rPr lang="en-US" altLang="zh-CN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CC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00CC00"/>
                </a:solidFill>
                <a:latin typeface="Times New Roman" panose="02020603050405020304" pitchFamily="18" charset="0"/>
              </a:rPr>
              <a:t>绿（</a:t>
            </a:r>
            <a:r>
              <a:rPr lang="en-US" altLang="zh-CN" sz="2800" b="1" dirty="0">
                <a:solidFill>
                  <a:srgbClr val="00CC0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CC00"/>
                </a:solidFill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</a:rPr>
              <a:t>输出变量：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故障信号（</a:t>
            </a:r>
            <a:r>
              <a:rPr lang="en-US" altLang="zh-CN" sz="2800" b="1" dirty="0"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写出逻辑表达式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表格 20483"/>
          <p:cNvGraphicFramePr/>
          <p:nvPr/>
        </p:nvGraphicFramePr>
        <p:xfrm>
          <a:off x="5791200" y="304800"/>
          <a:ext cx="3048000" cy="5794375"/>
        </p:xfrm>
        <a:graphic>
          <a:graphicData uri="http://schemas.openxmlformats.org/drawingml/2006/table">
            <a:tbl>
              <a:tblPr/>
              <a:tblGrid>
                <a:gridCol w="523875"/>
                <a:gridCol w="676275"/>
                <a:gridCol w="630238"/>
                <a:gridCol w="1217612"/>
              </a:tblGrid>
              <a:tr h="579438">
                <a:tc gridSpan="3"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latin typeface="Times New Roman" panose="02020603050405020304" pitchFamily="18" charset="0"/>
                        </a:rPr>
                        <a:t>输入变量</a:t>
                      </a:r>
                      <a:endParaRPr lang="zh-CN" altLang="en-US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3200" dirty="0">
                          <a:latin typeface="Times New Roman" panose="02020603050405020304" pitchFamily="18" charset="0"/>
                        </a:rPr>
                        <a:t>输出</a:t>
                      </a:r>
                      <a:endParaRPr lang="zh-CN" altLang="en-US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R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CC00"/>
                          </a:solidFill>
                          <a:latin typeface="Times New Roman" panose="02020603050405020304" pitchFamily="18" charset="0"/>
                        </a:rPr>
                        <a:t>A</a:t>
                      </a:r>
                      <a:endParaRPr lang="en-US" altLang="zh-CN" sz="3200" dirty="0">
                        <a:solidFill>
                          <a:srgbClr val="FFCC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00CC00"/>
                          </a:solidFill>
                          <a:latin typeface="Times New Roman" panose="02020603050405020304" pitchFamily="18" charset="0"/>
                        </a:rPr>
                        <a:t>G</a:t>
                      </a:r>
                      <a:endParaRPr lang="en-US" altLang="zh-CN" sz="3200" dirty="0">
                        <a:solidFill>
                          <a:srgbClr val="00CC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Z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3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719" name="Object 71"/>
          <p:cNvGraphicFramePr/>
          <p:nvPr/>
        </p:nvGraphicFramePr>
        <p:xfrm>
          <a:off x="0" y="4149725"/>
          <a:ext cx="576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2727960" imgH="203200" progId="Equation.3">
                  <p:embed/>
                </p:oleObj>
              </mc:Choice>
              <mc:Fallback>
                <p:oleObj name="" r:id="rId1" imgW="272796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149725"/>
                        <a:ext cx="5765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773113" y="476250"/>
            <a:ext cx="5695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二、常用逻辑关系及运算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5" name="Text Box 3"/>
          <p:cNvSpPr txBox="1"/>
          <p:nvPr/>
        </p:nvSpPr>
        <p:spPr>
          <a:xfrm>
            <a:off x="819150" y="1033463"/>
            <a:ext cx="4089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三种基本逻辑运算：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36" name="Text Box 4"/>
          <p:cNvSpPr txBox="1"/>
          <p:nvPr/>
        </p:nvSpPr>
        <p:spPr>
          <a:xfrm>
            <a:off x="4414838" y="1033463"/>
            <a:ext cx="2568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与 、或、非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37" name="Text Box 5"/>
          <p:cNvSpPr txBox="1"/>
          <p:nvPr/>
        </p:nvSpPr>
        <p:spPr>
          <a:xfrm>
            <a:off x="812800" y="1538288"/>
            <a:ext cx="44592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四种复合逻辑运算：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38" name="Text Box 6"/>
          <p:cNvSpPr txBox="1"/>
          <p:nvPr/>
        </p:nvSpPr>
        <p:spPr>
          <a:xfrm>
            <a:off x="4389438" y="1573213"/>
            <a:ext cx="50085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与非 、或非、与或非、异或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820738" y="2713038"/>
            <a:ext cx="56959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三、逻辑代数的公式和定理 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40" name="Text Box 8"/>
          <p:cNvSpPr txBox="1"/>
          <p:nvPr/>
        </p:nvSpPr>
        <p:spPr>
          <a:xfrm>
            <a:off x="222250" y="3227388"/>
            <a:ext cx="875823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是推演、变换和化简逻辑函数的依据，有些与普通代数相同，有些则完全不同，要认真加以区别。这些定理中，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摩根定理</a:t>
            </a:r>
            <a:r>
              <a:rPr lang="zh-CN" altLang="en-US" b="1" dirty="0">
                <a:latin typeface="Times New Roman" panose="02020603050405020304" pitchFamily="18" charset="0"/>
              </a:rPr>
              <a:t>最为常用。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4041" name="AutoShape 9"/>
          <p:cNvSpPr/>
          <p:nvPr/>
        </p:nvSpPr>
        <p:spPr>
          <a:xfrm>
            <a:off x="2178050" y="2190750"/>
            <a:ext cx="6210300" cy="476250"/>
          </a:xfrm>
          <a:prstGeom prst="wedgeRectCallout">
            <a:avLst>
              <a:gd name="adj1" fmla="val 21602"/>
              <a:gd name="adj2" fmla="val -89000"/>
            </a:avLst>
          </a:prstGeom>
          <a:solidFill>
            <a:srgbClr val="FFFFCC"/>
          </a:solidFill>
          <a:ln w="9525" cap="flat" cmpd="sng">
            <a:solidFill>
              <a:srgbClr val="99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</a:rPr>
              <a:t>真值表       函数式       逻辑符号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42" name="Text Box 10"/>
          <p:cNvSpPr txBox="1"/>
          <p:nvPr/>
        </p:nvSpPr>
        <p:spPr>
          <a:xfrm>
            <a:off x="747713" y="4408488"/>
            <a:ext cx="860901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]  </a:t>
            </a:r>
            <a:r>
              <a:rPr lang="zh-CN" altLang="en-US" b="1" dirty="0">
                <a:latin typeface="Times New Roman" panose="02020603050405020304" pitchFamily="18" charset="0"/>
              </a:rPr>
              <a:t>求下列函数的反函数（用摩根定理），并化简。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43" name="Object 11"/>
          <p:cNvGraphicFramePr/>
          <p:nvPr/>
        </p:nvGraphicFramePr>
        <p:xfrm>
          <a:off x="1692275" y="4868863"/>
          <a:ext cx="33670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44930" imgH="203200" progId="Equation.3">
                  <p:embed/>
                </p:oleObj>
              </mc:Choice>
              <mc:Fallback>
                <p:oleObj name="" r:id="rId1" imgW="134493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4868863"/>
                        <a:ext cx="3367088" cy="503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4" name="Rectangle 12"/>
          <p:cNvSpPr/>
          <p:nvPr/>
        </p:nvSpPr>
        <p:spPr>
          <a:xfrm>
            <a:off x="0" y="5373688"/>
            <a:ext cx="11207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]</a:t>
            </a:r>
            <a:endParaRPr lang="en-US" altLang="zh-CN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4045" name="Object 13"/>
          <p:cNvGraphicFramePr/>
          <p:nvPr/>
        </p:nvGraphicFramePr>
        <p:xfrm>
          <a:off x="1116013" y="5373688"/>
          <a:ext cx="68627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237230" imgH="635000" progId="Equation.3">
                  <p:embed/>
                </p:oleObj>
              </mc:Choice>
              <mc:Fallback>
                <p:oleObj name="" r:id="rId3" imgW="3237230" imgH="6350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6862762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AutoShape 16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8" name="AutoShape 17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9" name="AutoShape 18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60" name="AutoShape 19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403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403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403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42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  <p:bldP spid="44035" grpId="0" build="p"/>
      <p:bldP spid="44036" grpId="0" build="p"/>
      <p:bldP spid="44037" grpId="0" build="p"/>
      <p:bldP spid="44038" grpId="0"/>
      <p:bldP spid="44039" grpId="0" build="p"/>
      <p:bldP spid="44040" grpId="0"/>
      <p:bldP spid="44041" grpId="0" animBg="1"/>
      <p:bldP spid="44042" grpId="0" build="p"/>
      <p:bldP spid="4404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5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337" y="3992563"/>
            <a:ext cx="4464050" cy="2630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333375"/>
            <a:ext cx="3848100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6674" name="Rectangle 2"/>
          <p:cNvSpPr/>
          <p:nvPr/>
        </p:nvSpPr>
        <p:spPr>
          <a:xfrm>
            <a:off x="228600" y="304800"/>
            <a:ext cx="5067300" cy="957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 </a:t>
            </a:r>
            <a:r>
              <a:rPr lang="zh-CN" altLang="en-US" b="1" dirty="0">
                <a:latin typeface="Times New Roman" panose="02020603050405020304" pitchFamily="18" charset="0"/>
              </a:rPr>
              <a:t>选用小规模</a:t>
            </a:r>
            <a:r>
              <a:rPr lang="en-US" altLang="zh-CN" b="1" dirty="0">
                <a:latin typeface="Times New Roman" panose="02020603050405020304" pitchFamily="18" charset="0"/>
              </a:rPr>
              <a:t>SSI</a:t>
            </a:r>
            <a:r>
              <a:rPr lang="zh-CN" altLang="en-US" b="1" dirty="0">
                <a:latin typeface="Times New Roman" panose="02020603050405020304" pitchFamily="18" charset="0"/>
              </a:rPr>
              <a:t>器件（与非门）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4.  </a:t>
            </a:r>
            <a:r>
              <a:rPr lang="zh-CN" altLang="en-US" b="1" dirty="0">
                <a:latin typeface="Times New Roman" panose="02020603050405020304" pitchFamily="18" charset="0"/>
              </a:rPr>
              <a:t>化简并转换成与非</a:t>
            </a:r>
            <a:r>
              <a:rPr lang="en-US" altLang="zh-CN" b="1" dirty="0"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latin typeface="Times New Roman" panose="02020603050405020304" pitchFamily="18" charset="0"/>
              </a:rPr>
              <a:t>与非式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36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latin typeface="Times New Roman" panose="02020603050405020304" pitchFamily="18" charset="0"/>
              </a:rPr>
              <a:t>画出逻辑图如下：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6675" name="Object 3"/>
          <p:cNvGraphicFramePr/>
          <p:nvPr/>
        </p:nvGraphicFramePr>
        <p:xfrm>
          <a:off x="92075" y="1371600"/>
          <a:ext cx="51212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" imgW="2272030" imgH="431800" progId="Equation.3">
                  <p:embed/>
                </p:oleObj>
              </mc:Choice>
              <mc:Fallback>
                <p:oleObj name="" r:id="rId3" imgW="2272030" imgH="431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1371600"/>
                        <a:ext cx="512127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6676" name="Picture 4" descr="4-2-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337" y="3992563"/>
            <a:ext cx="4464050" cy="2519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2"/>
          <p:cNvSpPr/>
          <p:nvPr/>
        </p:nvSpPr>
        <p:spPr>
          <a:xfrm>
            <a:off x="141288" y="34925"/>
            <a:ext cx="886142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fontAlgn="t"/>
            <a:r>
              <a:rPr lang="zh-CN" altLang="en-US" b="1" dirty="0">
                <a:latin typeface="Times New Roman" panose="02020603050405020304" pitchFamily="18" charset="0"/>
              </a:rPr>
              <a:t>二、用译码器设计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MSI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t"/>
            <a:r>
              <a:rPr lang="zh-CN" altLang="en-US" b="1" dirty="0">
                <a:latin typeface="Times New Roman" panose="02020603050405020304" pitchFamily="18" charset="0"/>
              </a:rPr>
              <a:t>        真值表同上（在此省略），由真值表写出函数表达式如下：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7699" name="Object 3"/>
          <p:cNvGraphicFramePr>
            <a:graphicFrameLocks noGrp="1"/>
          </p:cNvGraphicFramePr>
          <p:nvPr>
            <p:ph/>
          </p:nvPr>
        </p:nvGraphicFramePr>
        <p:xfrm>
          <a:off x="250825" y="754063"/>
          <a:ext cx="87661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" imgW="4330700" imgH="457200" progId="Equation.3">
                  <p:embed/>
                </p:oleObj>
              </mc:Choice>
              <mc:Fallback>
                <p:oleObj name="" r:id="rId1" imgW="4330700" imgH="457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754063"/>
                        <a:ext cx="8766175" cy="9223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Rectangle 4"/>
          <p:cNvSpPr/>
          <p:nvPr/>
        </p:nvSpPr>
        <p:spPr>
          <a:xfrm>
            <a:off x="250825" y="1793875"/>
            <a:ext cx="44338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fontAlgn="t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3-8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译码器及与非门实现函数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5"/>
          <p:cNvSpPr/>
          <p:nvPr/>
        </p:nvSpPr>
        <p:spPr>
          <a:xfrm>
            <a:off x="250825" y="2251075"/>
            <a:ext cx="262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fontAlgn="t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译码器知：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7" name="Object 6"/>
          <p:cNvGraphicFramePr/>
          <p:nvPr/>
        </p:nvGraphicFramePr>
        <p:xfrm>
          <a:off x="250825" y="2708275"/>
          <a:ext cx="6624638" cy="188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3034030" imgH="1002665" progId="Equation.3">
                  <p:embed/>
                </p:oleObj>
              </mc:Choice>
              <mc:Fallback>
                <p:oleObj name="" r:id="rId3" imgW="3034030" imgH="1002665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825" y="2708275"/>
                        <a:ext cx="6624638" cy="188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Rectangle 7"/>
          <p:cNvSpPr/>
          <p:nvPr/>
        </p:nvSpPr>
        <p:spPr>
          <a:xfrm>
            <a:off x="395288" y="4724400"/>
            <a:ext cx="4949825" cy="1917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宋体" panose="02010600030101010101" pitchFamily="2" charset="-122"/>
              </a:rPr>
              <a:t>令：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R   A 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b="1" i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A     A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0</a:t>
            </a:r>
            <a:r>
              <a:rPr lang="zh-CN" altLang="en-US" b="1" i="1" dirty="0">
                <a:latin typeface="宋体" panose="02010600030101010101" pitchFamily="2" charset="-122"/>
              </a:rPr>
              <a:t>＝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则：  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</a:rPr>
              <a:t>作图如下图所示：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4039" name="Object 8"/>
          <p:cNvGraphicFramePr/>
          <p:nvPr/>
        </p:nvGraphicFramePr>
        <p:xfrm>
          <a:off x="1116013" y="5373688"/>
          <a:ext cx="4103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5" imgW="1714500" imgH="228600" progId="Equation.3">
                  <p:embed/>
                </p:oleObj>
              </mc:Choice>
              <mc:Fallback>
                <p:oleObj name="" r:id="rId5" imgW="1714500" imgH="2286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6013" y="5373688"/>
                        <a:ext cx="410368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04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2725" y="4779963"/>
            <a:ext cx="3575050" cy="20780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/>
          <p:nvPr/>
        </p:nvSpPr>
        <p:spPr>
          <a:xfrm>
            <a:off x="179388" y="260350"/>
            <a:ext cx="88773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fontAlgn="t"/>
            <a:r>
              <a:rPr lang="zh-CN" altLang="en-US" b="1" dirty="0">
                <a:latin typeface="Times New Roman" panose="02020603050405020304" pitchFamily="18" charset="0"/>
              </a:rPr>
              <a:t>三、用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选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数据选择器设计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MSI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）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fontAlgn="t"/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选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数据选择器函数表达式为：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8723" name="Object 3"/>
          <p:cNvGraphicFramePr>
            <a:graphicFrameLocks noGrp="1"/>
          </p:cNvGraphicFramePr>
          <p:nvPr>
            <p:ph sz="half" idx="1"/>
          </p:nvPr>
        </p:nvGraphicFramePr>
        <p:xfrm>
          <a:off x="468313" y="2058988"/>
          <a:ext cx="73660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1" imgW="2740660" imgH="405765" progId="Equation.3">
                  <p:embed/>
                </p:oleObj>
              </mc:Choice>
              <mc:Fallback>
                <p:oleObj name="" r:id="rId1" imgW="2740660" imgH="40576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2058988"/>
                        <a:ext cx="7366000" cy="938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4"/>
          <p:cNvGraphicFramePr>
            <a:graphicFrameLocks noGrp="1"/>
          </p:cNvGraphicFramePr>
          <p:nvPr>
            <p:ph sz="half" idx="2"/>
          </p:nvPr>
        </p:nvGraphicFramePr>
        <p:xfrm>
          <a:off x="468313" y="1090613"/>
          <a:ext cx="74914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2920365" imgH="228600" progId="Equation.3">
                  <p:embed/>
                </p:oleObj>
              </mc:Choice>
              <mc:Fallback>
                <p:oleObj name="" r:id="rId3" imgW="2920365" imgH="2286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090613"/>
                        <a:ext cx="7491412" cy="4905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5" name="Text Box 5"/>
          <p:cNvSpPr txBox="1"/>
          <p:nvPr/>
        </p:nvSpPr>
        <p:spPr>
          <a:xfrm>
            <a:off x="179388" y="2997200"/>
            <a:ext cx="7654925" cy="5349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 eaLnBrk="0" hangingPunct="0">
              <a:lnSpc>
                <a:spcPct val="120000"/>
              </a:lnSpc>
            </a:pP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G’  D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="1" baseline="-30000" dirty="0">
                <a:solidFill>
                  <a:srgbClr val="FF0066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时，则 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5061" name="Rectangle 6"/>
          <p:cNvSpPr/>
          <p:nvPr/>
        </p:nvSpPr>
        <p:spPr>
          <a:xfrm>
            <a:off x="323850" y="3789363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fontAlgn="t"/>
            <a:r>
              <a:rPr lang="zh-CN" altLang="en-US" b="1" dirty="0">
                <a:latin typeface="Times New Roman" panose="02020603050405020304" pitchFamily="18" charset="0"/>
              </a:rPr>
              <a:t>作图如右：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5062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38" y="3644900"/>
            <a:ext cx="4103687" cy="3114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63" name="文本框 1"/>
          <p:cNvSpPr txBox="1"/>
          <p:nvPr/>
        </p:nvSpPr>
        <p:spPr>
          <a:xfrm>
            <a:off x="403225" y="1581150"/>
            <a:ext cx="81407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真值表同上（在此省略），由真值表写出函数表达式如下：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Rectangle 2"/>
          <p:cNvSpPr/>
          <p:nvPr/>
        </p:nvSpPr>
        <p:spPr>
          <a:xfrm>
            <a:off x="168275" y="238125"/>
            <a:ext cx="8869363" cy="1630363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p>
            <a:pPr algn="l" fontAlgn="t"/>
            <a:r>
              <a:rPr lang="zh-CN" altLang="en-US" sz="2800" b="1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▲▲▲▲▲综合分析和设计的一种题型：</a:t>
            </a:r>
            <a:endParaRPr lang="zh-CN" altLang="en-US" b="1" strike="noStrike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fontAlgn="t"/>
            <a:r>
              <a:rPr lang="zh-CN" alt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例如：根据下图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所示的</a:t>
            </a:r>
            <a:r>
              <a:rPr lang="zh-CN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集成四选一数据选择器（MUX）逻辑</a:t>
            </a:r>
            <a:endParaRPr b="1" strike="noStrike" noProof="1" dirty="0">
              <a:latin typeface="Times New Roman" panose="02020603050405020304" pitchFamily="18" charset="0"/>
            </a:endParaRPr>
          </a:p>
          <a:p>
            <a:pPr algn="l" fontAlgn="t"/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图，写出输出</a:t>
            </a:r>
            <a:r>
              <a:rPr 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的最简与或式，并用最少的与非门画出逻辑图</a:t>
            </a:r>
            <a:endParaRPr b="1" strike="noStrike" noProof="1" dirty="0">
              <a:latin typeface="Times New Roman" panose="02020603050405020304" pitchFamily="18" charset="0"/>
            </a:endParaRPr>
          </a:p>
          <a:p>
            <a:pPr algn="l" fontAlgn="t"/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（输入变量允许用反变量）。</a:t>
            </a:r>
            <a:endParaRPr b="1" strike="noStrike" noProof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5770563" y="1868488"/>
          <a:ext cx="3287712" cy="323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3286125" imgH="3228975" progId="Paint.Picture">
                  <p:embed/>
                </p:oleObj>
              </mc:Choice>
              <mc:Fallback>
                <p:oleObj name="" r:id="rId1" imgW="3286125" imgH="3228975" progId="Paint.Picture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0563" y="1868488"/>
                        <a:ext cx="3287712" cy="323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8275" y="1868488"/>
            <a:ext cx="5421313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Times New Roman" panose="02020603050405020304" pitchFamily="18" charset="0"/>
              </a:rPr>
              <a:t>解：</a:t>
            </a:r>
            <a:r>
              <a:rPr lang="en-US" altLang="zh-CN" b="1">
                <a:latin typeface="宋体" panose="02010600030101010101" pitchFamily="2" charset="-122"/>
              </a:rPr>
              <a:t>(1) </a:t>
            </a:r>
            <a:r>
              <a:rPr lang="zh-CN" altLang="zh-CN" b="1">
                <a:latin typeface="Times New Roman" panose="02020603050405020304" pitchFamily="18" charset="0"/>
              </a:rPr>
              <a:t>根据</a:t>
            </a:r>
            <a:r>
              <a:rPr lang="en-US" altLang="zh-CN" b="1">
                <a:latin typeface="宋体" panose="02010600030101010101" pitchFamily="2" charset="-122"/>
              </a:rPr>
              <a:t>4</a:t>
            </a:r>
            <a:r>
              <a:rPr lang="zh-CN" altLang="zh-CN" b="1">
                <a:latin typeface="Times New Roman" panose="02020603050405020304" pitchFamily="18" charset="0"/>
              </a:rPr>
              <a:t>选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zh-CN" b="1">
                <a:latin typeface="Times New Roman" panose="02020603050405020304" pitchFamily="18" charset="0"/>
              </a:rPr>
              <a:t>选择器的输出方程：当</a:t>
            </a:r>
            <a:r>
              <a:rPr lang="en-US" altLang="zh-CN" b="1">
                <a:latin typeface="Times New Roman" panose="02020603050405020304" pitchFamily="18" charset="0"/>
              </a:rPr>
              <a:t>ST=0</a:t>
            </a:r>
            <a:r>
              <a:rPr lang="zh-CN" altLang="zh-CN" b="1">
                <a:latin typeface="Times New Roman" panose="02020603050405020304" pitchFamily="18" charset="0"/>
              </a:rPr>
              <a:t>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073742948" name="Object 172"/>
          <p:cNvGraphicFramePr/>
          <p:nvPr/>
        </p:nvGraphicFramePr>
        <p:xfrm>
          <a:off x="19050" y="2698750"/>
          <a:ext cx="57515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" imgW="3340100" imgH="254000" progId="">
                  <p:embed/>
                </p:oleObj>
              </mc:Choice>
              <mc:Fallback>
                <p:oleObj name="" r:id="rId3" imgW="3340100" imgH="2540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" y="2698750"/>
                        <a:ext cx="5751513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8275" y="3187700"/>
            <a:ext cx="50800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>
                <a:latin typeface="宋体" panose="02010600030101010101" pitchFamily="2" charset="-122"/>
              </a:rPr>
              <a:t>(2)</a:t>
            </a:r>
            <a:r>
              <a:rPr lang="zh-CN" altLang="zh-CN" b="1">
                <a:latin typeface="Times New Roman" panose="02020603050405020304" pitchFamily="18" charset="0"/>
              </a:rPr>
              <a:t>根据图可得：</a:t>
            </a:r>
            <a:r>
              <a:rPr lang="en-US" altLang="zh-CN" b="1">
                <a:latin typeface="Times New Roman" panose="02020603050405020304" pitchFamily="18" charset="0"/>
              </a:rPr>
              <a:t>Y=F, 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=A , A</a:t>
            </a:r>
            <a:r>
              <a:rPr lang="en-US" altLang="zh-CN" b="1" baseline="-25000">
                <a:latin typeface="宋体" panose="02010600030101010101" pitchFamily="2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=B, D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=C'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 C, D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zh-CN" b="1">
                <a:latin typeface="Times New Roman" panose="02020603050405020304" pitchFamily="18" charset="0"/>
              </a:rPr>
              <a:t>将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</a:rPr>
              <a:t>及</a:t>
            </a:r>
            <a:r>
              <a:rPr lang="en-US" altLang="zh-CN" b="1">
                <a:latin typeface="Times New Roman" panose="02020603050405020304" pitchFamily="18" charset="0"/>
              </a:rPr>
              <a:t>D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</a:rPr>
              <a:t>代入上式得</a:t>
            </a:r>
            <a:r>
              <a:rPr lang="en-US" altLang="zh-CN" b="1">
                <a:latin typeface="Times New Roman" panose="02020603050405020304" pitchFamily="18" charset="0"/>
              </a:rPr>
              <a:t>F</a:t>
            </a:r>
            <a:r>
              <a:rPr lang="zh-CN" altLang="zh-CN" b="1">
                <a:latin typeface="Times New Roman" panose="02020603050405020304" pitchFamily="18" charset="0"/>
              </a:rPr>
              <a:t>函数是：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073742949" name="Object 164"/>
          <p:cNvGraphicFramePr/>
          <p:nvPr/>
        </p:nvGraphicFramePr>
        <p:xfrm>
          <a:off x="228600" y="4491038"/>
          <a:ext cx="6859588" cy="230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5" imgW="2831465" imgH="1117600" progId="">
                  <p:embed/>
                </p:oleObj>
              </mc:Choice>
              <mc:Fallback>
                <p:oleObj name="" r:id="rId5" imgW="2831465" imgH="11176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" y="4491038"/>
                        <a:ext cx="6859588" cy="230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753100" y="1939925"/>
          <a:ext cx="3284538" cy="322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7" imgW="3282950" imgH="2165350" progId="Paint.Picture">
                  <p:embed/>
                </p:oleObj>
              </mc:Choice>
              <mc:Fallback>
                <p:oleObj name="" r:id="rId7" imgW="3282950" imgH="2165350" progId="Paint.Picture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53100" y="1939925"/>
                        <a:ext cx="3284538" cy="322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374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7374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  <p:bldP spid="100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73742949" name="Object 164"/>
          <p:cNvGraphicFramePr/>
          <p:nvPr/>
        </p:nvGraphicFramePr>
        <p:xfrm>
          <a:off x="468313" y="1625600"/>
          <a:ext cx="7142162" cy="492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" imgW="2781300" imgH="2044700" progId="">
                  <p:embed/>
                </p:oleObj>
              </mc:Choice>
              <mc:Fallback>
                <p:oleObj name="" r:id="rId1" imgW="2781300" imgH="20447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625600"/>
                        <a:ext cx="7142162" cy="4929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160963" y="831850"/>
          <a:ext cx="3648075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860"/>
                <a:gridCol w="911860"/>
                <a:gridCol w="911860"/>
                <a:gridCol w="9118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zh-CN" b="1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直接连接符 7"/>
          <p:cNvCxnSpPr/>
          <p:nvPr/>
        </p:nvCxnSpPr>
        <p:spPr>
          <a:xfrm flipH="1" flipV="1">
            <a:off x="4787900" y="476250"/>
            <a:ext cx="363538" cy="3317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文本框 8"/>
          <p:cNvSpPr txBox="1"/>
          <p:nvPr/>
        </p:nvSpPr>
        <p:spPr>
          <a:xfrm>
            <a:off x="5184775" y="347663"/>
            <a:ext cx="3600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   00       01        11        10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62500" y="831850"/>
            <a:ext cx="388938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</a:rPr>
              <a:t>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00550" y="412750"/>
            <a:ext cx="5683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A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87900" y="147638"/>
            <a:ext cx="6762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</a:rPr>
              <a:t>BC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244600" y="2060575"/>
            <a:ext cx="879475" cy="11113"/>
          </a:xfrm>
          <a:prstGeom prst="line">
            <a:avLst/>
          </a:prstGeom>
          <a:ln w="41275" cap="flat" cmpd="sng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4" name="文本框 13"/>
          <p:cNvSpPr txBox="1"/>
          <p:nvPr/>
        </p:nvSpPr>
        <p:spPr>
          <a:xfrm>
            <a:off x="8172450" y="808038"/>
            <a:ext cx="498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544763" y="2049463"/>
            <a:ext cx="881062" cy="11112"/>
          </a:xfrm>
          <a:prstGeom prst="line">
            <a:avLst/>
          </a:prstGeom>
          <a:ln w="41275" cap="flat" cmpd="sng">
            <a:solidFill>
              <a:srgbClr val="262699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6305550" y="1201738"/>
            <a:ext cx="50006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262699"/>
                </a:solidFill>
                <a:latin typeface="Times New Roman" panose="02020603050405020304" pitchFamily="18" charset="0"/>
              </a:rPr>
              <a:t>1</a:t>
            </a:r>
            <a:endParaRPr lang="en-US" altLang="zh-CN" b="1">
              <a:solidFill>
                <a:srgbClr val="262699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3881438" y="2060575"/>
            <a:ext cx="619125" cy="11113"/>
          </a:xfrm>
          <a:prstGeom prst="line">
            <a:avLst/>
          </a:prstGeom>
          <a:ln w="41275" cap="flat" cmpd="sng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8" name="文本框 17"/>
          <p:cNvSpPr txBox="1"/>
          <p:nvPr/>
        </p:nvSpPr>
        <p:spPr>
          <a:xfrm>
            <a:off x="7251700" y="1201738"/>
            <a:ext cx="15335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>
                <a:solidFill>
                  <a:srgbClr val="FFC000"/>
                </a:solidFill>
                <a:latin typeface="Times New Roman" panose="02020603050405020304" pitchFamily="18" charset="0"/>
              </a:rPr>
              <a:t>1          1</a:t>
            </a:r>
            <a:endParaRPr lang="en-US" altLang="zh-CN" b="1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同侧圆角矩形 18"/>
          <p:cNvSpPr/>
          <p:nvPr/>
        </p:nvSpPr>
        <p:spPr>
          <a:xfrm>
            <a:off x="6305550" y="1235075"/>
            <a:ext cx="1368425" cy="358775"/>
          </a:xfrm>
          <a:custGeom>
            <a:avLst/>
            <a:gdLst/>
            <a:ahLst/>
            <a:cxnLst>
              <a:cxn ang="0">
                <a:pos x="1367790" y="180022"/>
              </a:cxn>
              <a:cxn ang="5400000">
                <a:pos x="683895" y="360045"/>
              </a:cxn>
              <a:cxn ang="10800000">
                <a:pos x="0" y="180022"/>
              </a:cxn>
              <a:cxn ang="16200000">
                <a:pos x="683895" y="0"/>
              </a:cxn>
            </a:cxnLst>
            <a:pathLst>
              <a:path w="1367790" h="360045">
                <a:moveTo>
                  <a:pt x="60008" y="0"/>
                </a:moveTo>
                <a:lnTo>
                  <a:pt x="1307781" y="0"/>
                </a:lnTo>
                <a:cubicBezTo>
                  <a:pt x="1340923" y="0"/>
                  <a:pt x="1367789" y="26866"/>
                  <a:pt x="1367789" y="60008"/>
                </a:cubicBezTo>
                <a:lnTo>
                  <a:pt x="1367790" y="360045"/>
                </a:lnTo>
                <a:lnTo>
                  <a:pt x="1367790" y="360045"/>
                </a:lnTo>
                <a:lnTo>
                  <a:pt x="0" y="360045"/>
                </a:lnTo>
                <a:lnTo>
                  <a:pt x="0" y="360045"/>
                </a:lnTo>
                <a:lnTo>
                  <a:pt x="0" y="60008"/>
                </a:lnTo>
                <a:cubicBezTo>
                  <a:pt x="0" y="26866"/>
                  <a:pt x="26866" y="0"/>
                  <a:pt x="60008" y="0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8121650" y="873125"/>
            <a:ext cx="504825" cy="792163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262699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646863" y="1736725"/>
            <a:ext cx="6858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 i="1">
                <a:latin typeface="Times New Roman" panose="02020603050405020304" pitchFamily="18" charset="0"/>
              </a:rPr>
              <a:t>AC</a:t>
            </a:r>
            <a:endParaRPr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037513" y="1736725"/>
            <a:ext cx="7699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b="1" i="1">
                <a:latin typeface="Times New Roman" panose="02020603050405020304" pitchFamily="18" charset="0"/>
              </a:rPr>
              <a:t>BC'</a:t>
            </a:r>
            <a:endParaRPr lang="en-US" altLang="zh-CN" b="1" i="1">
              <a:latin typeface="Times New Roman" panose="02020603050405020304" pitchFamily="18" charset="0"/>
            </a:endParaRPr>
          </a:p>
        </p:txBody>
      </p:sp>
      <p:sp>
        <p:nvSpPr>
          <p:cNvPr id="48162" name="文本框 22"/>
          <p:cNvSpPr txBox="1"/>
          <p:nvPr/>
        </p:nvSpPr>
        <p:spPr>
          <a:xfrm>
            <a:off x="374650" y="147638"/>
            <a:ext cx="333375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上一页表达式化简详解：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</a:rPr>
              <a:t>公式化简和卡诺图化简</a:t>
            </a:r>
            <a:endParaRPr lang="zh-CN" altLang="en-US" b="1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692275" y="4941888"/>
            <a:ext cx="647700" cy="43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075238" y="3798888"/>
            <a:ext cx="2447925" cy="1069975"/>
            <a:chOff x="7993" y="5982"/>
            <a:chExt cx="3855" cy="1686"/>
          </a:xfrm>
        </p:grpSpPr>
        <p:sp>
          <p:nvSpPr>
            <p:cNvPr id="3" name="圆角矩形 2"/>
            <p:cNvSpPr/>
            <p:nvPr/>
          </p:nvSpPr>
          <p:spPr>
            <a:xfrm>
              <a:off x="7993" y="5982"/>
              <a:ext cx="3074" cy="168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zh-CN" sz="2400" b="0" i="0" u="none" strike="noStrike" cap="none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66" name="文本框 3"/>
            <p:cNvSpPr txBox="1"/>
            <p:nvPr/>
          </p:nvSpPr>
          <p:spPr>
            <a:xfrm>
              <a:off x="8560" y="6401"/>
              <a:ext cx="3289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zh-CN" altLang="en-US" sz="2800" b="1">
                  <a:latin typeface="Times New Roman" panose="02020603050405020304" pitchFamily="18" charset="0"/>
                </a:rPr>
                <a:t>冗余项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6" name="直接箭头连接符 5"/>
          <p:cNvCxnSpPr/>
          <p:nvPr/>
        </p:nvCxnSpPr>
        <p:spPr>
          <a:xfrm flipH="1">
            <a:off x="2482850" y="4283075"/>
            <a:ext cx="2416175" cy="6588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7374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9" grpId="0"/>
      <p:bldP spid="10" grpId="0"/>
      <p:bldP spid="14" grpId="0"/>
      <p:bldP spid="16" grpId="0"/>
      <p:bldP spid="18" grpId="0"/>
      <p:bldP spid="19" grpId="0" bldLvl="0" animBg="1"/>
      <p:bldP spid="20" grpId="0" bldLvl="0" animBg="1"/>
      <p:bldP spid="21" grpId="0"/>
      <p:bldP spid="22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6" name="Rectangle 2"/>
          <p:cNvSpPr/>
          <p:nvPr/>
        </p:nvSpPr>
        <p:spPr>
          <a:xfrm>
            <a:off x="168275" y="238125"/>
            <a:ext cx="8732838" cy="156845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p>
            <a:pPr algn="l" fontAlgn="t"/>
            <a:r>
              <a:rPr lang="zh-CN" altLang="en-US" b="1" strike="noStrike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上题改成以下形式：</a:t>
            </a:r>
            <a:endParaRPr lang="zh-CN" altLang="en-US" b="1" strike="noStrike" noProof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l" fontAlgn="t"/>
            <a:r>
              <a:rPr lang="zh-CN" alt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如：根据下图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所示的</a:t>
            </a:r>
            <a:r>
              <a:rPr lang="zh-CN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集成四选一数据选择器（MUX）逻辑</a:t>
            </a:r>
            <a:endParaRPr b="1" strike="noStrike" noProof="1" dirty="0">
              <a:latin typeface="Times New Roman" panose="02020603050405020304" pitchFamily="18" charset="0"/>
            </a:endParaRPr>
          </a:p>
          <a:p>
            <a:pPr algn="l" fontAlgn="t"/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图，写出输出</a:t>
            </a:r>
            <a:r>
              <a:rPr 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lang="zh-CN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函数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式，并用</a:t>
            </a:r>
            <a:r>
              <a:rPr 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lang="zh-CN" alt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</a:t>
            </a:r>
            <a:r>
              <a:rPr lang="en-US" altLang="zh-CN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-8</a:t>
            </a:r>
            <a:r>
              <a:rPr lang="zh-CN" alt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线译码器设计此逻辑电路，</a:t>
            </a:r>
            <a:endParaRPr lang="zh-CN" altLang="en-US" b="1" strike="noStrike" noProof="1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l" fontAlgn="t"/>
            <a:r>
              <a:rPr lang="zh-CN" altLang="en-US"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并画出逻辑</a:t>
            </a:r>
            <a:r>
              <a:rPr b="1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图。</a:t>
            </a:r>
            <a:endParaRPr b="1" strike="noStrike" noProof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/>
          <p:nvPr/>
        </p:nvGraphicFramePr>
        <p:xfrm>
          <a:off x="5770563" y="1473200"/>
          <a:ext cx="32877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3286125" imgH="3228975" progId="Paint.Picture">
                  <p:embed/>
                </p:oleObj>
              </mc:Choice>
              <mc:Fallback>
                <p:oleObj name="" r:id="rId1" imgW="3286125" imgH="3228975" progId="Paint.Picture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0563" y="1473200"/>
                        <a:ext cx="3287712" cy="3230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68275" y="1736725"/>
            <a:ext cx="5421313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b="1">
                <a:latin typeface="Times New Roman" panose="02020603050405020304" pitchFamily="18" charset="0"/>
              </a:rPr>
              <a:t>解：</a:t>
            </a:r>
            <a:r>
              <a:rPr lang="en-US" altLang="zh-CN" b="1">
                <a:latin typeface="宋体" panose="02010600030101010101" pitchFamily="2" charset="-122"/>
              </a:rPr>
              <a:t>(1) </a:t>
            </a:r>
            <a:r>
              <a:rPr lang="zh-CN" altLang="zh-CN" b="1">
                <a:latin typeface="Times New Roman" panose="02020603050405020304" pitchFamily="18" charset="0"/>
              </a:rPr>
              <a:t>根据</a:t>
            </a:r>
            <a:r>
              <a:rPr lang="en-US" altLang="zh-CN" b="1">
                <a:latin typeface="宋体" panose="02010600030101010101" pitchFamily="2" charset="-122"/>
              </a:rPr>
              <a:t>4</a:t>
            </a:r>
            <a:r>
              <a:rPr lang="zh-CN" altLang="zh-CN" b="1">
                <a:latin typeface="Times New Roman" panose="02020603050405020304" pitchFamily="18" charset="0"/>
              </a:rPr>
              <a:t>选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zh-CN" b="1">
                <a:latin typeface="Times New Roman" panose="02020603050405020304" pitchFamily="18" charset="0"/>
              </a:rPr>
              <a:t>选择器的输出方程：当</a:t>
            </a:r>
            <a:r>
              <a:rPr lang="en-US" altLang="zh-CN" b="1">
                <a:latin typeface="Times New Roman" panose="02020603050405020304" pitchFamily="18" charset="0"/>
              </a:rPr>
              <a:t>ST=0</a:t>
            </a:r>
            <a:r>
              <a:rPr lang="zh-CN" altLang="zh-CN" b="1">
                <a:latin typeface="Times New Roman" panose="02020603050405020304" pitchFamily="18" charset="0"/>
              </a:rPr>
              <a:t>时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073742948" name="Object 172"/>
          <p:cNvGraphicFramePr/>
          <p:nvPr/>
        </p:nvGraphicFramePr>
        <p:xfrm>
          <a:off x="76200" y="2566988"/>
          <a:ext cx="56943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3" imgW="3340100" imgH="254000" progId="">
                  <p:embed/>
                </p:oleObj>
              </mc:Choice>
              <mc:Fallback>
                <p:oleObj name="" r:id="rId3" imgW="3340100" imgH="254000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566988"/>
                        <a:ext cx="5694363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68275" y="3006725"/>
            <a:ext cx="5080000" cy="1198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>
                <a:latin typeface="宋体" panose="02010600030101010101" pitchFamily="2" charset="-122"/>
              </a:rPr>
              <a:t>(2)</a:t>
            </a:r>
            <a:r>
              <a:rPr lang="zh-CN" altLang="zh-CN" b="1">
                <a:latin typeface="Times New Roman" panose="02020603050405020304" pitchFamily="18" charset="0"/>
              </a:rPr>
              <a:t>根据图可得：</a:t>
            </a:r>
            <a:r>
              <a:rPr lang="en-US" altLang="zh-CN" b="1">
                <a:latin typeface="Times New Roman" panose="02020603050405020304" pitchFamily="18" charset="0"/>
              </a:rPr>
              <a:t>F=Y, A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=A , A</a:t>
            </a:r>
            <a:r>
              <a:rPr lang="en-US" altLang="zh-CN" b="1" baseline="-25000">
                <a:latin typeface="宋体" panose="02010600030101010101" pitchFamily="2" charset="-122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=B, D</a:t>
            </a:r>
            <a:r>
              <a:rPr lang="en-US" altLang="zh-CN" b="1" baseline="-25000">
                <a:latin typeface="Times New Roman" panose="02020603050405020304" pitchFamily="18" charset="0"/>
              </a:rPr>
              <a:t>0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宋体" panose="02010600030101010101" pitchFamily="2" charset="-122"/>
              </a:rPr>
              <a:t>0</a:t>
            </a:r>
            <a:r>
              <a:rPr lang="zh-CN" altLang="en-US" b="1">
                <a:latin typeface="宋体" panose="02010600030101010101" pitchFamily="2" charset="-122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=C'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D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 C, D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>
                <a:latin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zh-CN" b="1">
                <a:latin typeface="Times New Roman" panose="02020603050405020304" pitchFamily="18" charset="0"/>
              </a:rPr>
              <a:t>,则</a:t>
            </a:r>
            <a:r>
              <a:rPr lang="en-US" altLang="zh-CN" b="1">
                <a:latin typeface="Times New Roman" panose="02020603050405020304" pitchFamily="18" charset="0"/>
              </a:rPr>
              <a:t>F</a:t>
            </a:r>
            <a:r>
              <a:rPr lang="zh-CN" altLang="zh-CN" b="1">
                <a:latin typeface="Times New Roman" panose="02020603050405020304" pitchFamily="18" charset="0"/>
              </a:rPr>
              <a:t>函数是：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073742949" name="Object 164"/>
          <p:cNvGraphicFramePr/>
          <p:nvPr/>
        </p:nvGraphicFramePr>
        <p:xfrm>
          <a:off x="168275" y="4132263"/>
          <a:ext cx="8029575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3314700" imgH="1346200" progId="">
                  <p:embed/>
                </p:oleObj>
              </mc:Choice>
              <mc:Fallback>
                <p:oleObj name="" r:id="rId5" imgW="3314700" imgH="1346200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75" y="4132263"/>
                        <a:ext cx="8029575" cy="277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6153150" y="1539875"/>
          <a:ext cx="2127250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7" imgW="3638550" imgH="4867275" progId="Paint.Picture">
                  <p:embed/>
                </p:oleObj>
              </mc:Choice>
              <mc:Fallback>
                <p:oleObj name="" r:id="rId7" imgW="3638550" imgH="4867275" progId="Paint.Picture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3150" y="1539875"/>
                        <a:ext cx="2127250" cy="309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673725" y="1539875"/>
          <a:ext cx="3384550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9" imgW="7239000" imgH="4791075" progId="Paint.Picture">
                  <p:embed/>
                </p:oleObj>
              </mc:Choice>
              <mc:Fallback>
                <p:oleObj name="" r:id="rId9" imgW="7239000" imgH="4791075" progId="Paint.Picture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73725" y="1539875"/>
                        <a:ext cx="3384550" cy="307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374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7374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ldLvl="0" animBg="1"/>
      <p:bldP spid="100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7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3125788"/>
          <a:ext cx="82423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1" imgW="5600700" imgH="2476500" progId="Equation.KSEE3">
                  <p:embed/>
                </p:oleObj>
              </mc:Choice>
              <mc:Fallback>
                <p:oleObj name="" r:id="rId1" imgW="5600700" imgH="2476500" progId="Equation.KSEE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750" y="3125788"/>
                        <a:ext cx="8242300" cy="364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7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3125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Text Box 2"/>
          <p:cNvSpPr txBox="1"/>
          <p:nvPr/>
        </p:nvSpPr>
        <p:spPr>
          <a:xfrm>
            <a:off x="2627313" y="-9525"/>
            <a:ext cx="3295650" cy="51911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第五章触发器   总结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304800"/>
            <a:ext cx="7539038" cy="1503363"/>
            <a:chOff x="224" y="192"/>
            <a:chExt cx="4749" cy="947"/>
          </a:xfrm>
        </p:grpSpPr>
        <p:sp>
          <p:nvSpPr>
            <p:cNvPr id="51203" name="Text Box 4"/>
            <p:cNvSpPr txBox="1"/>
            <p:nvPr/>
          </p:nvSpPr>
          <p:spPr>
            <a:xfrm>
              <a:off x="237" y="192"/>
              <a:ext cx="1081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主要内容：</a:t>
              </a:r>
              <a:endParaRPr lang="zh-CN" altLang="en-US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4" name="Text Box 5"/>
            <p:cNvSpPr txBox="1"/>
            <p:nvPr/>
          </p:nvSpPr>
          <p:spPr>
            <a:xfrm>
              <a:off x="224" y="515"/>
              <a:ext cx="417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各种结构的触发器的电路、原理、动作特点。</a:t>
              </a:r>
              <a:endParaRPr lang="zh-CN" altLang="en-US" b="1" dirty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5" name="Text Box 6"/>
            <p:cNvSpPr txBox="1"/>
            <p:nvPr/>
          </p:nvSpPr>
          <p:spPr>
            <a:xfrm>
              <a:off x="224" y="851"/>
              <a:ext cx="47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chemeClr val="accent2"/>
                  </a:solidFill>
                  <a:latin typeface="宋体" panose="02010600030101010101" pitchFamily="2" charset="-122"/>
                </a:rPr>
                <a:t>各种功能触发器的特性表、特性方程、状态转换图。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51206" name="Text Box 16"/>
          <p:cNvSpPr txBox="1"/>
          <p:nvPr/>
        </p:nvSpPr>
        <p:spPr>
          <a:xfrm>
            <a:off x="212725" y="2006600"/>
            <a:ext cx="8001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掌握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19050" y="2540000"/>
            <a:ext cx="9328150" cy="2946400"/>
            <a:chOff x="0" y="480"/>
            <a:chExt cx="5876" cy="1856"/>
          </a:xfrm>
        </p:grpSpPr>
        <p:sp>
          <p:nvSpPr>
            <p:cNvPr id="51208" name="Text Box 18"/>
            <p:cNvSpPr txBox="1"/>
            <p:nvPr/>
          </p:nvSpPr>
          <p:spPr>
            <a:xfrm>
              <a:off x="0" y="480"/>
              <a:ext cx="339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1.</a:t>
              </a: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掌握各种结构的触发器的动作特点。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09" name="Text Box 19"/>
            <p:cNvSpPr txBox="1"/>
            <p:nvPr/>
          </p:nvSpPr>
          <p:spPr>
            <a:xfrm>
              <a:off x="0" y="880"/>
              <a:ext cx="417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2.</a:t>
              </a:r>
              <a:r>
                <a:rPr lang="zh-CN" altLang="en-US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掌握特性表、特性方程、状态转换图等概念。</a:t>
              </a:r>
              <a:endParaRPr lang="zh-CN" altLang="en-US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10" name="Text Box 20"/>
            <p:cNvSpPr txBox="1"/>
            <p:nvPr/>
          </p:nvSpPr>
          <p:spPr>
            <a:xfrm>
              <a:off x="0" y="1280"/>
              <a:ext cx="472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3.</a:t>
              </a:r>
              <a:r>
                <a:rPr lang="zh-CN" altLang="en-US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掌握各种功能的触发器的功能、特性方程、特性表。</a:t>
              </a:r>
              <a:endParaRPr lang="zh-CN" altLang="en-US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1211" name="Text Box 21"/>
            <p:cNvSpPr txBox="1"/>
            <p:nvPr/>
          </p:nvSpPr>
          <p:spPr>
            <a:xfrm>
              <a:off x="0" y="1680"/>
              <a:ext cx="5876" cy="6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会分析触发器构成的电路（写出驱动方程，状态方程，输出方程，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画波形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）</a:t>
              </a:r>
              <a:endPara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26"/>
          <p:cNvGrpSpPr/>
          <p:nvPr/>
        </p:nvGrpSpPr>
        <p:grpSpPr>
          <a:xfrm>
            <a:off x="5410200" y="1600200"/>
            <a:ext cx="3730625" cy="3378200"/>
            <a:chOff x="3416" y="1872"/>
            <a:chExt cx="2350" cy="2128"/>
          </a:xfrm>
        </p:grpSpPr>
        <p:sp>
          <p:nvSpPr>
            <p:cNvPr id="52226" name="Rectangle 1027"/>
            <p:cNvSpPr/>
            <p:nvPr/>
          </p:nvSpPr>
          <p:spPr>
            <a:xfrm>
              <a:off x="3416" y="1872"/>
              <a:ext cx="2256" cy="212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       S    R    Q     Q* </a:t>
              </a:r>
              <a:endParaRPr lang="en-US" altLang="zh-CN" b="1" baseline="30000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0    0     0      0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0    0     1      1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0    1     0      0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0    1     1      0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1    0     0      1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1    0     1      1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r>
                <a:rPr lang="en-US" altLang="zh-CN" b="1" dirty="0">
                  <a:latin typeface="Times New Roman" panose="02020603050405020304" pitchFamily="18" charset="0"/>
                </a:rPr>
                <a:t>        1    1     0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不定</a:t>
              </a:r>
              <a:endParaRPr lang="zh-CN" altLang="en-US" b="1" dirty="0">
                <a:latin typeface="Times New Roman" panose="02020603050405020304" pitchFamily="18" charset="0"/>
              </a:endParaRPr>
            </a:p>
            <a:p>
              <a:r>
                <a:rPr lang="zh-CN" altLang="en-US" b="1" dirty="0">
                  <a:latin typeface="Times New Roman" panose="02020603050405020304" pitchFamily="18" charset="0"/>
                </a:rPr>
                <a:t>        </a:t>
              </a:r>
              <a:r>
                <a:rPr lang="en-US" altLang="zh-CN" b="1" dirty="0">
                  <a:latin typeface="Times New Roman" panose="02020603050405020304" pitchFamily="18" charset="0"/>
                </a:rPr>
                <a:t>1    1     1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不定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27" name="AutoShape 1028"/>
            <p:cNvSpPr/>
            <p:nvPr/>
          </p:nvSpPr>
          <p:spPr>
            <a:xfrm>
              <a:off x="5180" y="2208"/>
              <a:ext cx="90" cy="312"/>
            </a:xfrm>
            <a:prstGeom prst="rightBrace">
              <a:avLst>
                <a:gd name="adj1" fmla="val 2856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28" name="Line 1029"/>
            <p:cNvSpPr/>
            <p:nvPr/>
          </p:nvSpPr>
          <p:spPr>
            <a:xfrm>
              <a:off x="3752" y="2136"/>
              <a:ext cx="1920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29" name="Line 1030"/>
            <p:cNvSpPr/>
            <p:nvPr/>
          </p:nvSpPr>
          <p:spPr>
            <a:xfrm>
              <a:off x="4712" y="1944"/>
              <a:ext cx="0" cy="19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30" name="Text Box 1031"/>
            <p:cNvSpPr txBox="1"/>
            <p:nvPr/>
          </p:nvSpPr>
          <p:spPr>
            <a:xfrm>
              <a:off x="5260" y="2208"/>
              <a:ext cx="5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保持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31" name="Text Box 1032"/>
            <p:cNvSpPr txBox="1"/>
            <p:nvPr/>
          </p:nvSpPr>
          <p:spPr>
            <a:xfrm>
              <a:off x="5310" y="2688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置</a:t>
              </a:r>
              <a:r>
                <a:rPr lang="en-US" altLang="zh-CN" b="1" dirty="0">
                  <a:latin typeface="Times New Roman" panose="02020603050405020304" pitchFamily="18" charset="0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32" name="Text Box 1033"/>
            <p:cNvSpPr txBox="1"/>
            <p:nvPr/>
          </p:nvSpPr>
          <p:spPr>
            <a:xfrm>
              <a:off x="5286" y="3168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置</a:t>
              </a:r>
              <a:r>
                <a:rPr lang="en-US" altLang="zh-CN" b="1" dirty="0"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33" name="Text Box 1034"/>
            <p:cNvSpPr txBox="1"/>
            <p:nvPr/>
          </p:nvSpPr>
          <p:spPr>
            <a:xfrm>
              <a:off x="5262" y="3600"/>
              <a:ext cx="5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b="1" dirty="0">
                  <a:latin typeface="Times New Roman" panose="02020603050405020304" pitchFamily="18" charset="0"/>
                </a:rPr>
                <a:t>不定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34" name="AutoShape 1035"/>
            <p:cNvSpPr/>
            <p:nvPr/>
          </p:nvSpPr>
          <p:spPr>
            <a:xfrm>
              <a:off x="5180" y="2664"/>
              <a:ext cx="90" cy="312"/>
            </a:xfrm>
            <a:prstGeom prst="rightBrace">
              <a:avLst>
                <a:gd name="adj1" fmla="val 2856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35" name="AutoShape 1036"/>
            <p:cNvSpPr/>
            <p:nvPr/>
          </p:nvSpPr>
          <p:spPr>
            <a:xfrm>
              <a:off x="5180" y="3144"/>
              <a:ext cx="90" cy="312"/>
            </a:xfrm>
            <a:prstGeom prst="rightBrace">
              <a:avLst>
                <a:gd name="adj1" fmla="val 2856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36" name="AutoShape 1037"/>
            <p:cNvSpPr/>
            <p:nvPr/>
          </p:nvSpPr>
          <p:spPr>
            <a:xfrm>
              <a:off x="5180" y="3576"/>
              <a:ext cx="90" cy="312"/>
            </a:xfrm>
            <a:prstGeom prst="rightBrace">
              <a:avLst>
                <a:gd name="adj1" fmla="val 28567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37" name="Rectangle 1038"/>
          <p:cNvSpPr/>
          <p:nvPr/>
        </p:nvSpPr>
        <p:spPr>
          <a:xfrm>
            <a:off x="1101725" y="152400"/>
            <a:ext cx="21066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5" name="Text Box 1039"/>
          <p:cNvSpPr txBox="1"/>
          <p:nvPr/>
        </p:nvSpPr>
        <p:spPr>
          <a:xfrm>
            <a:off x="76200" y="609600"/>
            <a:ext cx="8610600" cy="457200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逻辑功能符合以下特性表的时钟触发器叫做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触发器。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6" name="Text Box 1040"/>
          <p:cNvSpPr txBox="1"/>
          <p:nvPr/>
        </p:nvSpPr>
        <p:spPr>
          <a:xfrm>
            <a:off x="-36512" y="2514600"/>
            <a:ext cx="608806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根据特性表写出</a:t>
            </a:r>
            <a:r>
              <a:rPr lang="en-US" altLang="zh-CN" b="1" dirty="0">
                <a:latin typeface="Times New Roman" panose="02020603050405020304" pitchFamily="18" charset="0"/>
              </a:rPr>
              <a:t>Q*</a:t>
            </a:r>
            <a:r>
              <a:rPr lang="zh-CN" altLang="en-US" b="1" dirty="0">
                <a:latin typeface="Times New Roman" panose="02020603050405020304" pitchFamily="18" charset="0"/>
              </a:rPr>
              <a:t>的逻辑式，称为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特性方程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37" name="Text Box 1041"/>
          <p:cNvSpPr txBox="1"/>
          <p:nvPr/>
        </p:nvSpPr>
        <p:spPr>
          <a:xfrm>
            <a:off x="-38100" y="2971800"/>
            <a:ext cx="41878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填卡诺图并利用约束条件化简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6338" name="Rectangle 1042"/>
          <p:cNvSpPr/>
          <p:nvPr/>
        </p:nvSpPr>
        <p:spPr>
          <a:xfrm>
            <a:off x="73025" y="1981200"/>
            <a:ext cx="14097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特性方程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1043"/>
          <p:cNvGrpSpPr/>
          <p:nvPr/>
        </p:nvGrpSpPr>
        <p:grpSpPr>
          <a:xfrm>
            <a:off x="441325" y="3429000"/>
            <a:ext cx="3140075" cy="1905000"/>
            <a:chOff x="278" y="2160"/>
            <a:chExt cx="1978" cy="1200"/>
          </a:xfrm>
        </p:grpSpPr>
        <p:sp>
          <p:nvSpPr>
            <p:cNvPr id="52243" name="Text Box 1044"/>
            <p:cNvSpPr txBox="1"/>
            <p:nvPr/>
          </p:nvSpPr>
          <p:spPr>
            <a:xfrm>
              <a:off x="624" y="2592"/>
              <a:ext cx="1488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25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0     1     0     0</a:t>
              </a: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25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1     1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×   ×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Line 1045"/>
            <p:cNvSpPr/>
            <p:nvPr/>
          </p:nvSpPr>
          <p:spPr>
            <a:xfrm>
              <a:off x="336" y="2304"/>
              <a:ext cx="28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5" name="Line 1046"/>
            <p:cNvSpPr/>
            <p:nvPr/>
          </p:nvSpPr>
          <p:spPr>
            <a:xfrm>
              <a:off x="624" y="2592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6" name="Line 1047"/>
            <p:cNvSpPr/>
            <p:nvPr/>
          </p:nvSpPr>
          <p:spPr>
            <a:xfrm>
              <a:off x="624" y="259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7" name="Line 1048"/>
            <p:cNvSpPr/>
            <p:nvPr/>
          </p:nvSpPr>
          <p:spPr>
            <a:xfrm>
              <a:off x="624" y="3216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8" name="Line 1049"/>
            <p:cNvSpPr/>
            <p:nvPr/>
          </p:nvSpPr>
          <p:spPr>
            <a:xfrm>
              <a:off x="1976" y="259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49" name="Line 1050"/>
            <p:cNvSpPr/>
            <p:nvPr/>
          </p:nvSpPr>
          <p:spPr>
            <a:xfrm>
              <a:off x="2016" y="259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0" name="Line 1051"/>
            <p:cNvSpPr/>
            <p:nvPr/>
          </p:nvSpPr>
          <p:spPr>
            <a:xfrm>
              <a:off x="624" y="290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1" name="Line 1052"/>
            <p:cNvSpPr/>
            <p:nvPr/>
          </p:nvSpPr>
          <p:spPr>
            <a:xfrm>
              <a:off x="902" y="259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2" name="Line 1053"/>
            <p:cNvSpPr/>
            <p:nvPr/>
          </p:nvSpPr>
          <p:spPr>
            <a:xfrm>
              <a:off x="972" y="259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3" name="Line 1054"/>
            <p:cNvSpPr/>
            <p:nvPr/>
          </p:nvSpPr>
          <p:spPr>
            <a:xfrm>
              <a:off x="1320" y="259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4" name="Line 1055"/>
            <p:cNvSpPr/>
            <p:nvPr/>
          </p:nvSpPr>
          <p:spPr>
            <a:xfrm>
              <a:off x="1668" y="259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255" name="Text Box 1056"/>
            <p:cNvSpPr txBox="1"/>
            <p:nvPr/>
          </p:nvSpPr>
          <p:spPr>
            <a:xfrm>
              <a:off x="672" y="2352"/>
              <a:ext cx="15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00   01   11   10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56" name="Text Box 1057"/>
            <p:cNvSpPr txBox="1"/>
            <p:nvPr/>
          </p:nvSpPr>
          <p:spPr>
            <a:xfrm>
              <a:off x="278" y="2544"/>
              <a:ext cx="346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0   1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57" name="Text Box 1058"/>
            <p:cNvSpPr txBox="1"/>
            <p:nvPr/>
          </p:nvSpPr>
          <p:spPr>
            <a:xfrm>
              <a:off x="312" y="24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S     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2258" name="Text Box 1059"/>
            <p:cNvSpPr txBox="1"/>
            <p:nvPr/>
          </p:nvSpPr>
          <p:spPr>
            <a:xfrm>
              <a:off x="384" y="2160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RQ</a:t>
              </a:r>
              <a:endParaRPr lang="en-US" altLang="zh-CN" b="1" baseline="30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59" name="Text Box 1060"/>
          <p:cNvSpPr txBox="1"/>
          <p:nvPr/>
        </p:nvSpPr>
        <p:spPr>
          <a:xfrm>
            <a:off x="304800" y="54864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特征方程：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2260" name="AutoShape 1061"/>
          <p:cNvSpPr/>
          <p:nvPr/>
        </p:nvSpPr>
        <p:spPr>
          <a:xfrm>
            <a:off x="1924050" y="5505450"/>
            <a:ext cx="152400" cy="762000"/>
          </a:xfrm>
          <a:prstGeom prst="leftBrace">
            <a:avLst>
              <a:gd name="adj1" fmla="val 4125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2261" name="Text Box 1062"/>
          <p:cNvSpPr txBox="1"/>
          <p:nvPr/>
        </p:nvSpPr>
        <p:spPr>
          <a:xfrm>
            <a:off x="2133600" y="5334000"/>
            <a:ext cx="2971800" cy="8239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Q*= S + R’Q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52262" name="Text Box 1063"/>
          <p:cNvSpPr txBox="1"/>
          <p:nvPr/>
        </p:nvSpPr>
        <p:spPr>
          <a:xfrm>
            <a:off x="2133600" y="5943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SR=0</a:t>
            </a:r>
            <a:r>
              <a:rPr lang="zh-CN" altLang="en-US" b="1" dirty="0">
                <a:latin typeface="Times New Roman" panose="02020603050405020304" pitchFamily="18" charset="0"/>
              </a:rPr>
              <a:t>（约束条件）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4" name="Group 1064"/>
          <p:cNvGrpSpPr/>
          <p:nvPr/>
        </p:nvGrpSpPr>
        <p:grpSpPr>
          <a:xfrm>
            <a:off x="1066800" y="4191000"/>
            <a:ext cx="1981200" cy="838200"/>
            <a:chOff x="672" y="2640"/>
            <a:chExt cx="1248" cy="528"/>
          </a:xfrm>
        </p:grpSpPr>
        <p:sp>
          <p:nvSpPr>
            <p:cNvPr id="52264" name="Rectangle 1065"/>
            <p:cNvSpPr/>
            <p:nvPr/>
          </p:nvSpPr>
          <p:spPr>
            <a:xfrm>
              <a:off x="1056" y="2640"/>
              <a:ext cx="192" cy="528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65" name="Rectangle 1066"/>
            <p:cNvSpPr/>
            <p:nvPr/>
          </p:nvSpPr>
          <p:spPr>
            <a:xfrm>
              <a:off x="672" y="2964"/>
              <a:ext cx="1248" cy="192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5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6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5" grpId="0" build="p"/>
      <p:bldP spid="56336" grpId="0" build="p"/>
      <p:bldP spid="56337" grpId="0" build="p"/>
      <p:bldP spid="56338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Text Box 1026"/>
          <p:cNvSpPr txBox="1"/>
          <p:nvPr/>
        </p:nvSpPr>
        <p:spPr>
          <a:xfrm>
            <a:off x="1135063" y="173038"/>
            <a:ext cx="1708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状态转换图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27"/>
          <p:cNvGrpSpPr/>
          <p:nvPr/>
        </p:nvGrpSpPr>
        <p:grpSpPr>
          <a:xfrm>
            <a:off x="447675" y="1905000"/>
            <a:ext cx="3989388" cy="2514600"/>
            <a:chOff x="-15" y="288"/>
            <a:chExt cx="2513" cy="1584"/>
          </a:xfrm>
        </p:grpSpPr>
        <p:grpSp>
          <p:nvGrpSpPr>
            <p:cNvPr id="53251" name="Group 1028"/>
            <p:cNvGrpSpPr/>
            <p:nvPr/>
          </p:nvGrpSpPr>
          <p:grpSpPr>
            <a:xfrm>
              <a:off x="672" y="936"/>
              <a:ext cx="240" cy="269"/>
              <a:chOff x="672" y="936"/>
              <a:chExt cx="240" cy="269"/>
            </a:xfrm>
          </p:grpSpPr>
          <p:sp>
            <p:nvSpPr>
              <p:cNvPr id="53252" name="Oval 1029"/>
              <p:cNvSpPr/>
              <p:nvPr/>
            </p:nvSpPr>
            <p:spPr>
              <a:xfrm>
                <a:off x="672" y="960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3" name="Text Box 1030"/>
              <p:cNvSpPr txBox="1"/>
              <p:nvPr/>
            </p:nvSpPr>
            <p:spPr>
              <a:xfrm>
                <a:off x="696" y="936"/>
                <a:ext cx="204" cy="2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0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3254" name="Group 1031"/>
            <p:cNvGrpSpPr/>
            <p:nvPr/>
          </p:nvGrpSpPr>
          <p:grpSpPr>
            <a:xfrm>
              <a:off x="1536" y="936"/>
              <a:ext cx="240" cy="269"/>
              <a:chOff x="672" y="936"/>
              <a:chExt cx="240" cy="269"/>
            </a:xfrm>
          </p:grpSpPr>
          <p:sp>
            <p:nvSpPr>
              <p:cNvPr id="53255" name="Oval 1032"/>
              <p:cNvSpPr/>
              <p:nvPr/>
            </p:nvSpPr>
            <p:spPr>
              <a:xfrm>
                <a:off x="672" y="960"/>
                <a:ext cx="240" cy="240"/>
              </a:xfrm>
              <a:prstGeom prst="ellipse">
                <a:avLst/>
              </a:prstGeom>
              <a:solidFill>
                <a:srgbClr val="FFFFFF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256" name="Text Box 1033"/>
              <p:cNvSpPr txBox="1"/>
              <p:nvPr/>
            </p:nvSpPr>
            <p:spPr>
              <a:xfrm>
                <a:off x="696" y="936"/>
                <a:ext cx="204" cy="26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ctr" anchorCtr="0">
                <a:spAutoFit/>
              </a:bodyPr>
              <a:p>
                <a:pPr algn="ctr"/>
                <a:r>
                  <a:rPr lang="en-US" altLang="zh-CN" sz="2200" b="1" dirty="0">
                    <a:latin typeface="Times New Roman" panose="02020603050405020304" pitchFamily="18" charset="0"/>
                  </a:rPr>
                  <a:t>1</a:t>
                </a:r>
                <a:endParaRPr lang="en-US" altLang="zh-CN" sz="22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3257" name="Arc 1034"/>
            <p:cNvSpPr/>
            <p:nvPr/>
          </p:nvSpPr>
          <p:spPr>
            <a:xfrm rot="-2571514">
              <a:off x="939" y="646"/>
              <a:ext cx="606" cy="6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6776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44"/>
                    <a:pt x="21388" y="25082"/>
                    <a:pt x="20970" y="26775"/>
                  </a:cubicBezTo>
                </a:path>
                <a:path w="21600" h="26776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44"/>
                    <a:pt x="21388" y="25082"/>
                    <a:pt x="20970" y="2677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58" name="Arc 1035"/>
            <p:cNvSpPr/>
            <p:nvPr/>
          </p:nvSpPr>
          <p:spPr>
            <a:xfrm rot="-2571514" flipH="1" flipV="1">
              <a:off x="912" y="922"/>
              <a:ext cx="606" cy="60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6776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44"/>
                    <a:pt x="21388" y="25082"/>
                    <a:pt x="20970" y="26775"/>
                  </a:cubicBezTo>
                </a:path>
                <a:path w="21600" h="26776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344"/>
                    <a:pt x="21388" y="25082"/>
                    <a:pt x="20970" y="2677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59" name="Arc 1036"/>
            <p:cNvSpPr/>
            <p:nvPr/>
          </p:nvSpPr>
          <p:spPr>
            <a:xfrm>
              <a:off x="1741" y="999"/>
              <a:ext cx="239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3491" h="43200" fill="none">
                  <a:moveTo>
                    <a:pt x="1890" y="0"/>
                  </a:moveTo>
                  <a:cubicBezTo>
                    <a:pt x="13820" y="0"/>
                    <a:pt x="23491" y="9670"/>
                    <a:pt x="23491" y="21600"/>
                  </a:cubicBezTo>
                  <a:cubicBezTo>
                    <a:pt x="23491" y="33529"/>
                    <a:pt x="13820" y="43200"/>
                    <a:pt x="1891" y="43200"/>
                  </a:cubicBezTo>
                  <a:cubicBezTo>
                    <a:pt x="1259" y="43200"/>
                    <a:pt x="628" y="43172"/>
                    <a:pt x="-1" y="43117"/>
                  </a:cubicBezTo>
                </a:path>
                <a:path w="23491" h="43200" stroke="0">
                  <a:moveTo>
                    <a:pt x="1890" y="0"/>
                  </a:moveTo>
                  <a:cubicBezTo>
                    <a:pt x="13820" y="0"/>
                    <a:pt x="23491" y="9670"/>
                    <a:pt x="23491" y="21600"/>
                  </a:cubicBezTo>
                  <a:cubicBezTo>
                    <a:pt x="23491" y="33529"/>
                    <a:pt x="13820" y="43200"/>
                    <a:pt x="1891" y="43200"/>
                  </a:cubicBezTo>
                  <a:cubicBezTo>
                    <a:pt x="1259" y="43200"/>
                    <a:pt x="628" y="43172"/>
                    <a:pt x="-1" y="43117"/>
                  </a:cubicBezTo>
                  <a:lnTo>
                    <a:pt x="1891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60" name="Arc 1037"/>
            <p:cNvSpPr/>
            <p:nvPr/>
          </p:nvSpPr>
          <p:spPr>
            <a:xfrm flipH="1" flipV="1">
              <a:off x="481" y="996"/>
              <a:ext cx="239" cy="1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3491" h="43200" fill="none">
                  <a:moveTo>
                    <a:pt x="1890" y="0"/>
                  </a:moveTo>
                  <a:cubicBezTo>
                    <a:pt x="13820" y="0"/>
                    <a:pt x="23491" y="9670"/>
                    <a:pt x="23491" y="21600"/>
                  </a:cubicBezTo>
                  <a:cubicBezTo>
                    <a:pt x="23491" y="33529"/>
                    <a:pt x="13820" y="43200"/>
                    <a:pt x="1891" y="43200"/>
                  </a:cubicBezTo>
                  <a:cubicBezTo>
                    <a:pt x="1259" y="43200"/>
                    <a:pt x="628" y="43172"/>
                    <a:pt x="-1" y="43117"/>
                  </a:cubicBezTo>
                </a:path>
                <a:path w="23491" h="43200" stroke="0">
                  <a:moveTo>
                    <a:pt x="1890" y="0"/>
                  </a:moveTo>
                  <a:cubicBezTo>
                    <a:pt x="13820" y="0"/>
                    <a:pt x="23491" y="9670"/>
                    <a:pt x="23491" y="21600"/>
                  </a:cubicBezTo>
                  <a:cubicBezTo>
                    <a:pt x="23491" y="33529"/>
                    <a:pt x="13820" y="43200"/>
                    <a:pt x="1891" y="43200"/>
                  </a:cubicBezTo>
                  <a:cubicBezTo>
                    <a:pt x="1259" y="43200"/>
                    <a:pt x="628" y="43172"/>
                    <a:pt x="-1" y="43117"/>
                  </a:cubicBezTo>
                  <a:lnTo>
                    <a:pt x="1891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3261" name="Text Box 1038"/>
            <p:cNvSpPr txBox="1"/>
            <p:nvPr/>
          </p:nvSpPr>
          <p:spPr>
            <a:xfrm>
              <a:off x="2007" y="817"/>
              <a:ext cx="491" cy="4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r>
                <a:rPr lang="en-US" altLang="zh-CN" sz="2200" b="1" dirty="0">
                  <a:latin typeface="Times New Roman" panose="02020603050405020304" pitchFamily="18" charset="0"/>
                </a:rPr>
                <a:t>S=×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r>
                <a:rPr lang="en-US" altLang="zh-CN" sz="2200" b="1" dirty="0">
                  <a:latin typeface="Times New Roman" panose="02020603050405020304" pitchFamily="18" charset="0"/>
                </a:rPr>
                <a:t>R=0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2" name="Text Box 1039"/>
            <p:cNvSpPr txBox="1"/>
            <p:nvPr/>
          </p:nvSpPr>
          <p:spPr>
            <a:xfrm>
              <a:off x="-15" y="864"/>
              <a:ext cx="520" cy="4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S= 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R=×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3" name="Text Box 1040"/>
            <p:cNvSpPr txBox="1"/>
            <p:nvPr/>
          </p:nvSpPr>
          <p:spPr>
            <a:xfrm>
              <a:off x="1037" y="288"/>
              <a:ext cx="431" cy="4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S=1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R=0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3264" name="Text Box 1041"/>
            <p:cNvSpPr txBox="1"/>
            <p:nvPr/>
          </p:nvSpPr>
          <p:spPr>
            <a:xfrm>
              <a:off x="1037" y="1392"/>
              <a:ext cx="431" cy="4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 anchorCtr="0">
              <a:spAutoFit/>
            </a:bodyPr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S=0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zh-CN" sz="2200" b="1" dirty="0">
                  <a:latin typeface="Times New Roman" panose="02020603050405020304" pitchFamily="18" charset="0"/>
                </a:rPr>
                <a:t>R=1</a:t>
              </a:r>
              <a:endParaRPr lang="en-US" altLang="zh-CN" sz="2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62" name="Text Box 1042"/>
          <p:cNvSpPr txBox="1"/>
          <p:nvPr/>
        </p:nvSpPr>
        <p:spPr>
          <a:xfrm>
            <a:off x="136525" y="706438"/>
            <a:ext cx="8702675" cy="1041400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用圆圈表示触发器的状态，用带箭头的的线条表示状态转换方向，并在旁边注明转换条件，得状态转换图。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363" name="Text Box 1043"/>
          <p:cNvSpPr txBox="1"/>
          <p:nvPr/>
        </p:nvSpPr>
        <p:spPr>
          <a:xfrm>
            <a:off x="152400" y="4419600"/>
            <a:ext cx="7327900" cy="151606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含义：</a:t>
            </a:r>
            <a:r>
              <a:rPr lang="zh-CN" altLang="en-US" b="1" dirty="0">
                <a:latin typeface="Times New Roman" panose="02020603050405020304" pitchFamily="18" charset="0"/>
              </a:rPr>
              <a:t>若原态为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，则当</a:t>
            </a:r>
            <a:r>
              <a:rPr lang="en-US" altLang="zh-CN" b="1" dirty="0">
                <a:latin typeface="Times New Roman" panose="02020603050405020304" pitchFamily="18" charset="0"/>
              </a:rPr>
              <a:t>S=1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R=0</a:t>
            </a:r>
            <a:r>
              <a:rPr lang="zh-CN" altLang="en-US" b="1" dirty="0">
                <a:latin typeface="Times New Roman" panose="02020603050405020304" pitchFamily="18" charset="0"/>
              </a:rPr>
              <a:t>时，次态为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若原态为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，则当</a:t>
            </a:r>
            <a:r>
              <a:rPr lang="en-US" altLang="zh-CN" b="1" dirty="0">
                <a:latin typeface="Times New Roman" panose="02020603050405020304" pitchFamily="18" charset="0"/>
              </a:rPr>
              <a:t>S=0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任意时，次态仍为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        余类推。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364" name="Text Box 1044"/>
          <p:cNvSpPr txBox="1"/>
          <p:nvPr/>
        </p:nvSpPr>
        <p:spPr>
          <a:xfrm>
            <a:off x="57150" y="5943600"/>
            <a:ext cx="8985250" cy="44291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2300" b="1" dirty="0">
                <a:latin typeface="Times New Roman" panose="02020603050405020304" pitchFamily="18" charset="0"/>
              </a:rPr>
              <a:t>因此描述触发器逻辑功能的方式有：</a:t>
            </a:r>
            <a:r>
              <a:rPr lang="zh-CN" altLang="en-US" sz="23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特性表，特性方程，状态转换图</a:t>
            </a:r>
            <a:endParaRPr lang="zh-CN" altLang="en-US" sz="23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4" name="表格 24583"/>
          <p:cNvGraphicFramePr/>
          <p:nvPr/>
        </p:nvGraphicFramePr>
        <p:xfrm>
          <a:off x="7086600" y="1371600"/>
          <a:ext cx="1787525" cy="4054475"/>
        </p:xfrm>
        <a:graphic>
          <a:graphicData uri="http://schemas.openxmlformats.org/drawingml/2006/table">
            <a:tbl>
              <a:tblPr/>
              <a:tblGrid>
                <a:gridCol w="492125"/>
                <a:gridCol w="331788"/>
                <a:gridCol w="438150"/>
                <a:gridCol w="525462"/>
              </a:tblGrid>
              <a:tr h="39687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0*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</a:rPr>
                        <a:t>0*</a:t>
                      </a:r>
                      <a:endParaRPr lang="en-US" altLang="zh-CN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66">
                        <a:alpha val="32156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31" name="Object 1111"/>
          <p:cNvGraphicFramePr/>
          <p:nvPr/>
        </p:nvGraphicFramePr>
        <p:xfrm>
          <a:off x="7086600" y="1371600"/>
          <a:ext cx="17303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" imgW="887730" imgH="215900" progId="Equation.3">
                  <p:embed/>
                </p:oleObj>
              </mc:Choice>
              <mc:Fallback>
                <p:oleObj name="" r:id="rId1" imgW="887730" imgH="2159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86600" y="1371600"/>
                        <a:ext cx="1730375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8" name="文本框 40997"/>
          <p:cNvSpPr txBox="1"/>
          <p:nvPr/>
        </p:nvSpPr>
        <p:spPr>
          <a:xfrm>
            <a:off x="3389313" y="3589338"/>
            <a:ext cx="3548062" cy="830262"/>
          </a:xfrm>
          <a:prstGeom prst="rect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约束条件：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SR=0 (S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不能同时为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3">
                                            <p:txEl>
                                              <p:charRg st="26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63">
                                            <p:txEl>
                                              <p:charRg st="62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64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2" grpId="0"/>
      <p:bldP spid="57363" grpId="0" build="p"/>
      <p:bldP spid="57364" grpId="0" build="p"/>
      <p:bldP spid="4099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5058" name="Rectangle 2"/>
          <p:cNvSpPr/>
          <p:nvPr/>
        </p:nvSpPr>
        <p:spPr>
          <a:xfrm>
            <a:off x="523875" y="5219700"/>
            <a:ext cx="1862138" cy="466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或与式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3"/>
          <p:cNvSpPr/>
          <p:nvPr/>
        </p:nvSpPr>
        <p:spPr>
          <a:xfrm>
            <a:off x="538163" y="4189413"/>
            <a:ext cx="2333625" cy="466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与或非式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62000" y="619125"/>
            <a:ext cx="751681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sz="2800" b="1" kern="1200" cap="none" spc="0" normalizeH="0" baseline="0" noProof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★</a:t>
            </a:r>
            <a:r>
              <a:rPr kumimoji="1" lang="zh-CN" altLang="en-US" sz="3200" b="1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逻辑函数的最简表达式及相互转换</a:t>
            </a:r>
            <a:endParaRPr kumimoji="1" lang="zh-CN" altLang="en-US" sz="3200" b="1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45061" name="Object 5"/>
          <p:cNvGraphicFramePr/>
          <p:nvPr/>
        </p:nvGraphicFramePr>
        <p:xfrm>
          <a:off x="2409825" y="1281113"/>
          <a:ext cx="32416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306195" imgH="215900" progId="Equation.3">
                  <p:embed/>
                </p:oleObj>
              </mc:Choice>
              <mc:Fallback>
                <p:oleObj name="" r:id="rId1" imgW="130619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9825" y="1281113"/>
                        <a:ext cx="3241675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 descr="1"/>
          <p:cNvSpPr/>
          <p:nvPr/>
        </p:nvSpPr>
        <p:spPr>
          <a:xfrm>
            <a:off x="4654550" y="1368425"/>
            <a:ext cx="1000125" cy="43497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3" name="Rectangle 7"/>
          <p:cNvSpPr/>
          <p:nvPr/>
        </p:nvSpPr>
        <p:spPr>
          <a:xfrm>
            <a:off x="5551488" y="1258888"/>
            <a:ext cx="2297112" cy="52863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最简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与或式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7" name="AutoShape 11"/>
          <p:cNvSpPr/>
          <p:nvPr/>
        </p:nvSpPr>
        <p:spPr>
          <a:xfrm rot="10779658">
            <a:off x="4840288" y="1479550"/>
            <a:ext cx="655637" cy="163513"/>
          </a:xfrm>
          <a:prstGeom prst="notchedRightArrow">
            <a:avLst>
              <a:gd name="adj1" fmla="val 50000"/>
              <a:gd name="adj2" fmla="val 99871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8" name="AutoShape 12"/>
          <p:cNvSpPr/>
          <p:nvPr/>
        </p:nvSpPr>
        <p:spPr>
          <a:xfrm rot="5400000">
            <a:off x="3617913" y="1895475"/>
            <a:ext cx="436562" cy="142875"/>
          </a:xfrm>
          <a:prstGeom prst="notchedRightArrow">
            <a:avLst>
              <a:gd name="adj1" fmla="val 50000"/>
              <a:gd name="adj2" fmla="val 76105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69" name="Object 13"/>
          <p:cNvGraphicFramePr/>
          <p:nvPr/>
        </p:nvGraphicFramePr>
        <p:xfrm>
          <a:off x="2667000" y="2362200"/>
          <a:ext cx="28003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1205230" imgH="203200" progId="Equation.3">
                  <p:embed/>
                </p:oleObj>
              </mc:Choice>
              <mc:Fallback>
                <p:oleObj name="" r:id="rId4" imgW="1205230" imgH="2032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7000" y="2362200"/>
                        <a:ext cx="2800350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Rectangle 14"/>
          <p:cNvSpPr/>
          <p:nvPr/>
        </p:nvSpPr>
        <p:spPr>
          <a:xfrm>
            <a:off x="523875" y="2073275"/>
            <a:ext cx="2133600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b="1" dirty="0">
                <a:solidFill>
                  <a:srgbClr val="9966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与非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与非式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71" name="Rectangle 15"/>
          <p:cNvSpPr/>
          <p:nvPr/>
        </p:nvSpPr>
        <p:spPr>
          <a:xfrm>
            <a:off x="523875" y="3235325"/>
            <a:ext cx="2154238" cy="466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或与非式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72" name="Object 16"/>
          <p:cNvGraphicFramePr/>
          <p:nvPr/>
        </p:nvGraphicFramePr>
        <p:xfrm>
          <a:off x="2819400" y="4191000"/>
          <a:ext cx="32210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1332230" imgH="203200" progId="Equation.3">
                  <p:embed/>
                </p:oleObj>
              </mc:Choice>
              <mc:Fallback>
                <p:oleObj name="" r:id="rId6" imgW="1332230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19400" y="4191000"/>
                        <a:ext cx="3221038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3" name="Rectangle 17" descr="1"/>
          <p:cNvSpPr/>
          <p:nvPr/>
        </p:nvSpPr>
        <p:spPr>
          <a:xfrm>
            <a:off x="4627563" y="4165600"/>
            <a:ext cx="1012825" cy="59055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4" name="AutoShape 18"/>
          <p:cNvSpPr/>
          <p:nvPr/>
        </p:nvSpPr>
        <p:spPr>
          <a:xfrm rot="5400000">
            <a:off x="3681413" y="2927350"/>
            <a:ext cx="309562" cy="142875"/>
          </a:xfrm>
          <a:prstGeom prst="notchedRightArrow">
            <a:avLst>
              <a:gd name="adj1" fmla="val 50000"/>
              <a:gd name="adj2" fmla="val 53965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5" name="AutoShape 19"/>
          <p:cNvSpPr/>
          <p:nvPr/>
        </p:nvSpPr>
        <p:spPr>
          <a:xfrm rot="5400000">
            <a:off x="3681413" y="3841750"/>
            <a:ext cx="309562" cy="142875"/>
          </a:xfrm>
          <a:prstGeom prst="notchedRightArrow">
            <a:avLst>
              <a:gd name="adj1" fmla="val 50000"/>
              <a:gd name="adj2" fmla="val 53965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6" name="AutoShape 20"/>
          <p:cNvSpPr/>
          <p:nvPr/>
        </p:nvSpPr>
        <p:spPr>
          <a:xfrm rot="5400000">
            <a:off x="3725863" y="4926013"/>
            <a:ext cx="307975" cy="142875"/>
          </a:xfrm>
          <a:prstGeom prst="notchedRightArrow">
            <a:avLst>
              <a:gd name="adj1" fmla="val 50000"/>
              <a:gd name="adj2" fmla="val 53689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77" name="Object 21"/>
          <p:cNvGraphicFramePr/>
          <p:nvPr/>
        </p:nvGraphicFramePr>
        <p:xfrm>
          <a:off x="2682875" y="5259388"/>
          <a:ext cx="2508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1053465" imgH="203200" progId="Equation.3">
                  <p:embed/>
                </p:oleObj>
              </mc:Choice>
              <mc:Fallback>
                <p:oleObj name="" r:id="rId8" imgW="10534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82875" y="5259388"/>
                        <a:ext cx="2508250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8" name="AutoShape 22"/>
          <p:cNvSpPr/>
          <p:nvPr/>
        </p:nvSpPr>
        <p:spPr>
          <a:xfrm rot="13646">
            <a:off x="5419725" y="5457825"/>
            <a:ext cx="404813" cy="136525"/>
          </a:xfrm>
          <a:prstGeom prst="notchedRightArrow">
            <a:avLst>
              <a:gd name="adj1" fmla="val 50000"/>
              <a:gd name="adj2" fmla="val 73853"/>
            </a:avLst>
          </a:prstGeom>
          <a:solidFill>
            <a:srgbClr val="FF0066"/>
          </a:solidFill>
          <a:ln w="1905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79" name="Object 23"/>
          <p:cNvGraphicFramePr/>
          <p:nvPr/>
        </p:nvGraphicFramePr>
        <p:xfrm>
          <a:off x="5913438" y="5257800"/>
          <a:ext cx="32305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0" imgW="1459230" imgH="203200" progId="Equation.3">
                  <p:embed/>
                </p:oleObj>
              </mc:Choice>
              <mc:Fallback>
                <p:oleObj name="" r:id="rId10" imgW="145923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13438" y="5257800"/>
                        <a:ext cx="3230562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3" name="Rectangle 27"/>
          <p:cNvSpPr/>
          <p:nvPr/>
        </p:nvSpPr>
        <p:spPr>
          <a:xfrm>
            <a:off x="5851525" y="4664075"/>
            <a:ext cx="2633663" cy="466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或非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或非式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84" name="Object 28"/>
          <p:cNvGraphicFramePr/>
          <p:nvPr/>
        </p:nvGraphicFramePr>
        <p:xfrm>
          <a:off x="6430963" y="2057400"/>
          <a:ext cx="27130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2" imgW="1243330" imgH="203200" progId="Equation.3">
                  <p:embed/>
                </p:oleObj>
              </mc:Choice>
              <mc:Fallback>
                <p:oleObj name="" r:id="rId12" imgW="124333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30963" y="2057400"/>
                        <a:ext cx="2713037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5" name="Rectangle 29"/>
          <p:cNvSpPr/>
          <p:nvPr/>
        </p:nvSpPr>
        <p:spPr>
          <a:xfrm>
            <a:off x="3902075" y="1900238"/>
            <a:ext cx="3111500" cy="74612"/>
          </a:xfrm>
          <a:prstGeom prst="rect">
            <a:avLst/>
          </a:prstGeom>
          <a:solidFill>
            <a:srgbClr val="FF0066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86" name="Object 30"/>
          <p:cNvGraphicFramePr/>
          <p:nvPr/>
        </p:nvGraphicFramePr>
        <p:xfrm>
          <a:off x="5715000" y="3048000"/>
          <a:ext cx="28813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4" imgW="1357630" imgH="203200" progId="Equation.3">
                  <p:embed/>
                </p:oleObj>
              </mc:Choice>
              <mc:Fallback>
                <p:oleObj name="" r:id="rId14" imgW="1357630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15000" y="3048000"/>
                        <a:ext cx="2881313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7" name="Rectangle 31"/>
          <p:cNvSpPr/>
          <p:nvPr/>
        </p:nvSpPr>
        <p:spPr>
          <a:xfrm>
            <a:off x="5918200" y="3673475"/>
            <a:ext cx="2265363" cy="466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最简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或非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或式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88" name="AutoShape 32"/>
          <p:cNvSpPr/>
          <p:nvPr/>
        </p:nvSpPr>
        <p:spPr>
          <a:xfrm>
            <a:off x="6918325" y="1905000"/>
            <a:ext cx="141288" cy="1069975"/>
          </a:xfrm>
          <a:prstGeom prst="downArrow">
            <a:avLst>
              <a:gd name="adj1" fmla="val 50000"/>
              <a:gd name="adj2" fmla="val 188623"/>
            </a:avLst>
          </a:prstGeom>
          <a:solidFill>
            <a:srgbClr val="FF0066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5089" name="Object 33"/>
          <p:cNvGraphicFramePr/>
          <p:nvPr/>
        </p:nvGraphicFramePr>
        <p:xfrm>
          <a:off x="2667000" y="3276600"/>
          <a:ext cx="30654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6" imgW="1319530" imgH="203200" progId="Equation.3">
                  <p:embed/>
                </p:oleObj>
              </mc:Choice>
              <mc:Fallback>
                <p:oleObj name="" r:id="rId16" imgW="131953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667000" y="3276600"/>
                        <a:ext cx="3065463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0" name="AutoShape 34"/>
          <p:cNvSpPr/>
          <p:nvPr/>
        </p:nvSpPr>
        <p:spPr>
          <a:xfrm>
            <a:off x="7542213" y="1050925"/>
            <a:ext cx="1223962" cy="417513"/>
          </a:xfrm>
          <a:prstGeom prst="wedgeEllipseCallout">
            <a:avLst>
              <a:gd name="adj1" fmla="val -57264"/>
              <a:gd name="adj2" fmla="val 67111"/>
            </a:avLst>
          </a:prstGeom>
          <a:solidFill>
            <a:srgbClr val="CCFFFF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核心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96" name="AutoShape 36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97" name="AutoShape 37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98" name="AutoShape 38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99" name="AutoShape 39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96" name="Text Box 40"/>
          <p:cNvSpPr txBox="1"/>
          <p:nvPr/>
        </p:nvSpPr>
        <p:spPr>
          <a:xfrm>
            <a:off x="2971800" y="1295400"/>
            <a:ext cx="2190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                     )’’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5097" name="Text Box 41"/>
          <p:cNvSpPr txBox="1"/>
          <p:nvPr/>
        </p:nvSpPr>
        <p:spPr>
          <a:xfrm>
            <a:off x="2438400" y="5257800"/>
            <a:ext cx="299085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i="1" dirty="0">
                <a:latin typeface="Times New Roman" panose="02020603050405020304" pitchFamily="18" charset="0"/>
              </a:rPr>
              <a:t>                                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4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0" fill="hold"/>
                                        <p:tgtEl>
                                          <p:spTgt spid="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5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6" dur="500"/>
                                        <p:tgtEl>
                                          <p:spTgt spid="45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5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5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7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0" fill="hold"/>
                                        <p:tgtEl>
                                          <p:spTgt spid="45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6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nimBg="1"/>
      <p:bldP spid="45059" grpId="0" animBg="1"/>
      <p:bldP spid="45062" grpId="0" animBg="1"/>
      <p:bldP spid="45063" grpId="0" animBg="1"/>
      <p:bldP spid="45067" grpId="0" animBg="1"/>
      <p:bldP spid="45068" grpId="0" animBg="1"/>
      <p:bldP spid="45070" grpId="0" animBg="1"/>
      <p:bldP spid="45071" grpId="0" animBg="1"/>
      <p:bldP spid="45073" grpId="0" animBg="1"/>
      <p:bldP spid="45074" grpId="0" animBg="1"/>
      <p:bldP spid="45075" grpId="0" animBg="1"/>
      <p:bldP spid="45076" grpId="0" animBg="1"/>
      <p:bldP spid="45078" grpId="0" animBg="1"/>
      <p:bldP spid="45083" grpId="0" animBg="1"/>
      <p:bldP spid="45085" grpId="0" animBg="1"/>
      <p:bldP spid="45087" grpId="0" animBg="1"/>
      <p:bldP spid="45088" grpId="0" animBg="1"/>
      <p:bldP spid="45090" grpId="0" animBg="1"/>
      <p:bldP spid="45096" grpId="0"/>
      <p:bldP spid="4509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1026"/>
          <p:cNvSpPr/>
          <p:nvPr/>
        </p:nvSpPr>
        <p:spPr>
          <a:xfrm>
            <a:off x="179388" y="333375"/>
            <a:ext cx="8137525" cy="5656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</a:rPr>
              <a:t>定义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1" name="Object 1027"/>
          <p:cNvGraphicFramePr/>
          <p:nvPr/>
        </p:nvGraphicFramePr>
        <p:xfrm>
          <a:off x="2563813" y="889000"/>
          <a:ext cx="43783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" imgW="1813560" imgH="215900" progId="Equation.3">
                  <p:embed/>
                </p:oleObj>
              </mc:Choice>
              <mc:Fallback>
                <p:oleObj name="" r:id="rId1" imgW="1813560" imgH="2159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63813" y="889000"/>
                        <a:ext cx="437832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1028"/>
          <p:cNvGraphicFramePr/>
          <p:nvPr/>
        </p:nvGraphicFramePr>
        <p:xfrm>
          <a:off x="2514600" y="1447800"/>
          <a:ext cx="21764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3" imgW="760730" imgH="177800" progId="Equation.3">
                  <p:embed/>
                </p:oleObj>
              </mc:Choice>
              <mc:Fallback>
                <p:oleObj name="" r:id="rId3" imgW="760730" imgH="1778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1447800"/>
                        <a:ext cx="217646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373" name="Picture 10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1775" y="1989138"/>
            <a:ext cx="5256213" cy="22875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5608" name="表格 25607"/>
          <p:cNvGraphicFramePr/>
          <p:nvPr/>
        </p:nvGraphicFramePr>
        <p:xfrm>
          <a:off x="323850" y="1341438"/>
          <a:ext cx="1470025" cy="4667250"/>
        </p:xfrm>
        <a:graphic>
          <a:graphicData uri="http://schemas.openxmlformats.org/drawingml/2006/table">
            <a:tbl>
              <a:tblPr/>
              <a:tblGrid>
                <a:gridCol w="404813"/>
                <a:gridCol w="273050"/>
                <a:gridCol w="360362"/>
                <a:gridCol w="4318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8425" name="Object 1081"/>
          <p:cNvGraphicFramePr/>
          <p:nvPr/>
        </p:nvGraphicFramePr>
        <p:xfrm>
          <a:off x="381000" y="1349375"/>
          <a:ext cx="13620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6" imgW="900430" imgH="215900" progId="Equation.3">
                  <p:embed/>
                </p:oleObj>
              </mc:Choice>
              <mc:Fallback>
                <p:oleObj name="" r:id="rId6" imgW="900430" imgH="2159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000" y="1349375"/>
                        <a:ext cx="1362075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26" name="Object 1082"/>
          <p:cNvGraphicFramePr/>
          <p:nvPr/>
        </p:nvGraphicFramePr>
        <p:xfrm>
          <a:off x="2771775" y="3933825"/>
          <a:ext cx="93503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8" imgW="381000" imgH="190500" progId="Equation.3">
                  <p:embed/>
                </p:oleObj>
              </mc:Choice>
              <mc:Fallback>
                <p:oleObj name="" r:id="rId8" imgW="381000" imgH="190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1775" y="3933825"/>
                        <a:ext cx="935038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8427" name="Picture 1083" descr="24页ppt图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4438" y="4508500"/>
            <a:ext cx="3024187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8428" name="Picture 1084" descr="24页ppt图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8625" y="4508500"/>
            <a:ext cx="2808288" cy="1617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Rectangle 1026"/>
          <p:cNvSpPr/>
          <p:nvPr/>
        </p:nvSpPr>
        <p:spPr>
          <a:xfrm>
            <a:off x="250825" y="333375"/>
            <a:ext cx="256857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298" name="Rectangle 1027"/>
          <p:cNvSpPr/>
          <p:nvPr/>
        </p:nvSpPr>
        <p:spPr>
          <a:xfrm>
            <a:off x="427038" y="981075"/>
            <a:ext cx="8248650" cy="5224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定义：凡在时钟信号作用下，具有如下功能的触发器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32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6632" name="表格 26631"/>
          <p:cNvGraphicFramePr/>
          <p:nvPr/>
        </p:nvGraphicFramePr>
        <p:xfrm>
          <a:off x="539750" y="1700213"/>
          <a:ext cx="1295400" cy="2592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432" name="Object 1064"/>
          <p:cNvGraphicFramePr/>
          <p:nvPr/>
        </p:nvGraphicFramePr>
        <p:xfrm>
          <a:off x="723900" y="1709738"/>
          <a:ext cx="10731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672465" imgH="215900" progId="Equation.3">
                  <p:embed/>
                </p:oleObj>
              </mc:Choice>
              <mc:Fallback>
                <p:oleObj name="" r:id="rId1" imgW="672465" imgH="2159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" y="1709738"/>
                        <a:ext cx="107315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3" name="Object 1065"/>
          <p:cNvGraphicFramePr/>
          <p:nvPr/>
        </p:nvGraphicFramePr>
        <p:xfrm>
          <a:off x="2489200" y="1658938"/>
          <a:ext cx="4308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3" imgW="1788160" imgH="215900" progId="Equation.3">
                  <p:embed/>
                </p:oleObj>
              </mc:Choice>
              <mc:Fallback>
                <p:oleObj name="" r:id="rId3" imgW="1788160" imgH="2159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9200" y="1658938"/>
                        <a:ext cx="43084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4" name="Object 1066"/>
          <p:cNvGraphicFramePr/>
          <p:nvPr/>
        </p:nvGraphicFramePr>
        <p:xfrm>
          <a:off x="2411413" y="2338388"/>
          <a:ext cx="23129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5" imgW="901065" imgH="203200" progId="Equation.3">
                  <p:embed/>
                </p:oleObj>
              </mc:Choice>
              <mc:Fallback>
                <p:oleObj name="" r:id="rId5" imgW="901065" imgH="2032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2338388"/>
                        <a:ext cx="2312987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5" name="Object 1067"/>
          <p:cNvGraphicFramePr/>
          <p:nvPr/>
        </p:nvGraphicFramePr>
        <p:xfrm>
          <a:off x="6200775" y="2346325"/>
          <a:ext cx="12096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456565" imgH="203200" progId="Equation.3">
                  <p:embed/>
                </p:oleObj>
              </mc:Choice>
              <mc:Fallback>
                <p:oleObj name="" r:id="rId7" imgW="456565" imgH="2032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00775" y="2346325"/>
                        <a:ext cx="1209675" cy="538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36" name="Picture 1068" descr="5-6-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4343400"/>
            <a:ext cx="7775575" cy="1966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1026"/>
          <p:cNvSpPr/>
          <p:nvPr/>
        </p:nvSpPr>
        <p:spPr>
          <a:xfrm>
            <a:off x="250825" y="333375"/>
            <a:ext cx="2797175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四、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触发器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2" name="Rectangle 1027"/>
          <p:cNvSpPr/>
          <p:nvPr/>
        </p:nvSpPr>
        <p:spPr>
          <a:xfrm>
            <a:off x="427038" y="981075"/>
            <a:ext cx="8248650" cy="52244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定义：凡在时钟信号作用下，具有如下功能的触发器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zh-CN" altLang="en-US" sz="3200" dirty="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7657" name="表格 27656"/>
          <p:cNvGraphicFramePr/>
          <p:nvPr/>
        </p:nvGraphicFramePr>
        <p:xfrm>
          <a:off x="539750" y="1700213"/>
          <a:ext cx="1295400" cy="259238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</a:tblGrid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8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80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0446" name="Object 1054"/>
          <p:cNvGraphicFramePr/>
          <p:nvPr/>
        </p:nvGraphicFramePr>
        <p:xfrm>
          <a:off x="650875" y="1709738"/>
          <a:ext cx="1093788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685165" imgH="215900" progId="Equation.3">
                  <p:embed/>
                </p:oleObj>
              </mc:Choice>
              <mc:Fallback>
                <p:oleObj name="" r:id="rId1" imgW="685165" imgH="2159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875" y="1709738"/>
                        <a:ext cx="1093788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7" name="Object 1055"/>
          <p:cNvGraphicFramePr/>
          <p:nvPr/>
        </p:nvGraphicFramePr>
        <p:xfrm>
          <a:off x="2428875" y="1679575"/>
          <a:ext cx="32797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306195" imgH="215900" progId="Equation.3">
                  <p:embed/>
                </p:oleObj>
              </mc:Choice>
              <mc:Fallback>
                <p:oleObj name="" r:id="rId3" imgW="1306195" imgH="2159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875" y="1679575"/>
                        <a:ext cx="32797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8" name="Object 1056"/>
          <p:cNvGraphicFramePr/>
          <p:nvPr/>
        </p:nvGraphicFramePr>
        <p:xfrm>
          <a:off x="2438400" y="2209800"/>
          <a:ext cx="2238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5" imgW="901065" imgH="203200" progId="Equation.3">
                  <p:embed/>
                </p:oleObj>
              </mc:Choice>
              <mc:Fallback>
                <p:oleObj name="" r:id="rId5" imgW="901065" imgH="2032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38400" y="2209800"/>
                        <a:ext cx="22383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449" name="Picture 105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875" y="2924175"/>
            <a:ext cx="4537075" cy="158591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0450" name="Object 1058"/>
          <p:cNvGraphicFramePr/>
          <p:nvPr/>
        </p:nvGraphicFramePr>
        <p:xfrm>
          <a:off x="511175" y="4564063"/>
          <a:ext cx="10890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8" imgW="456565" imgH="203200" progId="Equation.3">
                  <p:embed/>
                </p:oleObj>
              </mc:Choice>
              <mc:Fallback>
                <p:oleObj name="" r:id="rId8" imgW="456565" imgH="2032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1175" y="4564063"/>
                        <a:ext cx="1089025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51" name="Object 1059"/>
          <p:cNvGraphicFramePr/>
          <p:nvPr/>
        </p:nvGraphicFramePr>
        <p:xfrm>
          <a:off x="1908175" y="4581525"/>
          <a:ext cx="2374900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0" imgW="1247775" imgH="733425" progId="MSPhotoEd.3">
                  <p:embed/>
                </p:oleObj>
              </mc:Choice>
              <mc:Fallback>
                <p:oleObj name="" r:id="rId10" imgW="1247775" imgH="733425" progId="MSPhotoEd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8175" y="4581525"/>
                        <a:ext cx="2374900" cy="152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Text Box 2050"/>
          <p:cNvSpPr txBox="1"/>
          <p:nvPr/>
        </p:nvSpPr>
        <p:spPr>
          <a:xfrm>
            <a:off x="3276600" y="1262063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Q*=Q</a:t>
            </a:r>
            <a:endParaRPr lang="en-US" altLang="zh-CN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57346" name="Text Box 2051"/>
          <p:cNvSpPr txBox="1"/>
          <p:nvPr/>
        </p:nvSpPr>
        <p:spPr>
          <a:xfrm>
            <a:off x="1079500" y="195263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五、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T'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4" name="Rectangle 2052"/>
          <p:cNvSpPr/>
          <p:nvPr/>
        </p:nvSpPr>
        <p:spPr>
          <a:xfrm>
            <a:off x="442913" y="2176463"/>
            <a:ext cx="382428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注意</a:t>
            </a:r>
            <a:r>
              <a:rPr lang="en-US" altLang="zh-CN" b="1" dirty="0">
                <a:latin typeface="Times New Roman" panose="02020603050405020304" pitchFamily="18" charset="0"/>
              </a:rPr>
              <a:t>T'</a:t>
            </a:r>
            <a:r>
              <a:rPr lang="zh-CN" altLang="en-US" b="1" dirty="0">
                <a:latin typeface="Times New Roman" panose="02020603050405020304" pitchFamily="18" charset="0"/>
              </a:rPr>
              <a:t>触发器无输入信号。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053"/>
          <p:cNvGrpSpPr/>
          <p:nvPr/>
        </p:nvGrpSpPr>
        <p:grpSpPr>
          <a:xfrm>
            <a:off x="457200" y="728663"/>
            <a:ext cx="2251075" cy="1316037"/>
            <a:chOff x="288" y="459"/>
            <a:chExt cx="1418" cy="829"/>
          </a:xfrm>
        </p:grpSpPr>
        <p:grpSp>
          <p:nvGrpSpPr>
            <p:cNvPr id="57349" name="Group 2054"/>
            <p:cNvGrpSpPr/>
            <p:nvPr/>
          </p:nvGrpSpPr>
          <p:grpSpPr>
            <a:xfrm>
              <a:off x="288" y="459"/>
              <a:ext cx="1056" cy="829"/>
              <a:chOff x="384" y="432"/>
              <a:chExt cx="1056" cy="829"/>
            </a:xfrm>
          </p:grpSpPr>
          <p:sp>
            <p:nvSpPr>
              <p:cNvPr id="57350" name="Text Box 2055"/>
              <p:cNvSpPr txBox="1"/>
              <p:nvPr/>
            </p:nvSpPr>
            <p:spPr>
              <a:xfrm>
                <a:off x="384" y="432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 Q       Q*</a:t>
                </a:r>
                <a:endParaRPr lang="en-US" altLang="zh-CN" b="1" baseline="3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7351" name="Text Box 2056"/>
              <p:cNvSpPr txBox="1"/>
              <p:nvPr/>
            </p:nvSpPr>
            <p:spPr>
              <a:xfrm>
                <a:off x="480" y="720"/>
                <a:ext cx="864" cy="5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1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0        1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</a:rPr>
                  <a:t> 1        0  </a:t>
                </a:r>
                <a:endParaRPr lang="en-US" altLang="zh-CN" b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57352" name="Group 2057"/>
              <p:cNvGrpSpPr/>
              <p:nvPr/>
            </p:nvGrpSpPr>
            <p:grpSpPr>
              <a:xfrm>
                <a:off x="528" y="730"/>
                <a:ext cx="816" cy="485"/>
                <a:chOff x="480" y="730"/>
                <a:chExt cx="960" cy="485"/>
              </a:xfrm>
            </p:grpSpPr>
            <p:sp>
              <p:nvSpPr>
                <p:cNvPr id="57353" name="Line 2058"/>
                <p:cNvSpPr/>
                <p:nvPr/>
              </p:nvSpPr>
              <p:spPr>
                <a:xfrm>
                  <a:off x="480" y="730"/>
                  <a:ext cx="96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57354" name="Line 2059"/>
                <p:cNvSpPr/>
                <p:nvPr/>
              </p:nvSpPr>
              <p:spPr>
                <a:xfrm>
                  <a:off x="480" y="1215"/>
                  <a:ext cx="960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7355" name="Line 2060"/>
              <p:cNvSpPr/>
              <p:nvPr/>
            </p:nvSpPr>
            <p:spPr>
              <a:xfrm>
                <a:off x="864" y="528"/>
                <a:ext cx="0" cy="68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56" name="Rectangle 2061"/>
            <p:cNvSpPr/>
            <p:nvPr/>
          </p:nvSpPr>
          <p:spPr>
            <a:xfrm>
              <a:off x="1202" y="855"/>
              <a:ext cx="50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反相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7357" name="AutoShape 2062"/>
            <p:cNvSpPr/>
            <p:nvPr/>
          </p:nvSpPr>
          <p:spPr>
            <a:xfrm>
              <a:off x="1152" y="843"/>
              <a:ext cx="48" cy="336"/>
            </a:xfrm>
            <a:prstGeom prst="rightBrace">
              <a:avLst>
                <a:gd name="adj1" fmla="val 57750"/>
                <a:gd name="adj2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55" name="Text Box 2063"/>
          <p:cNvSpPr txBox="1"/>
          <p:nvPr/>
        </p:nvSpPr>
        <p:spPr>
          <a:xfrm>
            <a:off x="474663" y="2674938"/>
            <a:ext cx="591978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T’</a:t>
            </a:r>
            <a:r>
              <a:rPr lang="zh-CN" altLang="en-US" b="1" dirty="0">
                <a:latin typeface="Times New Roman" panose="02020603050405020304" pitchFamily="18" charset="0"/>
              </a:rPr>
              <a:t>触发器也无定型产品，令</a:t>
            </a:r>
            <a:r>
              <a:rPr lang="en-US" altLang="zh-CN" b="1" dirty="0">
                <a:latin typeface="Times New Roman" panose="02020603050405020304" pitchFamily="18" charset="0"/>
              </a:rPr>
              <a:t>T=1</a:t>
            </a:r>
            <a:r>
              <a:rPr lang="zh-CN" altLang="en-US" b="1" dirty="0">
                <a:latin typeface="Times New Roman" panose="02020603050405020304" pitchFamily="18" charset="0"/>
              </a:rPr>
              <a:t>即可实现。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56" name="Text Box 2064"/>
          <p:cNvSpPr txBox="1"/>
          <p:nvPr/>
        </p:nvSpPr>
        <p:spPr>
          <a:xfrm>
            <a:off x="403225" y="3167063"/>
            <a:ext cx="8580438" cy="10414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观察这几种触发器，可以发现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触发器的功能最全面</a:t>
            </a:r>
            <a:r>
              <a:rPr lang="zh-CN" altLang="en-US" b="1" dirty="0">
                <a:latin typeface="Times New Roman" panose="02020603050405020304" pitchFamily="18" charset="0"/>
              </a:rPr>
              <a:t>，它具有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RS</a:t>
            </a:r>
            <a:r>
              <a:rPr lang="zh-CN" altLang="en-US" b="1" dirty="0">
                <a:latin typeface="Times New Roman" panose="02020603050405020304" pitchFamily="18" charset="0"/>
              </a:rPr>
              <a:t>触发器的置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置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功能，也具有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</a:rPr>
              <a:t>触发器的保持反相功能。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57" name="Text Box 2065"/>
          <p:cNvSpPr txBox="1"/>
          <p:nvPr/>
        </p:nvSpPr>
        <p:spPr>
          <a:xfrm>
            <a:off x="381000" y="4386263"/>
            <a:ext cx="6256338" cy="566737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触发器只有一个输入端，用起来比较方便。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58" name="Text Box 2066"/>
          <p:cNvSpPr txBox="1"/>
          <p:nvPr/>
        </p:nvSpPr>
        <p:spPr>
          <a:xfrm>
            <a:off x="339725" y="5181600"/>
            <a:ext cx="87249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目前生产的时钟触发器定型产品只有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触发器和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触发器</a:t>
            </a:r>
            <a:r>
              <a:rPr lang="zh-CN" altLang="en-US" b="1" dirty="0">
                <a:latin typeface="Times New Roman" panose="02020603050405020304" pitchFamily="18" charset="0"/>
              </a:rPr>
              <a:t>两种。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59" name="Text Box 2067"/>
          <p:cNvSpPr txBox="1"/>
          <p:nvPr/>
        </p:nvSpPr>
        <p:spPr>
          <a:xfrm>
            <a:off x="422275" y="5832475"/>
            <a:ext cx="71977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触发器可以实现其它触发器的功能。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63" name="Text Box 2068"/>
          <p:cNvSpPr txBox="1"/>
          <p:nvPr/>
        </p:nvSpPr>
        <p:spPr>
          <a:xfrm>
            <a:off x="6429375" y="1138238"/>
            <a:ext cx="719138" cy="427037"/>
          </a:xfrm>
          <a:prstGeom prst="rect">
            <a:avLst/>
          </a:prstGeom>
          <a:noFill/>
          <a:ln w="19050">
            <a:noFill/>
          </a:ln>
        </p:spPr>
        <p:txBody>
          <a:bodyPr anchor="ctr" anchorCtr="0">
            <a:spAutoFit/>
          </a:bodyPr>
          <a:p>
            <a:pPr algn="ctr"/>
            <a:r>
              <a:rPr lang="en-US" altLang="zh-CN" sz="2200" b="1" dirty="0">
                <a:latin typeface="Times New Roman" panose="02020603050405020304" pitchFamily="18" charset="0"/>
              </a:rPr>
              <a:t>  C1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57364" name="Rectangle 2069"/>
          <p:cNvSpPr/>
          <p:nvPr/>
        </p:nvSpPr>
        <p:spPr>
          <a:xfrm>
            <a:off x="6538913" y="838200"/>
            <a:ext cx="762000" cy="10668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65" name="Text Box 2070"/>
          <p:cNvSpPr txBox="1"/>
          <p:nvPr/>
        </p:nvSpPr>
        <p:spPr>
          <a:xfrm>
            <a:off x="7758113" y="822325"/>
            <a:ext cx="42068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6" name="Text Box 2071"/>
          <p:cNvSpPr txBox="1"/>
          <p:nvPr/>
        </p:nvSpPr>
        <p:spPr>
          <a:xfrm>
            <a:off x="7758113" y="1431925"/>
            <a:ext cx="52228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Q’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67" name="Line 2072"/>
          <p:cNvSpPr/>
          <p:nvPr/>
        </p:nvSpPr>
        <p:spPr>
          <a:xfrm flipH="1">
            <a:off x="7300913" y="1050925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8" name="Line 2073"/>
          <p:cNvSpPr/>
          <p:nvPr/>
        </p:nvSpPr>
        <p:spPr>
          <a:xfrm flipH="1">
            <a:off x="7300913" y="1660525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69" name="Oval 2074"/>
          <p:cNvSpPr/>
          <p:nvPr/>
        </p:nvSpPr>
        <p:spPr>
          <a:xfrm>
            <a:off x="7319963" y="1622425"/>
            <a:ext cx="76200" cy="76200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70" name="Text Box 2075"/>
          <p:cNvSpPr txBox="1"/>
          <p:nvPr/>
        </p:nvSpPr>
        <p:spPr>
          <a:xfrm>
            <a:off x="5548313" y="1127125"/>
            <a:ext cx="1098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	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57371" name="Line 2076"/>
          <p:cNvSpPr/>
          <p:nvPr/>
        </p:nvSpPr>
        <p:spPr>
          <a:xfrm flipH="1">
            <a:off x="6096000" y="1295400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372" name="Freeform 2077"/>
          <p:cNvSpPr/>
          <p:nvPr/>
        </p:nvSpPr>
        <p:spPr>
          <a:xfrm>
            <a:off x="6553200" y="1219200"/>
            <a:ext cx="11588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240" h="192">
                <a:moveTo>
                  <a:pt x="0" y="0"/>
                </a:moveTo>
                <a:lnTo>
                  <a:pt x="240" y="96"/>
                </a:lnTo>
                <a:lnTo>
                  <a:pt x="0" y="192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7373" name="Text Box 2078"/>
          <p:cNvSpPr txBox="1"/>
          <p:nvPr/>
        </p:nvSpPr>
        <p:spPr>
          <a:xfrm>
            <a:off x="5543550" y="776288"/>
            <a:ext cx="557213" cy="1096962"/>
          </a:xfrm>
          <a:prstGeom prst="rect">
            <a:avLst/>
          </a:prstGeom>
          <a:noFill/>
          <a:ln w="19050">
            <a:noFill/>
          </a:ln>
        </p:spPr>
        <p:txBody>
          <a:bodyPr wrap="none" anchor="ctr" anchorCtr="0">
            <a:spAutoFit/>
          </a:bodyPr>
          <a:p>
            <a:pPr algn="r"/>
            <a:endParaRPr lang="en-US" altLang="zh-CN" sz="2200" b="1" dirty="0">
              <a:latin typeface="Times New Roman" panose="02020603050405020304" pitchFamily="18" charset="0"/>
            </a:endParaRPr>
          </a:p>
          <a:p>
            <a:pPr algn="r"/>
            <a:r>
              <a:rPr lang="en-US" altLang="zh-CN" sz="2200" b="1" dirty="0">
                <a:latin typeface="Times New Roman" panose="02020603050405020304" pitchFamily="18" charset="0"/>
              </a:rPr>
              <a:t>CP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algn="r"/>
            <a:endParaRPr lang="en-US" altLang="zh-CN" sz="2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5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58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9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  <p:bldP spid="61455" grpId="0" build="p"/>
      <p:bldP spid="61456" grpId="0"/>
      <p:bldP spid="61457" grpId="0" build="p"/>
      <p:bldP spid="61458" grpId="0" build="p"/>
      <p:bldP spid="614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Rectangle 1026"/>
          <p:cNvSpPr/>
          <p:nvPr/>
        </p:nvSpPr>
        <p:spPr>
          <a:xfrm>
            <a:off x="457200" y="304800"/>
            <a:ext cx="6618288" cy="522288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★★★★★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不同类型时钟触发器间的转换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1" name="Text Box 1027"/>
          <p:cNvSpPr txBox="1"/>
          <p:nvPr/>
        </p:nvSpPr>
        <p:spPr>
          <a:xfrm>
            <a:off x="61913" y="1171575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一、转换方法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Text Box 1028"/>
          <p:cNvSpPr txBox="1"/>
          <p:nvPr/>
        </p:nvSpPr>
        <p:spPr>
          <a:xfrm>
            <a:off x="61913" y="1793875"/>
            <a:ext cx="34671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一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转换要求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493" name="Text Box 1029"/>
          <p:cNvSpPr txBox="1">
            <a:spLocks noChangeArrowheads="1"/>
          </p:cNvSpPr>
          <p:nvPr/>
        </p:nvSpPr>
        <p:spPr bwMode="auto">
          <a:xfrm>
            <a:off x="4606925" y="3746500"/>
            <a:ext cx="70643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en-US" altLang="zh-CN" b="1" i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</a:t>
            </a:r>
            <a:endParaRPr kumimoji="1" lang="en-US" altLang="zh-CN" b="1" i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3" name="Rectangle 1030"/>
          <p:cNvSpPr/>
          <p:nvPr/>
        </p:nvSpPr>
        <p:spPr>
          <a:xfrm>
            <a:off x="4916488" y="2466975"/>
            <a:ext cx="1314450" cy="85725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已有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触发器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74" name="Group 1031"/>
          <p:cNvGrpSpPr/>
          <p:nvPr/>
        </p:nvGrpSpPr>
        <p:grpSpPr>
          <a:xfrm>
            <a:off x="3925888" y="2562225"/>
            <a:ext cx="990600" cy="476250"/>
            <a:chOff x="1404" y="2004"/>
            <a:chExt cx="528" cy="96"/>
          </a:xfrm>
        </p:grpSpPr>
        <p:sp>
          <p:nvSpPr>
            <p:cNvPr id="58375" name="Line 1032"/>
            <p:cNvSpPr/>
            <p:nvPr/>
          </p:nvSpPr>
          <p:spPr>
            <a:xfrm>
              <a:off x="1404" y="2004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8376" name="Line 1033"/>
            <p:cNvSpPr/>
            <p:nvPr/>
          </p:nvSpPr>
          <p:spPr>
            <a:xfrm>
              <a:off x="1404" y="210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8377" name="Freeform 1034"/>
          <p:cNvSpPr/>
          <p:nvPr/>
        </p:nvSpPr>
        <p:spPr>
          <a:xfrm>
            <a:off x="4592638" y="2809875"/>
            <a:ext cx="285750" cy="10668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240" h="528">
                <a:moveTo>
                  <a:pt x="240" y="0"/>
                </a:moveTo>
                <a:lnTo>
                  <a:pt x="0" y="0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78" name="Oval 1035"/>
          <p:cNvSpPr/>
          <p:nvPr/>
        </p:nvSpPr>
        <p:spPr>
          <a:xfrm>
            <a:off x="4783138" y="2752725"/>
            <a:ext cx="114300" cy="1143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8379" name="Group 1036"/>
          <p:cNvGrpSpPr/>
          <p:nvPr/>
        </p:nvGrpSpPr>
        <p:grpSpPr>
          <a:xfrm>
            <a:off x="6230938" y="2619375"/>
            <a:ext cx="838200" cy="476250"/>
            <a:chOff x="1404" y="2004"/>
            <a:chExt cx="528" cy="96"/>
          </a:xfrm>
        </p:grpSpPr>
        <p:sp>
          <p:nvSpPr>
            <p:cNvPr id="58380" name="Line 1037"/>
            <p:cNvSpPr/>
            <p:nvPr/>
          </p:nvSpPr>
          <p:spPr>
            <a:xfrm>
              <a:off x="1404" y="2004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8381" name="Line 1038"/>
            <p:cNvSpPr/>
            <p:nvPr/>
          </p:nvSpPr>
          <p:spPr>
            <a:xfrm>
              <a:off x="1404" y="210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8382" name="Freeform 1039"/>
          <p:cNvSpPr/>
          <p:nvPr/>
        </p:nvSpPr>
        <p:spPr>
          <a:xfrm rot="5400000">
            <a:off x="4725988" y="885825"/>
            <a:ext cx="495300" cy="3009900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240" h="528">
                <a:moveTo>
                  <a:pt x="240" y="0"/>
                </a:moveTo>
                <a:lnTo>
                  <a:pt x="0" y="0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83" name="Freeform 1040"/>
          <p:cNvSpPr/>
          <p:nvPr/>
        </p:nvSpPr>
        <p:spPr>
          <a:xfrm rot="-5400000" flipV="1">
            <a:off x="4754563" y="1857375"/>
            <a:ext cx="504825" cy="2981325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0" y="0"/>
              </a:cxn>
              <a:cxn ang="0">
                <a:pos x="0" y="2147483647"/>
              </a:cxn>
            </a:cxnLst>
            <a:pathLst>
              <a:path w="240" h="528">
                <a:moveTo>
                  <a:pt x="240" y="0"/>
                </a:moveTo>
                <a:lnTo>
                  <a:pt x="0" y="0"/>
                </a:lnTo>
                <a:lnTo>
                  <a:pt x="0" y="52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84" name="Rectangle 1041"/>
          <p:cNvSpPr/>
          <p:nvPr/>
        </p:nvSpPr>
        <p:spPr>
          <a:xfrm>
            <a:off x="2954338" y="2447925"/>
            <a:ext cx="971550" cy="8382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转换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逻辑</a:t>
            </a:r>
            <a:endParaRPr lang="zh-CN" altLang="en-US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8385" name="Group 1042"/>
          <p:cNvGrpSpPr/>
          <p:nvPr/>
        </p:nvGrpSpPr>
        <p:grpSpPr>
          <a:xfrm>
            <a:off x="2411413" y="2619375"/>
            <a:ext cx="533400" cy="476250"/>
            <a:chOff x="1404" y="2004"/>
            <a:chExt cx="528" cy="96"/>
          </a:xfrm>
        </p:grpSpPr>
        <p:sp>
          <p:nvSpPr>
            <p:cNvPr id="58386" name="Line 1043"/>
            <p:cNvSpPr/>
            <p:nvPr/>
          </p:nvSpPr>
          <p:spPr>
            <a:xfrm>
              <a:off x="1404" y="2004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8387" name="Line 1044"/>
            <p:cNvSpPr/>
            <p:nvPr/>
          </p:nvSpPr>
          <p:spPr>
            <a:xfrm>
              <a:off x="1404" y="210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8388" name="Line 1045"/>
          <p:cNvSpPr/>
          <p:nvPr/>
        </p:nvSpPr>
        <p:spPr>
          <a:xfrm flipH="1">
            <a:off x="3478213" y="2143125"/>
            <a:ext cx="0" cy="3095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58389" name="Line 1046"/>
          <p:cNvSpPr/>
          <p:nvPr/>
        </p:nvSpPr>
        <p:spPr>
          <a:xfrm flipV="1">
            <a:off x="3509963" y="3270250"/>
            <a:ext cx="1587" cy="34607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58390" name="Group 1047"/>
          <p:cNvGrpSpPr/>
          <p:nvPr/>
        </p:nvGrpSpPr>
        <p:grpSpPr>
          <a:xfrm>
            <a:off x="6230938" y="2619375"/>
            <a:ext cx="266700" cy="476250"/>
            <a:chOff x="1404" y="2004"/>
            <a:chExt cx="528" cy="96"/>
          </a:xfrm>
        </p:grpSpPr>
        <p:sp>
          <p:nvSpPr>
            <p:cNvPr id="58391" name="Line 1048"/>
            <p:cNvSpPr/>
            <p:nvPr/>
          </p:nvSpPr>
          <p:spPr>
            <a:xfrm>
              <a:off x="1404" y="2004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  <p:sp>
          <p:nvSpPr>
            <p:cNvPr id="58392" name="Line 1049"/>
            <p:cNvSpPr/>
            <p:nvPr/>
          </p:nvSpPr>
          <p:spPr>
            <a:xfrm>
              <a:off x="1404" y="2100"/>
              <a:ext cx="5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</p:spPr>
        </p:sp>
      </p:grpSp>
      <p:sp>
        <p:nvSpPr>
          <p:cNvPr id="58393" name="Oval 1050"/>
          <p:cNvSpPr/>
          <p:nvPr/>
        </p:nvSpPr>
        <p:spPr>
          <a:xfrm>
            <a:off x="2335213" y="2581275"/>
            <a:ext cx="79375" cy="793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4" name="Oval 1051"/>
          <p:cNvSpPr/>
          <p:nvPr/>
        </p:nvSpPr>
        <p:spPr>
          <a:xfrm>
            <a:off x="2335213" y="3057525"/>
            <a:ext cx="79375" cy="793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5" name="Oval 1052"/>
          <p:cNvSpPr/>
          <p:nvPr/>
        </p:nvSpPr>
        <p:spPr>
          <a:xfrm>
            <a:off x="4554538" y="3876675"/>
            <a:ext cx="79375" cy="79375"/>
          </a:xfrm>
          <a:prstGeom prst="ellipse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6" name="Rectangle 1053"/>
          <p:cNvSpPr/>
          <p:nvPr/>
        </p:nvSpPr>
        <p:spPr>
          <a:xfrm>
            <a:off x="2592388" y="1933575"/>
            <a:ext cx="4248150" cy="1809750"/>
          </a:xfrm>
          <a:prstGeom prst="rect">
            <a:avLst/>
          </a:prstGeom>
          <a:noFill/>
          <a:ln w="9525" cap="flat" cmpd="sng">
            <a:solidFill>
              <a:srgbClr val="FF0066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7" name="Text Box 1054"/>
          <p:cNvSpPr txBox="1"/>
          <p:nvPr/>
        </p:nvSpPr>
        <p:spPr>
          <a:xfrm>
            <a:off x="6948488" y="2286000"/>
            <a:ext cx="612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/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Q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8" name="Text Box 1055"/>
          <p:cNvSpPr txBox="1"/>
          <p:nvPr/>
        </p:nvSpPr>
        <p:spPr>
          <a:xfrm>
            <a:off x="6948488" y="2857500"/>
            <a:ext cx="612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r"/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Q’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99" name="Text Box 1056"/>
          <p:cNvSpPr txBox="1"/>
          <p:nvPr/>
        </p:nvSpPr>
        <p:spPr>
          <a:xfrm>
            <a:off x="3768725" y="1425575"/>
            <a:ext cx="21986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待求触发器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400" name="Text Box 1057"/>
          <p:cNvSpPr txBox="1"/>
          <p:nvPr/>
        </p:nvSpPr>
        <p:spPr>
          <a:xfrm>
            <a:off x="1747838" y="2511425"/>
            <a:ext cx="936625" cy="774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输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入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3522" name="Text Box 1058"/>
          <p:cNvSpPr txBox="1"/>
          <p:nvPr/>
        </p:nvSpPr>
        <p:spPr>
          <a:xfrm>
            <a:off x="61913" y="3790950"/>
            <a:ext cx="44831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二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转换步骤：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523" name="Text Box 1059"/>
          <p:cNvSpPr txBox="1"/>
          <p:nvPr/>
        </p:nvSpPr>
        <p:spPr>
          <a:xfrm>
            <a:off x="47625" y="4264025"/>
            <a:ext cx="78216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写已有、待求触发器的特性方程；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524" name="Text Box 1060"/>
          <p:cNvSpPr txBox="1"/>
          <p:nvPr/>
        </p:nvSpPr>
        <p:spPr>
          <a:xfrm>
            <a:off x="34925" y="4645025"/>
            <a:ext cx="9423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将待求触发器的特性方程变换为与已有触发器一致；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525" name="Text Box 1061"/>
          <p:cNvSpPr txBox="1"/>
          <p:nvPr/>
        </p:nvSpPr>
        <p:spPr>
          <a:xfrm>
            <a:off x="31750" y="5102225"/>
            <a:ext cx="78533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比较两个的特性方程，求出转换逻辑；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526" name="Text Box 1062"/>
          <p:cNvSpPr txBox="1"/>
          <p:nvPr/>
        </p:nvSpPr>
        <p:spPr>
          <a:xfrm>
            <a:off x="0" y="5559425"/>
            <a:ext cx="40592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画电路图。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3527" name="Text Box 1063"/>
          <p:cNvSpPr txBox="1"/>
          <p:nvPr/>
        </p:nvSpPr>
        <p:spPr>
          <a:xfrm>
            <a:off x="862013" y="6016625"/>
            <a:ext cx="61071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已有集成触发器：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JK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52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524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2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2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2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492" grpId="0" build="p"/>
      <p:bldP spid="63522" grpId="0" build="p"/>
      <p:bldP spid="63523" grpId="0" build="p"/>
      <p:bldP spid="63524" grpId="0" build="p"/>
      <p:bldP spid="63525" grpId="0" build="p"/>
      <p:bldP spid="63526" grpId="0" build="p"/>
      <p:bldP spid="6352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Text Box 1026"/>
          <p:cNvSpPr txBox="1"/>
          <p:nvPr/>
        </p:nvSpPr>
        <p:spPr>
          <a:xfrm>
            <a:off x="717550" y="64135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二、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JK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RS</a:t>
            </a:r>
            <a:endParaRPr lang="en-US" altLang="zh-CN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5" name="Text Box 1027"/>
          <p:cNvSpPr txBox="1"/>
          <p:nvPr/>
        </p:nvSpPr>
        <p:spPr>
          <a:xfrm>
            <a:off x="771525" y="1209675"/>
            <a:ext cx="34766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“JK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特性方程：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6" name="Object 1028"/>
          <p:cNvGraphicFramePr/>
          <p:nvPr/>
        </p:nvGraphicFramePr>
        <p:xfrm>
          <a:off x="4041775" y="1147763"/>
          <a:ext cx="27273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" imgW="1002665" imgH="203200" progId="Equation.3">
                  <p:embed/>
                </p:oleObj>
              </mc:Choice>
              <mc:Fallback>
                <p:oleObj name="" r:id="rId1" imgW="1002665" imgH="203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41775" y="1147763"/>
                        <a:ext cx="2727325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1029"/>
          <p:cNvSpPr txBox="1"/>
          <p:nvPr/>
        </p:nvSpPr>
        <p:spPr>
          <a:xfrm>
            <a:off x="542925" y="1622425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一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D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18" name="Text Box 1030"/>
          <p:cNvSpPr txBox="1"/>
          <p:nvPr/>
        </p:nvSpPr>
        <p:spPr>
          <a:xfrm>
            <a:off x="752475" y="21907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“D</a:t>
            </a:r>
            <a:r>
              <a:rPr lang="en-US" altLang="zh-CN" sz="2800" b="1" dirty="0">
                <a:latin typeface="Times New Roman" panose="02020603050405020304" pitchFamily="18" charset="0"/>
              </a:rPr>
              <a:t>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特性方程：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9" name="Object 1031"/>
          <p:cNvGraphicFramePr/>
          <p:nvPr/>
        </p:nvGraphicFramePr>
        <p:xfrm>
          <a:off x="1044575" y="2644775"/>
          <a:ext cx="1231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3" imgW="495300" imgH="228600" progId="Equation.3">
                  <p:embed/>
                </p:oleObj>
              </mc:Choice>
              <mc:Fallback>
                <p:oleObj name="" r:id="rId3" imgW="495300" imgH="2286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575" y="2644775"/>
                        <a:ext cx="12319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032"/>
          <p:cNvGraphicFramePr/>
          <p:nvPr/>
        </p:nvGraphicFramePr>
        <p:xfrm>
          <a:off x="2508250" y="2633663"/>
          <a:ext cx="20383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5" imgW="774065" imgH="203200" progId="Equation.3">
                  <p:embed/>
                </p:oleObj>
              </mc:Choice>
              <mc:Fallback>
                <p:oleObj name="" r:id="rId5" imgW="774065" imgH="2032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8250" y="2633663"/>
                        <a:ext cx="2038350" cy="531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033"/>
          <p:cNvGraphicFramePr/>
          <p:nvPr/>
        </p:nvGraphicFramePr>
        <p:xfrm>
          <a:off x="1233488" y="3387725"/>
          <a:ext cx="2532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7" imgW="1078865" imgH="190500" progId="Equation.3">
                  <p:embed/>
                </p:oleObj>
              </mc:Choice>
              <mc:Fallback>
                <p:oleObj name="" r:id="rId7" imgW="1078865" imgH="1905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33488" y="3387725"/>
                        <a:ext cx="2532062" cy="4445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2" name="Text Box 1034"/>
          <p:cNvSpPr txBox="1">
            <a:spLocks noChangeArrowheads="1"/>
          </p:cNvSpPr>
          <p:nvPr/>
        </p:nvSpPr>
        <p:spPr bwMode="auto">
          <a:xfrm>
            <a:off x="4632325" y="1847850"/>
            <a:ext cx="1638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u="sng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转换图</a:t>
            </a:r>
            <a:endParaRPr kumimoji="1" lang="zh-CN" altLang="en-US" sz="2800" b="1" u="sng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23" name="Text Box 1035"/>
          <p:cNvSpPr txBox="1"/>
          <p:nvPr/>
        </p:nvSpPr>
        <p:spPr>
          <a:xfrm>
            <a:off x="558800" y="3946525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524" name="Text Box 1036"/>
          <p:cNvSpPr txBox="1"/>
          <p:nvPr/>
        </p:nvSpPr>
        <p:spPr>
          <a:xfrm>
            <a:off x="1031875" y="452755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“T</a:t>
            </a:r>
            <a:r>
              <a:rPr lang="en-US" altLang="zh-CN" sz="2800" b="1" dirty="0">
                <a:latin typeface="Times New Roman" panose="02020603050405020304" pitchFamily="18" charset="0"/>
              </a:rPr>
              <a:t>”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特性方程：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25" name="Object 1037"/>
          <p:cNvGraphicFramePr/>
          <p:nvPr/>
        </p:nvGraphicFramePr>
        <p:xfrm>
          <a:off x="1371600" y="5060950"/>
          <a:ext cx="2524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9" imgW="977900" imgH="203200" progId="Equation.3">
                  <p:embed/>
                </p:oleObj>
              </mc:Choice>
              <mc:Fallback>
                <p:oleObj name="" r:id="rId9" imgW="977900" imgH="2032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71600" y="5060950"/>
                        <a:ext cx="2524125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6" name="Object 1038"/>
          <p:cNvGraphicFramePr/>
          <p:nvPr/>
        </p:nvGraphicFramePr>
        <p:xfrm>
          <a:off x="1336675" y="5767388"/>
          <a:ext cx="19351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11" imgW="798830" imgH="177800" progId="Equation.3">
                  <p:embed/>
                </p:oleObj>
              </mc:Choice>
              <mc:Fallback>
                <p:oleObj name="" r:id="rId11" imgW="798830" imgH="1778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6675" y="5767388"/>
                        <a:ext cx="1935163" cy="425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039"/>
          <p:cNvGraphicFramePr/>
          <p:nvPr/>
        </p:nvGraphicFramePr>
        <p:xfrm>
          <a:off x="5181600" y="2438400"/>
          <a:ext cx="32766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3" imgW="2695575" imgH="1323975" progId="Paint.Picture">
                  <p:embed/>
                </p:oleObj>
              </mc:Choice>
              <mc:Fallback>
                <p:oleObj name="" r:id="rId13" imgW="2695575" imgH="1323975" progId="Paint.Picture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1600" y="2438400"/>
                        <a:ext cx="3276600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040"/>
          <p:cNvGraphicFramePr/>
          <p:nvPr/>
        </p:nvGraphicFramePr>
        <p:xfrm>
          <a:off x="5181600" y="4343400"/>
          <a:ext cx="33528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5" imgW="2600325" imgH="1657350" progId="Paint.Picture">
                  <p:embed/>
                </p:oleObj>
              </mc:Choice>
              <mc:Fallback>
                <p:oleObj name="" r:id="rId15" imgW="2600325" imgH="1657350" progId="Paint.Picture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81600" y="4343400"/>
                        <a:ext cx="3352800" cy="213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7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2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524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7" grpId="0" build="p"/>
      <p:bldP spid="64518" grpId="0" build="p"/>
      <p:bldP spid="64522" grpId="0"/>
      <p:bldP spid="64523" grpId="0" build="p"/>
      <p:bldP spid="6452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Text Box 1026"/>
          <p:cNvSpPr txBox="1"/>
          <p:nvPr/>
        </p:nvSpPr>
        <p:spPr>
          <a:xfrm>
            <a:off x="739775" y="555625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三</a:t>
            </a:r>
            <a:r>
              <a:rPr lang="en-US" altLang="zh-CN" sz="2800" b="1" dirty="0">
                <a:latin typeface="Times New Roman" panose="02020603050405020304" pitchFamily="18" charset="0"/>
              </a:rPr>
              <a:t>) 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JK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 T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5539" name="Object 1027"/>
          <p:cNvGraphicFramePr/>
          <p:nvPr/>
        </p:nvGraphicFramePr>
        <p:xfrm>
          <a:off x="1236663" y="1155700"/>
          <a:ext cx="27574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1002665" imgH="203200" progId="Equation.3">
                  <p:embed/>
                </p:oleObj>
              </mc:Choice>
              <mc:Fallback>
                <p:oleObj name="" r:id="rId1" imgW="1002665" imgH="2032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36663" y="1155700"/>
                        <a:ext cx="275748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1028"/>
          <p:cNvSpPr txBox="1"/>
          <p:nvPr/>
        </p:nvSpPr>
        <p:spPr>
          <a:xfrm>
            <a:off x="590550" y="184785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</a:rPr>
              <a:t>“T </a:t>
            </a:r>
            <a:r>
              <a:rPr lang="en-US" altLang="zh-CN" sz="2800" b="1" dirty="0">
                <a:latin typeface="Times New Roman" panose="02020603050405020304" pitchFamily="18" charset="0"/>
              </a:rPr>
              <a:t>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的特性方程：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41" name="Object 1029"/>
          <p:cNvGraphicFramePr/>
          <p:nvPr/>
        </p:nvGraphicFramePr>
        <p:xfrm>
          <a:off x="854075" y="2366963"/>
          <a:ext cx="14001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532765" imgH="203200" progId="Equation.3">
                  <p:embed/>
                </p:oleObj>
              </mc:Choice>
              <mc:Fallback>
                <p:oleObj name="" r:id="rId3" imgW="532765" imgH="2032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4075" y="2366963"/>
                        <a:ext cx="140017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030"/>
          <p:cNvGraphicFramePr/>
          <p:nvPr/>
        </p:nvGraphicFramePr>
        <p:xfrm>
          <a:off x="2366963" y="2378075"/>
          <a:ext cx="20685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787400" imgH="203200" progId="Equation.3">
                  <p:embed/>
                </p:oleObj>
              </mc:Choice>
              <mc:Fallback>
                <p:oleObj name="" r:id="rId5" imgW="787400" imgH="2032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6963" y="2378075"/>
                        <a:ext cx="206851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031"/>
          <p:cNvGraphicFramePr/>
          <p:nvPr/>
        </p:nvGraphicFramePr>
        <p:xfrm>
          <a:off x="1244600" y="3044825"/>
          <a:ext cx="16208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646430" imgH="177800" progId="Equation.3">
                  <p:embed/>
                </p:oleObj>
              </mc:Choice>
              <mc:Fallback>
                <p:oleObj name="" r:id="rId7" imgW="646430" imgH="1778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44600" y="3044825"/>
                        <a:ext cx="1620838" cy="4429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Text Box 1032"/>
          <p:cNvSpPr txBox="1"/>
          <p:nvPr/>
        </p:nvSpPr>
        <p:spPr>
          <a:xfrm>
            <a:off x="1123950" y="35433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即：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1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5545" name="Text Box 1033"/>
          <p:cNvSpPr txBox="1">
            <a:spLocks noChangeArrowheads="1"/>
          </p:cNvSpPr>
          <p:nvPr/>
        </p:nvSpPr>
        <p:spPr bwMode="auto">
          <a:xfrm>
            <a:off x="4800600" y="1104900"/>
            <a:ext cx="1638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u="sng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转换图</a:t>
            </a:r>
            <a:endParaRPr kumimoji="1" lang="zh-CN" altLang="en-US" sz="2800" b="1" u="sng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6" name="Text Box 1034"/>
          <p:cNvSpPr txBox="1"/>
          <p:nvPr/>
        </p:nvSpPr>
        <p:spPr>
          <a:xfrm>
            <a:off x="730250" y="4021138"/>
            <a:ext cx="295275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四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RS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5547" name="Text Box 1035"/>
          <p:cNvSpPr txBox="1"/>
          <p:nvPr/>
        </p:nvSpPr>
        <p:spPr>
          <a:xfrm>
            <a:off x="895350" y="4648200"/>
            <a:ext cx="38893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若遵守约束条件，则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48" name="Object 1036"/>
          <p:cNvGraphicFramePr/>
          <p:nvPr/>
        </p:nvGraphicFramePr>
        <p:xfrm>
          <a:off x="1317625" y="5276850"/>
          <a:ext cx="23209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9" imgW="926465" imgH="203200" progId="Equation.3">
                  <p:embed/>
                </p:oleObj>
              </mc:Choice>
              <mc:Fallback>
                <p:oleObj name="" r:id="rId9" imgW="926465" imgH="2032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7625" y="5276850"/>
                        <a:ext cx="2320925" cy="50323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037"/>
          <p:cNvGraphicFramePr/>
          <p:nvPr/>
        </p:nvGraphicFramePr>
        <p:xfrm>
          <a:off x="5105400" y="1752600"/>
          <a:ext cx="3200400" cy="203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1" imgW="2514600" imgH="1600200" progId="Paint.Picture">
                  <p:embed/>
                </p:oleObj>
              </mc:Choice>
              <mc:Fallback>
                <p:oleObj name="" r:id="rId11" imgW="2514600" imgH="1600200" progId="Paint.Picture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1752600"/>
                        <a:ext cx="3200400" cy="203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038"/>
          <p:cNvGraphicFramePr/>
          <p:nvPr/>
        </p:nvGraphicFramePr>
        <p:xfrm>
          <a:off x="5562600" y="3962400"/>
          <a:ext cx="2971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3" imgW="2095500" imgH="1647825" progId="Paint.Picture">
                  <p:embed/>
                </p:oleObj>
              </mc:Choice>
              <mc:Fallback>
                <p:oleObj name="" r:id="rId13" imgW="2095500" imgH="1647825" progId="Paint.Picture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3962400"/>
                        <a:ext cx="2971800" cy="233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5546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5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/>
      <p:bldP spid="65544" grpId="0" build="p"/>
      <p:bldP spid="65545" grpId="0"/>
      <p:bldP spid="65546" grpId="0" build="p"/>
      <p:bldP spid="6554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Text Box 2"/>
          <p:cNvSpPr txBox="1"/>
          <p:nvPr/>
        </p:nvSpPr>
        <p:spPr>
          <a:xfrm>
            <a:off x="654050" y="666750"/>
            <a:ext cx="5384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三、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JK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RS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3" name="Text Box 3"/>
          <p:cNvSpPr txBox="1"/>
          <p:nvPr/>
        </p:nvSpPr>
        <p:spPr>
          <a:xfrm>
            <a:off x="609600" y="1149350"/>
            <a:ext cx="36004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一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JK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564" name="Text Box 4"/>
          <p:cNvSpPr txBox="1"/>
          <p:nvPr/>
        </p:nvSpPr>
        <p:spPr>
          <a:xfrm>
            <a:off x="685800" y="1774825"/>
            <a:ext cx="8874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65" name="Object 5"/>
          <p:cNvGraphicFramePr/>
          <p:nvPr/>
        </p:nvGraphicFramePr>
        <p:xfrm>
          <a:off x="1671638" y="1765300"/>
          <a:ext cx="12652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507365" imgH="203200" progId="Equation.3">
                  <p:embed/>
                </p:oleObj>
              </mc:Choice>
              <mc:Fallback>
                <p:oleObj name="" r:id="rId1" imgW="507365" imgH="203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1638" y="1765300"/>
                        <a:ext cx="1265237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/>
          <p:nvPr/>
        </p:nvSpPr>
        <p:spPr>
          <a:xfrm>
            <a:off x="571500" y="2403475"/>
            <a:ext cx="10445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JK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67" name="Object 7"/>
          <p:cNvGraphicFramePr/>
          <p:nvPr/>
        </p:nvGraphicFramePr>
        <p:xfrm>
          <a:off x="1585913" y="2344738"/>
          <a:ext cx="26670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" imgW="1002665" imgH="203200" progId="Equation.3">
                  <p:embed/>
                </p:oleObj>
              </mc:Choice>
              <mc:Fallback>
                <p:oleObj name="" r:id="rId3" imgW="1002665" imgH="2032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5913" y="2344738"/>
                        <a:ext cx="2667000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/>
          <p:nvPr/>
        </p:nvGraphicFramePr>
        <p:xfrm>
          <a:off x="917575" y="3208338"/>
          <a:ext cx="25638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5" imgW="939165" imgH="203200" progId="Equation.3">
                  <p:embed/>
                </p:oleObj>
              </mc:Choice>
              <mc:Fallback>
                <p:oleObj name="" r:id="rId5" imgW="939165" imgH="2032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7575" y="3208338"/>
                        <a:ext cx="2563813" cy="530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22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924550" y="841375"/>
            <a:ext cx="1638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u="sng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转换图</a:t>
            </a:r>
            <a:endParaRPr kumimoji="1" lang="zh-CN" altLang="en-US" sz="2800" b="1" u="sng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70" name="Text Box 10"/>
          <p:cNvSpPr txBox="1"/>
          <p:nvPr/>
        </p:nvSpPr>
        <p:spPr>
          <a:xfrm>
            <a:off x="647700" y="3959225"/>
            <a:ext cx="31432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二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D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sz="3600" b="1" baseline="30000" dirty="0">
              <a:solidFill>
                <a:srgbClr val="FF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571" name="Text Box 11"/>
          <p:cNvSpPr txBox="1"/>
          <p:nvPr/>
        </p:nvSpPr>
        <p:spPr>
          <a:xfrm>
            <a:off x="654050" y="4632325"/>
            <a:ext cx="847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6572" name="Object 12"/>
          <p:cNvGraphicFramePr/>
          <p:nvPr/>
        </p:nvGraphicFramePr>
        <p:xfrm>
          <a:off x="1371600" y="4572000"/>
          <a:ext cx="2740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7" imgW="989965" imgH="203200" progId="Equation.3">
                  <p:embed/>
                </p:oleObj>
              </mc:Choice>
              <mc:Fallback>
                <p:oleObj name="" r:id="rId7" imgW="989965" imgH="2032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4572000"/>
                        <a:ext cx="27400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/>
          <p:nvPr/>
        </p:nvGraphicFramePr>
        <p:xfrm>
          <a:off x="898525" y="5475288"/>
          <a:ext cx="395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9" imgW="1459230" imgH="203200" progId="Equation.3">
                  <p:embed/>
                </p:oleObj>
              </mc:Choice>
              <mc:Fallback>
                <p:oleObj name="" r:id="rId9" imgW="1459230" imgH="2032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8525" y="5475288"/>
                        <a:ext cx="3954463" cy="5302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4"/>
          <p:cNvGraphicFramePr/>
          <p:nvPr/>
        </p:nvGraphicFramePr>
        <p:xfrm>
          <a:off x="4716463" y="1557338"/>
          <a:ext cx="4191000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1" imgW="3590925" imgH="2085975" progId="Paint.Picture">
                  <p:embed/>
                </p:oleObj>
              </mc:Choice>
              <mc:Fallback>
                <p:oleObj name="" r:id="rId11" imgW="3590925" imgH="2085975" progId="Paint.Picture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16463" y="1557338"/>
                        <a:ext cx="4191000" cy="243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5"/>
          <p:cNvGraphicFramePr/>
          <p:nvPr/>
        </p:nvGraphicFramePr>
        <p:xfrm>
          <a:off x="5257800" y="4114800"/>
          <a:ext cx="34290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13" imgW="2752725" imgH="2000250" progId="Paint.Picture">
                  <p:embed/>
                </p:oleObj>
              </mc:Choice>
              <mc:Fallback>
                <p:oleObj name="" r:id="rId13" imgW="2752725" imgH="2000250" progId="Paint.Picture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57800" y="4114800"/>
                        <a:ext cx="3429000" cy="249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70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57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4" grpId="0" build="p"/>
      <p:bldP spid="66566" grpId="0" build="p"/>
      <p:bldP spid="66569" grpId="0"/>
      <p:bldP spid="66570" grpId="0" build="p"/>
      <p:bldP spid="665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Text Box 1026"/>
          <p:cNvSpPr txBox="1"/>
          <p:nvPr/>
        </p:nvSpPr>
        <p:spPr>
          <a:xfrm>
            <a:off x="685800" y="704850"/>
            <a:ext cx="29051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三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7587" name="Text Box 1027"/>
          <p:cNvSpPr txBox="1"/>
          <p:nvPr/>
        </p:nvSpPr>
        <p:spPr>
          <a:xfrm>
            <a:off x="590550" y="1346200"/>
            <a:ext cx="26431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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588" name="Object 1028"/>
          <p:cNvGraphicFramePr/>
          <p:nvPr/>
        </p:nvGraphicFramePr>
        <p:xfrm>
          <a:off x="1443038" y="2225675"/>
          <a:ext cx="1149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1" imgW="469265" imgH="203200" progId="Equation.3">
                  <p:embed/>
                </p:oleObj>
              </mc:Choice>
              <mc:Fallback>
                <p:oleObj name="" r:id="rId1" imgW="469265" imgH="2032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3038" y="2225675"/>
                        <a:ext cx="1149350" cy="495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58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9"/>
          <p:cNvGraphicFramePr/>
          <p:nvPr/>
        </p:nvGraphicFramePr>
        <p:xfrm>
          <a:off x="1644650" y="1270000"/>
          <a:ext cx="14335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532765" imgH="203200" progId="Equation.3">
                  <p:embed/>
                </p:oleObj>
              </mc:Choice>
              <mc:Fallback>
                <p:oleObj name="" r:id="rId3" imgW="532765" imgH="2032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1270000"/>
                        <a:ext cx="1433513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1030"/>
          <p:cNvSpPr txBox="1">
            <a:spLocks noChangeArrowheads="1"/>
          </p:cNvSpPr>
          <p:nvPr/>
        </p:nvSpPr>
        <p:spPr bwMode="auto">
          <a:xfrm>
            <a:off x="5711825" y="790575"/>
            <a:ext cx="1638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u="sng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转换图</a:t>
            </a:r>
            <a:endParaRPr kumimoji="1" lang="zh-CN" altLang="en-US" sz="2800" b="1" u="sng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591" name="Text Box 1031"/>
          <p:cNvSpPr txBox="1"/>
          <p:nvPr/>
        </p:nvSpPr>
        <p:spPr>
          <a:xfrm>
            <a:off x="625475" y="3238500"/>
            <a:ext cx="32893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四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RS</a:t>
            </a:r>
            <a:endParaRPr lang="en-US" altLang="zh-CN" sz="2800" b="1" i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7592" name="Text Box 1032"/>
          <p:cNvSpPr txBox="1"/>
          <p:nvPr/>
        </p:nvSpPr>
        <p:spPr>
          <a:xfrm>
            <a:off x="606425" y="3848100"/>
            <a:ext cx="26336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593" name="Object 1033"/>
          <p:cNvGraphicFramePr/>
          <p:nvPr/>
        </p:nvGraphicFramePr>
        <p:xfrm>
          <a:off x="1641475" y="3911600"/>
          <a:ext cx="2320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913765" imgH="203200" progId="Equation.3">
                  <p:embed/>
                </p:oleObj>
              </mc:Choice>
              <mc:Fallback>
                <p:oleObj name="" r:id="rId5" imgW="913765" imgH="2032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41475" y="3911600"/>
                        <a:ext cx="232092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34"/>
          <p:cNvSpPr txBox="1"/>
          <p:nvPr/>
        </p:nvSpPr>
        <p:spPr>
          <a:xfrm>
            <a:off x="1292225" y="4400550"/>
            <a:ext cx="2009775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= 0)</a:t>
            </a: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595" name="Object 1035"/>
          <p:cNvGraphicFramePr/>
          <p:nvPr/>
        </p:nvGraphicFramePr>
        <p:xfrm>
          <a:off x="1203325" y="5305425"/>
          <a:ext cx="21875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7" imgW="850265" imgH="203200" progId="Equation.3">
                  <p:embed/>
                </p:oleObj>
              </mc:Choice>
              <mc:Fallback>
                <p:oleObj name="" r:id="rId7" imgW="850265" imgH="2032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03325" y="5305425"/>
                        <a:ext cx="2187575" cy="519113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036"/>
          <p:cNvGraphicFramePr/>
          <p:nvPr/>
        </p:nvGraphicFramePr>
        <p:xfrm>
          <a:off x="5181600" y="1676400"/>
          <a:ext cx="30480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9" imgW="2228850" imgH="1371600" progId="Paint.Picture">
                  <p:embed/>
                </p:oleObj>
              </mc:Choice>
              <mc:Fallback>
                <p:oleObj name="" r:id="rId9" imgW="2228850" imgH="1371600" progId="Paint.Picture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81600" y="1676400"/>
                        <a:ext cx="3048000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037"/>
          <p:cNvGraphicFramePr/>
          <p:nvPr/>
        </p:nvGraphicFramePr>
        <p:xfrm>
          <a:off x="4191000" y="4038600"/>
          <a:ext cx="45720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1" imgW="3533775" imgH="1600200" progId="Paint.Picture">
                  <p:embed/>
                </p:oleObj>
              </mc:Choice>
              <mc:Fallback>
                <p:oleObj name="" r:id="rId11" imgW="3533775" imgH="1600200" progId="Paint.Picture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4038600"/>
                        <a:ext cx="4572000" cy="207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59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59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90" grpId="0"/>
      <p:bldP spid="67591" grpId="0" build="p"/>
      <p:bldP spid="67592" grpId="0" build="p"/>
      <p:bldP spid="6759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3489" name="Group 2"/>
          <p:cNvGrpSpPr/>
          <p:nvPr/>
        </p:nvGrpSpPr>
        <p:grpSpPr>
          <a:xfrm>
            <a:off x="228600" y="1600200"/>
            <a:ext cx="8709025" cy="3640138"/>
            <a:chOff x="144" y="1008"/>
            <a:chExt cx="5486" cy="2293"/>
          </a:xfrm>
        </p:grpSpPr>
        <p:sp>
          <p:nvSpPr>
            <p:cNvPr id="63490" name="Rectangle 3"/>
            <p:cNvSpPr/>
            <p:nvPr/>
          </p:nvSpPr>
          <p:spPr>
            <a:xfrm>
              <a:off x="317" y="1086"/>
              <a:ext cx="940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功能类型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1" name="Rectangle 4"/>
            <p:cNvSpPr/>
            <p:nvPr/>
          </p:nvSpPr>
          <p:spPr>
            <a:xfrm>
              <a:off x="1138" y="108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2" name="Rectangle 5"/>
            <p:cNvSpPr/>
            <p:nvPr/>
          </p:nvSpPr>
          <p:spPr>
            <a:xfrm>
              <a:off x="1818" y="1086"/>
              <a:ext cx="940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特性方程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3" name="Rectangle 6"/>
            <p:cNvSpPr/>
            <p:nvPr/>
          </p:nvSpPr>
          <p:spPr>
            <a:xfrm>
              <a:off x="2638" y="108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4" name="Rectangle 7"/>
            <p:cNvSpPr/>
            <p:nvPr/>
          </p:nvSpPr>
          <p:spPr>
            <a:xfrm>
              <a:off x="4181" y="1086"/>
              <a:ext cx="522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功能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5" name="Rectangle 8"/>
            <p:cNvSpPr/>
            <p:nvPr/>
          </p:nvSpPr>
          <p:spPr>
            <a:xfrm>
              <a:off x="4591" y="108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496" name="Rectangle 9"/>
            <p:cNvSpPr/>
            <p:nvPr/>
          </p:nvSpPr>
          <p:spPr>
            <a:xfrm>
              <a:off x="144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497" name="Line 10"/>
            <p:cNvSpPr/>
            <p:nvPr/>
          </p:nvSpPr>
          <p:spPr>
            <a:xfrm>
              <a:off x="144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8" name="Line 11"/>
            <p:cNvSpPr/>
            <p:nvPr/>
          </p:nvSpPr>
          <p:spPr>
            <a:xfrm>
              <a:off x="144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499" name="Rectangle 12"/>
            <p:cNvSpPr/>
            <p:nvPr/>
          </p:nvSpPr>
          <p:spPr>
            <a:xfrm>
              <a:off x="144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00" name="Line 13"/>
            <p:cNvSpPr/>
            <p:nvPr/>
          </p:nvSpPr>
          <p:spPr>
            <a:xfrm>
              <a:off x="144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1" name="Line 14"/>
            <p:cNvSpPr/>
            <p:nvPr/>
          </p:nvSpPr>
          <p:spPr>
            <a:xfrm>
              <a:off x="144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2" name="Rectangle 15"/>
            <p:cNvSpPr/>
            <p:nvPr/>
          </p:nvSpPr>
          <p:spPr>
            <a:xfrm>
              <a:off x="148" y="1008"/>
              <a:ext cx="1160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03" name="Line 16"/>
            <p:cNvSpPr/>
            <p:nvPr/>
          </p:nvSpPr>
          <p:spPr>
            <a:xfrm>
              <a:off x="148" y="1008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4" name="Rectangle 17"/>
            <p:cNvSpPr/>
            <p:nvPr/>
          </p:nvSpPr>
          <p:spPr>
            <a:xfrm>
              <a:off x="1308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05" name="Line 18"/>
            <p:cNvSpPr/>
            <p:nvPr/>
          </p:nvSpPr>
          <p:spPr>
            <a:xfrm>
              <a:off x="1308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6" name="Line 19"/>
            <p:cNvSpPr/>
            <p:nvPr/>
          </p:nvSpPr>
          <p:spPr>
            <a:xfrm>
              <a:off x="1308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7" name="Rectangle 20"/>
            <p:cNvSpPr/>
            <p:nvPr/>
          </p:nvSpPr>
          <p:spPr>
            <a:xfrm>
              <a:off x="1312" y="1008"/>
              <a:ext cx="183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08" name="Line 21"/>
            <p:cNvSpPr/>
            <p:nvPr/>
          </p:nvSpPr>
          <p:spPr>
            <a:xfrm>
              <a:off x="1312" y="1008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09" name="Rectangle 22"/>
            <p:cNvSpPr/>
            <p:nvPr/>
          </p:nvSpPr>
          <p:spPr>
            <a:xfrm>
              <a:off x="3143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10" name="Line 23"/>
            <p:cNvSpPr/>
            <p:nvPr/>
          </p:nvSpPr>
          <p:spPr>
            <a:xfrm>
              <a:off x="3143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1" name="Line 24"/>
            <p:cNvSpPr/>
            <p:nvPr/>
          </p:nvSpPr>
          <p:spPr>
            <a:xfrm>
              <a:off x="3143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2" name="Rectangle 25"/>
            <p:cNvSpPr/>
            <p:nvPr/>
          </p:nvSpPr>
          <p:spPr>
            <a:xfrm>
              <a:off x="3147" y="1008"/>
              <a:ext cx="247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13" name="Line 26"/>
            <p:cNvSpPr/>
            <p:nvPr/>
          </p:nvSpPr>
          <p:spPr>
            <a:xfrm>
              <a:off x="3147" y="1008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4" name="Rectangle 27"/>
            <p:cNvSpPr/>
            <p:nvPr/>
          </p:nvSpPr>
          <p:spPr>
            <a:xfrm>
              <a:off x="5626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15" name="Line 28"/>
            <p:cNvSpPr/>
            <p:nvPr/>
          </p:nvSpPr>
          <p:spPr>
            <a:xfrm>
              <a:off x="5626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6" name="Line 29"/>
            <p:cNvSpPr/>
            <p:nvPr/>
          </p:nvSpPr>
          <p:spPr>
            <a:xfrm>
              <a:off x="5626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7" name="Rectangle 30"/>
            <p:cNvSpPr/>
            <p:nvPr/>
          </p:nvSpPr>
          <p:spPr>
            <a:xfrm>
              <a:off x="5626" y="100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18" name="Line 31"/>
            <p:cNvSpPr/>
            <p:nvPr/>
          </p:nvSpPr>
          <p:spPr>
            <a:xfrm>
              <a:off x="5626" y="100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19" name="Line 32"/>
            <p:cNvSpPr/>
            <p:nvPr/>
          </p:nvSpPr>
          <p:spPr>
            <a:xfrm>
              <a:off x="5626" y="100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20" name="Rectangle 33"/>
            <p:cNvSpPr/>
            <p:nvPr/>
          </p:nvSpPr>
          <p:spPr>
            <a:xfrm>
              <a:off x="144" y="101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1" name="Line 34"/>
            <p:cNvSpPr/>
            <p:nvPr/>
          </p:nvSpPr>
          <p:spPr>
            <a:xfrm>
              <a:off x="144" y="101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22" name="Rectangle 35"/>
            <p:cNvSpPr/>
            <p:nvPr/>
          </p:nvSpPr>
          <p:spPr>
            <a:xfrm>
              <a:off x="1308" y="101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3" name="Line 36"/>
            <p:cNvSpPr/>
            <p:nvPr/>
          </p:nvSpPr>
          <p:spPr>
            <a:xfrm>
              <a:off x="1308" y="101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24" name="Rectangle 37"/>
            <p:cNvSpPr/>
            <p:nvPr/>
          </p:nvSpPr>
          <p:spPr>
            <a:xfrm>
              <a:off x="3143" y="101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5" name="Line 38"/>
            <p:cNvSpPr/>
            <p:nvPr/>
          </p:nvSpPr>
          <p:spPr>
            <a:xfrm>
              <a:off x="3143" y="101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26" name="Rectangle 39"/>
            <p:cNvSpPr/>
            <p:nvPr/>
          </p:nvSpPr>
          <p:spPr>
            <a:xfrm>
              <a:off x="5626" y="101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7" name="Line 40"/>
            <p:cNvSpPr/>
            <p:nvPr/>
          </p:nvSpPr>
          <p:spPr>
            <a:xfrm>
              <a:off x="5626" y="101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28" name="Rectangle 41"/>
            <p:cNvSpPr/>
            <p:nvPr/>
          </p:nvSpPr>
          <p:spPr>
            <a:xfrm>
              <a:off x="292" y="1513"/>
              <a:ext cx="20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SR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29" name="Rectangle 42"/>
            <p:cNvSpPr/>
            <p:nvPr/>
          </p:nvSpPr>
          <p:spPr>
            <a:xfrm>
              <a:off x="549" y="1513"/>
              <a:ext cx="7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0" name="Rectangle 43"/>
            <p:cNvSpPr/>
            <p:nvPr/>
          </p:nvSpPr>
          <p:spPr>
            <a:xfrm>
              <a:off x="1164" y="1513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1" name="Rectangle 44"/>
            <p:cNvSpPr/>
            <p:nvPr/>
          </p:nvSpPr>
          <p:spPr>
            <a:xfrm>
              <a:off x="1352" y="1513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2" name="Rectangle 45"/>
            <p:cNvSpPr/>
            <p:nvPr/>
          </p:nvSpPr>
          <p:spPr>
            <a:xfrm>
              <a:off x="3189" y="1513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33" name="Rectangle 46"/>
            <p:cNvSpPr/>
            <p:nvPr/>
          </p:nvSpPr>
          <p:spPr>
            <a:xfrm>
              <a:off x="144" y="136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34" name="Line 47"/>
            <p:cNvSpPr/>
            <p:nvPr/>
          </p:nvSpPr>
          <p:spPr>
            <a:xfrm>
              <a:off x="144" y="136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35" name="Line 48"/>
            <p:cNvSpPr/>
            <p:nvPr/>
          </p:nvSpPr>
          <p:spPr>
            <a:xfrm>
              <a:off x="144" y="136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36" name="Rectangle 49"/>
            <p:cNvSpPr/>
            <p:nvPr/>
          </p:nvSpPr>
          <p:spPr>
            <a:xfrm>
              <a:off x="148" y="1368"/>
              <a:ext cx="1160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37" name="Line 50"/>
            <p:cNvSpPr/>
            <p:nvPr/>
          </p:nvSpPr>
          <p:spPr>
            <a:xfrm>
              <a:off x="148" y="1368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38" name="Rectangle 51"/>
            <p:cNvSpPr/>
            <p:nvPr/>
          </p:nvSpPr>
          <p:spPr>
            <a:xfrm>
              <a:off x="1308" y="136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39" name="Line 52"/>
            <p:cNvSpPr/>
            <p:nvPr/>
          </p:nvSpPr>
          <p:spPr>
            <a:xfrm>
              <a:off x="1308" y="136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0" name="Line 53"/>
            <p:cNvSpPr/>
            <p:nvPr/>
          </p:nvSpPr>
          <p:spPr>
            <a:xfrm>
              <a:off x="1308" y="136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1" name="Rectangle 54"/>
            <p:cNvSpPr/>
            <p:nvPr/>
          </p:nvSpPr>
          <p:spPr>
            <a:xfrm>
              <a:off x="1312" y="1368"/>
              <a:ext cx="1831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42" name="Line 55"/>
            <p:cNvSpPr/>
            <p:nvPr/>
          </p:nvSpPr>
          <p:spPr>
            <a:xfrm>
              <a:off x="1312" y="1368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3" name="Rectangle 56"/>
            <p:cNvSpPr/>
            <p:nvPr/>
          </p:nvSpPr>
          <p:spPr>
            <a:xfrm>
              <a:off x="3143" y="136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44" name="Line 57"/>
            <p:cNvSpPr/>
            <p:nvPr/>
          </p:nvSpPr>
          <p:spPr>
            <a:xfrm>
              <a:off x="3143" y="136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5" name="Line 58"/>
            <p:cNvSpPr/>
            <p:nvPr/>
          </p:nvSpPr>
          <p:spPr>
            <a:xfrm>
              <a:off x="3143" y="136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6" name="Rectangle 59"/>
            <p:cNvSpPr/>
            <p:nvPr/>
          </p:nvSpPr>
          <p:spPr>
            <a:xfrm>
              <a:off x="3147" y="1368"/>
              <a:ext cx="2479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47" name="Line 60"/>
            <p:cNvSpPr/>
            <p:nvPr/>
          </p:nvSpPr>
          <p:spPr>
            <a:xfrm>
              <a:off x="3147" y="1368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48" name="Rectangle 61"/>
            <p:cNvSpPr/>
            <p:nvPr/>
          </p:nvSpPr>
          <p:spPr>
            <a:xfrm>
              <a:off x="5626" y="136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49" name="Line 62"/>
            <p:cNvSpPr/>
            <p:nvPr/>
          </p:nvSpPr>
          <p:spPr>
            <a:xfrm>
              <a:off x="5626" y="136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0" name="Line 63"/>
            <p:cNvSpPr/>
            <p:nvPr/>
          </p:nvSpPr>
          <p:spPr>
            <a:xfrm>
              <a:off x="5626" y="136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1" name="Rectangle 64"/>
            <p:cNvSpPr/>
            <p:nvPr/>
          </p:nvSpPr>
          <p:spPr>
            <a:xfrm>
              <a:off x="144" y="1371"/>
              <a:ext cx="4" cy="49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52" name="Line 65"/>
            <p:cNvSpPr/>
            <p:nvPr/>
          </p:nvSpPr>
          <p:spPr>
            <a:xfrm>
              <a:off x="144" y="1371"/>
              <a:ext cx="1" cy="49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3" name="Rectangle 66"/>
            <p:cNvSpPr/>
            <p:nvPr/>
          </p:nvSpPr>
          <p:spPr>
            <a:xfrm>
              <a:off x="1308" y="1371"/>
              <a:ext cx="4" cy="49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54" name="Line 67"/>
            <p:cNvSpPr/>
            <p:nvPr/>
          </p:nvSpPr>
          <p:spPr>
            <a:xfrm>
              <a:off x="1308" y="1371"/>
              <a:ext cx="1" cy="49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5" name="Rectangle 68"/>
            <p:cNvSpPr/>
            <p:nvPr/>
          </p:nvSpPr>
          <p:spPr>
            <a:xfrm>
              <a:off x="3143" y="1371"/>
              <a:ext cx="4" cy="49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56" name="Line 69"/>
            <p:cNvSpPr/>
            <p:nvPr/>
          </p:nvSpPr>
          <p:spPr>
            <a:xfrm>
              <a:off x="3143" y="1371"/>
              <a:ext cx="1" cy="49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7" name="Rectangle 70"/>
            <p:cNvSpPr/>
            <p:nvPr/>
          </p:nvSpPr>
          <p:spPr>
            <a:xfrm>
              <a:off x="5626" y="1371"/>
              <a:ext cx="4" cy="49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58" name="Line 71"/>
            <p:cNvSpPr/>
            <p:nvPr/>
          </p:nvSpPr>
          <p:spPr>
            <a:xfrm>
              <a:off x="5626" y="1371"/>
              <a:ext cx="1" cy="49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59" name="Rectangle 72"/>
            <p:cNvSpPr/>
            <p:nvPr/>
          </p:nvSpPr>
          <p:spPr>
            <a:xfrm>
              <a:off x="292" y="1939"/>
              <a:ext cx="313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JK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60" name="Rectangle 73"/>
            <p:cNvSpPr/>
            <p:nvPr/>
          </p:nvSpPr>
          <p:spPr>
            <a:xfrm>
              <a:off x="549" y="1939"/>
              <a:ext cx="7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61" name="Rectangle 74"/>
            <p:cNvSpPr/>
            <p:nvPr/>
          </p:nvSpPr>
          <p:spPr>
            <a:xfrm>
              <a:off x="1164" y="193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62" name="Rectangle 75"/>
            <p:cNvSpPr/>
            <p:nvPr/>
          </p:nvSpPr>
          <p:spPr>
            <a:xfrm>
              <a:off x="1352" y="193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63" name="Rectangle 76"/>
            <p:cNvSpPr/>
            <p:nvPr/>
          </p:nvSpPr>
          <p:spPr>
            <a:xfrm>
              <a:off x="3189" y="193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64" name="Rectangle 77"/>
            <p:cNvSpPr/>
            <p:nvPr/>
          </p:nvSpPr>
          <p:spPr>
            <a:xfrm>
              <a:off x="144" y="186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65" name="Line 78"/>
            <p:cNvSpPr/>
            <p:nvPr/>
          </p:nvSpPr>
          <p:spPr>
            <a:xfrm>
              <a:off x="144" y="186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66" name="Line 79"/>
            <p:cNvSpPr/>
            <p:nvPr/>
          </p:nvSpPr>
          <p:spPr>
            <a:xfrm>
              <a:off x="144" y="186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67" name="Rectangle 80"/>
            <p:cNvSpPr/>
            <p:nvPr/>
          </p:nvSpPr>
          <p:spPr>
            <a:xfrm>
              <a:off x="148" y="1861"/>
              <a:ext cx="1160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68" name="Line 81"/>
            <p:cNvSpPr/>
            <p:nvPr/>
          </p:nvSpPr>
          <p:spPr>
            <a:xfrm>
              <a:off x="148" y="1861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69" name="Rectangle 82"/>
            <p:cNvSpPr/>
            <p:nvPr/>
          </p:nvSpPr>
          <p:spPr>
            <a:xfrm>
              <a:off x="1308" y="186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70" name="Line 83"/>
            <p:cNvSpPr/>
            <p:nvPr/>
          </p:nvSpPr>
          <p:spPr>
            <a:xfrm>
              <a:off x="1308" y="186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1" name="Line 84"/>
            <p:cNvSpPr/>
            <p:nvPr/>
          </p:nvSpPr>
          <p:spPr>
            <a:xfrm>
              <a:off x="1308" y="186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2" name="Rectangle 85"/>
            <p:cNvSpPr/>
            <p:nvPr/>
          </p:nvSpPr>
          <p:spPr>
            <a:xfrm>
              <a:off x="1312" y="1861"/>
              <a:ext cx="183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73" name="Line 86"/>
            <p:cNvSpPr/>
            <p:nvPr/>
          </p:nvSpPr>
          <p:spPr>
            <a:xfrm>
              <a:off x="1312" y="1861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4" name="Rectangle 87"/>
            <p:cNvSpPr/>
            <p:nvPr/>
          </p:nvSpPr>
          <p:spPr>
            <a:xfrm>
              <a:off x="3143" y="186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75" name="Line 88"/>
            <p:cNvSpPr/>
            <p:nvPr/>
          </p:nvSpPr>
          <p:spPr>
            <a:xfrm>
              <a:off x="3143" y="186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6" name="Line 89"/>
            <p:cNvSpPr/>
            <p:nvPr/>
          </p:nvSpPr>
          <p:spPr>
            <a:xfrm>
              <a:off x="3143" y="186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7" name="Rectangle 90"/>
            <p:cNvSpPr/>
            <p:nvPr/>
          </p:nvSpPr>
          <p:spPr>
            <a:xfrm>
              <a:off x="3147" y="1861"/>
              <a:ext cx="247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78" name="Line 91"/>
            <p:cNvSpPr/>
            <p:nvPr/>
          </p:nvSpPr>
          <p:spPr>
            <a:xfrm>
              <a:off x="3147" y="1861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79" name="Rectangle 92"/>
            <p:cNvSpPr/>
            <p:nvPr/>
          </p:nvSpPr>
          <p:spPr>
            <a:xfrm>
              <a:off x="5626" y="186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80" name="Line 93"/>
            <p:cNvSpPr/>
            <p:nvPr/>
          </p:nvSpPr>
          <p:spPr>
            <a:xfrm>
              <a:off x="5626" y="186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81" name="Line 94"/>
            <p:cNvSpPr/>
            <p:nvPr/>
          </p:nvSpPr>
          <p:spPr>
            <a:xfrm>
              <a:off x="5626" y="186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82" name="Rectangle 95"/>
            <p:cNvSpPr/>
            <p:nvPr/>
          </p:nvSpPr>
          <p:spPr>
            <a:xfrm>
              <a:off x="144" y="1865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83" name="Line 96"/>
            <p:cNvSpPr/>
            <p:nvPr/>
          </p:nvSpPr>
          <p:spPr>
            <a:xfrm>
              <a:off x="144" y="1865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84" name="Rectangle 97"/>
            <p:cNvSpPr/>
            <p:nvPr/>
          </p:nvSpPr>
          <p:spPr>
            <a:xfrm>
              <a:off x="1308" y="1865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85" name="Line 98"/>
            <p:cNvSpPr/>
            <p:nvPr/>
          </p:nvSpPr>
          <p:spPr>
            <a:xfrm>
              <a:off x="1308" y="1865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86" name="Rectangle 99"/>
            <p:cNvSpPr/>
            <p:nvPr/>
          </p:nvSpPr>
          <p:spPr>
            <a:xfrm>
              <a:off x="3143" y="1865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87" name="Line 100"/>
            <p:cNvSpPr/>
            <p:nvPr/>
          </p:nvSpPr>
          <p:spPr>
            <a:xfrm>
              <a:off x="3143" y="1865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88" name="Rectangle 101"/>
            <p:cNvSpPr/>
            <p:nvPr/>
          </p:nvSpPr>
          <p:spPr>
            <a:xfrm>
              <a:off x="5626" y="1865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89" name="Line 102"/>
            <p:cNvSpPr/>
            <p:nvPr/>
          </p:nvSpPr>
          <p:spPr>
            <a:xfrm>
              <a:off x="5626" y="1865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90" name="Rectangle 103"/>
            <p:cNvSpPr/>
            <p:nvPr/>
          </p:nvSpPr>
          <p:spPr>
            <a:xfrm>
              <a:off x="344" y="229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D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91" name="Rectangle 104"/>
            <p:cNvSpPr/>
            <p:nvPr/>
          </p:nvSpPr>
          <p:spPr>
            <a:xfrm>
              <a:off x="497" y="2299"/>
              <a:ext cx="7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92" name="Rectangle 105"/>
            <p:cNvSpPr/>
            <p:nvPr/>
          </p:nvSpPr>
          <p:spPr>
            <a:xfrm>
              <a:off x="1113" y="229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93" name="Rectangle 106"/>
            <p:cNvSpPr/>
            <p:nvPr/>
          </p:nvSpPr>
          <p:spPr>
            <a:xfrm>
              <a:off x="1352" y="229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94" name="Rectangle 107"/>
            <p:cNvSpPr/>
            <p:nvPr/>
          </p:nvSpPr>
          <p:spPr>
            <a:xfrm>
              <a:off x="3189" y="2299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595" name="Rectangle 108"/>
            <p:cNvSpPr/>
            <p:nvPr/>
          </p:nvSpPr>
          <p:spPr>
            <a:xfrm>
              <a:off x="144" y="222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96" name="Line 109"/>
            <p:cNvSpPr/>
            <p:nvPr/>
          </p:nvSpPr>
          <p:spPr>
            <a:xfrm>
              <a:off x="144" y="222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97" name="Line 110"/>
            <p:cNvSpPr/>
            <p:nvPr/>
          </p:nvSpPr>
          <p:spPr>
            <a:xfrm>
              <a:off x="144" y="222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598" name="Rectangle 111"/>
            <p:cNvSpPr/>
            <p:nvPr/>
          </p:nvSpPr>
          <p:spPr>
            <a:xfrm>
              <a:off x="148" y="2221"/>
              <a:ext cx="1160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99" name="Line 112"/>
            <p:cNvSpPr/>
            <p:nvPr/>
          </p:nvSpPr>
          <p:spPr>
            <a:xfrm>
              <a:off x="148" y="2221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0" name="Rectangle 113"/>
            <p:cNvSpPr/>
            <p:nvPr/>
          </p:nvSpPr>
          <p:spPr>
            <a:xfrm>
              <a:off x="1308" y="222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01" name="Line 114"/>
            <p:cNvSpPr/>
            <p:nvPr/>
          </p:nvSpPr>
          <p:spPr>
            <a:xfrm>
              <a:off x="1308" y="222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2" name="Line 115"/>
            <p:cNvSpPr/>
            <p:nvPr/>
          </p:nvSpPr>
          <p:spPr>
            <a:xfrm>
              <a:off x="1308" y="222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3" name="Rectangle 116"/>
            <p:cNvSpPr/>
            <p:nvPr/>
          </p:nvSpPr>
          <p:spPr>
            <a:xfrm>
              <a:off x="1312" y="2221"/>
              <a:ext cx="183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04" name="Line 117"/>
            <p:cNvSpPr/>
            <p:nvPr/>
          </p:nvSpPr>
          <p:spPr>
            <a:xfrm>
              <a:off x="1312" y="2221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5" name="Rectangle 118"/>
            <p:cNvSpPr/>
            <p:nvPr/>
          </p:nvSpPr>
          <p:spPr>
            <a:xfrm>
              <a:off x="3143" y="222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06" name="Line 119"/>
            <p:cNvSpPr/>
            <p:nvPr/>
          </p:nvSpPr>
          <p:spPr>
            <a:xfrm>
              <a:off x="3143" y="222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7" name="Line 120"/>
            <p:cNvSpPr/>
            <p:nvPr/>
          </p:nvSpPr>
          <p:spPr>
            <a:xfrm>
              <a:off x="3143" y="222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08" name="Rectangle 121"/>
            <p:cNvSpPr/>
            <p:nvPr/>
          </p:nvSpPr>
          <p:spPr>
            <a:xfrm>
              <a:off x="3147" y="2221"/>
              <a:ext cx="247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09" name="Line 122"/>
            <p:cNvSpPr/>
            <p:nvPr/>
          </p:nvSpPr>
          <p:spPr>
            <a:xfrm>
              <a:off x="3147" y="2221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0" name="Rectangle 123"/>
            <p:cNvSpPr/>
            <p:nvPr/>
          </p:nvSpPr>
          <p:spPr>
            <a:xfrm>
              <a:off x="5626" y="2221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11" name="Line 124"/>
            <p:cNvSpPr/>
            <p:nvPr/>
          </p:nvSpPr>
          <p:spPr>
            <a:xfrm>
              <a:off x="5626" y="2221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2" name="Line 125"/>
            <p:cNvSpPr/>
            <p:nvPr/>
          </p:nvSpPr>
          <p:spPr>
            <a:xfrm>
              <a:off x="5626" y="2221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3" name="Rectangle 126"/>
            <p:cNvSpPr/>
            <p:nvPr/>
          </p:nvSpPr>
          <p:spPr>
            <a:xfrm>
              <a:off x="144" y="2225"/>
              <a:ext cx="4" cy="355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14" name="Line 127"/>
            <p:cNvSpPr/>
            <p:nvPr/>
          </p:nvSpPr>
          <p:spPr>
            <a:xfrm>
              <a:off x="144" y="2225"/>
              <a:ext cx="1" cy="35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5" name="Rectangle 128"/>
            <p:cNvSpPr/>
            <p:nvPr/>
          </p:nvSpPr>
          <p:spPr>
            <a:xfrm>
              <a:off x="1308" y="2225"/>
              <a:ext cx="4" cy="355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16" name="Line 129"/>
            <p:cNvSpPr/>
            <p:nvPr/>
          </p:nvSpPr>
          <p:spPr>
            <a:xfrm>
              <a:off x="1308" y="2225"/>
              <a:ext cx="1" cy="35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7" name="Rectangle 130"/>
            <p:cNvSpPr/>
            <p:nvPr/>
          </p:nvSpPr>
          <p:spPr>
            <a:xfrm>
              <a:off x="3143" y="2225"/>
              <a:ext cx="4" cy="355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18" name="Line 131"/>
            <p:cNvSpPr/>
            <p:nvPr/>
          </p:nvSpPr>
          <p:spPr>
            <a:xfrm>
              <a:off x="3143" y="2225"/>
              <a:ext cx="1" cy="35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19" name="Rectangle 132"/>
            <p:cNvSpPr/>
            <p:nvPr/>
          </p:nvSpPr>
          <p:spPr>
            <a:xfrm>
              <a:off x="5626" y="2225"/>
              <a:ext cx="4" cy="355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20" name="Line 133"/>
            <p:cNvSpPr/>
            <p:nvPr/>
          </p:nvSpPr>
          <p:spPr>
            <a:xfrm>
              <a:off x="5626" y="2225"/>
              <a:ext cx="1" cy="355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21" name="Rectangle 134"/>
            <p:cNvSpPr/>
            <p:nvPr/>
          </p:nvSpPr>
          <p:spPr>
            <a:xfrm>
              <a:off x="344" y="2658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T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22" name="Rectangle 135"/>
            <p:cNvSpPr/>
            <p:nvPr/>
          </p:nvSpPr>
          <p:spPr>
            <a:xfrm>
              <a:off x="497" y="2658"/>
              <a:ext cx="7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23" name="Rectangle 136"/>
            <p:cNvSpPr/>
            <p:nvPr/>
          </p:nvSpPr>
          <p:spPr>
            <a:xfrm>
              <a:off x="1113" y="2658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24" name="Rectangle 137"/>
            <p:cNvSpPr/>
            <p:nvPr/>
          </p:nvSpPr>
          <p:spPr>
            <a:xfrm>
              <a:off x="1352" y="2658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25" name="Rectangle 138"/>
            <p:cNvSpPr/>
            <p:nvPr/>
          </p:nvSpPr>
          <p:spPr>
            <a:xfrm>
              <a:off x="3189" y="2658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26" name="Rectangle 139"/>
            <p:cNvSpPr/>
            <p:nvPr/>
          </p:nvSpPr>
          <p:spPr>
            <a:xfrm>
              <a:off x="144" y="2580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27" name="Line 140"/>
            <p:cNvSpPr/>
            <p:nvPr/>
          </p:nvSpPr>
          <p:spPr>
            <a:xfrm>
              <a:off x="144" y="2580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28" name="Line 141"/>
            <p:cNvSpPr/>
            <p:nvPr/>
          </p:nvSpPr>
          <p:spPr>
            <a:xfrm>
              <a:off x="144" y="2580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29" name="Rectangle 142"/>
            <p:cNvSpPr/>
            <p:nvPr/>
          </p:nvSpPr>
          <p:spPr>
            <a:xfrm>
              <a:off x="148" y="2580"/>
              <a:ext cx="1160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30" name="Line 143"/>
            <p:cNvSpPr/>
            <p:nvPr/>
          </p:nvSpPr>
          <p:spPr>
            <a:xfrm>
              <a:off x="148" y="2580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1" name="Rectangle 144"/>
            <p:cNvSpPr/>
            <p:nvPr/>
          </p:nvSpPr>
          <p:spPr>
            <a:xfrm>
              <a:off x="1308" y="2580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32" name="Line 145"/>
            <p:cNvSpPr/>
            <p:nvPr/>
          </p:nvSpPr>
          <p:spPr>
            <a:xfrm>
              <a:off x="1308" y="2580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3" name="Line 146"/>
            <p:cNvSpPr/>
            <p:nvPr/>
          </p:nvSpPr>
          <p:spPr>
            <a:xfrm>
              <a:off x="1308" y="2580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4" name="Rectangle 147"/>
            <p:cNvSpPr/>
            <p:nvPr/>
          </p:nvSpPr>
          <p:spPr>
            <a:xfrm>
              <a:off x="1312" y="2580"/>
              <a:ext cx="183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35" name="Line 148"/>
            <p:cNvSpPr/>
            <p:nvPr/>
          </p:nvSpPr>
          <p:spPr>
            <a:xfrm>
              <a:off x="1312" y="2580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6" name="Rectangle 149"/>
            <p:cNvSpPr/>
            <p:nvPr/>
          </p:nvSpPr>
          <p:spPr>
            <a:xfrm>
              <a:off x="3143" y="2580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37" name="Line 150"/>
            <p:cNvSpPr/>
            <p:nvPr/>
          </p:nvSpPr>
          <p:spPr>
            <a:xfrm>
              <a:off x="3143" y="2580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8" name="Line 151"/>
            <p:cNvSpPr/>
            <p:nvPr/>
          </p:nvSpPr>
          <p:spPr>
            <a:xfrm>
              <a:off x="3143" y="2580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39" name="Rectangle 152"/>
            <p:cNvSpPr/>
            <p:nvPr/>
          </p:nvSpPr>
          <p:spPr>
            <a:xfrm>
              <a:off x="3147" y="2580"/>
              <a:ext cx="247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40" name="Line 153"/>
            <p:cNvSpPr/>
            <p:nvPr/>
          </p:nvSpPr>
          <p:spPr>
            <a:xfrm>
              <a:off x="3147" y="2580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41" name="Rectangle 154"/>
            <p:cNvSpPr/>
            <p:nvPr/>
          </p:nvSpPr>
          <p:spPr>
            <a:xfrm>
              <a:off x="5626" y="2580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42" name="Line 155"/>
            <p:cNvSpPr/>
            <p:nvPr/>
          </p:nvSpPr>
          <p:spPr>
            <a:xfrm>
              <a:off x="5626" y="2580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43" name="Line 156"/>
            <p:cNvSpPr/>
            <p:nvPr/>
          </p:nvSpPr>
          <p:spPr>
            <a:xfrm>
              <a:off x="5626" y="2580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44" name="Rectangle 157"/>
            <p:cNvSpPr/>
            <p:nvPr/>
          </p:nvSpPr>
          <p:spPr>
            <a:xfrm>
              <a:off x="144" y="2584"/>
              <a:ext cx="4" cy="35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45" name="Line 158"/>
            <p:cNvSpPr/>
            <p:nvPr/>
          </p:nvSpPr>
          <p:spPr>
            <a:xfrm>
              <a:off x="144" y="2584"/>
              <a:ext cx="1" cy="35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46" name="Rectangle 159"/>
            <p:cNvSpPr/>
            <p:nvPr/>
          </p:nvSpPr>
          <p:spPr>
            <a:xfrm>
              <a:off x="1308" y="2584"/>
              <a:ext cx="4" cy="35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47" name="Line 160"/>
            <p:cNvSpPr/>
            <p:nvPr/>
          </p:nvSpPr>
          <p:spPr>
            <a:xfrm>
              <a:off x="1308" y="2584"/>
              <a:ext cx="1" cy="35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48" name="Rectangle 161"/>
            <p:cNvSpPr/>
            <p:nvPr/>
          </p:nvSpPr>
          <p:spPr>
            <a:xfrm>
              <a:off x="3143" y="2584"/>
              <a:ext cx="4" cy="35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49" name="Line 162"/>
            <p:cNvSpPr/>
            <p:nvPr/>
          </p:nvSpPr>
          <p:spPr>
            <a:xfrm>
              <a:off x="3143" y="2584"/>
              <a:ext cx="1" cy="35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50" name="Rectangle 163"/>
            <p:cNvSpPr/>
            <p:nvPr/>
          </p:nvSpPr>
          <p:spPr>
            <a:xfrm>
              <a:off x="5626" y="2584"/>
              <a:ext cx="4" cy="35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51" name="Line 164"/>
            <p:cNvSpPr/>
            <p:nvPr/>
          </p:nvSpPr>
          <p:spPr>
            <a:xfrm>
              <a:off x="5626" y="2584"/>
              <a:ext cx="1" cy="35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52" name="Rectangle 165"/>
            <p:cNvSpPr/>
            <p:nvPr/>
          </p:nvSpPr>
          <p:spPr>
            <a:xfrm>
              <a:off x="351" y="301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T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3" name="Rectangle 166"/>
            <p:cNvSpPr/>
            <p:nvPr/>
          </p:nvSpPr>
          <p:spPr>
            <a:xfrm>
              <a:off x="454" y="3008"/>
              <a:ext cx="1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'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4" name="Rectangle 167"/>
            <p:cNvSpPr/>
            <p:nvPr/>
          </p:nvSpPr>
          <p:spPr>
            <a:xfrm>
              <a:off x="490" y="3016"/>
              <a:ext cx="7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zh-CN" altLang="en-US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触发器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5" name="Rectangle 168"/>
            <p:cNvSpPr/>
            <p:nvPr/>
          </p:nvSpPr>
          <p:spPr>
            <a:xfrm>
              <a:off x="1105" y="301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6" name="Rectangle 169"/>
            <p:cNvSpPr/>
            <p:nvPr/>
          </p:nvSpPr>
          <p:spPr>
            <a:xfrm>
              <a:off x="1352" y="301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7" name="Rectangle 170"/>
            <p:cNvSpPr/>
            <p:nvPr/>
          </p:nvSpPr>
          <p:spPr>
            <a:xfrm>
              <a:off x="3189" y="3016"/>
              <a:ext cx="209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p>
              <a:r>
                <a:rPr lang="en-US" altLang="zh-CN" sz="26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3658" name="Rectangle 171"/>
            <p:cNvSpPr/>
            <p:nvPr/>
          </p:nvSpPr>
          <p:spPr>
            <a:xfrm>
              <a:off x="144" y="293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59" name="Line 172"/>
            <p:cNvSpPr/>
            <p:nvPr/>
          </p:nvSpPr>
          <p:spPr>
            <a:xfrm>
              <a:off x="144" y="293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0" name="Line 173"/>
            <p:cNvSpPr/>
            <p:nvPr/>
          </p:nvSpPr>
          <p:spPr>
            <a:xfrm>
              <a:off x="144" y="293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1" name="Rectangle 174"/>
            <p:cNvSpPr/>
            <p:nvPr/>
          </p:nvSpPr>
          <p:spPr>
            <a:xfrm>
              <a:off x="148" y="2938"/>
              <a:ext cx="1160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62" name="Line 175"/>
            <p:cNvSpPr/>
            <p:nvPr/>
          </p:nvSpPr>
          <p:spPr>
            <a:xfrm>
              <a:off x="148" y="2938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3" name="Rectangle 176"/>
            <p:cNvSpPr/>
            <p:nvPr/>
          </p:nvSpPr>
          <p:spPr>
            <a:xfrm>
              <a:off x="1308" y="293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64" name="Line 177"/>
            <p:cNvSpPr/>
            <p:nvPr/>
          </p:nvSpPr>
          <p:spPr>
            <a:xfrm>
              <a:off x="1308" y="293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5" name="Line 178"/>
            <p:cNvSpPr/>
            <p:nvPr/>
          </p:nvSpPr>
          <p:spPr>
            <a:xfrm>
              <a:off x="1308" y="293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6" name="Rectangle 179"/>
            <p:cNvSpPr/>
            <p:nvPr/>
          </p:nvSpPr>
          <p:spPr>
            <a:xfrm>
              <a:off x="1312" y="2938"/>
              <a:ext cx="1831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67" name="Line 180"/>
            <p:cNvSpPr/>
            <p:nvPr/>
          </p:nvSpPr>
          <p:spPr>
            <a:xfrm>
              <a:off x="1312" y="2938"/>
              <a:ext cx="1831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68" name="Rectangle 181"/>
            <p:cNvSpPr/>
            <p:nvPr/>
          </p:nvSpPr>
          <p:spPr>
            <a:xfrm>
              <a:off x="3143" y="293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69" name="Line 182"/>
            <p:cNvSpPr/>
            <p:nvPr/>
          </p:nvSpPr>
          <p:spPr>
            <a:xfrm>
              <a:off x="3143" y="293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0" name="Line 183"/>
            <p:cNvSpPr/>
            <p:nvPr/>
          </p:nvSpPr>
          <p:spPr>
            <a:xfrm>
              <a:off x="3143" y="293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1" name="Rectangle 184"/>
            <p:cNvSpPr/>
            <p:nvPr/>
          </p:nvSpPr>
          <p:spPr>
            <a:xfrm>
              <a:off x="3147" y="2938"/>
              <a:ext cx="2479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72" name="Line 185"/>
            <p:cNvSpPr/>
            <p:nvPr/>
          </p:nvSpPr>
          <p:spPr>
            <a:xfrm>
              <a:off x="3147" y="2938"/>
              <a:ext cx="247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3" name="Rectangle 186"/>
            <p:cNvSpPr/>
            <p:nvPr/>
          </p:nvSpPr>
          <p:spPr>
            <a:xfrm>
              <a:off x="5626" y="2938"/>
              <a:ext cx="4" cy="4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74" name="Line 187"/>
            <p:cNvSpPr/>
            <p:nvPr/>
          </p:nvSpPr>
          <p:spPr>
            <a:xfrm>
              <a:off x="5626" y="293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5" name="Line 188"/>
            <p:cNvSpPr/>
            <p:nvPr/>
          </p:nvSpPr>
          <p:spPr>
            <a:xfrm>
              <a:off x="5626" y="2938"/>
              <a:ext cx="1" cy="4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6" name="Rectangle 189"/>
            <p:cNvSpPr/>
            <p:nvPr/>
          </p:nvSpPr>
          <p:spPr>
            <a:xfrm>
              <a:off x="144" y="294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77" name="Line 190"/>
            <p:cNvSpPr/>
            <p:nvPr/>
          </p:nvSpPr>
          <p:spPr>
            <a:xfrm>
              <a:off x="144" y="294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78" name="Rectangle 191"/>
            <p:cNvSpPr/>
            <p:nvPr/>
          </p:nvSpPr>
          <p:spPr>
            <a:xfrm>
              <a:off x="144" y="329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79" name="Line 192"/>
            <p:cNvSpPr/>
            <p:nvPr/>
          </p:nvSpPr>
          <p:spPr>
            <a:xfrm>
              <a:off x="144" y="329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0" name="Line 193"/>
            <p:cNvSpPr/>
            <p:nvPr/>
          </p:nvSpPr>
          <p:spPr>
            <a:xfrm>
              <a:off x="144" y="329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1" name="Rectangle 194"/>
            <p:cNvSpPr/>
            <p:nvPr/>
          </p:nvSpPr>
          <p:spPr>
            <a:xfrm>
              <a:off x="144" y="329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82" name="Line 195"/>
            <p:cNvSpPr/>
            <p:nvPr/>
          </p:nvSpPr>
          <p:spPr>
            <a:xfrm>
              <a:off x="144" y="329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3" name="Line 196"/>
            <p:cNvSpPr/>
            <p:nvPr/>
          </p:nvSpPr>
          <p:spPr>
            <a:xfrm>
              <a:off x="144" y="3298"/>
              <a:ext cx="1" cy="3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4" name="Rectangle 197"/>
            <p:cNvSpPr/>
            <p:nvPr/>
          </p:nvSpPr>
          <p:spPr>
            <a:xfrm>
              <a:off x="148" y="3298"/>
              <a:ext cx="1160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85" name="Line 198"/>
            <p:cNvSpPr/>
            <p:nvPr/>
          </p:nvSpPr>
          <p:spPr>
            <a:xfrm>
              <a:off x="148" y="3298"/>
              <a:ext cx="1160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6" name="Rectangle 199"/>
            <p:cNvSpPr/>
            <p:nvPr/>
          </p:nvSpPr>
          <p:spPr>
            <a:xfrm>
              <a:off x="1308" y="2942"/>
              <a:ext cx="4" cy="356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87" name="Line 200"/>
            <p:cNvSpPr/>
            <p:nvPr/>
          </p:nvSpPr>
          <p:spPr>
            <a:xfrm>
              <a:off x="1308" y="2942"/>
              <a:ext cx="1" cy="356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688" name="Rectangle 201"/>
            <p:cNvSpPr/>
            <p:nvPr/>
          </p:nvSpPr>
          <p:spPr>
            <a:xfrm>
              <a:off x="1308" y="3298"/>
              <a:ext cx="4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  <p:txBody>
            <a:bodyPr anchor="t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689" name="Line 202"/>
            <p:cNvSpPr/>
            <p:nvPr/>
          </p:nvSpPr>
          <p:spPr>
            <a:xfrm>
              <a:off x="1308" y="3298"/>
              <a:ext cx="4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3690" name="Line 203"/>
          <p:cNvSpPr/>
          <p:nvPr/>
        </p:nvSpPr>
        <p:spPr>
          <a:xfrm>
            <a:off x="2076450" y="5235575"/>
            <a:ext cx="1588" cy="4763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91" name="Rectangle 204"/>
          <p:cNvSpPr/>
          <p:nvPr/>
        </p:nvSpPr>
        <p:spPr>
          <a:xfrm>
            <a:off x="2082800" y="5235575"/>
            <a:ext cx="2906713" cy="476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692" name="Line 205"/>
          <p:cNvSpPr/>
          <p:nvPr/>
        </p:nvSpPr>
        <p:spPr>
          <a:xfrm>
            <a:off x="2082800" y="5235575"/>
            <a:ext cx="2906713" cy="1588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93" name="Rectangle 206"/>
          <p:cNvSpPr/>
          <p:nvPr/>
        </p:nvSpPr>
        <p:spPr>
          <a:xfrm>
            <a:off x="4989513" y="4670425"/>
            <a:ext cx="6350" cy="56515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694" name="Line 207"/>
          <p:cNvSpPr/>
          <p:nvPr/>
        </p:nvSpPr>
        <p:spPr>
          <a:xfrm>
            <a:off x="4989513" y="4670425"/>
            <a:ext cx="1587" cy="565150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95" name="Rectangle 208"/>
          <p:cNvSpPr/>
          <p:nvPr/>
        </p:nvSpPr>
        <p:spPr>
          <a:xfrm>
            <a:off x="4989513" y="5235575"/>
            <a:ext cx="6350" cy="476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696" name="Line 209"/>
          <p:cNvSpPr/>
          <p:nvPr/>
        </p:nvSpPr>
        <p:spPr>
          <a:xfrm>
            <a:off x="4989513" y="5235575"/>
            <a:ext cx="6350" cy="1588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97" name="Line 210"/>
          <p:cNvSpPr/>
          <p:nvPr/>
        </p:nvSpPr>
        <p:spPr>
          <a:xfrm>
            <a:off x="4989513" y="5235575"/>
            <a:ext cx="1587" cy="4763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98" name="Rectangle 211"/>
          <p:cNvSpPr/>
          <p:nvPr/>
        </p:nvSpPr>
        <p:spPr>
          <a:xfrm>
            <a:off x="4995863" y="5235575"/>
            <a:ext cx="3935412" cy="476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699" name="Line 212"/>
          <p:cNvSpPr/>
          <p:nvPr/>
        </p:nvSpPr>
        <p:spPr>
          <a:xfrm>
            <a:off x="4995863" y="5235575"/>
            <a:ext cx="3935412" cy="1588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0" name="Rectangle 213"/>
          <p:cNvSpPr/>
          <p:nvPr/>
        </p:nvSpPr>
        <p:spPr>
          <a:xfrm>
            <a:off x="8931275" y="4670425"/>
            <a:ext cx="6350" cy="565150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701" name="Line 214"/>
          <p:cNvSpPr/>
          <p:nvPr/>
        </p:nvSpPr>
        <p:spPr>
          <a:xfrm>
            <a:off x="8931275" y="4670425"/>
            <a:ext cx="1588" cy="565150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2" name="Rectangle 215"/>
          <p:cNvSpPr/>
          <p:nvPr/>
        </p:nvSpPr>
        <p:spPr>
          <a:xfrm>
            <a:off x="8931275" y="5235575"/>
            <a:ext cx="6350" cy="476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703" name="Line 216"/>
          <p:cNvSpPr/>
          <p:nvPr/>
        </p:nvSpPr>
        <p:spPr>
          <a:xfrm>
            <a:off x="8931275" y="5235575"/>
            <a:ext cx="6350" cy="1588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4" name="Line 217"/>
          <p:cNvSpPr/>
          <p:nvPr/>
        </p:nvSpPr>
        <p:spPr>
          <a:xfrm>
            <a:off x="8931275" y="5235575"/>
            <a:ext cx="1588" cy="4763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5" name="Rectangle 218"/>
          <p:cNvSpPr/>
          <p:nvPr/>
        </p:nvSpPr>
        <p:spPr>
          <a:xfrm>
            <a:off x="8931275" y="5235575"/>
            <a:ext cx="6350" cy="476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3706" name="Line 219"/>
          <p:cNvSpPr/>
          <p:nvPr/>
        </p:nvSpPr>
        <p:spPr>
          <a:xfrm>
            <a:off x="8931275" y="5235575"/>
            <a:ext cx="6350" cy="1588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7" name="Line 220"/>
          <p:cNvSpPr/>
          <p:nvPr/>
        </p:nvSpPr>
        <p:spPr>
          <a:xfrm>
            <a:off x="8931275" y="5235575"/>
            <a:ext cx="1588" cy="4763"/>
          </a:xfrm>
          <a:prstGeom prst="line">
            <a:avLst/>
          </a:prstGeom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708" name="Rectangle 221"/>
          <p:cNvSpPr/>
          <p:nvPr/>
        </p:nvSpPr>
        <p:spPr>
          <a:xfrm>
            <a:off x="244475" y="5237163"/>
            <a:ext cx="93663" cy="1920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830" name="Object 222"/>
          <p:cNvGraphicFramePr/>
          <p:nvPr/>
        </p:nvGraphicFramePr>
        <p:xfrm>
          <a:off x="2032000" y="2159000"/>
          <a:ext cx="24669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" imgW="1079500" imgH="419100" progId="Equation.3">
                  <p:embed/>
                </p:oleObj>
              </mc:Choice>
              <mc:Fallback>
                <p:oleObj name="" r:id="rId1" imgW="1079500" imgH="4191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2000" y="2159000"/>
                        <a:ext cx="246697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31" name="Object 223"/>
          <p:cNvGraphicFramePr/>
          <p:nvPr/>
        </p:nvGraphicFramePr>
        <p:xfrm>
          <a:off x="2322513" y="3038475"/>
          <a:ext cx="23256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" imgW="1002665" imgH="203200" progId="Equation.3">
                  <p:embed/>
                </p:oleObj>
              </mc:Choice>
              <mc:Fallback>
                <p:oleObj name="" r:id="rId3" imgW="1002665" imgH="203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2513" y="3038475"/>
                        <a:ext cx="2325687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32" name="Object 224"/>
          <p:cNvGraphicFramePr/>
          <p:nvPr/>
        </p:nvGraphicFramePr>
        <p:xfrm>
          <a:off x="2282825" y="4176713"/>
          <a:ext cx="22129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5" imgW="989965" imgH="203200" progId="Equation.3">
                  <p:embed/>
                </p:oleObj>
              </mc:Choice>
              <mc:Fallback>
                <p:oleObj name="" r:id="rId5" imgW="989965" imgH="2032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2825" y="4176713"/>
                        <a:ext cx="221297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833" name="Object 225"/>
          <p:cNvGraphicFramePr/>
          <p:nvPr/>
        </p:nvGraphicFramePr>
        <p:xfrm>
          <a:off x="2244725" y="4784725"/>
          <a:ext cx="15652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532765" imgH="203200" progId="Equation.3">
                  <p:embed/>
                </p:oleObj>
              </mc:Choice>
              <mc:Fallback>
                <p:oleObj name="" r:id="rId7" imgW="532765" imgH="203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4725" y="4784725"/>
                        <a:ext cx="15652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34" name="Text Box 226"/>
          <p:cNvSpPr txBox="1"/>
          <p:nvPr/>
        </p:nvSpPr>
        <p:spPr>
          <a:xfrm>
            <a:off x="5022850" y="2209800"/>
            <a:ext cx="23304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置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、置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、保持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8835" name="Text Box 227"/>
          <p:cNvSpPr txBox="1"/>
          <p:nvPr/>
        </p:nvSpPr>
        <p:spPr>
          <a:xfrm>
            <a:off x="5018088" y="3030538"/>
            <a:ext cx="417036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置</a:t>
            </a:r>
            <a:r>
              <a:rPr lang="en-US" altLang="zh-CN" b="1" dirty="0"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latin typeface="宋体" panose="02010600030101010101" pitchFamily="2" charset="-122"/>
              </a:rPr>
              <a:t>、置</a:t>
            </a:r>
            <a:r>
              <a:rPr lang="en-US" altLang="zh-CN" b="1" dirty="0">
                <a:latin typeface="宋体" panose="02010600030101010101" pitchFamily="2" charset="-122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、保持、计数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反相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8836" name="Text Box 228"/>
          <p:cNvSpPr txBox="1"/>
          <p:nvPr/>
        </p:nvSpPr>
        <p:spPr>
          <a:xfrm>
            <a:off x="5027613" y="3563938"/>
            <a:ext cx="79692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寄存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68837" name="Text Box 229"/>
          <p:cNvSpPr txBox="1"/>
          <p:nvPr/>
        </p:nvSpPr>
        <p:spPr>
          <a:xfrm>
            <a:off x="5022850" y="4097338"/>
            <a:ext cx="263683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保持、计数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反相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68838" name="Text Box 230"/>
          <p:cNvSpPr txBox="1"/>
          <p:nvPr/>
        </p:nvSpPr>
        <p:spPr>
          <a:xfrm>
            <a:off x="5024438" y="4706938"/>
            <a:ext cx="17176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latin typeface="宋体" panose="02010600030101010101" pitchFamily="2" charset="-122"/>
              </a:rPr>
              <a:t>计数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反相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en-US" altLang="zh-CN" b="1" dirty="0">
              <a:latin typeface="宋体" panose="02010600030101010101" pitchFamily="2" charset="-122"/>
            </a:endParaRPr>
          </a:p>
        </p:txBody>
      </p:sp>
      <p:graphicFrame>
        <p:nvGraphicFramePr>
          <p:cNvPr id="68839" name="Object 231"/>
          <p:cNvGraphicFramePr/>
          <p:nvPr/>
        </p:nvGraphicFramePr>
        <p:xfrm>
          <a:off x="2224088" y="3598863"/>
          <a:ext cx="10048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507365" imgH="203200" progId="Equation.3">
                  <p:embed/>
                </p:oleObj>
              </mc:Choice>
              <mc:Fallback>
                <p:oleObj name="" r:id="rId9" imgW="507365" imgH="203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4088" y="3598863"/>
                        <a:ext cx="1004887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19" name="Text Box 232"/>
          <p:cNvSpPr txBox="1"/>
          <p:nvPr/>
        </p:nvSpPr>
        <p:spPr>
          <a:xfrm>
            <a:off x="3811588" y="381000"/>
            <a:ext cx="1624012" cy="519113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小结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834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8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83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83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838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34" grpId="0" build="p"/>
      <p:bldP spid="68835" grpId="0" build="p"/>
      <p:bldP spid="68836" grpId="0" build="p"/>
      <p:bldP spid="68837" grpId="0" build="p"/>
      <p:bldP spid="688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749300" y="620713"/>
            <a:ext cx="5870575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四、逻辑函数的化简法 </a:t>
            </a:r>
            <a:endParaRPr kumimoji="1" lang="zh-CN" altLang="en-US" sz="2800" b="1" kern="1200" cap="none" spc="0" normalizeH="0" baseline="0" noProof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Text Box 3"/>
          <p:cNvSpPr txBox="1"/>
          <p:nvPr/>
        </p:nvSpPr>
        <p:spPr>
          <a:xfrm>
            <a:off x="338138" y="1143000"/>
            <a:ext cx="8639175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</a:rPr>
              <a:t>化简的目的是为了获得最简逻辑函数式，从而使逻辑电路简单、成本低、可靠性高。化简的方法主要有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公式化简法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图形化简法</a:t>
            </a:r>
            <a:r>
              <a:rPr lang="zh-CN" altLang="en-US" b="1" dirty="0">
                <a:latin typeface="Times New Roman" panose="02020603050405020304" pitchFamily="18" charset="0"/>
              </a:rPr>
              <a:t>两种。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7108" name="Text Box 4"/>
          <p:cNvSpPr txBox="1"/>
          <p:nvPr/>
        </p:nvSpPr>
        <p:spPr>
          <a:xfrm>
            <a:off x="217488" y="2473325"/>
            <a:ext cx="4089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公式化简法：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Text Box 5"/>
          <p:cNvSpPr txBox="1"/>
          <p:nvPr/>
        </p:nvSpPr>
        <p:spPr>
          <a:xfrm>
            <a:off x="2724150" y="2473325"/>
            <a:ext cx="627538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可化简任何复杂的逻辑函数，但要求能熟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练和灵活运用逻辑代数的各种公式和定理，并要求具有一定的运算技巧和经验。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7110" name="Text Box 6"/>
          <p:cNvSpPr txBox="1"/>
          <p:nvPr/>
        </p:nvSpPr>
        <p:spPr>
          <a:xfrm>
            <a:off x="249238" y="3741738"/>
            <a:ext cx="4089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图形化简法：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1" name="Text Box 7"/>
          <p:cNvSpPr txBox="1"/>
          <p:nvPr/>
        </p:nvSpPr>
        <p:spPr>
          <a:xfrm>
            <a:off x="2724150" y="3741738"/>
            <a:ext cx="627538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简单、直观，不易出错，有一定的步骤和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方法可循。但是，当函数的变量个数多于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六个时，就失去了优点，没有实用价值。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7112" name="Text Box 8"/>
          <p:cNvSpPr txBox="1"/>
          <p:nvPr/>
        </p:nvSpPr>
        <p:spPr>
          <a:xfrm>
            <a:off x="642938" y="4972050"/>
            <a:ext cx="225425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约束项：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（无关项）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3" name="Text Box 9"/>
          <p:cNvSpPr txBox="1"/>
          <p:nvPr/>
        </p:nvSpPr>
        <p:spPr>
          <a:xfrm>
            <a:off x="2724150" y="5019675"/>
            <a:ext cx="6275388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可以取 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，也可以取 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，它的取值对逻辑函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数值没有影响，应充分利用这一特点化简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逻辑函数，以得到更为满意的化简结果。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01" name="AutoShape 10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2" name="AutoShape 11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3" name="AutoShape 12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204" name="AutoShape 13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/>
      <p:bldP spid="47108" grpId="0"/>
      <p:bldP spid="47109" grpId="0"/>
      <p:bldP spid="47110" grpId="0"/>
      <p:bldP spid="47111" grpId="0"/>
      <p:bldP spid="47112" grpId="0"/>
      <p:bldP spid="471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4513" name="Group 1026"/>
          <p:cNvGrpSpPr/>
          <p:nvPr/>
        </p:nvGrpSpPr>
        <p:grpSpPr>
          <a:xfrm>
            <a:off x="762000" y="3352800"/>
            <a:ext cx="2438400" cy="2286000"/>
            <a:chOff x="2656" y="3780"/>
            <a:chExt cx="3003" cy="2814"/>
          </a:xfrm>
        </p:grpSpPr>
        <p:pic>
          <p:nvPicPr>
            <p:cNvPr id="64514" name="Picture 102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656" y="3780"/>
              <a:ext cx="3003" cy="243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4515" name="Text Box 1027"/>
            <p:cNvSpPr txBox="1"/>
            <p:nvPr/>
          </p:nvSpPr>
          <p:spPr>
            <a:xfrm>
              <a:off x="3731" y="6126"/>
              <a:ext cx="7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p>
              <a:pPr algn="just"/>
              <a:r>
                <a:rPr lang="en-US" altLang="zh-CN" sz="1200" dirty="0">
                  <a:solidFill>
                    <a:srgbClr val="000000"/>
                  </a:solidFill>
                  <a:latin typeface="Arial Unicode MS" pitchFamily="34" charset="-122"/>
                </a:rPr>
                <a:t>(a)</a:t>
              </a:r>
              <a:endParaRPr lang="en-US" altLang="zh-CN" sz="1200" dirty="0">
                <a:solidFill>
                  <a:srgbClr val="000000"/>
                </a:solidFill>
                <a:latin typeface="Arial Unicode MS" pitchFamily="34" charset="-122"/>
              </a:endParaRPr>
            </a:p>
            <a:p>
              <a:pPr eaLnBrk="0" hangingPunct="0"/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4516" name="Rectangle 1032"/>
          <p:cNvSpPr/>
          <p:nvPr/>
        </p:nvSpPr>
        <p:spPr>
          <a:xfrm>
            <a:off x="152400" y="152400"/>
            <a:ext cx="8610600" cy="2592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★★★★★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例：将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JK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触发器转换成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触发器。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JK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触发器逻辑图如下图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(a)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所示，在该图上画出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触发器的转换图。并假设该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T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触发器各输入端的电压波形如下图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</a:rPr>
              <a:t>(b)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所示，试画出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端对应的电压波形（设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的初始状态为</a:t>
            </a:r>
            <a:r>
              <a:rPr lang="en-US" altLang="zh-CN" sz="2800" dirty="0">
                <a:solidFill>
                  <a:srgbClr val="000000"/>
                </a:solidFill>
                <a:latin typeface="Arial Unicode MS" pitchFamily="34" charset="-122"/>
              </a:rPr>
              <a:t>0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）。</a:t>
            </a:r>
            <a:endParaRPr lang="zh-CN" altLang="en-US" sz="1200" dirty="0">
              <a:solidFill>
                <a:srgbClr val="000000"/>
              </a:solidFill>
              <a:latin typeface="Arial Unicode MS" pitchFamily="34" charset="-122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4517" name="Rectangle 1034"/>
          <p:cNvSpPr/>
          <p:nvPr/>
        </p:nvSpPr>
        <p:spPr>
          <a:xfrm>
            <a:off x="0" y="1855788"/>
            <a:ext cx="9144000" cy="639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宋体" panose="02010600030101010101" pitchFamily="2" charset="-122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Arial Unicode MS" pitchFamily="34" charset="-122"/>
              </a:rPr>
              <a:t>   </a:t>
            </a:r>
            <a:endParaRPr lang="en-US" altLang="zh-CN" sz="1200" dirty="0">
              <a:solidFill>
                <a:srgbClr val="000000"/>
              </a:solidFill>
              <a:latin typeface="Arial Unicode MS" pitchFamily="34" charset="-122"/>
            </a:endParaRPr>
          </a:p>
          <a:p>
            <a:pPr eaLnBrk="0" hangingPunct="0"/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8" name="Object 1037"/>
          <p:cNvGraphicFramePr/>
          <p:nvPr/>
        </p:nvGraphicFramePr>
        <p:xfrm>
          <a:off x="3886200" y="2590800"/>
          <a:ext cx="442912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" imgW="4429125" imgH="3543300" progId="Paint.Picture">
                  <p:embed/>
                </p:oleObj>
              </mc:Choice>
              <mc:Fallback>
                <p:oleObj name="" r:id="rId2" imgW="4429125" imgH="3543300" progId="Paint.Picture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86200" y="2590800"/>
                        <a:ext cx="4429125" cy="354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5537" name="Picture 1027" descr="作图题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600200"/>
            <a:ext cx="6096000" cy="495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301" name="Rectangle 1029"/>
          <p:cNvSpPr/>
          <p:nvPr/>
        </p:nvSpPr>
        <p:spPr>
          <a:xfrm>
            <a:off x="1219200" y="2667000"/>
            <a:ext cx="6400800" cy="3886200"/>
          </a:xfrm>
          <a:prstGeom prst="rect">
            <a:avLst/>
          </a:prstGeom>
          <a:solidFill>
            <a:srgbClr val="99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1026"/>
          <p:cNvSpPr/>
          <p:nvPr/>
        </p:nvSpPr>
        <p:spPr>
          <a:xfrm>
            <a:off x="0" y="381000"/>
            <a:ext cx="9144000" cy="95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例：（课本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P.254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题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5.19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）电路和信号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的波形如下图所示。试画出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端对应的电压波形（设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的初始状态为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2" name="Object 1030"/>
          <p:cNvGraphicFramePr/>
          <p:nvPr/>
        </p:nvGraphicFramePr>
        <p:xfrm>
          <a:off x="914400" y="2667000"/>
          <a:ext cx="685800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" imgW="5848350" imgH="3448050" progId="Paint.Picture">
                  <p:embed/>
                </p:oleObj>
              </mc:Choice>
              <mc:Fallback>
                <p:oleObj name="" r:id="rId2" imgW="5848350" imgH="3448050" progId="Paint.Picture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667000"/>
                        <a:ext cx="6858000" cy="404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6561" name="对象 1"/>
          <p:cNvGraphicFramePr/>
          <p:nvPr/>
        </p:nvGraphicFramePr>
        <p:xfrm>
          <a:off x="3781425" y="1555750"/>
          <a:ext cx="5253038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5248275" imgH="1714500" progId="Paint.Picture">
                  <p:embed/>
                </p:oleObj>
              </mc:Choice>
              <mc:Fallback>
                <p:oleObj name="" r:id="rId1" imgW="5248275" imgH="1714500" progId="Paint.Picture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1425" y="1555750"/>
                        <a:ext cx="5253038" cy="171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" name="Rectangle 1026"/>
          <p:cNvSpPr/>
          <p:nvPr/>
        </p:nvSpPr>
        <p:spPr>
          <a:xfrm>
            <a:off x="0" y="171450"/>
            <a:ext cx="9144000" cy="138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例：（课本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P.254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题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5.18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）下图所示的各触发器的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初始状态为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。试画出在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信号连续作用下各触发器的输出端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的电压波形。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6563" name="对象 3"/>
          <p:cNvGraphicFramePr/>
          <p:nvPr/>
        </p:nvGraphicFramePr>
        <p:xfrm>
          <a:off x="5156200" y="3808413"/>
          <a:ext cx="3878263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" imgW="3743325" imgH="2552700" progId="Paint.Picture">
                  <p:embed/>
                </p:oleObj>
              </mc:Choice>
              <mc:Fallback>
                <p:oleObj name="" r:id="rId3" imgW="3743325" imgH="2552700" progId="Paint.Picture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56200" y="3808413"/>
                        <a:ext cx="3878263" cy="290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文本框 70675"/>
          <p:cNvSpPr txBox="1"/>
          <p:nvPr/>
        </p:nvSpPr>
        <p:spPr>
          <a:xfrm>
            <a:off x="107950" y="1555750"/>
            <a:ext cx="3809365" cy="3291840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解题方法：</a:t>
            </a:r>
            <a:endParaRPr lang="en-US" altLang="zh-CN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⑴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先写出触发器输入端方程。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⑵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将以上方程代入触发器的特性方程中，得到每个触发器的状态方程。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>
              <a:lnSpc>
                <a:spcPct val="130000"/>
              </a:lnSpc>
            </a:pPr>
            <a:r>
              <a:rPr lang="en-US" altLang="zh-CN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⑶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根据状态</a:t>
            </a:r>
            <a:r>
              <a:rPr lang="zh-CN" altLang="en-US" sz="2000" noProof="1" dirty="0">
                <a:ln>
                  <a:solidFill>
                    <a:srgbClr val="C00000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方程画波形图，在此要注意触发变化的时钟（是上升沿还是下降沿）。</a:t>
            </a:r>
            <a:endParaRPr lang="zh-CN" altLang="en-US" sz="2000" noProof="1" dirty="0">
              <a:ln>
                <a:solidFill>
                  <a:srgbClr val="C00000"/>
                </a:solidFill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25" y="5184775"/>
          <a:ext cx="5148263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5" imgW="2705100" imgH="736600" progId="Equation.KSEE3">
                  <p:embed/>
                </p:oleObj>
              </mc:Choice>
              <mc:Fallback>
                <p:oleObj name="" r:id="rId5" imgW="2705100" imgH="736600" progId="Equation.KSEE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025" y="5184775"/>
                        <a:ext cx="5148263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5786438" y="5184775"/>
            <a:ext cx="3009900" cy="311150"/>
            <a:chOff x="9238" y="7837"/>
            <a:chExt cx="4569" cy="491"/>
          </a:xfrm>
        </p:grpSpPr>
        <p:cxnSp>
          <p:nvCxnSpPr>
            <p:cNvPr id="66567" name="直接连接符 8"/>
            <p:cNvCxnSpPr/>
            <p:nvPr/>
          </p:nvCxnSpPr>
          <p:spPr>
            <a:xfrm>
              <a:off x="12254" y="8311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68" name="直接连接符 10"/>
            <p:cNvCxnSpPr/>
            <p:nvPr/>
          </p:nvCxnSpPr>
          <p:spPr>
            <a:xfrm>
              <a:off x="11477" y="7837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69" name="直接连接符 11"/>
            <p:cNvCxnSpPr/>
            <p:nvPr/>
          </p:nvCxnSpPr>
          <p:spPr>
            <a:xfrm>
              <a:off x="13031" y="7837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0" name="直接连接符 14"/>
            <p:cNvCxnSpPr/>
            <p:nvPr/>
          </p:nvCxnSpPr>
          <p:spPr>
            <a:xfrm>
              <a:off x="11523" y="7844"/>
              <a:ext cx="0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1" name="直接连接符 15"/>
            <p:cNvCxnSpPr/>
            <p:nvPr/>
          </p:nvCxnSpPr>
          <p:spPr>
            <a:xfrm>
              <a:off x="12254" y="7844"/>
              <a:ext cx="0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2" name="直接连接符 16"/>
            <p:cNvCxnSpPr/>
            <p:nvPr/>
          </p:nvCxnSpPr>
          <p:spPr>
            <a:xfrm>
              <a:off x="13031" y="7844"/>
              <a:ext cx="0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3" name="直接连接符 17"/>
            <p:cNvCxnSpPr/>
            <p:nvPr/>
          </p:nvCxnSpPr>
          <p:spPr>
            <a:xfrm>
              <a:off x="9238" y="8311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4" name="直接连接符 18"/>
            <p:cNvCxnSpPr/>
            <p:nvPr/>
          </p:nvCxnSpPr>
          <p:spPr>
            <a:xfrm>
              <a:off x="10746" y="8311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5" name="直接连接符 19"/>
            <p:cNvCxnSpPr/>
            <p:nvPr/>
          </p:nvCxnSpPr>
          <p:spPr>
            <a:xfrm>
              <a:off x="9969" y="7837"/>
              <a:ext cx="77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6" name="直接连接符 20"/>
            <p:cNvCxnSpPr/>
            <p:nvPr/>
          </p:nvCxnSpPr>
          <p:spPr>
            <a:xfrm>
              <a:off x="9981" y="7844"/>
              <a:ext cx="0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77" name="直接连接符 21"/>
            <p:cNvCxnSpPr/>
            <p:nvPr/>
          </p:nvCxnSpPr>
          <p:spPr>
            <a:xfrm>
              <a:off x="10746" y="7844"/>
              <a:ext cx="0" cy="4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圆角矩形标注 38"/>
          <p:cNvSpPr/>
          <p:nvPr/>
        </p:nvSpPr>
        <p:spPr>
          <a:xfrm>
            <a:off x="6330950" y="3427413"/>
            <a:ext cx="1439863" cy="576262"/>
          </a:xfrm>
          <a:prstGeom prst="wedgeRoundRectCallout">
            <a:avLst>
              <a:gd name="adj1" fmla="val -55116"/>
              <a:gd name="adj2" fmla="val 212954"/>
              <a:gd name="adj3" fmla="val 16667"/>
            </a:avLst>
          </a:prstGeom>
          <a:solidFill>
            <a:srgbClr val="C2FFF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r>
              <a:rPr lang="zh-CN" altLang="en-US" sz="1800" b="1">
                <a:latin typeface="Times New Roman" panose="02020603050405020304" pitchFamily="18" charset="0"/>
              </a:rPr>
              <a:t>下降沿触发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3781425" y="4003675"/>
            <a:ext cx="1439863" cy="576263"/>
          </a:xfrm>
          <a:prstGeom prst="wedgeRoundRectCallout">
            <a:avLst>
              <a:gd name="adj1" fmla="val 101852"/>
              <a:gd name="adj2" fmla="val 193880"/>
              <a:gd name="adj3" fmla="val 16667"/>
            </a:avLst>
          </a:prstGeom>
          <a:solidFill>
            <a:srgbClr val="85FFE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/>
          <a:p>
            <a:r>
              <a:rPr lang="zh-CN" altLang="en-US" sz="1800" b="1">
                <a:latin typeface="Times New Roman" panose="02020603050405020304" pitchFamily="18" charset="0"/>
              </a:rPr>
              <a:t>上降沿触发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61038" y="6045200"/>
            <a:ext cx="2738437" cy="312738"/>
            <a:chOff x="9072" y="9521"/>
            <a:chExt cx="4314" cy="491"/>
          </a:xfrm>
        </p:grpSpPr>
        <p:cxnSp>
          <p:nvCxnSpPr>
            <p:cNvPr id="66581" name="直接连接符 24"/>
            <p:cNvCxnSpPr/>
            <p:nvPr/>
          </p:nvCxnSpPr>
          <p:spPr>
            <a:xfrm>
              <a:off x="11809" y="9996"/>
              <a:ext cx="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2" name="直接连接符 25"/>
            <p:cNvCxnSpPr/>
            <p:nvPr/>
          </p:nvCxnSpPr>
          <p:spPr>
            <a:xfrm>
              <a:off x="11020" y="9521"/>
              <a:ext cx="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3" name="直接连接符 26"/>
            <p:cNvCxnSpPr/>
            <p:nvPr/>
          </p:nvCxnSpPr>
          <p:spPr>
            <a:xfrm>
              <a:off x="12598" y="9521"/>
              <a:ext cx="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4" name="直接连接符 27"/>
            <p:cNvCxnSpPr/>
            <p:nvPr/>
          </p:nvCxnSpPr>
          <p:spPr>
            <a:xfrm>
              <a:off x="11067" y="9528"/>
              <a:ext cx="0" cy="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5" name="直接连接符 28"/>
            <p:cNvCxnSpPr/>
            <p:nvPr/>
          </p:nvCxnSpPr>
          <p:spPr>
            <a:xfrm>
              <a:off x="11809" y="9528"/>
              <a:ext cx="0" cy="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6" name="直接连接符 29"/>
            <p:cNvCxnSpPr/>
            <p:nvPr/>
          </p:nvCxnSpPr>
          <p:spPr>
            <a:xfrm>
              <a:off x="12598" y="9528"/>
              <a:ext cx="0" cy="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7" name="直接连接符 31"/>
            <p:cNvCxnSpPr/>
            <p:nvPr/>
          </p:nvCxnSpPr>
          <p:spPr>
            <a:xfrm>
              <a:off x="10278" y="9996"/>
              <a:ext cx="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8" name="直接连接符 32"/>
            <p:cNvCxnSpPr/>
            <p:nvPr/>
          </p:nvCxnSpPr>
          <p:spPr>
            <a:xfrm>
              <a:off x="9489" y="9521"/>
              <a:ext cx="7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89" name="直接连接符 33"/>
            <p:cNvCxnSpPr/>
            <p:nvPr/>
          </p:nvCxnSpPr>
          <p:spPr>
            <a:xfrm>
              <a:off x="9502" y="9528"/>
              <a:ext cx="0" cy="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90" name="直接连接符 34"/>
            <p:cNvCxnSpPr/>
            <p:nvPr/>
          </p:nvCxnSpPr>
          <p:spPr>
            <a:xfrm>
              <a:off x="10278" y="9528"/>
              <a:ext cx="0" cy="4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91" name="直接连接符 4"/>
            <p:cNvCxnSpPr/>
            <p:nvPr/>
          </p:nvCxnSpPr>
          <p:spPr>
            <a:xfrm flipH="1">
              <a:off x="9072" y="9991"/>
              <a:ext cx="41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6" grpId="0" bldLvl="0" animBg="1"/>
      <p:bldP spid="39" grpId="0" bldLvl="0" animBg="1"/>
      <p:bldP spid="40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Text Box 2"/>
          <p:cNvSpPr txBox="1"/>
          <p:nvPr/>
        </p:nvSpPr>
        <p:spPr>
          <a:xfrm>
            <a:off x="2171700" y="142875"/>
            <a:ext cx="4362450" cy="51911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第六章时序逻辑电路   总结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6" name="Text Box 3"/>
          <p:cNvSpPr txBox="1"/>
          <p:nvPr/>
        </p:nvSpPr>
        <p:spPr>
          <a:xfrm>
            <a:off x="225425" y="533400"/>
            <a:ext cx="179228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主要内容：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Text Box 4"/>
          <p:cNvSpPr txBox="1"/>
          <p:nvPr/>
        </p:nvSpPr>
        <p:spPr>
          <a:xfrm>
            <a:off x="228600" y="990600"/>
            <a:ext cx="3859213" cy="151606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</a:rPr>
              <a:t>时序逻辑电路的分析方法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</a:rPr>
              <a:t>常用的时序逻辑电路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3.</a:t>
            </a:r>
            <a:r>
              <a:rPr lang="zh-CN" altLang="en-US" b="1" dirty="0">
                <a:latin typeface="Times New Roman" panose="02020603050405020304" pitchFamily="18" charset="0"/>
              </a:rPr>
              <a:t>时序逻辑电路的分析方法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7588" name="Text Box 5"/>
          <p:cNvSpPr txBox="1"/>
          <p:nvPr/>
        </p:nvSpPr>
        <p:spPr>
          <a:xfrm>
            <a:off x="228600" y="2495550"/>
            <a:ext cx="11795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掌握：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Text Box 6"/>
          <p:cNvSpPr txBox="1"/>
          <p:nvPr/>
        </p:nvSpPr>
        <p:spPr>
          <a:xfrm>
            <a:off x="228600" y="2895600"/>
            <a:ext cx="8839200" cy="3927475"/>
          </a:xfrm>
          <a:prstGeom prst="rect">
            <a:avLst/>
          </a:prstGeom>
          <a:noFill/>
          <a:ln w="19050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</a:rPr>
              <a:t>掌握寄存器和移位寄存器的组成原理。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</a:rPr>
              <a:t>掌握集成移位寄存器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74LS194</a:t>
            </a:r>
            <a:r>
              <a:rPr lang="zh-CN" altLang="en-US" b="1" dirty="0">
                <a:latin typeface="Times New Roman" panose="02020603050405020304" pitchFamily="18" charset="0"/>
              </a:rPr>
              <a:t>的功能和使用方法。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了解同步二进制计数器、十进制计数器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4.</a:t>
            </a:r>
            <a:r>
              <a:rPr lang="zh-CN" altLang="en-US" b="1" dirty="0">
                <a:latin typeface="Times New Roman" panose="02020603050405020304" pitchFamily="18" charset="0"/>
              </a:rPr>
              <a:t>掌握同步十进制加法计数器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74LS160</a:t>
            </a:r>
            <a:r>
              <a:rPr lang="zh-CN" altLang="en-US" b="1" dirty="0">
                <a:latin typeface="Times New Roman" panose="02020603050405020304" pitchFamily="18" charset="0"/>
              </a:rPr>
              <a:t>、同步二进制加法计数器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74LS161</a:t>
            </a:r>
            <a:r>
              <a:rPr lang="zh-CN" altLang="en-US" b="1" dirty="0">
                <a:latin typeface="Times New Roman" panose="02020603050405020304" pitchFamily="18" charset="0"/>
              </a:rPr>
              <a:t>（符号、功能表、管脚功能）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5.</a:t>
            </a:r>
            <a:r>
              <a:rPr lang="zh-CN" altLang="en-US" b="1" dirty="0">
                <a:latin typeface="Times New Roman" panose="02020603050405020304" pitchFamily="18" charset="0"/>
              </a:rPr>
              <a:t>掌握环形计数器和扭环形计数器工作原理。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6.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掌握任意进制加法计数器的构成方法及特点。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（主要是应用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74LS160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74LS161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设计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M&lt;N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进制计数器）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框 2"/>
          <p:cNvSpPr txBox="1"/>
          <p:nvPr/>
        </p:nvSpPr>
        <p:spPr>
          <a:xfrm>
            <a:off x="708025" y="158750"/>
            <a:ext cx="7926388" cy="1382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</a:rPr>
              <a:t>★★★★★</a:t>
            </a:r>
            <a:r>
              <a:rPr lang="zh-CN" altLang="en-US" sz="3600" b="1" dirty="0">
                <a:latin typeface="Times New Roman" panose="02020603050405020304" pitchFamily="18" charset="0"/>
              </a:rPr>
              <a:t>时序逻辑电路的分析：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例：试画出下图所示电路</a:t>
            </a:r>
            <a:r>
              <a:rPr lang="en-US" altLang="zh-CN" b="1" i="1" dirty="0">
                <a:latin typeface="Times New Roman" panose="02020603050405020304" pitchFamily="18" charset="0"/>
              </a:rPr>
              <a:t>Q 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i="1" dirty="0">
                <a:latin typeface="Times New Roman" panose="02020603050405020304" pitchFamily="18" charset="0"/>
              </a:rPr>
              <a:t> </a:t>
            </a:r>
            <a:r>
              <a:rPr lang="zh-CN" altLang="en-US" b="1" i="1" dirty="0">
                <a:latin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</a:rPr>
              <a:t>Q 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的状态图和波形图。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设</a:t>
            </a:r>
            <a:r>
              <a:rPr lang="en-US" altLang="zh-CN" b="1" i="1" dirty="0">
                <a:latin typeface="Times New Roman" panose="02020603050405020304" pitchFamily="18" charset="0"/>
              </a:rPr>
              <a:t>Q 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</a:rPr>
              <a:t>Q 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的初始状态均为</a:t>
            </a:r>
            <a:r>
              <a:rPr lang="en-US" altLang="zh-CN" b="1" i="1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且</a:t>
            </a:r>
            <a:r>
              <a:rPr lang="en-US" altLang="zh-CN" b="1" i="1" dirty="0">
                <a:latin typeface="Times New Roman" panose="02020603050405020304" pitchFamily="18" charset="0"/>
              </a:rPr>
              <a:t>CLK</a:t>
            </a:r>
            <a:r>
              <a:rPr lang="zh-CN" altLang="en-US" b="1" dirty="0">
                <a:latin typeface="Times New Roman" panose="02020603050405020304" pitchFamily="18" charset="0"/>
              </a:rPr>
              <a:t>如图所示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8610" name="对象 3"/>
          <p:cNvGraphicFramePr/>
          <p:nvPr>
            <p:custDataLst>
              <p:tags r:id="rId1"/>
            </p:custDataLst>
          </p:nvPr>
        </p:nvGraphicFramePr>
        <p:xfrm>
          <a:off x="4648200" y="1639888"/>
          <a:ext cx="434022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794250" imgH="2343150" progId="Paint.Picture">
                  <p:embed/>
                </p:oleObj>
              </mc:Choice>
              <mc:Fallback>
                <p:oleObj name="" r:id="rId2" imgW="4794250" imgH="23431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8200" y="1639888"/>
                        <a:ext cx="4340225" cy="211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对象 5"/>
          <p:cNvGraphicFramePr/>
          <p:nvPr/>
        </p:nvGraphicFramePr>
        <p:xfrm>
          <a:off x="71438" y="1639888"/>
          <a:ext cx="4576762" cy="443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4464050" imgH="4286250" progId="Paint.Picture">
                  <p:embed/>
                </p:oleObj>
              </mc:Choice>
              <mc:Fallback>
                <p:oleObj name="" r:id="rId4" imgW="4464050" imgH="42862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8" y="1639888"/>
                        <a:ext cx="4576762" cy="443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对象 7"/>
          <p:cNvGraphicFramePr/>
          <p:nvPr/>
        </p:nvGraphicFramePr>
        <p:xfrm>
          <a:off x="4946650" y="3873500"/>
          <a:ext cx="3687763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2813050" imgH="2368550" progId="Paint.Picture">
                  <p:embed/>
                </p:oleObj>
              </mc:Choice>
              <mc:Fallback>
                <p:oleObj name="" r:id="rId6" imgW="2813050" imgH="23685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46650" y="3873500"/>
                        <a:ext cx="3687763" cy="237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矩形 180227"/>
          <p:cNvSpPr/>
          <p:nvPr/>
        </p:nvSpPr>
        <p:spPr>
          <a:xfrm>
            <a:off x="468313" y="260350"/>
            <a:ext cx="8207375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例：（课本</a:t>
            </a:r>
            <a:r>
              <a:rPr lang="en-US" altLang="zh-CN" b="1" dirty="0">
                <a:latin typeface="Times New Roman" panose="02020603050405020304" pitchFamily="18" charset="0"/>
              </a:rPr>
              <a:t>P.346</a:t>
            </a:r>
            <a:r>
              <a:rPr lang="zh-CN" altLang="en-US" b="1" dirty="0">
                <a:latin typeface="Times New Roman" panose="02020603050405020304" pitchFamily="18" charset="0"/>
              </a:rPr>
              <a:t>题</a:t>
            </a:r>
            <a:r>
              <a:rPr lang="en-US" altLang="zh-CN" b="1" dirty="0">
                <a:latin typeface="Times New Roman" panose="02020603050405020304" pitchFamily="18" charset="0"/>
              </a:rPr>
              <a:t>6.1</a:t>
            </a:r>
            <a:r>
              <a:rPr lang="zh-CN" altLang="en-US" b="1" dirty="0">
                <a:latin typeface="Times New Roman" panose="02020603050405020304" pitchFamily="18" charset="0"/>
              </a:rPr>
              <a:t>）分析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下图所示的时序电路，请写出电路的驱动方程、状态方程和输出方程，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画出电路的状态图和时序图。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Q </a:t>
            </a:r>
            <a:r>
              <a:rPr lang="en-US" altLang="zh-CN" b="1" baseline="-30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的初始状态均为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CLK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波形如图所示，时序图可在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CLK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波形下方完成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69634" name="图片 1802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825" y="1989138"/>
            <a:ext cx="3362325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635" name="图片 1802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4005263"/>
            <a:ext cx="3267075" cy="94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6" name="文本框 180230"/>
          <p:cNvSpPr txBox="1"/>
          <p:nvPr/>
        </p:nvSpPr>
        <p:spPr>
          <a:xfrm>
            <a:off x="376238" y="1793875"/>
            <a:ext cx="427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解：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由电路图求驱动方程：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9637" name="图片 1802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3" y="2349500"/>
            <a:ext cx="2592387" cy="1074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638" name="文本框 180232"/>
          <p:cNvSpPr txBox="1"/>
          <p:nvPr/>
        </p:nvSpPr>
        <p:spPr>
          <a:xfrm>
            <a:off x="0" y="3500438"/>
            <a:ext cx="48577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b="1" i="1">
                <a:latin typeface="Times New Roman" panose="02020603050405020304" pitchFamily="18" charset="0"/>
              </a:rPr>
              <a:t>JK</a:t>
            </a:r>
            <a:r>
              <a:rPr lang="zh-CN" altLang="en-US" dirty="0">
                <a:latin typeface="Times New Roman" panose="02020603050405020304" pitchFamily="18" charset="0"/>
              </a:rPr>
              <a:t>触发器特性方程：</a:t>
            </a:r>
            <a:r>
              <a:rPr lang="zh-CN" altLang="en-US" b="1" i="1" dirty="0">
                <a:latin typeface="Times New Roman" panose="02020603050405020304" pitchFamily="18" charset="0"/>
              </a:rPr>
              <a:t>                </a:t>
            </a:r>
            <a:endParaRPr lang="zh-CN" altLang="en-US" b="1" i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得状态转换方程：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39" name="对象 180233"/>
          <p:cNvGraphicFramePr/>
          <p:nvPr/>
        </p:nvGraphicFramePr>
        <p:xfrm>
          <a:off x="3348038" y="3573463"/>
          <a:ext cx="1657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4" imgW="1028065" imgH="203200" progId="Equation.3">
                  <p:embed/>
                </p:oleObj>
              </mc:Choice>
              <mc:Fallback>
                <p:oleObj name="" r:id="rId4" imgW="102806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8038" y="3573463"/>
                        <a:ext cx="1657350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矩形 180235"/>
          <p:cNvSpPr/>
          <p:nvPr/>
        </p:nvSpPr>
        <p:spPr>
          <a:xfrm>
            <a:off x="0" y="2814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9641" name="对象 180234"/>
          <p:cNvGraphicFramePr/>
          <p:nvPr/>
        </p:nvGraphicFramePr>
        <p:xfrm>
          <a:off x="179388" y="4292600"/>
          <a:ext cx="318135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6" imgW="3181350" imgH="1228725" progId="Paint.Picture">
                  <p:embed/>
                </p:oleObj>
              </mc:Choice>
              <mc:Fallback>
                <p:oleObj name="" r:id="rId6" imgW="3181350" imgH="1228725" progId="Paint.Picture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9388" y="4292600"/>
                        <a:ext cx="318135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矩形 180236"/>
          <p:cNvSpPr/>
          <p:nvPr/>
        </p:nvSpPr>
        <p:spPr>
          <a:xfrm>
            <a:off x="179388" y="5661025"/>
            <a:ext cx="213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状态图为：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9643" name="对象 180237"/>
          <p:cNvGraphicFramePr>
            <a:graphicFrameLocks noChangeAspect="1"/>
          </p:cNvGraphicFramePr>
          <p:nvPr/>
        </p:nvGraphicFramePr>
        <p:xfrm>
          <a:off x="2916238" y="4365625"/>
          <a:ext cx="20732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8" imgW="2105025" imgH="2371725" progId="Paint.Picture">
                  <p:embed/>
                </p:oleObj>
              </mc:Choice>
              <mc:Fallback>
                <p:oleObj name="" r:id="rId8" imgW="2105025" imgH="2371725" progId="Paint.Picture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6238" y="4365625"/>
                        <a:ext cx="2073275" cy="213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矩形 180238"/>
          <p:cNvSpPr/>
          <p:nvPr/>
        </p:nvSpPr>
        <p:spPr>
          <a:xfrm>
            <a:off x="107950" y="6237288"/>
            <a:ext cx="2139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</a:rPr>
              <a:t>波形图为：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0240" name="矩形 180239"/>
          <p:cNvSpPr/>
          <p:nvPr/>
        </p:nvSpPr>
        <p:spPr>
          <a:xfrm>
            <a:off x="5076825" y="4005263"/>
            <a:ext cx="3598863" cy="2852737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wrap="none" anchor="ctr" anchorCtr="0"/>
          <a:p>
            <a:pPr algn="ctr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69646" name="矩形 18024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80241" name="对象 180240"/>
          <p:cNvGraphicFramePr/>
          <p:nvPr/>
        </p:nvGraphicFramePr>
        <p:xfrm>
          <a:off x="5148263" y="4149725"/>
          <a:ext cx="3257550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0" imgW="3257550" imgH="1819275" progId="Paint.Picture">
                  <p:embed/>
                </p:oleObj>
              </mc:Choice>
              <mc:Fallback>
                <p:oleObj name="" r:id="rId10" imgW="3257550" imgH="1819275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48263" y="4149725"/>
                        <a:ext cx="3257550" cy="181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43" name="矩形 180242"/>
          <p:cNvSpPr/>
          <p:nvPr/>
        </p:nvSpPr>
        <p:spPr>
          <a:xfrm>
            <a:off x="0" y="1773238"/>
            <a:ext cx="5076825" cy="5084762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 anchorCtr="0"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0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0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0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灯片编号占位符 3"/>
          <p:cNvSpPr/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graphicFrame>
        <p:nvGraphicFramePr>
          <p:cNvPr id="70658" name="对象 271425"/>
          <p:cNvGraphicFramePr/>
          <p:nvPr/>
        </p:nvGraphicFramePr>
        <p:xfrm>
          <a:off x="100013" y="3700463"/>
          <a:ext cx="3960812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2688550" imgH="16554450" progId="MSPhotoEd.3">
                  <p:embed/>
                </p:oleObj>
              </mc:Choice>
              <mc:Fallback>
                <p:oleObj name="" r:id="rId1" imgW="22688550" imgH="16554450" progId="MSPhotoEd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013" y="3700463"/>
                        <a:ext cx="3960812" cy="289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矩形 271361"/>
          <p:cNvSpPr/>
          <p:nvPr/>
        </p:nvSpPr>
        <p:spPr>
          <a:xfrm>
            <a:off x="241300" y="830263"/>
            <a:ext cx="3429000" cy="746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器件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74161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0660" name="图片 271362" descr="741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475" y="962025"/>
            <a:ext cx="2735263" cy="1600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61" name="文本框 271363"/>
          <p:cNvSpPr txBox="1"/>
          <p:nvPr/>
        </p:nvSpPr>
        <p:spPr>
          <a:xfrm>
            <a:off x="7813675" y="1422400"/>
            <a:ext cx="7096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LD’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62" name="对象 271365"/>
          <p:cNvGraphicFramePr/>
          <p:nvPr/>
        </p:nvGraphicFramePr>
        <p:xfrm>
          <a:off x="7813675" y="1876425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228600" imgH="228600" progId="Equation.3">
                  <p:embed/>
                </p:oleObj>
              </mc:Choice>
              <mc:Fallback>
                <p:oleObj name="" r:id="rId4" imgW="2286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3675" y="1876425"/>
                        <a:ext cx="571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3" name="组合 7"/>
          <p:cNvGrpSpPr/>
          <p:nvPr/>
        </p:nvGrpSpPr>
        <p:grpSpPr>
          <a:xfrm>
            <a:off x="4060825" y="3711575"/>
            <a:ext cx="4681538" cy="2879725"/>
            <a:chOff x="6396" y="5845"/>
            <a:chExt cx="7371" cy="4535"/>
          </a:xfrm>
        </p:grpSpPr>
        <p:sp>
          <p:nvSpPr>
            <p:cNvPr id="70664" name="矩形 271367"/>
            <p:cNvSpPr/>
            <p:nvPr/>
          </p:nvSpPr>
          <p:spPr>
            <a:xfrm>
              <a:off x="10671" y="9610"/>
              <a:ext cx="309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计数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65" name="矩形 271368"/>
            <p:cNvSpPr/>
            <p:nvPr/>
          </p:nvSpPr>
          <p:spPr>
            <a:xfrm>
              <a:off x="9924" y="9610"/>
              <a:ext cx="74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66" name="矩形 271369"/>
            <p:cNvSpPr/>
            <p:nvPr/>
          </p:nvSpPr>
          <p:spPr>
            <a:xfrm>
              <a:off x="9116" y="9610"/>
              <a:ext cx="80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67" name="矩形 271370"/>
            <p:cNvSpPr/>
            <p:nvPr/>
          </p:nvSpPr>
          <p:spPr>
            <a:xfrm>
              <a:off x="8211" y="9610"/>
              <a:ext cx="90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68" name="矩形 271371"/>
            <p:cNvSpPr/>
            <p:nvPr/>
          </p:nvSpPr>
          <p:spPr>
            <a:xfrm>
              <a:off x="7364" y="9610"/>
              <a:ext cx="84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69" name="矩形 271372"/>
            <p:cNvSpPr/>
            <p:nvPr/>
          </p:nvSpPr>
          <p:spPr>
            <a:xfrm>
              <a:off x="6509" y="9610"/>
              <a:ext cx="85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70" name="矩形 271373"/>
            <p:cNvSpPr/>
            <p:nvPr/>
          </p:nvSpPr>
          <p:spPr>
            <a:xfrm>
              <a:off x="10671" y="8848"/>
              <a:ext cx="309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保持（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C=0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1" name="矩形 271374"/>
            <p:cNvSpPr/>
            <p:nvPr/>
          </p:nvSpPr>
          <p:spPr>
            <a:xfrm>
              <a:off x="9924" y="8848"/>
              <a:ext cx="74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2" name="矩形 271375"/>
            <p:cNvSpPr/>
            <p:nvPr/>
          </p:nvSpPr>
          <p:spPr>
            <a:xfrm>
              <a:off x="9116" y="8848"/>
              <a:ext cx="80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3" name="矩形 271376"/>
            <p:cNvSpPr/>
            <p:nvPr/>
          </p:nvSpPr>
          <p:spPr>
            <a:xfrm>
              <a:off x="8211" y="8848"/>
              <a:ext cx="90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4" name="矩形 271377"/>
            <p:cNvSpPr/>
            <p:nvPr/>
          </p:nvSpPr>
          <p:spPr>
            <a:xfrm>
              <a:off x="7364" y="8848"/>
              <a:ext cx="84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5" name="矩形 271378"/>
            <p:cNvSpPr/>
            <p:nvPr/>
          </p:nvSpPr>
          <p:spPr>
            <a:xfrm>
              <a:off x="6509" y="8848"/>
              <a:ext cx="85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6" name="矩形 271379"/>
            <p:cNvSpPr/>
            <p:nvPr/>
          </p:nvSpPr>
          <p:spPr>
            <a:xfrm>
              <a:off x="10671" y="8078"/>
              <a:ext cx="309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保持（包括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77" name="矩形 271380"/>
            <p:cNvSpPr/>
            <p:nvPr/>
          </p:nvSpPr>
          <p:spPr>
            <a:xfrm>
              <a:off x="9924" y="8078"/>
              <a:ext cx="74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8" name="矩形 271381"/>
            <p:cNvSpPr/>
            <p:nvPr/>
          </p:nvSpPr>
          <p:spPr>
            <a:xfrm>
              <a:off x="9116" y="8078"/>
              <a:ext cx="80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79" name="矩形 271382"/>
            <p:cNvSpPr/>
            <p:nvPr/>
          </p:nvSpPr>
          <p:spPr>
            <a:xfrm>
              <a:off x="8211" y="8078"/>
              <a:ext cx="90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0" name="矩形 271383"/>
            <p:cNvSpPr/>
            <p:nvPr/>
          </p:nvSpPr>
          <p:spPr>
            <a:xfrm>
              <a:off x="7364" y="8078"/>
              <a:ext cx="84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1" name="矩形 271384"/>
            <p:cNvSpPr/>
            <p:nvPr/>
          </p:nvSpPr>
          <p:spPr>
            <a:xfrm>
              <a:off x="6509" y="8078"/>
              <a:ext cx="85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2" name="矩形 271385"/>
            <p:cNvSpPr/>
            <p:nvPr/>
          </p:nvSpPr>
          <p:spPr>
            <a:xfrm>
              <a:off x="10671" y="7308"/>
              <a:ext cx="309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预置数（同步）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83" name="矩形 271386"/>
            <p:cNvSpPr/>
            <p:nvPr/>
          </p:nvSpPr>
          <p:spPr>
            <a:xfrm>
              <a:off x="9924" y="7308"/>
              <a:ext cx="74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4" name="矩形 271387"/>
            <p:cNvSpPr/>
            <p:nvPr/>
          </p:nvSpPr>
          <p:spPr>
            <a:xfrm>
              <a:off x="9116" y="7308"/>
              <a:ext cx="80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5" name="矩形 271388"/>
            <p:cNvSpPr/>
            <p:nvPr/>
          </p:nvSpPr>
          <p:spPr>
            <a:xfrm>
              <a:off x="8211" y="7308"/>
              <a:ext cx="90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6" name="矩形 271389"/>
            <p:cNvSpPr/>
            <p:nvPr/>
          </p:nvSpPr>
          <p:spPr>
            <a:xfrm>
              <a:off x="7364" y="7308"/>
              <a:ext cx="84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87" name="矩形 271390"/>
            <p:cNvSpPr/>
            <p:nvPr/>
          </p:nvSpPr>
          <p:spPr>
            <a:xfrm>
              <a:off x="6509" y="7308"/>
              <a:ext cx="85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88" name="矩形 271391"/>
            <p:cNvSpPr/>
            <p:nvPr/>
          </p:nvSpPr>
          <p:spPr>
            <a:xfrm>
              <a:off x="10671" y="6545"/>
              <a:ext cx="309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置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（异步）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89" name="矩形 271392"/>
            <p:cNvSpPr/>
            <p:nvPr/>
          </p:nvSpPr>
          <p:spPr>
            <a:xfrm>
              <a:off x="9924" y="6545"/>
              <a:ext cx="74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90" name="矩形 271393"/>
            <p:cNvSpPr/>
            <p:nvPr/>
          </p:nvSpPr>
          <p:spPr>
            <a:xfrm>
              <a:off x="9116" y="6545"/>
              <a:ext cx="80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91" name="矩形 271394"/>
            <p:cNvSpPr/>
            <p:nvPr/>
          </p:nvSpPr>
          <p:spPr>
            <a:xfrm>
              <a:off x="8211" y="6545"/>
              <a:ext cx="90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92" name="矩形 271395"/>
            <p:cNvSpPr/>
            <p:nvPr/>
          </p:nvSpPr>
          <p:spPr>
            <a:xfrm>
              <a:off x="7364" y="6545"/>
              <a:ext cx="84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93" name="矩形 271396"/>
            <p:cNvSpPr/>
            <p:nvPr/>
          </p:nvSpPr>
          <p:spPr>
            <a:xfrm>
              <a:off x="6509" y="6545"/>
              <a:ext cx="85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0694" name="矩形 271397"/>
            <p:cNvSpPr/>
            <p:nvPr/>
          </p:nvSpPr>
          <p:spPr>
            <a:xfrm>
              <a:off x="10671" y="5845"/>
              <a:ext cx="309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工作状态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0695" name="矩形 271398"/>
            <p:cNvSpPr/>
            <p:nvPr/>
          </p:nvSpPr>
          <p:spPr>
            <a:xfrm>
              <a:off x="9924" y="5845"/>
              <a:ext cx="74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6" name="矩形 271399"/>
            <p:cNvSpPr/>
            <p:nvPr/>
          </p:nvSpPr>
          <p:spPr>
            <a:xfrm>
              <a:off x="9116" y="5845"/>
              <a:ext cx="80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7" name="矩形 271400"/>
            <p:cNvSpPr/>
            <p:nvPr/>
          </p:nvSpPr>
          <p:spPr>
            <a:xfrm>
              <a:off x="8211" y="5845"/>
              <a:ext cx="90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8" name="矩形 271401"/>
            <p:cNvSpPr/>
            <p:nvPr/>
          </p:nvSpPr>
          <p:spPr>
            <a:xfrm>
              <a:off x="7364" y="5845"/>
              <a:ext cx="84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699" name="矩形 271402"/>
            <p:cNvSpPr/>
            <p:nvPr/>
          </p:nvSpPr>
          <p:spPr>
            <a:xfrm>
              <a:off x="6509" y="5845"/>
              <a:ext cx="85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0700" name="直接连接符 271403"/>
            <p:cNvSpPr/>
            <p:nvPr/>
          </p:nvSpPr>
          <p:spPr>
            <a:xfrm>
              <a:off x="6509" y="5845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1" name="直接连接符 271404"/>
            <p:cNvSpPr/>
            <p:nvPr/>
          </p:nvSpPr>
          <p:spPr>
            <a:xfrm>
              <a:off x="6509" y="6545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2" name="直接连接符 271405"/>
            <p:cNvSpPr/>
            <p:nvPr/>
          </p:nvSpPr>
          <p:spPr>
            <a:xfrm>
              <a:off x="6509" y="730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3" name="直接连接符 271406"/>
            <p:cNvSpPr/>
            <p:nvPr/>
          </p:nvSpPr>
          <p:spPr>
            <a:xfrm>
              <a:off x="6509" y="807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4" name="直接连接符 271407"/>
            <p:cNvSpPr/>
            <p:nvPr/>
          </p:nvSpPr>
          <p:spPr>
            <a:xfrm>
              <a:off x="6509" y="884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5" name="直接连接符 271408"/>
            <p:cNvSpPr/>
            <p:nvPr/>
          </p:nvSpPr>
          <p:spPr>
            <a:xfrm>
              <a:off x="6509" y="9610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6" name="直接连接符 271409"/>
            <p:cNvSpPr/>
            <p:nvPr/>
          </p:nvSpPr>
          <p:spPr>
            <a:xfrm>
              <a:off x="7364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7" name="直接连接符 271410"/>
            <p:cNvSpPr/>
            <p:nvPr/>
          </p:nvSpPr>
          <p:spPr>
            <a:xfrm>
              <a:off x="8211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8" name="直接连接符 271411"/>
            <p:cNvSpPr/>
            <p:nvPr/>
          </p:nvSpPr>
          <p:spPr>
            <a:xfrm>
              <a:off x="9116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09" name="直接连接符 271412"/>
            <p:cNvSpPr/>
            <p:nvPr/>
          </p:nvSpPr>
          <p:spPr>
            <a:xfrm>
              <a:off x="10671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0710" name="对象 271413"/>
            <p:cNvGraphicFramePr/>
            <p:nvPr/>
          </p:nvGraphicFramePr>
          <p:xfrm>
            <a:off x="6396" y="5958"/>
            <a:ext cx="422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6" imgW="2080260" imgH="215900" progId="Equation.3">
                    <p:embed/>
                  </p:oleObj>
                </mc:Choice>
                <mc:Fallback>
                  <p:oleObj name="" r:id="rId6" imgW="2080260" imgH="215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396" y="5958"/>
                          <a:ext cx="4228" cy="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11" name="直接连接符 271414"/>
            <p:cNvSpPr/>
            <p:nvPr/>
          </p:nvSpPr>
          <p:spPr>
            <a:xfrm>
              <a:off x="6509" y="788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2" name="直接连接符 271415"/>
            <p:cNvSpPr/>
            <p:nvPr/>
          </p:nvSpPr>
          <p:spPr>
            <a:xfrm flipV="1">
              <a:off x="6736" y="756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3" name="直接连接符 271416"/>
            <p:cNvSpPr/>
            <p:nvPr/>
          </p:nvSpPr>
          <p:spPr>
            <a:xfrm>
              <a:off x="6734" y="754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4" name="直接连接符 271417"/>
            <p:cNvSpPr/>
            <p:nvPr/>
          </p:nvSpPr>
          <p:spPr>
            <a:xfrm>
              <a:off x="6961" y="756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5" name="直接连接符 271418"/>
            <p:cNvSpPr/>
            <p:nvPr/>
          </p:nvSpPr>
          <p:spPr>
            <a:xfrm>
              <a:off x="6961" y="788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6" name="直接连接符 271419"/>
            <p:cNvSpPr/>
            <p:nvPr/>
          </p:nvSpPr>
          <p:spPr>
            <a:xfrm>
              <a:off x="6509" y="1015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7" name="直接连接符 271420"/>
            <p:cNvSpPr/>
            <p:nvPr/>
          </p:nvSpPr>
          <p:spPr>
            <a:xfrm flipV="1">
              <a:off x="6736" y="983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0718" name="直接连接符 271421"/>
            <p:cNvSpPr/>
            <p:nvPr/>
          </p:nvSpPr>
          <p:spPr>
            <a:xfrm>
              <a:off x="6734" y="981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19" name="直接连接符 271422"/>
            <p:cNvSpPr/>
            <p:nvPr/>
          </p:nvSpPr>
          <p:spPr>
            <a:xfrm>
              <a:off x="6961" y="983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0720" name="直接连接符 271423"/>
            <p:cNvSpPr/>
            <p:nvPr/>
          </p:nvSpPr>
          <p:spPr>
            <a:xfrm>
              <a:off x="6961" y="1015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0721" name="文本框 4"/>
          <p:cNvSpPr txBox="1"/>
          <p:nvPr/>
        </p:nvSpPr>
        <p:spPr>
          <a:xfrm>
            <a:off x="357188" y="196850"/>
            <a:ext cx="77438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★★★★★两个重要的加法计数器器件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722" name="矩形 5"/>
          <p:cNvSpPr/>
          <p:nvPr/>
        </p:nvSpPr>
        <p:spPr>
          <a:xfrm>
            <a:off x="206375" y="1576388"/>
            <a:ext cx="4071938" cy="156845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该器件是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位二进制（即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进制）加法计数器。从功能表可看出：它是异步置零、同步置数并可加法计数。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723" name="文本框 6"/>
          <p:cNvSpPr txBox="1"/>
          <p:nvPr/>
        </p:nvSpPr>
        <p:spPr>
          <a:xfrm>
            <a:off x="5405438" y="3228975"/>
            <a:ext cx="19034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功能表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灯片编号占位符 8"/>
          <p:cNvSpPr/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71682" name="矩形 11"/>
          <p:cNvSpPr/>
          <p:nvPr/>
        </p:nvSpPr>
        <p:spPr>
          <a:xfrm>
            <a:off x="100013" y="215900"/>
            <a:ext cx="3429000" cy="746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器件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74160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3" name="文本框 13"/>
          <p:cNvSpPr txBox="1"/>
          <p:nvPr/>
        </p:nvSpPr>
        <p:spPr>
          <a:xfrm>
            <a:off x="7813675" y="1422400"/>
            <a:ext cx="709613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LD’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84" name="对象 14"/>
          <p:cNvGraphicFramePr/>
          <p:nvPr/>
        </p:nvGraphicFramePr>
        <p:xfrm>
          <a:off x="7813675" y="1876425"/>
          <a:ext cx="571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228600" imgH="228600" progId="Equation.3">
                  <p:embed/>
                </p:oleObj>
              </mc:Choice>
              <mc:Fallback>
                <p:oleObj name="" r:id="rId1" imgW="2286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13675" y="1876425"/>
                        <a:ext cx="571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85" name="组合 16"/>
          <p:cNvGrpSpPr/>
          <p:nvPr/>
        </p:nvGrpSpPr>
        <p:grpSpPr>
          <a:xfrm>
            <a:off x="4060825" y="3711575"/>
            <a:ext cx="4681538" cy="2879725"/>
            <a:chOff x="6396" y="5845"/>
            <a:chExt cx="7371" cy="4535"/>
          </a:xfrm>
        </p:grpSpPr>
        <p:sp>
          <p:nvSpPr>
            <p:cNvPr id="71686" name="矩形 17"/>
            <p:cNvSpPr/>
            <p:nvPr/>
          </p:nvSpPr>
          <p:spPr>
            <a:xfrm>
              <a:off x="10671" y="9610"/>
              <a:ext cx="309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计数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87" name="矩形 18"/>
            <p:cNvSpPr/>
            <p:nvPr/>
          </p:nvSpPr>
          <p:spPr>
            <a:xfrm>
              <a:off x="9924" y="9610"/>
              <a:ext cx="74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88" name="矩形 19"/>
            <p:cNvSpPr/>
            <p:nvPr/>
          </p:nvSpPr>
          <p:spPr>
            <a:xfrm>
              <a:off x="9116" y="9610"/>
              <a:ext cx="80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89" name="矩形 20"/>
            <p:cNvSpPr/>
            <p:nvPr/>
          </p:nvSpPr>
          <p:spPr>
            <a:xfrm>
              <a:off x="8211" y="9610"/>
              <a:ext cx="90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0" name="矩形 21"/>
            <p:cNvSpPr/>
            <p:nvPr/>
          </p:nvSpPr>
          <p:spPr>
            <a:xfrm>
              <a:off x="7364" y="9610"/>
              <a:ext cx="848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1" name="矩形 22"/>
            <p:cNvSpPr/>
            <p:nvPr/>
          </p:nvSpPr>
          <p:spPr>
            <a:xfrm>
              <a:off x="6509" y="9610"/>
              <a:ext cx="855" cy="770"/>
            </a:xfrm>
            <a:prstGeom prst="rect">
              <a:avLst/>
            </a:prstGeom>
            <a:solidFill>
              <a:srgbClr val="FFFF66">
                <a:alpha val="46999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692" name="矩形 23"/>
            <p:cNvSpPr/>
            <p:nvPr/>
          </p:nvSpPr>
          <p:spPr>
            <a:xfrm>
              <a:off x="10671" y="8848"/>
              <a:ext cx="309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保持（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C=0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3" name="矩形 24"/>
            <p:cNvSpPr/>
            <p:nvPr/>
          </p:nvSpPr>
          <p:spPr>
            <a:xfrm>
              <a:off x="9924" y="8848"/>
              <a:ext cx="74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4" name="矩形 25"/>
            <p:cNvSpPr/>
            <p:nvPr/>
          </p:nvSpPr>
          <p:spPr>
            <a:xfrm>
              <a:off x="9116" y="8848"/>
              <a:ext cx="80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5" name="矩形 26"/>
            <p:cNvSpPr/>
            <p:nvPr/>
          </p:nvSpPr>
          <p:spPr>
            <a:xfrm>
              <a:off x="8211" y="8848"/>
              <a:ext cx="90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6" name="矩形 27"/>
            <p:cNvSpPr/>
            <p:nvPr/>
          </p:nvSpPr>
          <p:spPr>
            <a:xfrm>
              <a:off x="7364" y="8848"/>
              <a:ext cx="848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7" name="矩形 28"/>
            <p:cNvSpPr/>
            <p:nvPr/>
          </p:nvSpPr>
          <p:spPr>
            <a:xfrm>
              <a:off x="6509" y="8848"/>
              <a:ext cx="855" cy="763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698" name="矩形 29"/>
            <p:cNvSpPr/>
            <p:nvPr/>
          </p:nvSpPr>
          <p:spPr>
            <a:xfrm>
              <a:off x="10671" y="8078"/>
              <a:ext cx="309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保持（包括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C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699" name="矩形 30"/>
            <p:cNvSpPr/>
            <p:nvPr/>
          </p:nvSpPr>
          <p:spPr>
            <a:xfrm>
              <a:off x="9924" y="8078"/>
              <a:ext cx="74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0" name="矩形 31"/>
            <p:cNvSpPr/>
            <p:nvPr/>
          </p:nvSpPr>
          <p:spPr>
            <a:xfrm>
              <a:off x="9116" y="8078"/>
              <a:ext cx="80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1" name="矩形 32"/>
            <p:cNvSpPr/>
            <p:nvPr/>
          </p:nvSpPr>
          <p:spPr>
            <a:xfrm>
              <a:off x="8211" y="8078"/>
              <a:ext cx="90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2" name="矩形 33"/>
            <p:cNvSpPr/>
            <p:nvPr/>
          </p:nvSpPr>
          <p:spPr>
            <a:xfrm>
              <a:off x="7364" y="8078"/>
              <a:ext cx="848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3" name="矩形 34"/>
            <p:cNvSpPr/>
            <p:nvPr/>
          </p:nvSpPr>
          <p:spPr>
            <a:xfrm>
              <a:off x="6509" y="8078"/>
              <a:ext cx="855" cy="770"/>
            </a:xfrm>
            <a:prstGeom prst="rect">
              <a:avLst/>
            </a:prstGeom>
            <a:solidFill>
              <a:srgbClr val="B2B2B2">
                <a:alpha val="45000"/>
              </a:srgbClr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4" name="矩形 35"/>
            <p:cNvSpPr/>
            <p:nvPr/>
          </p:nvSpPr>
          <p:spPr>
            <a:xfrm>
              <a:off x="10671" y="7308"/>
              <a:ext cx="309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预置数（同步）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05" name="矩形 36"/>
            <p:cNvSpPr/>
            <p:nvPr/>
          </p:nvSpPr>
          <p:spPr>
            <a:xfrm>
              <a:off x="9924" y="7308"/>
              <a:ext cx="74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6" name="矩形 37"/>
            <p:cNvSpPr/>
            <p:nvPr/>
          </p:nvSpPr>
          <p:spPr>
            <a:xfrm>
              <a:off x="9116" y="7308"/>
              <a:ext cx="80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7" name="矩形 38"/>
            <p:cNvSpPr/>
            <p:nvPr/>
          </p:nvSpPr>
          <p:spPr>
            <a:xfrm>
              <a:off x="8211" y="7308"/>
              <a:ext cx="90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8" name="矩形 39"/>
            <p:cNvSpPr/>
            <p:nvPr/>
          </p:nvSpPr>
          <p:spPr>
            <a:xfrm>
              <a:off x="7364" y="7308"/>
              <a:ext cx="848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09" name="矩形 40"/>
            <p:cNvSpPr/>
            <p:nvPr/>
          </p:nvSpPr>
          <p:spPr>
            <a:xfrm>
              <a:off x="6509" y="7308"/>
              <a:ext cx="855" cy="770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10" name="矩形 41"/>
            <p:cNvSpPr/>
            <p:nvPr/>
          </p:nvSpPr>
          <p:spPr>
            <a:xfrm>
              <a:off x="10671" y="6545"/>
              <a:ext cx="309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置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（异步）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1" name="矩形 42"/>
            <p:cNvSpPr/>
            <p:nvPr/>
          </p:nvSpPr>
          <p:spPr>
            <a:xfrm>
              <a:off x="9924" y="6545"/>
              <a:ext cx="74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12" name="矩形 43"/>
            <p:cNvSpPr/>
            <p:nvPr/>
          </p:nvSpPr>
          <p:spPr>
            <a:xfrm>
              <a:off x="9116" y="6545"/>
              <a:ext cx="80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13" name="矩形 44"/>
            <p:cNvSpPr/>
            <p:nvPr/>
          </p:nvSpPr>
          <p:spPr>
            <a:xfrm>
              <a:off x="8211" y="6545"/>
              <a:ext cx="90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14" name="矩形 45"/>
            <p:cNvSpPr/>
            <p:nvPr/>
          </p:nvSpPr>
          <p:spPr>
            <a:xfrm>
              <a:off x="7364" y="6545"/>
              <a:ext cx="848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0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15" name="矩形 46"/>
            <p:cNvSpPr/>
            <p:nvPr/>
          </p:nvSpPr>
          <p:spPr>
            <a:xfrm>
              <a:off x="6509" y="6545"/>
              <a:ext cx="855" cy="763"/>
            </a:xfrm>
            <a:prstGeom prst="rect">
              <a:avLst/>
            </a:prstGeom>
            <a:solidFill>
              <a:srgbClr val="FF99CC"/>
            </a:solidFill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71716" name="矩形 47"/>
            <p:cNvSpPr/>
            <p:nvPr/>
          </p:nvSpPr>
          <p:spPr>
            <a:xfrm>
              <a:off x="10671" y="5845"/>
              <a:ext cx="309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工作状态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717" name="矩形 48"/>
            <p:cNvSpPr/>
            <p:nvPr/>
          </p:nvSpPr>
          <p:spPr>
            <a:xfrm>
              <a:off x="9924" y="5845"/>
              <a:ext cx="74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18" name="矩形 49"/>
            <p:cNvSpPr/>
            <p:nvPr/>
          </p:nvSpPr>
          <p:spPr>
            <a:xfrm>
              <a:off x="9116" y="5845"/>
              <a:ext cx="80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19" name="矩形 50"/>
            <p:cNvSpPr/>
            <p:nvPr/>
          </p:nvSpPr>
          <p:spPr>
            <a:xfrm>
              <a:off x="8211" y="5845"/>
              <a:ext cx="90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20" name="矩形 51"/>
            <p:cNvSpPr/>
            <p:nvPr/>
          </p:nvSpPr>
          <p:spPr>
            <a:xfrm>
              <a:off x="7364" y="5845"/>
              <a:ext cx="848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21" name="矩形 52"/>
            <p:cNvSpPr/>
            <p:nvPr/>
          </p:nvSpPr>
          <p:spPr>
            <a:xfrm>
              <a:off x="6509" y="5845"/>
              <a:ext cx="855" cy="70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71722" name="直接连接符 53"/>
            <p:cNvSpPr/>
            <p:nvPr/>
          </p:nvSpPr>
          <p:spPr>
            <a:xfrm>
              <a:off x="6509" y="5845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3" name="直接连接符 54"/>
            <p:cNvSpPr/>
            <p:nvPr/>
          </p:nvSpPr>
          <p:spPr>
            <a:xfrm>
              <a:off x="6509" y="6545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4" name="直接连接符 55"/>
            <p:cNvSpPr/>
            <p:nvPr/>
          </p:nvSpPr>
          <p:spPr>
            <a:xfrm>
              <a:off x="6509" y="730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5" name="直接连接符 56"/>
            <p:cNvSpPr/>
            <p:nvPr/>
          </p:nvSpPr>
          <p:spPr>
            <a:xfrm>
              <a:off x="6509" y="807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6" name="直接连接符 57"/>
            <p:cNvSpPr/>
            <p:nvPr/>
          </p:nvSpPr>
          <p:spPr>
            <a:xfrm>
              <a:off x="6509" y="8848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7" name="直接连接符 58"/>
            <p:cNvSpPr/>
            <p:nvPr/>
          </p:nvSpPr>
          <p:spPr>
            <a:xfrm>
              <a:off x="6509" y="9610"/>
              <a:ext cx="725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8" name="直接连接符 59"/>
            <p:cNvSpPr/>
            <p:nvPr/>
          </p:nvSpPr>
          <p:spPr>
            <a:xfrm>
              <a:off x="7364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9" name="直接连接符 60"/>
            <p:cNvSpPr/>
            <p:nvPr/>
          </p:nvSpPr>
          <p:spPr>
            <a:xfrm>
              <a:off x="8211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0" name="直接连接符 61"/>
            <p:cNvSpPr/>
            <p:nvPr/>
          </p:nvSpPr>
          <p:spPr>
            <a:xfrm>
              <a:off x="9116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1" name="直接连接符 62"/>
            <p:cNvSpPr/>
            <p:nvPr/>
          </p:nvSpPr>
          <p:spPr>
            <a:xfrm>
              <a:off x="10671" y="5845"/>
              <a:ext cx="0" cy="453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71732" name="对象 63"/>
            <p:cNvGraphicFramePr/>
            <p:nvPr/>
          </p:nvGraphicFramePr>
          <p:xfrm>
            <a:off x="6396" y="5958"/>
            <a:ext cx="4228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" imgW="2080260" imgH="215900" progId="Equation.3">
                    <p:embed/>
                  </p:oleObj>
                </mc:Choice>
                <mc:Fallback>
                  <p:oleObj name="" r:id="rId3" imgW="2080260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396" y="5958"/>
                          <a:ext cx="4228" cy="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33" name="直接连接符 65"/>
            <p:cNvSpPr/>
            <p:nvPr/>
          </p:nvSpPr>
          <p:spPr>
            <a:xfrm>
              <a:off x="6509" y="788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4" name="直接连接符 66"/>
            <p:cNvSpPr/>
            <p:nvPr/>
          </p:nvSpPr>
          <p:spPr>
            <a:xfrm flipV="1">
              <a:off x="6736" y="756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35" name="直接连接符 67"/>
            <p:cNvSpPr/>
            <p:nvPr/>
          </p:nvSpPr>
          <p:spPr>
            <a:xfrm>
              <a:off x="6734" y="754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6" name="直接连接符 68"/>
            <p:cNvSpPr/>
            <p:nvPr/>
          </p:nvSpPr>
          <p:spPr>
            <a:xfrm>
              <a:off x="6961" y="756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7" name="直接连接符 69"/>
            <p:cNvSpPr/>
            <p:nvPr/>
          </p:nvSpPr>
          <p:spPr>
            <a:xfrm>
              <a:off x="6961" y="788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8" name="直接连接符 70"/>
            <p:cNvSpPr/>
            <p:nvPr/>
          </p:nvSpPr>
          <p:spPr>
            <a:xfrm>
              <a:off x="6509" y="1015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39" name="直接连接符 71"/>
            <p:cNvSpPr/>
            <p:nvPr/>
          </p:nvSpPr>
          <p:spPr>
            <a:xfrm flipV="1">
              <a:off x="6736" y="983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71740" name="直接连接符 72"/>
            <p:cNvSpPr/>
            <p:nvPr/>
          </p:nvSpPr>
          <p:spPr>
            <a:xfrm>
              <a:off x="6734" y="981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41" name="直接连接符 73"/>
            <p:cNvSpPr/>
            <p:nvPr/>
          </p:nvSpPr>
          <p:spPr>
            <a:xfrm>
              <a:off x="6961" y="9830"/>
              <a:ext cx="0" cy="3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42" name="直接连接符 74"/>
            <p:cNvSpPr/>
            <p:nvPr/>
          </p:nvSpPr>
          <p:spPr>
            <a:xfrm>
              <a:off x="6961" y="10155"/>
              <a:ext cx="22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71743" name="矩形 76"/>
          <p:cNvSpPr/>
          <p:nvPr/>
        </p:nvSpPr>
        <p:spPr>
          <a:xfrm>
            <a:off x="100013" y="962025"/>
            <a:ext cx="4071937" cy="1936750"/>
          </a:xfrm>
          <a:prstGeom prst="rect">
            <a:avLst/>
          </a:prstGeom>
          <a:noFill/>
          <a:ln w="19050">
            <a:noFill/>
          </a:ln>
        </p:spPr>
        <p:txBody>
          <a:bodyPr wrap="square" anchor="t" anchorCtr="0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该器件是十进制加法计数器。从功能表可看出：它是异步置零、同步置数并可加法计数，端口和功能表均与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74161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相同。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4" name="文本框 77"/>
          <p:cNvSpPr txBox="1"/>
          <p:nvPr/>
        </p:nvSpPr>
        <p:spPr>
          <a:xfrm>
            <a:off x="5405438" y="3228975"/>
            <a:ext cx="19034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Times New Roman" panose="02020603050405020304" pitchFamily="18" charset="0"/>
              </a:rPr>
              <a:t>功能表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71745" name="图片 219153" descr="741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775" y="796925"/>
            <a:ext cx="3168650" cy="185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8119" name="图片 2181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3" y="3689350"/>
            <a:ext cx="4008437" cy="2759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Rectangle 2"/>
          <p:cNvSpPr/>
          <p:nvPr/>
        </p:nvSpPr>
        <p:spPr>
          <a:xfrm>
            <a:off x="228600" y="228600"/>
            <a:ext cx="536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★★★★★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任意进制计数器的构成方法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6" name="Text Box 3"/>
          <p:cNvSpPr txBox="1"/>
          <p:nvPr/>
        </p:nvSpPr>
        <p:spPr>
          <a:xfrm>
            <a:off x="228600" y="838200"/>
            <a:ext cx="8001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已有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进制计数器，需要得到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进制计数器，若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 &lt; N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7" name="Text Box 4"/>
          <p:cNvSpPr txBox="1"/>
          <p:nvPr/>
        </p:nvSpPr>
        <p:spPr>
          <a:xfrm>
            <a:off x="228600" y="1371600"/>
            <a:ext cx="7847013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进制计数器的顺序计数过程中，设法跳越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个状态。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置零法（复位法），置数法（置位法）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08" name="Rectangle 5"/>
          <p:cNvSpPr/>
          <p:nvPr/>
        </p:nvSpPr>
        <p:spPr>
          <a:xfrm>
            <a:off x="304800" y="2438400"/>
            <a:ext cx="8382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置零法：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利用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74161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74160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）异步清零端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R’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09" name="Rectangle 6"/>
          <p:cNvSpPr/>
          <p:nvPr/>
        </p:nvSpPr>
        <p:spPr>
          <a:xfrm>
            <a:off x="304800" y="3048000"/>
            <a:ext cx="4768850" cy="3014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原理：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跳过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个状态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从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（全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）开始，达到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状态时，回到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。其中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为瞬态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endParaRPr lang="zh-CN" altLang="en-US" sz="20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写出模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的二进制代码；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写出反馈逻辑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的表达式；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中所有为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端相与非；画连线图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2710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2971800"/>
            <a:ext cx="3656013" cy="3548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Rectangle 2"/>
          <p:cNvSpPr/>
          <p:nvPr/>
        </p:nvSpPr>
        <p:spPr>
          <a:xfrm>
            <a:off x="152400" y="914400"/>
            <a:ext cx="8382000" cy="1973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一出现马上给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异步置零端</a:t>
            </a:r>
            <a:r>
              <a:rPr lang="zh-CN" altLang="en-US" sz="2800" b="1" dirty="0">
                <a:latin typeface="Times New Roman" panose="02020603050405020304" pitchFamily="18" charset="0"/>
              </a:rPr>
              <a:t>输入一有效电平，使其复位为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即</a:t>
            </a:r>
            <a:r>
              <a:rPr lang="en-US" altLang="zh-CN" sz="2800" b="1" dirty="0">
                <a:latin typeface="Times New Roman" panose="02020603050405020304" pitchFamily="18" charset="0"/>
              </a:rPr>
              <a:t>0000)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则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有效计数状态为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—S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M-1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，实现</a:t>
            </a:r>
            <a:r>
              <a:rPr lang="en-US" altLang="zh-CN" sz="2800" b="1" dirty="0"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</a:rPr>
              <a:t>进制计数。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7373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7800" y="3309938"/>
            <a:ext cx="3656013" cy="354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4"/>
          <p:cNvSpPr/>
          <p:nvPr/>
        </p:nvSpPr>
        <p:spPr>
          <a:xfrm>
            <a:off x="285750" y="3143250"/>
            <a:ext cx="4724400" cy="106680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9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转瞬即逝”，不是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有效状态。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Rectangle 5"/>
          <p:cNvSpPr/>
          <p:nvPr/>
        </p:nvSpPr>
        <p:spPr>
          <a:xfrm>
            <a:off x="0" y="228600"/>
            <a:ext cx="6613525" cy="64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置零法（适用于有异步置零端的计数器）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8130" name="AutoShape 2"/>
          <p:cNvSpPr/>
          <p:nvPr/>
        </p:nvSpPr>
        <p:spPr>
          <a:xfrm>
            <a:off x="3492500" y="4797425"/>
            <a:ext cx="609600" cy="49688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1" name="AutoShape 3"/>
          <p:cNvSpPr/>
          <p:nvPr/>
        </p:nvSpPr>
        <p:spPr>
          <a:xfrm>
            <a:off x="5148263" y="4365625"/>
            <a:ext cx="1069975" cy="4794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2" name="AutoShape 4"/>
          <p:cNvSpPr/>
          <p:nvPr/>
        </p:nvSpPr>
        <p:spPr>
          <a:xfrm>
            <a:off x="971550" y="4221163"/>
            <a:ext cx="609600" cy="4968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3" name="AutoShape 5"/>
          <p:cNvSpPr/>
          <p:nvPr/>
        </p:nvSpPr>
        <p:spPr>
          <a:xfrm>
            <a:off x="5076825" y="3789363"/>
            <a:ext cx="628650" cy="461962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8134" name="AutoShape 6"/>
          <p:cNvSpPr/>
          <p:nvPr/>
        </p:nvSpPr>
        <p:spPr>
          <a:xfrm>
            <a:off x="6372225" y="3068638"/>
            <a:ext cx="1157288" cy="4794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5" name="Object 7"/>
          <p:cNvGraphicFramePr/>
          <p:nvPr/>
        </p:nvGraphicFramePr>
        <p:xfrm>
          <a:off x="468313" y="1196975"/>
          <a:ext cx="75866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3134360" imgH="203200" progId="Equation.3">
                  <p:embed/>
                </p:oleObj>
              </mc:Choice>
              <mc:Fallback>
                <p:oleObj name="" r:id="rId1" imgW="3134360" imgH="203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313" y="1196975"/>
                        <a:ext cx="7586662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0"/>
          <p:cNvSpPr txBox="1"/>
          <p:nvPr/>
        </p:nvSpPr>
        <p:spPr>
          <a:xfrm>
            <a:off x="542925" y="657225"/>
            <a:ext cx="90789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用公式法将下列函数化简为最简与或式。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4" name="Line 11"/>
          <p:cNvSpPr/>
          <p:nvPr/>
        </p:nvSpPr>
        <p:spPr>
          <a:xfrm flipV="1">
            <a:off x="1547813" y="2565400"/>
            <a:ext cx="387350" cy="0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5" name="Line 12"/>
          <p:cNvSpPr/>
          <p:nvPr/>
        </p:nvSpPr>
        <p:spPr>
          <a:xfrm flipV="1">
            <a:off x="6877050" y="2565400"/>
            <a:ext cx="387350" cy="0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8141" name="Object 13"/>
          <p:cNvGraphicFramePr/>
          <p:nvPr/>
        </p:nvGraphicFramePr>
        <p:xfrm>
          <a:off x="0" y="3141663"/>
          <a:ext cx="90820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883025" imgH="203200" progId="Equation.3">
                  <p:embed/>
                </p:oleObj>
              </mc:Choice>
              <mc:Fallback>
                <p:oleObj name="" r:id="rId3" imgW="3883025" imgH="203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141663"/>
                        <a:ext cx="9082088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14"/>
          <p:cNvSpPr/>
          <p:nvPr/>
        </p:nvSpPr>
        <p:spPr>
          <a:xfrm>
            <a:off x="3779838" y="3573463"/>
            <a:ext cx="457200" cy="0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8" name="Line 15"/>
          <p:cNvSpPr/>
          <p:nvPr/>
        </p:nvSpPr>
        <p:spPr>
          <a:xfrm>
            <a:off x="7092950" y="3573463"/>
            <a:ext cx="457200" cy="0"/>
          </a:xfrm>
          <a:prstGeom prst="line">
            <a:avLst/>
          </a:prstGeom>
          <a:ln w="57150" cap="flat" cmpd="sng">
            <a:pattFill prst="sphere">
              <a:fgClr>
                <a:srgbClr val="996600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graphicFrame>
        <p:nvGraphicFramePr>
          <p:cNvPr id="48144" name="Object 16"/>
          <p:cNvGraphicFramePr/>
          <p:nvPr/>
        </p:nvGraphicFramePr>
        <p:xfrm>
          <a:off x="755650" y="3789363"/>
          <a:ext cx="6753225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2868930" imgH="862965" progId="Equation.3">
                  <p:embed/>
                </p:oleObj>
              </mc:Choice>
              <mc:Fallback>
                <p:oleObj name="" r:id="rId5" imgW="2868930" imgH="86296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3789363"/>
                        <a:ext cx="6753225" cy="200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Line 19"/>
          <p:cNvSpPr/>
          <p:nvPr/>
        </p:nvSpPr>
        <p:spPr>
          <a:xfrm>
            <a:off x="4932363" y="3573463"/>
            <a:ext cx="990600" cy="0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1" name="Line 20"/>
          <p:cNvSpPr/>
          <p:nvPr/>
        </p:nvSpPr>
        <p:spPr>
          <a:xfrm>
            <a:off x="5148263" y="4292600"/>
            <a:ext cx="519112" cy="3175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2" name="Line 21"/>
          <p:cNvSpPr/>
          <p:nvPr/>
        </p:nvSpPr>
        <p:spPr>
          <a:xfrm>
            <a:off x="1979613" y="4221163"/>
            <a:ext cx="519112" cy="3175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3" name="Line 23"/>
          <p:cNvSpPr/>
          <p:nvPr/>
        </p:nvSpPr>
        <p:spPr>
          <a:xfrm>
            <a:off x="4500563" y="4724400"/>
            <a:ext cx="334962" cy="1588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4" name="Line 24"/>
          <p:cNvSpPr/>
          <p:nvPr/>
        </p:nvSpPr>
        <p:spPr>
          <a:xfrm>
            <a:off x="1116013" y="4724400"/>
            <a:ext cx="519112" cy="1588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5" name="Line 25"/>
          <p:cNvSpPr/>
          <p:nvPr/>
        </p:nvSpPr>
        <p:spPr>
          <a:xfrm flipV="1">
            <a:off x="5148263" y="4724400"/>
            <a:ext cx="1000125" cy="1588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6" name="Line 26"/>
          <p:cNvSpPr/>
          <p:nvPr/>
        </p:nvSpPr>
        <p:spPr>
          <a:xfrm flipV="1">
            <a:off x="1763713" y="5229225"/>
            <a:ext cx="519112" cy="1588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7" name="Line 27"/>
          <p:cNvSpPr/>
          <p:nvPr/>
        </p:nvSpPr>
        <p:spPr>
          <a:xfrm>
            <a:off x="2627313" y="5229225"/>
            <a:ext cx="519112" cy="3175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8" name="Line 28"/>
          <p:cNvSpPr/>
          <p:nvPr/>
        </p:nvSpPr>
        <p:spPr>
          <a:xfrm flipV="1">
            <a:off x="3492500" y="5300663"/>
            <a:ext cx="519113" cy="1587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39" name="AutoShape 29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40" name="AutoShape 30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41" name="AutoShape 31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42" name="AutoShape 32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62" name="Object 34"/>
          <p:cNvGraphicFramePr/>
          <p:nvPr/>
        </p:nvGraphicFramePr>
        <p:xfrm>
          <a:off x="1258888" y="1628775"/>
          <a:ext cx="597693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2564130" imgH="622300" progId="Equation.3">
                  <p:embed/>
                </p:oleObj>
              </mc:Choice>
              <mc:Fallback>
                <p:oleObj name="" r:id="rId7" imgW="2564130" imgH="6223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1628775"/>
                        <a:ext cx="5976937" cy="144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/>
      <p:bldP spid="48131" grpId="0" animBg="1"/>
      <p:bldP spid="48132" grpId="0" animBg="1"/>
      <p:bldP spid="48133" grpId="0" animBg="1"/>
      <p:bldP spid="48134" grpId="0" animBg="1"/>
      <p:bldP spid="4813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0" y="1320800"/>
            <a:ext cx="4572000" cy="157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同步式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预置数的计数器（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74160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74161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LD’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的信号从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S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M-1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状态译出，待下一个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CLK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信号到来，才将所需数据置入。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4754" name="Text Box 8"/>
          <p:cNvSpPr txBox="1"/>
          <p:nvPr/>
        </p:nvSpPr>
        <p:spPr>
          <a:xfrm>
            <a:off x="203200" y="236538"/>
            <a:ext cx="4368800" cy="45720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、置数法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4755" name="Text Box 9"/>
          <p:cNvSpPr txBox="1"/>
          <p:nvPr/>
        </p:nvSpPr>
        <p:spPr>
          <a:xfrm>
            <a:off x="0" y="762000"/>
            <a:ext cx="4419600" cy="45720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利用</a:t>
            </a:r>
            <a:r>
              <a:rPr lang="en-US" altLang="zh-CN" b="1" dirty="0">
                <a:latin typeface="Times New Roman" panose="02020603050405020304" pitchFamily="18" charset="0"/>
              </a:rPr>
              <a:t>LD’</a:t>
            </a:r>
            <a:r>
              <a:rPr lang="zh-CN" altLang="en-US" b="1" dirty="0">
                <a:latin typeface="Times New Roman" panose="02020603050405020304" pitchFamily="18" charset="0"/>
              </a:rPr>
              <a:t>端预置数功能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7475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4938" y="214313"/>
            <a:ext cx="3656012" cy="35480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7" name="Text Box 2"/>
          <p:cNvSpPr txBox="1"/>
          <p:nvPr/>
        </p:nvSpPr>
        <p:spPr>
          <a:xfrm>
            <a:off x="138113" y="3865563"/>
            <a:ext cx="8445500" cy="8302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采用置数法可以从计数循环的任一状态置入适当的数值而跳越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/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N-M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个状态，获得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进制计数器。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758" name="文本框 7"/>
          <p:cNvSpPr txBox="1"/>
          <p:nvPr/>
        </p:nvSpPr>
        <p:spPr>
          <a:xfrm>
            <a:off x="53975" y="4695825"/>
            <a:ext cx="8531225" cy="2124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方法：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写出模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的二进制代码；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写出反馈逻辑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LD'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的表达式；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spcBef>
                <a:spcPct val="50000"/>
              </a:spcBef>
              <a:buChar char="•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即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M-1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中所有为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端相与非；画连线图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Text Box 2"/>
          <p:cNvSpPr txBox="1"/>
          <p:nvPr/>
        </p:nvSpPr>
        <p:spPr>
          <a:xfrm>
            <a:off x="0" y="0"/>
            <a:ext cx="78454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6.3.2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：用同步十进制计数器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74160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构成六进制计数器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610" name="Text Box 3"/>
          <p:cNvSpPr txBox="1"/>
          <p:nvPr/>
        </p:nvSpPr>
        <p:spPr>
          <a:xfrm>
            <a:off x="0" y="457200"/>
            <a:ext cx="89630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457200" indent="-457200" eaLnBrk="0" hangingPunct="0">
              <a:lnSpc>
                <a:spcPct val="120000"/>
              </a:lnSpc>
            </a:pPr>
            <a:r>
              <a:rPr lang="zh-CN" altLang="en-US" sz="2000" b="1" noProof="1" dirty="0">
                <a:latin typeface="楷体_GB2312" pitchFamily="49" charset="-122"/>
                <a:ea typeface="楷体_GB2312" pitchFamily="49" charset="-122"/>
                <a:cs typeface="+mn-cs"/>
              </a:rPr>
              <a:t>解法</a:t>
            </a:r>
            <a:r>
              <a:rPr lang="en-US" altLang="zh-CN" sz="2000" b="1" noProof="1" dirty="0"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lang="zh-CN" altLang="en-US" sz="2000" b="1" noProof="1" dirty="0">
                <a:latin typeface="楷体_GB2312" pitchFamily="49" charset="-122"/>
                <a:ea typeface="楷体_GB2312" pitchFamily="49" charset="-122"/>
                <a:cs typeface="+mn-cs"/>
              </a:rPr>
              <a:t>：用</a:t>
            </a:r>
            <a:r>
              <a:rPr lang="zh-CN" altLang="en-US" sz="2000" b="1" noProof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异步</a:t>
            </a:r>
            <a:r>
              <a:rPr lang="zh-CN" altLang="en-US" sz="2000" b="1" noProof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置零法</a:t>
            </a:r>
            <a:endParaRPr lang="zh-CN" altLang="en-US" sz="2000" b="1" noProof="1" dirty="0">
              <a:latin typeface="楷体_GB2312" pitchFamily="49" charset="-122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(1)</a:t>
            </a:r>
            <a:r>
              <a:rPr lang="zh-CN" altLang="en-US" sz="2000" b="1" noProof="1" dirty="0"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六进制模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6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最小状态和最大状态分别用: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S 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0  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3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2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1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=0000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endParaRPr lang="zh-CN" altLang="en-US" sz="2000" b="1" noProof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  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S 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6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=0110</a:t>
            </a:r>
            <a:endParaRPr lang="en-US" altLang="zh-CN" sz="2000" b="1" noProof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(2)先令LD'=1，CLK=CLK，EP=ET=1，再用与非门设计：R’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=(Q'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Q'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)’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，进位输出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即可。</a:t>
            </a:r>
            <a:endParaRPr lang="en-US" altLang="zh-CN" sz="2000" b="1" noProof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0" hangingPunct="0">
              <a:lnSpc>
                <a:spcPct val="120000"/>
              </a:lnSpc>
            </a:pP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(3)当Q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3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=0110时，R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’=0，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立刻使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3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2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1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Q</a:t>
            </a:r>
            <a:r>
              <a:rPr lang="en-US" altLang="zh-CN" sz="2000" b="1" baseline="-25000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=0000</a:t>
            </a: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 </a:t>
            </a:r>
            <a:endParaRPr lang="en-US" altLang="zh-CN" sz="2000" b="1" noProof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 eaLnBrk="0" hangingPunct="0">
              <a:lnSpc>
                <a:spcPct val="120000"/>
              </a:lnSpc>
            </a:pPr>
            <a:r>
              <a:rPr lang="en-US" altLang="zh-CN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(4)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  <a:sym typeface="+mn-ea"/>
              </a:rPr>
              <a:t>作</a:t>
            </a:r>
            <a:r>
              <a:rPr lang="zh-CN" altLang="en-US" sz="2000" b="1" noProof="1" dirty="0"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连线图如下：</a:t>
            </a:r>
            <a:endParaRPr lang="zh-CN" altLang="en-US" sz="2000" b="1" noProof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9701" name="Picture 5" descr="6-3-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647440"/>
            <a:ext cx="4859338" cy="31035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6"/>
          <p:cNvGrpSpPr/>
          <p:nvPr/>
        </p:nvGrpSpPr>
        <p:grpSpPr>
          <a:xfrm>
            <a:off x="4899025" y="3638550"/>
            <a:ext cx="4038600" cy="2971800"/>
            <a:chOff x="3243" y="2432"/>
            <a:chExt cx="2160" cy="1588"/>
          </a:xfrm>
        </p:grpSpPr>
        <p:pic>
          <p:nvPicPr>
            <p:cNvPr id="75781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3" y="2523"/>
              <a:ext cx="2160" cy="14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5782" name="Oval 8"/>
            <p:cNvSpPr/>
            <p:nvPr/>
          </p:nvSpPr>
          <p:spPr>
            <a:xfrm>
              <a:off x="3787" y="3657"/>
              <a:ext cx="862" cy="363"/>
            </a:xfrm>
            <a:prstGeom prst="ellipse">
              <a:avLst/>
            </a:prstGeom>
            <a:solidFill>
              <a:srgbClr val="00FF00">
                <a:alpha val="32156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3" name="Oval 9"/>
            <p:cNvSpPr/>
            <p:nvPr/>
          </p:nvSpPr>
          <p:spPr>
            <a:xfrm rot="5400000">
              <a:off x="2973" y="2661"/>
              <a:ext cx="862" cy="363"/>
            </a:xfrm>
            <a:prstGeom prst="ellipse">
              <a:avLst/>
            </a:prstGeom>
            <a:solidFill>
              <a:srgbClr val="00FF00">
                <a:alpha val="32156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4" name="Oval 10"/>
            <p:cNvSpPr/>
            <p:nvPr/>
          </p:nvSpPr>
          <p:spPr>
            <a:xfrm rot="5400000">
              <a:off x="4742" y="3024"/>
              <a:ext cx="862" cy="363"/>
            </a:xfrm>
            <a:prstGeom prst="ellipse">
              <a:avLst/>
            </a:prstGeom>
            <a:solidFill>
              <a:srgbClr val="00FF00">
                <a:alpha val="32156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5" name="Oval 11"/>
            <p:cNvSpPr/>
            <p:nvPr/>
          </p:nvSpPr>
          <p:spPr>
            <a:xfrm>
              <a:off x="3787" y="2477"/>
              <a:ext cx="1316" cy="409"/>
            </a:xfrm>
            <a:prstGeom prst="ellipse">
              <a:avLst/>
            </a:prstGeom>
            <a:solidFill>
              <a:srgbClr val="99CCFF">
                <a:alpha val="32156"/>
              </a:srgbClr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5786" name="Text Box 2"/>
          <p:cNvSpPr txBox="1"/>
          <p:nvPr/>
        </p:nvSpPr>
        <p:spPr>
          <a:xfrm>
            <a:off x="7351713" y="28575"/>
            <a:ext cx="1779587" cy="398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（课本</a:t>
            </a:r>
            <a:r>
              <a:rPr lang="en-US" altLang="zh-CN" sz="2000" b="1" dirty="0">
                <a:latin typeface="Times New Roman" panose="02020603050405020304" pitchFamily="18" charset="0"/>
              </a:rPr>
              <a:t>P.300</a:t>
            </a:r>
            <a:r>
              <a:rPr lang="zh-CN" altLang="en-US" sz="2000" b="1" dirty="0">
                <a:latin typeface="Times New Roman" panose="02020603050405020304" pitchFamily="18" charset="0"/>
              </a:rPr>
              <a:t>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0" y="3747135"/>
          <a:ext cx="4956810" cy="290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4953000" imgH="2901950" progId="Paint.Picture">
                  <p:embed/>
                </p:oleObj>
              </mc:Choice>
              <mc:Fallback>
                <p:oleObj name="" r:id="rId3" imgW="4953000" imgH="29019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747135"/>
                        <a:ext cx="4956810" cy="290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Text Box 2"/>
          <p:cNvSpPr txBox="1"/>
          <p:nvPr/>
        </p:nvSpPr>
        <p:spPr>
          <a:xfrm>
            <a:off x="220663" y="80963"/>
            <a:ext cx="87709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74160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同步置数法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设计一个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六进制加法计数器。</a:t>
            </a:r>
            <a:endParaRPr lang="zh-CN" altLang="en-US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2" name="Text Box 3"/>
          <p:cNvSpPr txBox="1"/>
          <p:nvPr/>
        </p:nvSpPr>
        <p:spPr>
          <a:xfrm>
            <a:off x="111125" y="911225"/>
            <a:ext cx="5181600" cy="8604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（以后请用这种最漂亮的做法解题）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同步置数法（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74160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74161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均为同步置数）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76803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3441700"/>
            <a:ext cx="3962400" cy="3409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620713"/>
            <a:ext cx="3635375" cy="2814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文本框 99"/>
          <p:cNvSpPr txBox="1"/>
          <p:nvPr/>
        </p:nvSpPr>
        <p:spPr>
          <a:xfrm>
            <a:off x="111125" y="1876425"/>
            <a:ext cx="4740275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latin typeface="宋体" panose="02010600030101010101" pitchFamily="2" charset="-122"/>
              </a:rPr>
              <a:t>(1)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六进制模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最小状态和最大状态分别用: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 =Q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=0000</a:t>
            </a:r>
            <a:r>
              <a:rPr lang="zh-CN" altLang="zh-CN" sz="2000" b="1">
                <a:latin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M-1</a:t>
            </a:r>
            <a:r>
              <a:rPr lang="zh-CN" altLang="zh-CN" sz="2000" b="1">
                <a:latin typeface="Times New Roman" panose="02020603050405020304" pitchFamily="18" charset="0"/>
              </a:rPr>
              <a:t>＝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</a:rPr>
              <a:t> =Q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=0101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(2)</a:t>
            </a:r>
            <a:r>
              <a:rPr lang="zh-CN" altLang="zh-CN" sz="2000" b="1">
                <a:latin typeface="Times New Roman" panose="02020603050405020304" pitchFamily="18" charset="0"/>
              </a:rPr>
              <a:t>先令</a:t>
            </a:r>
            <a:r>
              <a:rPr lang="en-US" altLang="zh-CN" sz="2000" b="1">
                <a:latin typeface="Times New Roman" panose="02020603050405020304" pitchFamily="18" charset="0"/>
              </a:rPr>
              <a:t>R'</a:t>
            </a:r>
            <a:r>
              <a:rPr lang="en-US" altLang="zh-CN" sz="2000" b="1" baseline="-25000">
                <a:latin typeface="宋体" panose="02010600030101010101" pitchFamily="2" charset="-122"/>
              </a:rPr>
              <a:t>D</a:t>
            </a:r>
            <a:r>
              <a:rPr lang="en-US" altLang="zh-CN" sz="2000" b="1">
                <a:latin typeface="宋体" panose="02010600030101010101" pitchFamily="2" charset="-122"/>
              </a:rPr>
              <a:t>=1</a:t>
            </a:r>
            <a:r>
              <a:rPr lang="zh-CN" altLang="zh-CN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CLK=CLK</a:t>
            </a:r>
            <a:r>
              <a:rPr lang="zh-CN" altLang="zh-CN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EP=ET=1</a:t>
            </a:r>
            <a:r>
              <a:rPr lang="zh-CN" altLang="zh-CN" sz="2000" b="1">
                <a:latin typeface="Times New Roman" panose="02020603050405020304" pitchFamily="18" charset="0"/>
              </a:rPr>
              <a:t>，再用与非门设计：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LD’=(Q'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Q'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)’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，进位输出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=(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宋体" panose="02010600030101010101" pitchFamily="2" charset="-122"/>
              </a:rPr>
              <a:t>LD’)'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6806" name="文本框 100"/>
          <p:cNvSpPr txBox="1"/>
          <p:nvPr/>
        </p:nvSpPr>
        <p:spPr>
          <a:xfrm>
            <a:off x="111125" y="4000500"/>
            <a:ext cx="5080000" cy="16303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>
                <a:latin typeface="宋体" panose="02010600030101010101" pitchFamily="2" charset="-122"/>
              </a:rPr>
              <a:t>(3)</a:t>
            </a:r>
            <a:r>
              <a:rPr lang="zh-CN" altLang="zh-CN" sz="2000" b="1">
                <a:latin typeface="Times New Roman" panose="02020603050405020304" pitchFamily="18" charset="0"/>
              </a:rPr>
              <a:t>当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=0101</a:t>
            </a:r>
            <a:r>
              <a:rPr lang="zh-CN" altLang="zh-CN" sz="2000" b="1">
                <a:latin typeface="Times New Roman" panose="02020603050405020304" pitchFamily="18" charset="0"/>
              </a:rPr>
              <a:t>时，</a:t>
            </a:r>
            <a:r>
              <a:rPr lang="en-US" altLang="zh-CN" sz="2000" b="1">
                <a:latin typeface="Times New Roman" panose="02020603050405020304" pitchFamily="18" charset="0"/>
              </a:rPr>
              <a:t>LD'=0</a:t>
            </a:r>
            <a:r>
              <a:rPr lang="zh-CN" altLang="zh-CN" sz="2000" b="1">
                <a:latin typeface="Times New Roman" panose="02020603050405020304" pitchFamily="18" charset="0"/>
              </a:rPr>
              <a:t>，进位输出</a:t>
            </a:r>
            <a:r>
              <a:rPr lang="en-US" altLang="zh-CN" sz="2000" b="1">
                <a:latin typeface="Times New Roman" panose="02020603050405020304" pitchFamily="18" charset="0"/>
              </a:rPr>
              <a:t>=(LD')'=1</a:t>
            </a:r>
            <a:r>
              <a:rPr lang="zh-CN" altLang="zh-CN" sz="2000" b="1">
                <a:latin typeface="Times New Roman" panose="02020603050405020304" pitchFamily="18" charset="0"/>
              </a:rPr>
              <a:t>。当下一个</a:t>
            </a:r>
            <a:r>
              <a:rPr lang="en-US" altLang="zh-CN" sz="2000" b="1">
                <a:latin typeface="Times New Roman" panose="02020603050405020304" pitchFamily="18" charset="0"/>
              </a:rPr>
              <a:t>CLK</a:t>
            </a:r>
            <a:r>
              <a:rPr lang="zh-CN" altLang="zh-CN" sz="2000" b="1">
                <a:latin typeface="Times New Roman" panose="02020603050405020304" pitchFamily="18" charset="0"/>
              </a:rPr>
              <a:t>上升沿到来时将预先置好的数： 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 =0000</a:t>
            </a:r>
            <a:r>
              <a:rPr lang="zh-CN" altLang="en-US" sz="2000" b="1">
                <a:latin typeface="宋体" panose="02010600030101010101" pitchFamily="2" charset="-122"/>
              </a:rPr>
              <a:t>输出到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000" b="1">
                <a:latin typeface="Times New Roman" panose="02020603050405020304" pitchFamily="18" charset="0"/>
              </a:rPr>
              <a:t>0000</a:t>
            </a:r>
            <a:r>
              <a:rPr lang="zh-CN" altLang="zh-CN" sz="2000" b="1">
                <a:latin typeface="Times New Roman" panose="02020603050405020304" pitchFamily="18" charset="0"/>
              </a:rPr>
              <a:t>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(4)</a:t>
            </a:r>
            <a:r>
              <a:rPr lang="zh-CN" altLang="zh-CN" sz="2000" b="1">
                <a:latin typeface="Times New Roman" panose="02020603050405020304" pitchFamily="18" charset="0"/>
              </a:rPr>
              <a:t>作连线图如下：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Text Box 2"/>
          <p:cNvSpPr txBox="1"/>
          <p:nvPr/>
        </p:nvSpPr>
        <p:spPr>
          <a:xfrm>
            <a:off x="220663" y="80963"/>
            <a:ext cx="877093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例：课本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P.343[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题</a:t>
            </a: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6.14]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74161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同步置数法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设计一个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十二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进制计数器。</a:t>
            </a:r>
            <a:endParaRPr lang="zh-CN" altLang="en-US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802" name="Text Box 3"/>
          <p:cNvSpPr txBox="1"/>
          <p:nvPr/>
        </p:nvSpPr>
        <p:spPr>
          <a:xfrm>
            <a:off x="111125" y="911225"/>
            <a:ext cx="5181600" cy="39878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解：用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同步置数法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6805" name="文本框 99"/>
          <p:cNvSpPr txBox="1"/>
          <p:nvPr/>
        </p:nvSpPr>
        <p:spPr>
          <a:xfrm>
            <a:off x="35560" y="1412875"/>
            <a:ext cx="888619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latin typeface="宋体" panose="02010600030101010101" pitchFamily="2" charset="-122"/>
              </a:rPr>
              <a:t>(1)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进制模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zh-CN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最小状态和最大状态分别用: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 =Q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=0000</a:t>
            </a:r>
            <a:r>
              <a:rPr lang="zh-CN" altLang="zh-CN" sz="2000" b="1">
                <a:latin typeface="Times New Roman" panose="02020603050405020304" pitchFamily="18" charset="0"/>
              </a:rPr>
              <a:t>和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M-1</a:t>
            </a:r>
            <a:r>
              <a:rPr lang="zh-CN" altLang="zh-CN" sz="2000" b="1">
                <a:latin typeface="Times New Roman" panose="02020603050405020304" pitchFamily="18" charset="0"/>
              </a:rPr>
              <a:t>＝</a:t>
            </a:r>
            <a:r>
              <a:rPr lang="en-US" altLang="zh-CN" sz="2000" b="1">
                <a:latin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11</a:t>
            </a:r>
            <a:r>
              <a:rPr lang="en-US" altLang="zh-CN" sz="2000" b="1">
                <a:latin typeface="Times New Roman" panose="02020603050405020304" pitchFamily="18" charset="0"/>
              </a:rPr>
              <a:t> =Q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=1011</a:t>
            </a:r>
            <a:r>
              <a:rPr lang="zh-CN" altLang="en-US" sz="2000" b="1">
                <a:latin typeface="Times New Roman" panose="02020603050405020304" pitchFamily="18" charset="0"/>
              </a:rPr>
              <a:t>。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(2)</a:t>
            </a:r>
            <a:r>
              <a:rPr lang="zh-CN" altLang="zh-CN" sz="2000" b="1">
                <a:latin typeface="Times New Roman" panose="02020603050405020304" pitchFamily="18" charset="0"/>
              </a:rPr>
              <a:t>先令</a:t>
            </a:r>
            <a:r>
              <a:rPr lang="en-US" altLang="zh-CN" sz="2000" b="1">
                <a:latin typeface="Times New Roman" panose="02020603050405020304" pitchFamily="18" charset="0"/>
              </a:rPr>
              <a:t>R'</a:t>
            </a:r>
            <a:r>
              <a:rPr lang="en-US" altLang="zh-CN" sz="2000" b="1" baseline="-25000">
                <a:latin typeface="宋体" panose="02010600030101010101" pitchFamily="2" charset="-122"/>
              </a:rPr>
              <a:t>D</a:t>
            </a:r>
            <a:r>
              <a:rPr lang="en-US" altLang="zh-CN" sz="2000" b="1">
                <a:latin typeface="宋体" panose="02010600030101010101" pitchFamily="2" charset="-122"/>
              </a:rPr>
              <a:t>=1</a:t>
            </a:r>
            <a:r>
              <a:rPr lang="zh-CN" altLang="zh-CN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CLK=CLK</a:t>
            </a:r>
            <a:r>
              <a:rPr lang="zh-CN" altLang="zh-CN" sz="2000" b="1"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</a:rPr>
              <a:t>EP=ET=1</a:t>
            </a:r>
            <a:r>
              <a:rPr lang="zh-CN" altLang="zh-CN" sz="2000" b="1">
                <a:latin typeface="Times New Roman" panose="02020603050405020304" pitchFamily="18" charset="0"/>
              </a:rPr>
              <a:t>，再用与非门设计：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LD’=(Q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Q’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Q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)’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，进位输出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Y=(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  <a:sym typeface="宋体" panose="02010600030101010101" pitchFamily="2" charset="-122"/>
              </a:rPr>
              <a:t>LD’)'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</a:rPr>
              <a:t>即可。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76806" name="文本框 100"/>
          <p:cNvSpPr txBox="1"/>
          <p:nvPr/>
        </p:nvSpPr>
        <p:spPr>
          <a:xfrm>
            <a:off x="35560" y="2708910"/>
            <a:ext cx="882015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>
                <a:latin typeface="宋体" panose="02010600030101010101" pitchFamily="2" charset="-122"/>
              </a:rPr>
              <a:t>(3)</a:t>
            </a:r>
            <a:r>
              <a:rPr lang="zh-CN" altLang="zh-CN" sz="2000" b="1">
                <a:latin typeface="Times New Roman" panose="02020603050405020304" pitchFamily="18" charset="0"/>
              </a:rPr>
              <a:t>当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=1011</a:t>
            </a:r>
            <a:r>
              <a:rPr lang="zh-CN" altLang="zh-CN" sz="2000" b="1">
                <a:latin typeface="Times New Roman" panose="02020603050405020304" pitchFamily="18" charset="0"/>
              </a:rPr>
              <a:t>时，</a:t>
            </a:r>
            <a:r>
              <a:rPr lang="en-US" altLang="zh-CN" sz="2000" b="1">
                <a:latin typeface="Times New Roman" panose="02020603050405020304" pitchFamily="18" charset="0"/>
              </a:rPr>
              <a:t>LD'=0</a:t>
            </a:r>
            <a:r>
              <a:rPr lang="zh-CN" altLang="zh-CN" sz="2000" b="1">
                <a:latin typeface="Times New Roman" panose="02020603050405020304" pitchFamily="18" charset="0"/>
              </a:rPr>
              <a:t>，进位输出</a:t>
            </a:r>
            <a:r>
              <a:rPr lang="en-US" altLang="zh-CN" sz="2000" b="1">
                <a:latin typeface="Times New Roman" panose="02020603050405020304" pitchFamily="18" charset="0"/>
              </a:rPr>
              <a:t>Y=(LD')'=1</a:t>
            </a:r>
            <a:r>
              <a:rPr lang="zh-CN" altLang="zh-CN" sz="2000" b="1">
                <a:latin typeface="Times New Roman" panose="02020603050405020304" pitchFamily="18" charset="0"/>
              </a:rPr>
              <a:t>。当下一个</a:t>
            </a:r>
            <a:r>
              <a:rPr lang="en-US" altLang="zh-CN" sz="2000" b="1">
                <a:latin typeface="Times New Roman" panose="02020603050405020304" pitchFamily="18" charset="0"/>
              </a:rPr>
              <a:t>CLK</a:t>
            </a:r>
            <a:r>
              <a:rPr lang="zh-CN" altLang="zh-CN" sz="2000" b="1">
                <a:latin typeface="Times New Roman" panose="02020603050405020304" pitchFamily="18" charset="0"/>
              </a:rPr>
              <a:t>上升沿到来时将预先置好的数： 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</a:rPr>
              <a:t> =0000</a:t>
            </a:r>
            <a:r>
              <a:rPr lang="zh-CN" altLang="en-US" sz="2000" b="1">
                <a:latin typeface="宋体" panose="02010600030101010101" pitchFamily="2" charset="-122"/>
              </a:rPr>
              <a:t>输出到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</a:rPr>
              <a:t>Q</a:t>
            </a:r>
            <a:r>
              <a:rPr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000" b="1">
                <a:latin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en-US" altLang="zh-CN" sz="2000" b="1">
                <a:latin typeface="Times New Roman" panose="02020603050405020304" pitchFamily="18" charset="0"/>
              </a:rPr>
              <a:t>0000</a:t>
            </a:r>
            <a:r>
              <a:rPr lang="zh-CN" altLang="zh-CN" sz="2000" b="1">
                <a:latin typeface="Times New Roman" panose="02020603050405020304" pitchFamily="18" charset="0"/>
              </a:rPr>
              <a:t>。</a:t>
            </a:r>
            <a:endParaRPr lang="en-US" altLang="zh-CN" sz="2000" b="1">
              <a:latin typeface="宋体" panose="02010600030101010101" pitchFamily="2" charset="-122"/>
            </a:endParaRPr>
          </a:p>
          <a:p>
            <a:r>
              <a:rPr lang="en-US" altLang="zh-CN" sz="2000" b="1">
                <a:latin typeface="宋体" panose="02010600030101010101" pitchFamily="2" charset="-122"/>
              </a:rPr>
              <a:t>(4)</a:t>
            </a:r>
            <a:r>
              <a:rPr lang="zh-CN" altLang="zh-CN" sz="2000" b="1">
                <a:latin typeface="Times New Roman" panose="02020603050405020304" pitchFamily="18" charset="0"/>
              </a:rPr>
              <a:t>作连线图如下：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2630170" y="3573145"/>
          <a:ext cx="3952875" cy="318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949700" imgH="3181350" progId="Paint.Picture">
                  <p:embed/>
                </p:oleObj>
              </mc:Choice>
              <mc:Fallback>
                <p:oleObj name="" r:id="rId1" imgW="3949700" imgH="3181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30170" y="3573145"/>
                        <a:ext cx="3952875" cy="318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Text Box 2"/>
          <p:cNvSpPr txBox="1"/>
          <p:nvPr/>
        </p:nvSpPr>
        <p:spPr>
          <a:xfrm>
            <a:off x="285750" y="4143375"/>
            <a:ext cx="4759325" cy="2676525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解法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：用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置数法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置最大数（</a:t>
            </a:r>
            <a:r>
              <a:rPr lang="en-US" altLang="zh-CN" b="1" dirty="0">
                <a:latin typeface="Times New Roman" panose="02020603050405020304" pitchFamily="18" charset="0"/>
              </a:rPr>
              <a:t>1001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跳过状态 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M=10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6=4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LD’= (Q’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Q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Q’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Q’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)’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预置数： 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=1001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77826" name="Text Box 3"/>
          <p:cNvSpPr txBox="1"/>
          <p:nvPr/>
        </p:nvSpPr>
        <p:spPr>
          <a:xfrm>
            <a:off x="5283200" y="5022850"/>
            <a:ext cx="3316288" cy="1004888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 marL="457200" indent="-4572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连线图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进位输出为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7782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800600" cy="41306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7828" name="Object 2"/>
          <p:cNvGraphicFramePr/>
          <p:nvPr/>
        </p:nvGraphicFramePr>
        <p:xfrm>
          <a:off x="4724400" y="0"/>
          <a:ext cx="44196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3829050" imgH="2628900" progId="Paint.Picture">
                  <p:embed/>
                </p:oleObj>
              </mc:Choice>
              <mc:Fallback>
                <p:oleObj name="" r:id="rId2" imgW="3829050" imgH="262890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4400" y="0"/>
                        <a:ext cx="4419600" cy="381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2"/>
          <p:cNvSpPr txBox="1"/>
          <p:nvPr/>
        </p:nvSpPr>
        <p:spPr>
          <a:xfrm>
            <a:off x="4114800" y="3903663"/>
            <a:ext cx="4941888" cy="830262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74160</a:t>
            </a:r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  <a:sym typeface="宋体" panose="02010600030101010101" pitchFamily="2" charset="-122"/>
              </a:rPr>
              <a:t>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同步置数法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设计一个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0" hangingPunct="0"/>
            <a:r>
              <a:rPr lang="zh-CN" altLang="en-US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六进制加法计数器。</a:t>
            </a:r>
            <a:endParaRPr lang="zh-CN" altLang="en-US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8849" name="Object 2"/>
          <p:cNvGraphicFramePr/>
          <p:nvPr/>
        </p:nvGraphicFramePr>
        <p:xfrm>
          <a:off x="3429000" y="0"/>
          <a:ext cx="5543550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4171950" imgH="2057400" progId="Paint.Picture">
                  <p:embed/>
                </p:oleObj>
              </mc:Choice>
              <mc:Fallback>
                <p:oleObj name="" r:id="rId1" imgW="4171950" imgH="2057400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0"/>
                        <a:ext cx="5543550" cy="273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0" name="Text Box 3"/>
          <p:cNvSpPr txBox="1"/>
          <p:nvPr/>
        </p:nvSpPr>
        <p:spPr>
          <a:xfrm>
            <a:off x="0" y="228600"/>
            <a:ext cx="4038600" cy="3784600"/>
          </a:xfrm>
          <a:prstGeom prst="rect">
            <a:avLst/>
          </a:prstGeom>
          <a:noFill/>
          <a:ln w="2857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解法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：用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置数法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latin typeface="Times New Roman" panose="02020603050405020304" pitchFamily="18" charset="0"/>
              </a:rPr>
              <a:t>置最大数（</a:t>
            </a:r>
            <a:r>
              <a:rPr lang="en-US" altLang="zh-CN" b="1" dirty="0">
                <a:latin typeface="Times New Roman" panose="02020603050405020304" pitchFamily="18" charset="0"/>
              </a:rPr>
              <a:t>1001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</a:rPr>
              <a:t>跳过状态 </a:t>
            </a: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M=10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6=4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(3) LD’= C’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预置数： 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=0100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(4) </a:t>
            </a:r>
            <a:r>
              <a:rPr lang="zh-CN" altLang="en-US" b="1" dirty="0">
                <a:latin typeface="Times New Roman" panose="02020603050405020304" pitchFamily="18" charset="0"/>
              </a:rPr>
              <a:t>连线图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进位输出为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1" name="Object 3"/>
          <p:cNvGraphicFramePr/>
          <p:nvPr/>
        </p:nvGraphicFramePr>
        <p:xfrm>
          <a:off x="3429000" y="2838450"/>
          <a:ext cx="55626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4152900" imgH="4019550" progId="Paint.Picture">
                  <p:embed/>
                </p:oleObj>
              </mc:Choice>
              <mc:Fallback>
                <p:oleObj name="" r:id="rId3" imgW="4152900" imgH="4019550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2838450"/>
                        <a:ext cx="5562600" cy="401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ext Box 3"/>
          <p:cNvSpPr txBox="1"/>
          <p:nvPr/>
        </p:nvSpPr>
        <p:spPr>
          <a:xfrm>
            <a:off x="196850" y="4814888"/>
            <a:ext cx="2854325" cy="156845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注意：解法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只需要了解一下即可，不作为解题的主要方法。 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 txBox="1"/>
          <p:nvPr/>
        </p:nvSpPr>
        <p:spPr>
          <a:xfrm>
            <a:off x="428625" y="357188"/>
            <a:ext cx="8137525" cy="5584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补充：移位寄存器型计数器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</a:rPr>
              <a:t>环形计数器：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7987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4643438"/>
            <a:ext cx="7032625" cy="22145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9875" name="Picture 5" descr="6-3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500188"/>
            <a:ext cx="7821613" cy="2500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59"/>
          <p:cNvSpPr txBox="1"/>
          <p:nvPr/>
        </p:nvSpPr>
        <p:spPr>
          <a:xfrm>
            <a:off x="117475" y="4092575"/>
            <a:ext cx="85613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设初始状态为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=1000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，经过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573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个时钟周期后状态为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1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1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1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？  ？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2"/>
          <p:cNvSpPr txBox="1"/>
          <p:nvPr/>
        </p:nvSpPr>
        <p:spPr>
          <a:xfrm>
            <a:off x="468313" y="404813"/>
            <a:ext cx="8137525" cy="544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</a:rPr>
              <a:t>2. </a:t>
            </a:r>
            <a:r>
              <a:rPr lang="zh-CN" altLang="en-US" sz="3200">
                <a:latin typeface="Times New Roman" panose="02020603050405020304" pitchFamily="18" charset="0"/>
              </a:rPr>
              <a:t>扭环形计数器</a:t>
            </a:r>
            <a:endParaRPr lang="zh-CN" altLang="en-US" sz="3200"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CN" sz="3200">
              <a:latin typeface="Times New Roman" panose="02020603050405020304" pitchFamily="18" charset="0"/>
            </a:endParaRPr>
          </a:p>
        </p:txBody>
      </p:sp>
      <p:pic>
        <p:nvPicPr>
          <p:cNvPr id="80898" name="Picture 5" descr="6-3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563" y="1000125"/>
            <a:ext cx="7905750" cy="2428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089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3548063"/>
            <a:ext cx="5424487" cy="3309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59"/>
          <p:cNvSpPr txBox="1"/>
          <p:nvPr/>
        </p:nvSpPr>
        <p:spPr>
          <a:xfrm>
            <a:off x="142875" y="3571875"/>
            <a:ext cx="3500438" cy="22447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设初始状态为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=1000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经过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333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个时钟周期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后状态为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？  ？</a:t>
            </a:r>
            <a:endParaRPr lang="zh-CN" altLang="en-US" sz="2800" b="1" u="sng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7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charRg st="3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Text Box 4"/>
          <p:cNvSpPr txBox="1"/>
          <p:nvPr/>
        </p:nvSpPr>
        <p:spPr>
          <a:xfrm>
            <a:off x="0" y="146050"/>
            <a:ext cx="9053513" cy="5384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★★★★★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实战：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任何两个相邻代码之间只有一位不同的是：</a:t>
            </a:r>
            <a:r>
              <a:rPr lang="en-US" altLang="zh-CN" b="1" u="sng" dirty="0">
                <a:latin typeface="Times New Roman" panose="02020603050405020304" pitchFamily="18" charset="0"/>
              </a:rPr>
              <a:t>????      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为了将</a:t>
            </a:r>
            <a:r>
              <a:rPr lang="en-US" altLang="zh-CN" b="1" dirty="0">
                <a:latin typeface="Times New Roman" panose="02020603050405020304" pitchFamily="18" charset="0"/>
              </a:rPr>
              <a:t>500</a:t>
            </a:r>
            <a:r>
              <a:rPr lang="zh-CN" altLang="en-US" b="1" dirty="0">
                <a:latin typeface="Times New Roman" panose="02020603050405020304" pitchFamily="18" charset="0"/>
              </a:rPr>
              <a:t>份文件顺序编码，如果采用二进制代码，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最少需要几位？如果采用八进制或十六进制代码呢？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双向模拟开关通常由什么构成？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一个计数器的最大计数值为</a:t>
            </a:r>
            <a:r>
              <a:rPr lang="en-US" altLang="zh-CN" b="1" dirty="0">
                <a:latin typeface="Times New Roman" panose="02020603050405020304" pitchFamily="18" charset="0"/>
              </a:rPr>
              <a:t>300</a:t>
            </a:r>
            <a:r>
              <a:rPr lang="zh-CN" altLang="en-US" b="1" dirty="0">
                <a:latin typeface="Times New Roman" panose="02020603050405020304" pitchFamily="18" charset="0"/>
              </a:rPr>
              <a:t>，该计数器至少需要几个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触发器构成</a:t>
            </a:r>
            <a:r>
              <a:rPr lang="en-US" altLang="zh-CN" b="1" dirty="0">
                <a:latin typeface="Times New Roman" panose="02020603050405020304" pitchFamily="18" charset="0"/>
              </a:rPr>
              <a:t>?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5CMOS</a:t>
            </a:r>
            <a:r>
              <a:rPr lang="zh-CN" altLang="en-US" b="1" dirty="0">
                <a:latin typeface="Times New Roman" panose="02020603050405020304" pitchFamily="18" charset="0"/>
              </a:rPr>
              <a:t>或非门集成电路，其悬空的输入端相当于输入逻辑“</a:t>
            </a:r>
            <a:r>
              <a:rPr lang="en-US" altLang="zh-CN" b="1" dirty="0">
                <a:latin typeface="Times New Roman" panose="02020603050405020304" pitchFamily="18" charset="0"/>
              </a:rPr>
              <a:t>1”</a:t>
            </a:r>
            <a:r>
              <a:rPr lang="zh-CN" altLang="en-US" b="1" dirty="0">
                <a:latin typeface="Times New Roman" panose="02020603050405020304" pitchFamily="18" charset="0"/>
              </a:rPr>
              <a:t>吗？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68421BCD</a:t>
            </a:r>
            <a:r>
              <a:rPr lang="zh-CN" altLang="en-US" b="1" dirty="0">
                <a:latin typeface="Times New Roman" panose="02020603050405020304" pitchFamily="18" charset="0"/>
              </a:rPr>
              <a:t>码的</a:t>
            </a:r>
            <a:r>
              <a:rPr lang="en-US" altLang="zh-CN" b="1" dirty="0">
                <a:latin typeface="Times New Roman" panose="02020603050405020304" pitchFamily="18" charset="0"/>
              </a:rPr>
              <a:t>1001</a:t>
            </a:r>
            <a:r>
              <a:rPr lang="zh-CN" altLang="en-US" b="1" dirty="0">
                <a:latin typeface="Times New Roman" panose="02020603050405020304" pitchFamily="18" charset="0"/>
              </a:rPr>
              <a:t>比</a:t>
            </a:r>
            <a:r>
              <a:rPr lang="en-US" altLang="zh-CN" b="1" dirty="0">
                <a:latin typeface="Times New Roman" panose="02020603050405020304" pitchFamily="18" charset="0"/>
              </a:rPr>
              <a:t>0001</a:t>
            </a:r>
            <a:r>
              <a:rPr lang="zh-CN" altLang="en-US" b="1" dirty="0">
                <a:latin typeface="Times New Roman" panose="02020603050405020304" pitchFamily="18" charset="0"/>
              </a:rPr>
              <a:t>大，对吗？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</a:rPr>
              <a:t>若两个函数具有相同的</a:t>
            </a:r>
            <a:r>
              <a:rPr lang="zh-CN" altLang="en-US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卡诺图</a:t>
            </a:r>
            <a:r>
              <a:rPr lang="zh-CN" altLang="en-US" b="1" dirty="0">
                <a:latin typeface="Times New Roman" panose="02020603050405020304" pitchFamily="18" charset="0"/>
              </a:rPr>
              <a:t>，则两个逻辑函数必然相等吗？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把</a:t>
            </a:r>
            <a:r>
              <a:rPr lang="en-US" altLang="zh-CN" b="1" dirty="0">
                <a:latin typeface="Times New Roman" panose="02020603050405020304" pitchFamily="18" charset="0"/>
              </a:rPr>
              <a:t>JK</a:t>
            </a:r>
            <a:r>
              <a:rPr lang="zh-CN" altLang="en-US" b="1" dirty="0">
                <a:latin typeface="Times New Roman" panose="02020603050405020304" pitchFamily="18" charset="0"/>
              </a:rPr>
              <a:t>触发器的</a:t>
            </a:r>
            <a:r>
              <a:rPr lang="en-US" altLang="zh-CN" b="1" dirty="0">
                <a:latin typeface="Times New Roman" panose="02020603050405020304" pitchFamily="18" charset="0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端连在一起，就可以构成</a:t>
            </a:r>
            <a:r>
              <a:rPr lang="en-US" altLang="zh-CN" b="1" dirty="0">
                <a:latin typeface="Times New Roman" panose="02020603050405020304" pitchFamily="18" charset="0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</a:rPr>
              <a:t>一个触发器。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9</a:t>
            </a:r>
            <a:r>
              <a:rPr lang="zh-CN" altLang="en-US" b="1" dirty="0">
                <a:latin typeface="Times New Roman" panose="02020603050405020304" pitchFamily="18" charset="0"/>
              </a:rPr>
              <a:t>一个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位循环递增二进制计数器，设其初始状态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0010 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当它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经过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500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个时钟周期后</a:t>
            </a:r>
            <a:r>
              <a:rPr lang="zh-CN" altLang="en-US" b="1" dirty="0">
                <a:latin typeface="Times New Roman" panose="02020603050405020304" pitchFamily="18" charset="0"/>
              </a:rPr>
              <a:t>，其最终的状态是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Q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是多少？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23" name="Rectangle 8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Text Box 4"/>
          <p:cNvSpPr txBox="1"/>
          <p:nvPr/>
        </p:nvSpPr>
        <p:spPr>
          <a:xfrm>
            <a:off x="0" y="188913"/>
            <a:ext cx="9448800" cy="52038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</a:rPr>
              <a:t>可以实现“线与”功能的是：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11</a:t>
            </a:r>
            <a:r>
              <a:rPr lang="zh-CN" altLang="en-US" b="1" dirty="0">
                <a:latin typeface="Times New Roman" panose="02020603050405020304" pitchFamily="18" charset="0"/>
              </a:rPr>
              <a:t>一个计数器若要从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按自然态序计数到十进制数</a:t>
            </a:r>
            <a:r>
              <a:rPr lang="en-US" altLang="zh-CN" b="1" dirty="0">
                <a:latin typeface="Times New Roman" panose="02020603050405020304" pitchFamily="18" charset="0"/>
              </a:rPr>
              <a:t>300</a:t>
            </a:r>
            <a:r>
              <a:rPr lang="zh-CN" altLang="en-US" b="1" dirty="0">
                <a:latin typeface="Times New Roman" panose="02020603050405020304" pitchFamily="18" charset="0"/>
              </a:rPr>
              <a:t>，这个电路需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要几个触发器  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12</a:t>
            </a:r>
            <a:r>
              <a:rPr lang="zh-CN" altLang="en-US" b="1" dirty="0">
                <a:latin typeface="Times New Roman" panose="02020603050405020304" pitchFamily="18" charset="0"/>
              </a:rPr>
              <a:t>一个</a:t>
            </a:r>
            <a:r>
              <a:rPr lang="en-US" altLang="zh-CN" b="1" dirty="0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选一数据选择器，其地址输入（选择控制输入）端有几个 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因为逻辑表达式</a:t>
            </a:r>
            <a:r>
              <a:rPr lang="en-US" altLang="zh-CN" b="1" dirty="0">
                <a:latin typeface="Times New Roman" panose="02020603050405020304" pitchFamily="18" charset="0"/>
              </a:rPr>
              <a:t>A+B+AB=A+B</a:t>
            </a:r>
            <a:r>
              <a:rPr lang="zh-CN" altLang="en-US" b="1" dirty="0">
                <a:latin typeface="Times New Roman" panose="02020603050405020304" pitchFamily="18" charset="0"/>
              </a:rPr>
              <a:t>成立，则</a:t>
            </a:r>
            <a:r>
              <a:rPr lang="en-US" altLang="zh-CN" b="1" dirty="0">
                <a:latin typeface="Times New Roman" panose="02020603050405020304" pitchFamily="18" charset="0"/>
              </a:rPr>
              <a:t>AB=0</a:t>
            </a:r>
            <a:r>
              <a:rPr lang="zh-CN" altLang="en-US" b="1" dirty="0">
                <a:latin typeface="Times New Roman" panose="02020603050405020304" pitchFamily="18" charset="0"/>
              </a:rPr>
              <a:t>也成立？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14TTL</a:t>
            </a:r>
            <a:r>
              <a:rPr lang="zh-CN" altLang="en-US" b="1" dirty="0">
                <a:latin typeface="Times New Roman" panose="02020603050405020304" pitchFamily="18" charset="0"/>
              </a:rPr>
              <a:t>与非门多余的输入端可以接地，而不影响其运算结果？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15RS</a:t>
            </a:r>
            <a:r>
              <a:rPr lang="zh-CN" altLang="en-US" b="1" dirty="0">
                <a:latin typeface="Times New Roman" panose="02020603050405020304" pitchFamily="18" charset="0"/>
              </a:rPr>
              <a:t>触发器的约束条件</a:t>
            </a:r>
            <a:r>
              <a:rPr lang="en-US" altLang="zh-CN" b="1" dirty="0">
                <a:latin typeface="Times New Roman" panose="02020603050405020304" pitchFamily="18" charset="0"/>
              </a:rPr>
              <a:t>RS=0</a:t>
            </a:r>
            <a:r>
              <a:rPr lang="zh-CN" altLang="en-US" b="1" dirty="0">
                <a:latin typeface="Times New Roman" panose="02020603050405020304" pitchFamily="18" charset="0"/>
              </a:rPr>
              <a:t>表示不允许出现</a:t>
            </a:r>
            <a:r>
              <a:rPr lang="en-US" altLang="zh-CN" b="1" dirty="0">
                <a:latin typeface="Times New Roman" panose="02020603050405020304" pitchFamily="18" charset="0"/>
              </a:rPr>
              <a:t>R=S=0</a:t>
            </a:r>
            <a:r>
              <a:rPr lang="zh-CN" altLang="en-US" b="1" dirty="0">
                <a:latin typeface="Times New Roman" panose="02020603050405020304" pitchFamily="18" charset="0"/>
              </a:rPr>
              <a:t>的输入，对吗？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逻辑电路中用“</a:t>
            </a:r>
            <a:r>
              <a:rPr lang="en-US" altLang="zh-CN" b="1" dirty="0">
                <a:latin typeface="Times New Roman" panose="02020603050405020304" pitchFamily="18" charset="0"/>
              </a:rPr>
              <a:t>1”</a:t>
            </a:r>
            <a:r>
              <a:rPr lang="zh-CN" altLang="en-US" b="1" dirty="0">
                <a:latin typeface="Times New Roman" panose="02020603050405020304" pitchFamily="18" charset="0"/>
              </a:rPr>
              <a:t>和“</a:t>
            </a:r>
            <a:r>
              <a:rPr lang="en-US" altLang="zh-CN" b="1" dirty="0">
                <a:latin typeface="Times New Roman" panose="02020603050405020304" pitchFamily="18" charset="0"/>
              </a:rPr>
              <a:t>0”</a:t>
            </a:r>
            <a:r>
              <a:rPr lang="zh-CN" altLang="en-US" b="1" dirty="0">
                <a:latin typeface="Times New Roman" panose="02020603050405020304" pitchFamily="18" charset="0"/>
              </a:rPr>
              <a:t>分别表示两种状态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二者无大小之分？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17</a:t>
            </a:r>
            <a:r>
              <a:rPr lang="zh-CN" altLang="en-US" b="1" dirty="0">
                <a:latin typeface="Times New Roman" panose="02020603050405020304" pitchFamily="18" charset="0"/>
              </a:rPr>
              <a:t>一个二进制负数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－</a:t>
            </a:r>
            <a:r>
              <a:rPr lang="en-US" altLang="zh-CN" b="1" dirty="0">
                <a:latin typeface="Times New Roman" panose="02020603050405020304" pitchFamily="18" charset="0"/>
              </a:rPr>
              <a:t>10010)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，其反码是：</a:t>
            </a:r>
            <a:r>
              <a:rPr lang="zh-CN" altLang="en-US" b="1" u="sng" dirty="0">
                <a:latin typeface="Times New Roman" panose="02020603050405020304" pitchFamily="18" charset="0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补码是：</a:t>
            </a:r>
            <a:r>
              <a:rPr lang="zh-CN" altLang="en-US" b="1" u="sng" dirty="0">
                <a:latin typeface="Times New Roman" panose="02020603050405020304" pitchFamily="18" charset="0"/>
              </a:rPr>
              <a:t>            </a:t>
            </a:r>
            <a:r>
              <a:rPr lang="zh-CN" altLang="en-US" b="1" dirty="0">
                <a:latin typeface="Times New Roman" panose="02020603050405020304" pitchFamily="18" charset="0"/>
              </a:rPr>
              <a:t>。     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18</a:t>
            </a:r>
            <a:r>
              <a:rPr lang="zh-CN" altLang="en-US" b="1" dirty="0">
                <a:latin typeface="Times New Roman" panose="02020603050405020304" pitchFamily="18" charset="0"/>
              </a:rPr>
              <a:t>在如图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所示的</a:t>
            </a:r>
            <a:r>
              <a:rPr lang="en-US" altLang="zh-CN" b="1" dirty="0">
                <a:latin typeface="Times New Roman" panose="02020603050405020304" pitchFamily="18" charset="0"/>
              </a:rPr>
              <a:t>TTL</a:t>
            </a:r>
            <a:r>
              <a:rPr lang="zh-CN" altLang="en-US" b="1" dirty="0">
                <a:latin typeface="Times New Roman" panose="02020603050405020304" pitchFamily="18" charset="0"/>
              </a:rPr>
              <a:t>电路中，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若关门电阻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off 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0.7kΩ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开门电阻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on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2 kΩ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试写出该电路的逻辑表达式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zh-CN" altLang="en-US" b="1" i="1" u="sng" dirty="0">
                <a:latin typeface="Times New Roman" panose="02020603050405020304" pitchFamily="18" charset="0"/>
              </a:rPr>
              <a:t>     ？       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294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47" name="Object 5"/>
          <p:cNvGraphicFramePr/>
          <p:nvPr/>
        </p:nvGraphicFramePr>
        <p:xfrm>
          <a:off x="6804025" y="4437063"/>
          <a:ext cx="2020888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152525" imgH="1381125" progId="Paint.Picture">
                  <p:embed/>
                </p:oleObj>
              </mc:Choice>
              <mc:Fallback>
                <p:oleObj name="" r:id="rId1" imgW="1152525" imgH="1381125" progId="Paint.Picture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4437063"/>
                        <a:ext cx="2020888" cy="242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542925" y="612775"/>
            <a:ext cx="93202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练习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] </a:t>
            </a:r>
            <a:r>
              <a:rPr lang="zh-CN" altLang="en-US" sz="2800" b="1" dirty="0">
                <a:latin typeface="Times New Roman" panose="02020603050405020304" pitchFamily="18" charset="0"/>
              </a:rPr>
              <a:t>用图形法将下列函数化简为最简与或式。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5" name="Text Box 3"/>
          <p:cNvSpPr txBox="1"/>
          <p:nvPr/>
        </p:nvSpPr>
        <p:spPr>
          <a:xfrm>
            <a:off x="1157288" y="1916113"/>
            <a:ext cx="43735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画函数的卡诺图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56" name="Text Box 4"/>
          <p:cNvSpPr txBox="1"/>
          <p:nvPr/>
        </p:nvSpPr>
        <p:spPr>
          <a:xfrm>
            <a:off x="1157288" y="2446338"/>
            <a:ext cx="59197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合并最小项：画包围圈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9157" name="Text Box 5"/>
          <p:cNvSpPr txBox="1"/>
          <p:nvPr/>
        </p:nvSpPr>
        <p:spPr>
          <a:xfrm>
            <a:off x="1157288" y="2976563"/>
            <a:ext cx="505618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写出最简与或表达式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8" name="Object 6"/>
          <p:cNvGraphicFramePr/>
          <p:nvPr/>
        </p:nvGraphicFramePr>
        <p:xfrm>
          <a:off x="414338" y="1241425"/>
          <a:ext cx="6743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839720" imgH="177800" progId="Equation.3">
                  <p:embed/>
                </p:oleObj>
              </mc:Choice>
              <mc:Fallback>
                <p:oleObj name="" r:id="rId1" imgW="2839720" imgH="177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338" y="1241425"/>
                        <a:ext cx="67437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/>
          <p:nvPr/>
        </p:nvGrpSpPr>
        <p:grpSpPr>
          <a:xfrm>
            <a:off x="2098675" y="3392488"/>
            <a:ext cx="3352800" cy="2957512"/>
            <a:chOff x="1232" y="2204"/>
            <a:chExt cx="2112" cy="1863"/>
          </a:xfrm>
        </p:grpSpPr>
        <p:grpSp>
          <p:nvGrpSpPr>
            <p:cNvPr id="10247" name="Group 8"/>
            <p:cNvGrpSpPr/>
            <p:nvPr/>
          </p:nvGrpSpPr>
          <p:grpSpPr>
            <a:xfrm>
              <a:off x="1520" y="2396"/>
              <a:ext cx="1824" cy="1632"/>
              <a:chOff x="2832" y="2352"/>
              <a:chExt cx="1824" cy="1632"/>
            </a:xfrm>
          </p:grpSpPr>
          <p:sp>
            <p:nvSpPr>
              <p:cNvPr id="10248" name="Rectangle 9"/>
              <p:cNvSpPr/>
              <p:nvPr/>
            </p:nvSpPr>
            <p:spPr>
              <a:xfrm>
                <a:off x="3120" y="2640"/>
                <a:ext cx="1536" cy="1344"/>
              </a:xfrm>
              <a:prstGeom prst="rect">
                <a:avLst/>
              </a:prstGeom>
              <a:noFill/>
              <a:ln w="3810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49" name="Line 10"/>
              <p:cNvSpPr/>
              <p:nvPr/>
            </p:nvSpPr>
            <p:spPr>
              <a:xfrm>
                <a:off x="3888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0" name="Line 11"/>
              <p:cNvSpPr/>
              <p:nvPr/>
            </p:nvSpPr>
            <p:spPr>
              <a:xfrm>
                <a:off x="3504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1" name="Line 12"/>
              <p:cNvSpPr/>
              <p:nvPr/>
            </p:nvSpPr>
            <p:spPr>
              <a:xfrm>
                <a:off x="4272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2" name="Line 13"/>
              <p:cNvSpPr/>
              <p:nvPr/>
            </p:nvSpPr>
            <p:spPr>
              <a:xfrm>
                <a:off x="3120" y="3312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3" name="Line 14"/>
              <p:cNvSpPr/>
              <p:nvPr/>
            </p:nvSpPr>
            <p:spPr>
              <a:xfrm>
                <a:off x="2832" y="2352"/>
                <a:ext cx="288" cy="288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4" name="Line 15"/>
              <p:cNvSpPr/>
              <p:nvPr/>
            </p:nvSpPr>
            <p:spPr>
              <a:xfrm>
                <a:off x="3120" y="2976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255" name="Line 16"/>
              <p:cNvSpPr/>
              <p:nvPr/>
            </p:nvSpPr>
            <p:spPr>
              <a:xfrm>
                <a:off x="3120" y="3648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0256" name="Text Box 17"/>
            <p:cNvSpPr txBox="1"/>
            <p:nvPr/>
          </p:nvSpPr>
          <p:spPr>
            <a:xfrm>
              <a:off x="1232" y="2444"/>
              <a:ext cx="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i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Text Box 18"/>
            <p:cNvSpPr txBox="1"/>
            <p:nvPr/>
          </p:nvSpPr>
          <p:spPr>
            <a:xfrm>
              <a:off x="1568" y="2204"/>
              <a:ext cx="4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i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CD</a:t>
              </a:r>
              <a:endPara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8" name="Text Box 19"/>
            <p:cNvSpPr txBox="1"/>
            <p:nvPr/>
          </p:nvSpPr>
          <p:spPr>
            <a:xfrm>
              <a:off x="1424" y="273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20"/>
            <p:cNvSpPr txBox="1"/>
            <p:nvPr/>
          </p:nvSpPr>
          <p:spPr>
            <a:xfrm>
              <a:off x="1424" y="306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0" name="Text Box 21"/>
            <p:cNvSpPr txBox="1"/>
            <p:nvPr/>
          </p:nvSpPr>
          <p:spPr>
            <a:xfrm>
              <a:off x="1424" y="3404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1" name="Text Box 22"/>
            <p:cNvSpPr txBox="1"/>
            <p:nvPr/>
          </p:nvSpPr>
          <p:spPr>
            <a:xfrm>
              <a:off x="1424" y="374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2" name="Text Box 23"/>
            <p:cNvSpPr txBox="1"/>
            <p:nvPr/>
          </p:nvSpPr>
          <p:spPr>
            <a:xfrm>
              <a:off x="1808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3" name="Text Box 24"/>
            <p:cNvSpPr txBox="1"/>
            <p:nvPr/>
          </p:nvSpPr>
          <p:spPr>
            <a:xfrm>
              <a:off x="2192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4" name="Text Box 25"/>
            <p:cNvSpPr txBox="1"/>
            <p:nvPr/>
          </p:nvSpPr>
          <p:spPr>
            <a:xfrm>
              <a:off x="2576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5" name="Text Box 26"/>
            <p:cNvSpPr txBox="1"/>
            <p:nvPr/>
          </p:nvSpPr>
          <p:spPr>
            <a:xfrm>
              <a:off x="2960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179" name="Text Box 27"/>
          <p:cNvSpPr txBox="1"/>
          <p:nvPr/>
        </p:nvSpPr>
        <p:spPr>
          <a:xfrm>
            <a:off x="4930775" y="41719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0" name="Text Box 28"/>
          <p:cNvSpPr txBox="1"/>
          <p:nvPr/>
        </p:nvSpPr>
        <p:spPr>
          <a:xfrm>
            <a:off x="3157538" y="57721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1" name="Text Box 29"/>
          <p:cNvSpPr txBox="1"/>
          <p:nvPr/>
        </p:nvSpPr>
        <p:spPr>
          <a:xfrm>
            <a:off x="3157538" y="47053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2" name="Text Box 30"/>
          <p:cNvSpPr txBox="1"/>
          <p:nvPr/>
        </p:nvSpPr>
        <p:spPr>
          <a:xfrm>
            <a:off x="3749675" y="47053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3" name="Text Box 31"/>
          <p:cNvSpPr txBox="1"/>
          <p:nvPr/>
        </p:nvSpPr>
        <p:spPr>
          <a:xfrm>
            <a:off x="3157538" y="52387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4" name="Text Box 32"/>
          <p:cNvSpPr txBox="1"/>
          <p:nvPr/>
        </p:nvSpPr>
        <p:spPr>
          <a:xfrm>
            <a:off x="3749675" y="52387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5" name="Text Box 33"/>
          <p:cNvSpPr txBox="1"/>
          <p:nvPr/>
        </p:nvSpPr>
        <p:spPr>
          <a:xfrm>
            <a:off x="3157538" y="41719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6" name="Text Box 34"/>
          <p:cNvSpPr txBox="1"/>
          <p:nvPr/>
        </p:nvSpPr>
        <p:spPr>
          <a:xfrm>
            <a:off x="4341813" y="52387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187" name="AutoShape 35"/>
          <p:cNvSpPr/>
          <p:nvPr/>
        </p:nvSpPr>
        <p:spPr>
          <a:xfrm>
            <a:off x="3730625" y="4781550"/>
            <a:ext cx="990600" cy="914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66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88" name="AutoShape 36"/>
          <p:cNvSpPr/>
          <p:nvPr/>
        </p:nvSpPr>
        <p:spPr>
          <a:xfrm>
            <a:off x="3097213" y="4243388"/>
            <a:ext cx="425450" cy="198596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96600"/>
            </a:solidFill>
            <a:prstDash val="dash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" name="Group 37"/>
          <p:cNvGrpSpPr/>
          <p:nvPr/>
        </p:nvGrpSpPr>
        <p:grpSpPr>
          <a:xfrm>
            <a:off x="4360863" y="5867400"/>
            <a:ext cx="912812" cy="457200"/>
            <a:chOff x="2657" y="3763"/>
            <a:chExt cx="575" cy="288"/>
          </a:xfrm>
        </p:grpSpPr>
        <p:sp>
          <p:nvSpPr>
            <p:cNvPr id="10277" name="AutoShape 38"/>
            <p:cNvSpPr/>
            <p:nvPr/>
          </p:nvSpPr>
          <p:spPr>
            <a:xfrm rot="-10793281">
              <a:off x="2752" y="3763"/>
              <a:ext cx="480" cy="288"/>
            </a:xfrm>
            <a:prstGeom prst="wedgeRoundRectCallout">
              <a:avLst>
                <a:gd name="adj1" fmla="val 33287"/>
                <a:gd name="adj2" fmla="val 85000"/>
                <a:gd name="adj3" fmla="val 16667"/>
              </a:avLst>
            </a:prstGeom>
            <a:solidFill>
              <a:srgbClr val="FFFFCC"/>
            </a:solidFill>
            <a:ln w="28575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ctr" anchorCtr="0"/>
            <a:p>
              <a:pPr algn="ctr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78" name="Object 39"/>
            <p:cNvGraphicFramePr/>
            <p:nvPr/>
          </p:nvGraphicFramePr>
          <p:xfrm>
            <a:off x="2657" y="3774"/>
            <a:ext cx="56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342265" imgH="165100" progId="Equation.3">
                    <p:embed/>
                  </p:oleObj>
                </mc:Choice>
                <mc:Fallback>
                  <p:oleObj name="" r:id="rId3" imgW="342265" imgH="1651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7" y="3774"/>
                          <a:ext cx="566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98" name="Object 46"/>
          <p:cNvGraphicFramePr/>
          <p:nvPr/>
        </p:nvGraphicFramePr>
        <p:xfrm>
          <a:off x="5578475" y="3040063"/>
          <a:ext cx="3235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1407160" imgH="177800" progId="Equation.3">
                  <p:embed/>
                </p:oleObj>
              </mc:Choice>
              <mc:Fallback>
                <p:oleObj name="" r:id="rId5" imgW="1407160" imgH="177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8475" y="3040063"/>
                        <a:ext cx="323532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9" name="Text Box 47"/>
          <p:cNvSpPr txBox="1"/>
          <p:nvPr/>
        </p:nvSpPr>
        <p:spPr>
          <a:xfrm>
            <a:off x="598488" y="1903413"/>
            <a:ext cx="12906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endParaRPr lang="en-US" altLang="zh-CN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49200" name="Text Box 48"/>
          <p:cNvSpPr txBox="1"/>
          <p:nvPr/>
        </p:nvSpPr>
        <p:spPr>
          <a:xfrm>
            <a:off x="4933950" y="47053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9201" name="Text Box 49"/>
          <p:cNvSpPr txBox="1"/>
          <p:nvPr/>
        </p:nvSpPr>
        <p:spPr>
          <a:xfrm>
            <a:off x="4341813" y="47053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" name="Group 50"/>
          <p:cNvGrpSpPr/>
          <p:nvPr/>
        </p:nvGrpSpPr>
        <p:grpSpPr>
          <a:xfrm rot="5424554">
            <a:off x="2711450" y="4464050"/>
            <a:ext cx="1069975" cy="457200"/>
            <a:chOff x="3454" y="3552"/>
            <a:chExt cx="673" cy="288"/>
          </a:xfrm>
        </p:grpSpPr>
        <p:sp>
          <p:nvSpPr>
            <p:cNvPr id="10284" name="Line 51"/>
            <p:cNvSpPr/>
            <p:nvPr/>
          </p:nvSpPr>
          <p:spPr>
            <a:xfrm rot="10778321" flipH="1">
              <a:off x="3549" y="3552"/>
              <a:ext cx="482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85" name="Arc 52"/>
            <p:cNvSpPr/>
            <p:nvPr/>
          </p:nvSpPr>
          <p:spPr>
            <a:xfrm rot="10778321" flipH="1" flipV="1">
              <a:off x="4031" y="3553"/>
              <a:ext cx="96" cy="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1"/>
                    <a:pt x="21599" y="21603"/>
                    <a:pt x="21599" y="21604"/>
                  </a:cubicBezTo>
                </a:path>
                <a:path w="21600" h="2160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1"/>
                    <a:pt x="21599" y="21603"/>
                    <a:pt x="21599" y="216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86" name="Arc 53"/>
            <p:cNvSpPr/>
            <p:nvPr/>
          </p:nvSpPr>
          <p:spPr>
            <a:xfrm rot="10778321" flipV="1">
              <a:off x="3454" y="3553"/>
              <a:ext cx="145" cy="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54"/>
          <p:cNvGrpSpPr/>
          <p:nvPr/>
        </p:nvGrpSpPr>
        <p:grpSpPr>
          <a:xfrm rot="-5371173">
            <a:off x="4645025" y="4448175"/>
            <a:ext cx="1069975" cy="457200"/>
            <a:chOff x="3454" y="3552"/>
            <a:chExt cx="673" cy="288"/>
          </a:xfrm>
        </p:grpSpPr>
        <p:sp>
          <p:nvSpPr>
            <p:cNvPr id="10288" name="Line 55"/>
            <p:cNvSpPr/>
            <p:nvPr/>
          </p:nvSpPr>
          <p:spPr>
            <a:xfrm rot="10778321" flipH="1">
              <a:off x="3549" y="3552"/>
              <a:ext cx="482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0289" name="Arc 56"/>
            <p:cNvSpPr/>
            <p:nvPr/>
          </p:nvSpPr>
          <p:spPr>
            <a:xfrm rot="10778321" flipH="1" flipV="1">
              <a:off x="4031" y="3553"/>
              <a:ext cx="96" cy="2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5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1"/>
                    <a:pt x="21599" y="21603"/>
                    <a:pt x="21599" y="21604"/>
                  </a:cubicBezTo>
                </a:path>
                <a:path w="21600" h="21605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01"/>
                    <a:pt x="21599" y="21603"/>
                    <a:pt x="21599" y="216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90" name="Arc 57"/>
            <p:cNvSpPr/>
            <p:nvPr/>
          </p:nvSpPr>
          <p:spPr>
            <a:xfrm rot="10778321" flipV="1">
              <a:off x="3454" y="3553"/>
              <a:ext cx="145" cy="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291" name="Line 58"/>
          <p:cNvSpPr/>
          <p:nvPr/>
        </p:nvSpPr>
        <p:spPr>
          <a:xfrm flipV="1">
            <a:off x="1547813" y="1700213"/>
            <a:ext cx="1033462" cy="1587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2" name="Line 59"/>
          <p:cNvSpPr/>
          <p:nvPr/>
        </p:nvSpPr>
        <p:spPr>
          <a:xfrm>
            <a:off x="3163888" y="1714500"/>
            <a:ext cx="519112" cy="1588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3" name="Line 60"/>
          <p:cNvSpPr/>
          <p:nvPr/>
        </p:nvSpPr>
        <p:spPr>
          <a:xfrm flipV="1">
            <a:off x="4284663" y="1700213"/>
            <a:ext cx="719137" cy="1587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4" name="Line 61"/>
          <p:cNvSpPr/>
          <p:nvPr/>
        </p:nvSpPr>
        <p:spPr>
          <a:xfrm flipV="1">
            <a:off x="5580063" y="1700213"/>
            <a:ext cx="519112" cy="1587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5" name="Line 62"/>
          <p:cNvSpPr/>
          <p:nvPr/>
        </p:nvSpPr>
        <p:spPr>
          <a:xfrm>
            <a:off x="6300788" y="1700213"/>
            <a:ext cx="733425" cy="1587"/>
          </a:xfrm>
          <a:prstGeom prst="line">
            <a:avLst/>
          </a:prstGeom>
          <a:ln w="57150" cap="flat" cmpd="sng">
            <a:pattFill prst="sphere">
              <a:fgClr>
                <a:srgbClr val="FF0066"/>
              </a:fgClr>
              <a:bgClr>
                <a:srgbClr val="FFFFFF"/>
              </a:bgClr>
            </a:patt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96" name="AutoShape 63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7" name="AutoShape 64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8" name="AutoShape 65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9" name="AutoShape 66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9"/>
          <p:cNvGrpSpPr/>
          <p:nvPr/>
        </p:nvGrpSpPr>
        <p:grpSpPr>
          <a:xfrm>
            <a:off x="5580063" y="4868863"/>
            <a:ext cx="1023937" cy="457200"/>
            <a:chOff x="3560" y="3067"/>
            <a:chExt cx="645" cy="288"/>
          </a:xfrm>
        </p:grpSpPr>
        <p:sp>
          <p:nvSpPr>
            <p:cNvPr id="10301" name="AutoShape 67"/>
            <p:cNvSpPr/>
            <p:nvPr/>
          </p:nvSpPr>
          <p:spPr>
            <a:xfrm rot="-10793281">
              <a:off x="3560" y="3067"/>
              <a:ext cx="635" cy="288"/>
            </a:xfrm>
            <a:prstGeom prst="wedgeRoundRectCallout">
              <a:avLst>
                <a:gd name="adj1" fmla="val 79514"/>
                <a:gd name="adj2" fmla="val 39079"/>
                <a:gd name="adj3" fmla="val 16667"/>
              </a:avLst>
            </a:prstGeom>
            <a:solidFill>
              <a:srgbClr val="FFFFCC"/>
            </a:solidFill>
            <a:ln w="28575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ctr" anchorCtr="0"/>
            <a:p>
              <a:pPr algn="ctr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02" name="Object 68"/>
            <p:cNvGraphicFramePr/>
            <p:nvPr/>
          </p:nvGraphicFramePr>
          <p:xfrm>
            <a:off x="3575" y="3086"/>
            <a:ext cx="63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367665" imgH="165100" progId="Equation.3">
                    <p:embed/>
                  </p:oleObj>
                </mc:Choice>
                <mc:Fallback>
                  <p:oleObj name="" r:id="rId7" imgW="367665" imgH="1651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75" y="3086"/>
                          <a:ext cx="630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2"/>
          <p:cNvGrpSpPr/>
          <p:nvPr/>
        </p:nvGrpSpPr>
        <p:grpSpPr>
          <a:xfrm>
            <a:off x="1619250" y="5589588"/>
            <a:ext cx="958850" cy="457200"/>
            <a:chOff x="131" y="3022"/>
            <a:chExt cx="604" cy="288"/>
          </a:xfrm>
        </p:grpSpPr>
        <p:sp>
          <p:nvSpPr>
            <p:cNvPr id="10304" name="AutoShape 70"/>
            <p:cNvSpPr/>
            <p:nvPr/>
          </p:nvSpPr>
          <p:spPr>
            <a:xfrm rot="-10793281">
              <a:off x="158" y="3022"/>
              <a:ext cx="576" cy="288"/>
            </a:xfrm>
            <a:prstGeom prst="wedgeRoundRectCallout">
              <a:avLst>
                <a:gd name="adj1" fmla="val -96755"/>
                <a:gd name="adj2" fmla="val 62685"/>
                <a:gd name="adj3" fmla="val 16667"/>
              </a:avLst>
            </a:prstGeom>
            <a:solidFill>
              <a:srgbClr val="FFFFCC"/>
            </a:solidFill>
            <a:ln w="28575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ctr" anchorCtr="0"/>
            <a:p>
              <a:pPr algn="ctr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05" name="Object 71"/>
            <p:cNvGraphicFramePr/>
            <p:nvPr/>
          </p:nvGraphicFramePr>
          <p:xfrm>
            <a:off x="131" y="3032"/>
            <a:ext cx="60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9" imgW="367665" imgH="177800" progId="Equation.3">
                    <p:embed/>
                  </p:oleObj>
                </mc:Choice>
                <mc:Fallback>
                  <p:oleObj name="" r:id="rId9" imgW="367665" imgH="1778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99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1" y="3032"/>
                          <a:ext cx="604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9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15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9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9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9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915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915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advAuto="1000" build="p"/>
      <p:bldP spid="49156" grpId="0" build="p"/>
      <p:bldP spid="49157" grpId="0" build="p"/>
      <p:bldP spid="49179" grpId="0"/>
      <p:bldP spid="49180" grpId="0"/>
      <p:bldP spid="49181" grpId="0"/>
      <p:bldP spid="49182" grpId="0"/>
      <p:bldP spid="49183" grpId="0"/>
      <p:bldP spid="49184" grpId="0"/>
      <p:bldP spid="49185" grpId="0"/>
      <p:bldP spid="49186" grpId="0"/>
      <p:bldP spid="49187" grpId="0" animBg="1"/>
      <p:bldP spid="49188" grpId="0" animBg="1"/>
      <p:bldP spid="49199" grpId="0" build="p"/>
      <p:bldP spid="49200" grpId="0"/>
      <p:bldP spid="492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/>
          <p:nvPr/>
        </p:nvGraphicFramePr>
        <p:xfrm>
          <a:off x="422275" y="779463"/>
          <a:ext cx="785971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3795395" imgH="482600" progId="Equation.3">
                  <p:embed/>
                </p:oleObj>
              </mc:Choice>
              <mc:Fallback>
                <p:oleObj name="" r:id="rId1" imgW="3795395" imgH="482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275" y="779463"/>
                        <a:ext cx="7859713" cy="110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Text Box 3"/>
          <p:cNvSpPr txBox="1"/>
          <p:nvPr/>
        </p:nvSpPr>
        <p:spPr>
          <a:xfrm>
            <a:off x="869950" y="1831975"/>
            <a:ext cx="43735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画函数的卡诺图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/>
          <p:nvPr/>
        </p:nvSpPr>
        <p:spPr>
          <a:xfrm>
            <a:off x="858838" y="2674938"/>
            <a:ext cx="5919787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合并最小项：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           画包围圈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/>
          <p:nvPr/>
        </p:nvSpPr>
        <p:spPr>
          <a:xfrm>
            <a:off x="882650" y="3917950"/>
            <a:ext cx="5056188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） 写出最简与或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表达式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4513263" y="1933575"/>
            <a:ext cx="3352800" cy="2957513"/>
            <a:chOff x="1232" y="2204"/>
            <a:chExt cx="2112" cy="1863"/>
          </a:xfrm>
        </p:grpSpPr>
        <p:grpSp>
          <p:nvGrpSpPr>
            <p:cNvPr id="11270" name="Group 7"/>
            <p:cNvGrpSpPr/>
            <p:nvPr/>
          </p:nvGrpSpPr>
          <p:grpSpPr>
            <a:xfrm>
              <a:off x="1520" y="2396"/>
              <a:ext cx="1824" cy="1632"/>
              <a:chOff x="2832" y="2352"/>
              <a:chExt cx="1824" cy="1632"/>
            </a:xfrm>
          </p:grpSpPr>
          <p:sp>
            <p:nvSpPr>
              <p:cNvPr id="11271" name="Rectangle 8"/>
              <p:cNvSpPr/>
              <p:nvPr/>
            </p:nvSpPr>
            <p:spPr>
              <a:xfrm>
                <a:off x="3120" y="2640"/>
                <a:ext cx="1536" cy="1344"/>
              </a:xfrm>
              <a:prstGeom prst="rect">
                <a:avLst/>
              </a:prstGeom>
              <a:noFill/>
              <a:ln w="38100" cap="flat" cmpd="sng">
                <a:solidFill>
                  <a:srgbClr val="0033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72" name="Line 9"/>
              <p:cNvSpPr/>
              <p:nvPr/>
            </p:nvSpPr>
            <p:spPr>
              <a:xfrm>
                <a:off x="3888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3" name="Line 10"/>
              <p:cNvSpPr/>
              <p:nvPr/>
            </p:nvSpPr>
            <p:spPr>
              <a:xfrm>
                <a:off x="3504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4" name="Line 11"/>
              <p:cNvSpPr/>
              <p:nvPr/>
            </p:nvSpPr>
            <p:spPr>
              <a:xfrm>
                <a:off x="4272" y="2640"/>
                <a:ext cx="0" cy="1344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5" name="Line 12"/>
              <p:cNvSpPr/>
              <p:nvPr/>
            </p:nvSpPr>
            <p:spPr>
              <a:xfrm>
                <a:off x="3120" y="3312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6" name="Line 13"/>
              <p:cNvSpPr/>
              <p:nvPr/>
            </p:nvSpPr>
            <p:spPr>
              <a:xfrm>
                <a:off x="2832" y="2352"/>
                <a:ext cx="288" cy="288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7" name="Line 14"/>
              <p:cNvSpPr/>
              <p:nvPr/>
            </p:nvSpPr>
            <p:spPr>
              <a:xfrm>
                <a:off x="3120" y="2976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78" name="Line 15"/>
              <p:cNvSpPr/>
              <p:nvPr/>
            </p:nvSpPr>
            <p:spPr>
              <a:xfrm>
                <a:off x="3120" y="3648"/>
                <a:ext cx="1536" cy="0"/>
              </a:xfrm>
              <a:prstGeom prst="line">
                <a:avLst/>
              </a:prstGeom>
              <a:ln w="28575" cap="flat" cmpd="sng">
                <a:solidFill>
                  <a:srgbClr val="0033CC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279" name="Text Box 16"/>
            <p:cNvSpPr txBox="1"/>
            <p:nvPr/>
          </p:nvSpPr>
          <p:spPr>
            <a:xfrm>
              <a:off x="1232" y="2444"/>
              <a:ext cx="4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i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0" name="Text Box 17"/>
            <p:cNvSpPr txBox="1"/>
            <p:nvPr/>
          </p:nvSpPr>
          <p:spPr>
            <a:xfrm>
              <a:off x="1568" y="2204"/>
              <a:ext cx="4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i="1" dirty="0">
                  <a:solidFill>
                    <a:srgbClr val="FF0066"/>
                  </a:solidFill>
                  <a:latin typeface="Times New Roman" panose="02020603050405020304" pitchFamily="18" charset="0"/>
                </a:rPr>
                <a:t>CD</a:t>
              </a:r>
              <a:endPara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1" name="Text Box 18"/>
            <p:cNvSpPr txBox="1"/>
            <p:nvPr/>
          </p:nvSpPr>
          <p:spPr>
            <a:xfrm>
              <a:off x="1424" y="2732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2" name="Text Box 19"/>
            <p:cNvSpPr txBox="1"/>
            <p:nvPr/>
          </p:nvSpPr>
          <p:spPr>
            <a:xfrm>
              <a:off x="1424" y="3068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3" name="Text Box 20"/>
            <p:cNvSpPr txBox="1"/>
            <p:nvPr/>
          </p:nvSpPr>
          <p:spPr>
            <a:xfrm>
              <a:off x="1424" y="3404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4" name="Text Box 21"/>
            <p:cNvSpPr txBox="1"/>
            <p:nvPr/>
          </p:nvSpPr>
          <p:spPr>
            <a:xfrm>
              <a:off x="1424" y="3740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5" name="Text Box 22"/>
            <p:cNvSpPr txBox="1"/>
            <p:nvPr/>
          </p:nvSpPr>
          <p:spPr>
            <a:xfrm>
              <a:off x="1808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6" name="Text Box 23"/>
            <p:cNvSpPr txBox="1"/>
            <p:nvPr/>
          </p:nvSpPr>
          <p:spPr>
            <a:xfrm>
              <a:off x="2192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7" name="Text Box 24"/>
            <p:cNvSpPr txBox="1"/>
            <p:nvPr/>
          </p:nvSpPr>
          <p:spPr>
            <a:xfrm>
              <a:off x="2576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88" name="Text Box 25"/>
            <p:cNvSpPr txBox="1"/>
            <p:nvPr/>
          </p:nvSpPr>
          <p:spPr>
            <a:xfrm>
              <a:off x="2960" y="2396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/>
              <a:r>
                <a:rPr lang="en-US" altLang="zh-CN" sz="28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0202" name="Text Box 26"/>
          <p:cNvSpPr txBox="1"/>
          <p:nvPr/>
        </p:nvSpPr>
        <p:spPr>
          <a:xfrm>
            <a:off x="5543550" y="27193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" name="Group 66"/>
          <p:cNvGrpSpPr/>
          <p:nvPr/>
        </p:nvGrpSpPr>
        <p:grpSpPr>
          <a:xfrm>
            <a:off x="8027988" y="3284538"/>
            <a:ext cx="957262" cy="457200"/>
            <a:chOff x="4396" y="3657"/>
            <a:chExt cx="603" cy="288"/>
          </a:xfrm>
        </p:grpSpPr>
        <p:sp>
          <p:nvSpPr>
            <p:cNvPr id="11291" name="AutoShape 31"/>
            <p:cNvSpPr/>
            <p:nvPr/>
          </p:nvSpPr>
          <p:spPr>
            <a:xfrm rot="-10793281">
              <a:off x="4422" y="3657"/>
              <a:ext cx="576" cy="288"/>
            </a:xfrm>
            <a:prstGeom prst="wedgeRoundRectCallout">
              <a:avLst>
                <a:gd name="adj1" fmla="val 74324"/>
                <a:gd name="adj2" fmla="val 99157"/>
                <a:gd name="adj3" fmla="val 16667"/>
              </a:avLst>
            </a:prstGeom>
            <a:solidFill>
              <a:srgbClr val="FFFFCC"/>
            </a:solidFill>
            <a:ln w="28575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ctr" anchorCtr="0"/>
            <a:p>
              <a:pPr algn="ctr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292" name="Object 32"/>
            <p:cNvGraphicFramePr/>
            <p:nvPr/>
          </p:nvGraphicFramePr>
          <p:xfrm>
            <a:off x="4396" y="3676"/>
            <a:ext cx="60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" imgW="367665" imgH="165100" progId="Equation.3">
                    <p:embed/>
                  </p:oleObj>
                </mc:Choice>
                <mc:Fallback>
                  <p:oleObj name="" r:id="rId3" imgW="367665" imgH="1651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9966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96" y="3676"/>
                          <a:ext cx="603" cy="2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9" name="Object 33"/>
          <p:cNvGraphicFramePr/>
          <p:nvPr/>
        </p:nvGraphicFramePr>
        <p:xfrm>
          <a:off x="1547813" y="5013325"/>
          <a:ext cx="24971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1039495" imgH="177800" progId="Equation.3">
                  <p:embed/>
                </p:oleObj>
              </mc:Choice>
              <mc:Fallback>
                <p:oleObj name="" r:id="rId5" imgW="1039495" imgH="177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7813" y="5013325"/>
                        <a:ext cx="2497137" cy="42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0" name="Text Box 34"/>
          <p:cNvSpPr txBox="1"/>
          <p:nvPr/>
        </p:nvSpPr>
        <p:spPr>
          <a:xfrm>
            <a:off x="311150" y="1819275"/>
            <a:ext cx="129063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211" name="Text Box 35"/>
          <p:cNvSpPr txBox="1"/>
          <p:nvPr/>
        </p:nvSpPr>
        <p:spPr>
          <a:xfrm>
            <a:off x="6173788" y="27193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12" name="Text Box 36"/>
          <p:cNvSpPr txBox="1"/>
          <p:nvPr/>
        </p:nvSpPr>
        <p:spPr>
          <a:xfrm>
            <a:off x="7391400" y="271938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13" name="Text Box 37"/>
          <p:cNvSpPr txBox="1"/>
          <p:nvPr/>
        </p:nvSpPr>
        <p:spPr>
          <a:xfrm>
            <a:off x="5541963" y="431323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14" name="Text Box 38"/>
          <p:cNvSpPr txBox="1"/>
          <p:nvPr/>
        </p:nvSpPr>
        <p:spPr>
          <a:xfrm>
            <a:off x="6172200" y="4313238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0215" name="Text Box 39"/>
          <p:cNvSpPr txBox="1"/>
          <p:nvPr/>
        </p:nvSpPr>
        <p:spPr>
          <a:xfrm>
            <a:off x="6718300" y="4389438"/>
            <a:ext cx="414338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216" name="Text Box 40"/>
          <p:cNvSpPr txBox="1"/>
          <p:nvPr/>
        </p:nvSpPr>
        <p:spPr>
          <a:xfrm>
            <a:off x="7364413" y="4389438"/>
            <a:ext cx="414337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217" name="Text Box 41"/>
          <p:cNvSpPr txBox="1"/>
          <p:nvPr/>
        </p:nvSpPr>
        <p:spPr>
          <a:xfrm>
            <a:off x="5516563" y="3840163"/>
            <a:ext cx="414337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218" name="Text Box 42"/>
          <p:cNvSpPr txBox="1"/>
          <p:nvPr/>
        </p:nvSpPr>
        <p:spPr>
          <a:xfrm>
            <a:off x="6146800" y="3840163"/>
            <a:ext cx="414338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219" name="Text Box 43"/>
          <p:cNvSpPr txBox="1"/>
          <p:nvPr/>
        </p:nvSpPr>
        <p:spPr>
          <a:xfrm>
            <a:off x="6719888" y="3840163"/>
            <a:ext cx="414337" cy="366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220" name="Text Box 44"/>
          <p:cNvSpPr txBox="1"/>
          <p:nvPr/>
        </p:nvSpPr>
        <p:spPr>
          <a:xfrm>
            <a:off x="7366000" y="3841750"/>
            <a:ext cx="414338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╳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grpSp>
        <p:nvGrpSpPr>
          <p:cNvPr id="5" name="Group 45"/>
          <p:cNvGrpSpPr/>
          <p:nvPr/>
        </p:nvGrpSpPr>
        <p:grpSpPr>
          <a:xfrm>
            <a:off x="5551488" y="2708275"/>
            <a:ext cx="1009650" cy="457200"/>
            <a:chOff x="1842" y="2708"/>
            <a:chExt cx="636" cy="288"/>
          </a:xfrm>
        </p:grpSpPr>
        <p:sp>
          <p:nvSpPr>
            <p:cNvPr id="11306" name="Line 46"/>
            <p:cNvSpPr/>
            <p:nvPr/>
          </p:nvSpPr>
          <p:spPr>
            <a:xfrm flipH="1">
              <a:off x="1940" y="2996"/>
              <a:ext cx="404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307" name="Arc 47"/>
            <p:cNvSpPr/>
            <p:nvPr/>
          </p:nvSpPr>
          <p:spPr>
            <a:xfrm flipH="1" flipV="1">
              <a:off x="1842" y="2708"/>
              <a:ext cx="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08" name="Arc 48"/>
            <p:cNvSpPr/>
            <p:nvPr/>
          </p:nvSpPr>
          <p:spPr>
            <a:xfrm flipV="1">
              <a:off x="2334" y="2708"/>
              <a:ext cx="144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99" h="21600" fill="none">
                  <a:moveTo>
                    <a:pt x="-1" y="0"/>
                  </a:moveTo>
                  <a:cubicBezTo>
                    <a:pt x="11841" y="0"/>
                    <a:pt x="21475" y="9534"/>
                    <a:pt x="21598" y="21375"/>
                  </a:cubicBezTo>
                </a:path>
                <a:path w="21599" h="21600" stroke="0">
                  <a:moveTo>
                    <a:pt x="-1" y="0"/>
                  </a:moveTo>
                  <a:cubicBezTo>
                    <a:pt x="11841" y="0"/>
                    <a:pt x="21475" y="9534"/>
                    <a:pt x="21598" y="2137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6" name="Group 49"/>
          <p:cNvGrpSpPr/>
          <p:nvPr/>
        </p:nvGrpSpPr>
        <p:grpSpPr>
          <a:xfrm>
            <a:off x="5499100" y="4357688"/>
            <a:ext cx="1076325" cy="457200"/>
            <a:chOff x="1809" y="3747"/>
            <a:chExt cx="678" cy="288"/>
          </a:xfrm>
        </p:grpSpPr>
        <p:sp>
          <p:nvSpPr>
            <p:cNvPr id="11310" name="Line 50"/>
            <p:cNvSpPr/>
            <p:nvPr/>
          </p:nvSpPr>
          <p:spPr>
            <a:xfrm rot="10778321" flipH="1">
              <a:off x="1959" y="3748"/>
              <a:ext cx="454" cy="0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1311" name="Arc 51"/>
            <p:cNvSpPr/>
            <p:nvPr/>
          </p:nvSpPr>
          <p:spPr>
            <a:xfrm rot="10778321" flipH="1" flipV="1">
              <a:off x="2391" y="3747"/>
              <a:ext cx="96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584" h="21600" fill="none">
                  <a:moveTo>
                    <a:pt x="-1" y="0"/>
                  </a:moveTo>
                  <a:cubicBezTo>
                    <a:pt x="11604" y="0"/>
                    <a:pt x="21135" y="9169"/>
                    <a:pt x="21583" y="20765"/>
                  </a:cubicBezTo>
                </a:path>
                <a:path w="21584" h="21600" stroke="0">
                  <a:moveTo>
                    <a:pt x="-1" y="0"/>
                  </a:moveTo>
                  <a:cubicBezTo>
                    <a:pt x="11604" y="0"/>
                    <a:pt x="21135" y="9169"/>
                    <a:pt x="21583" y="207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312" name="Arc 52"/>
            <p:cNvSpPr/>
            <p:nvPr/>
          </p:nvSpPr>
          <p:spPr>
            <a:xfrm rot="10778321" flipV="1">
              <a:off x="1809" y="3748"/>
              <a:ext cx="145" cy="2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02" y="0"/>
                    <a:pt x="21562" y="9629"/>
                    <a:pt x="21599" y="21532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02" y="0"/>
                    <a:pt x="21562" y="9629"/>
                    <a:pt x="21599" y="2153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50229" name="Freeform 53"/>
          <p:cNvSpPr/>
          <p:nvPr/>
        </p:nvSpPr>
        <p:spPr>
          <a:xfrm>
            <a:off x="7345363" y="2698750"/>
            <a:ext cx="514350" cy="488950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324" h="308">
                <a:moveTo>
                  <a:pt x="324" y="204"/>
                </a:moveTo>
                <a:cubicBezTo>
                  <a:pt x="314" y="213"/>
                  <a:pt x="289" y="242"/>
                  <a:pt x="253" y="259"/>
                </a:cubicBezTo>
                <a:cubicBezTo>
                  <a:pt x="217" y="276"/>
                  <a:pt x="149" y="308"/>
                  <a:pt x="109" y="308"/>
                </a:cubicBezTo>
                <a:cubicBezTo>
                  <a:pt x="69" y="308"/>
                  <a:pt x="26" y="291"/>
                  <a:pt x="13" y="260"/>
                </a:cubicBezTo>
                <a:cubicBezTo>
                  <a:pt x="0" y="230"/>
                  <a:pt x="10" y="165"/>
                  <a:pt x="32" y="126"/>
                </a:cubicBezTo>
                <a:cubicBezTo>
                  <a:pt x="54" y="87"/>
                  <a:pt x="119" y="46"/>
                  <a:pt x="141" y="25"/>
                </a:cubicBezTo>
                <a:cubicBezTo>
                  <a:pt x="163" y="4"/>
                  <a:pt x="159" y="5"/>
                  <a:pt x="164" y="0"/>
                </a:cubicBezTo>
              </a:path>
            </a:pathLst>
          </a:custGeom>
          <a:noFill/>
          <a:ln w="38100" cap="flat" cmpd="sng">
            <a:solidFill>
              <a:srgbClr val="9966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30" name="Freeform 54"/>
          <p:cNvSpPr/>
          <p:nvPr/>
        </p:nvSpPr>
        <p:spPr>
          <a:xfrm>
            <a:off x="5426075" y="2698750"/>
            <a:ext cx="484188" cy="512763"/>
          </a:xfrm>
          <a:custGeom>
            <a:avLst/>
            <a:gdLst/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0" y="2147483647"/>
              </a:cxn>
            </a:cxnLst>
            <a:pathLst>
              <a:path w="305" h="323">
                <a:moveTo>
                  <a:pt x="212" y="0"/>
                </a:moveTo>
                <a:cubicBezTo>
                  <a:pt x="219" y="13"/>
                  <a:pt x="241" y="34"/>
                  <a:pt x="257" y="70"/>
                </a:cubicBezTo>
                <a:cubicBezTo>
                  <a:pt x="273" y="106"/>
                  <a:pt x="305" y="174"/>
                  <a:pt x="305" y="214"/>
                </a:cubicBezTo>
                <a:cubicBezTo>
                  <a:pt x="305" y="254"/>
                  <a:pt x="287" y="297"/>
                  <a:pt x="257" y="310"/>
                </a:cubicBezTo>
                <a:cubicBezTo>
                  <a:pt x="226" y="323"/>
                  <a:pt x="161" y="313"/>
                  <a:pt x="122" y="291"/>
                </a:cubicBezTo>
                <a:cubicBezTo>
                  <a:pt x="83" y="269"/>
                  <a:pt x="41" y="207"/>
                  <a:pt x="21" y="181"/>
                </a:cubicBezTo>
                <a:cubicBezTo>
                  <a:pt x="1" y="155"/>
                  <a:pt x="4" y="143"/>
                  <a:pt x="0" y="133"/>
                </a:cubicBezTo>
              </a:path>
            </a:pathLst>
          </a:custGeom>
          <a:noFill/>
          <a:ln w="38100" cap="flat" cmpd="sng">
            <a:solidFill>
              <a:srgbClr val="9966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31" name="Freeform 55"/>
          <p:cNvSpPr/>
          <p:nvPr/>
        </p:nvSpPr>
        <p:spPr>
          <a:xfrm>
            <a:off x="5411788" y="4335463"/>
            <a:ext cx="520700" cy="5016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28" h="316">
                <a:moveTo>
                  <a:pt x="0" y="175"/>
                </a:moveTo>
                <a:cubicBezTo>
                  <a:pt x="12" y="158"/>
                  <a:pt x="38" y="108"/>
                  <a:pt x="72" y="80"/>
                </a:cubicBezTo>
                <a:cubicBezTo>
                  <a:pt x="106" y="52"/>
                  <a:pt x="166" y="14"/>
                  <a:pt x="205" y="7"/>
                </a:cubicBezTo>
                <a:cubicBezTo>
                  <a:pt x="245" y="0"/>
                  <a:pt x="290" y="10"/>
                  <a:pt x="308" y="38"/>
                </a:cubicBezTo>
                <a:cubicBezTo>
                  <a:pt x="326" y="65"/>
                  <a:pt x="328" y="131"/>
                  <a:pt x="313" y="173"/>
                </a:cubicBezTo>
                <a:cubicBezTo>
                  <a:pt x="298" y="216"/>
                  <a:pt x="241" y="268"/>
                  <a:pt x="223" y="292"/>
                </a:cubicBezTo>
                <a:cubicBezTo>
                  <a:pt x="205" y="316"/>
                  <a:pt x="208" y="311"/>
                  <a:pt x="204" y="316"/>
                </a:cubicBezTo>
              </a:path>
            </a:pathLst>
          </a:custGeom>
          <a:noFill/>
          <a:ln w="38100" cap="flat" cmpd="sng">
            <a:solidFill>
              <a:srgbClr val="9966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32" name="Freeform 56"/>
          <p:cNvSpPr/>
          <p:nvPr/>
        </p:nvSpPr>
        <p:spPr>
          <a:xfrm>
            <a:off x="7337425" y="4365625"/>
            <a:ext cx="522288" cy="471488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329" h="297">
                <a:moveTo>
                  <a:pt x="213" y="297"/>
                </a:moveTo>
                <a:cubicBezTo>
                  <a:pt x="198" y="291"/>
                  <a:pt x="163" y="283"/>
                  <a:pt x="131" y="259"/>
                </a:cubicBezTo>
                <a:cubicBezTo>
                  <a:pt x="99" y="235"/>
                  <a:pt x="41" y="189"/>
                  <a:pt x="23" y="153"/>
                </a:cubicBezTo>
                <a:cubicBezTo>
                  <a:pt x="4" y="117"/>
                  <a:pt x="0" y="71"/>
                  <a:pt x="21" y="46"/>
                </a:cubicBezTo>
                <a:cubicBezTo>
                  <a:pt x="42" y="20"/>
                  <a:pt x="105" y="0"/>
                  <a:pt x="150" y="1"/>
                </a:cubicBezTo>
                <a:cubicBezTo>
                  <a:pt x="194" y="3"/>
                  <a:pt x="259" y="42"/>
                  <a:pt x="289" y="53"/>
                </a:cubicBezTo>
                <a:cubicBezTo>
                  <a:pt x="319" y="64"/>
                  <a:pt x="321" y="64"/>
                  <a:pt x="329" y="67"/>
                </a:cubicBezTo>
              </a:path>
            </a:pathLst>
          </a:custGeom>
          <a:noFill/>
          <a:ln w="38100" cap="flat" cmpd="sng">
            <a:solidFill>
              <a:srgbClr val="996600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1317" name="AutoShape 57">
            <a:hlinkClick r:id="" action="ppaction://hlinkshowjump?jump=nextslide"/>
          </p:cNvPr>
          <p:cNvSpPr/>
          <p:nvPr/>
        </p:nvSpPr>
        <p:spPr>
          <a:xfrm>
            <a:off x="7562850" y="25400"/>
            <a:ext cx="323850" cy="287338"/>
          </a:xfrm>
          <a:prstGeom prst="actionButtonForwardNext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18" name="AutoShape 58">
            <a:hlinkClick r:id="" action="ppaction://hlinkshowjump?jump=firstslide"/>
          </p:cNvPr>
          <p:cNvSpPr/>
          <p:nvPr/>
        </p:nvSpPr>
        <p:spPr>
          <a:xfrm>
            <a:off x="8153400" y="25400"/>
            <a:ext cx="323850" cy="287338"/>
          </a:xfrm>
          <a:prstGeom prst="actionButtonBeginning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19" name="AutoShape 59">
            <a:hlinkClick r:id="" action="ppaction://hlinkshowjump?jump=lastslide"/>
          </p:cNvPr>
          <p:cNvSpPr/>
          <p:nvPr/>
        </p:nvSpPr>
        <p:spPr>
          <a:xfrm>
            <a:off x="8743950" y="25400"/>
            <a:ext cx="323850" cy="287338"/>
          </a:xfrm>
          <a:prstGeom prst="actionButtonEnd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320" name="AutoShape 60">
            <a:hlinkClick r:id="" action="ppaction://hlinkshowjump?jump=previousslide"/>
          </p:cNvPr>
          <p:cNvSpPr/>
          <p:nvPr/>
        </p:nvSpPr>
        <p:spPr>
          <a:xfrm>
            <a:off x="6972300" y="25400"/>
            <a:ext cx="323850" cy="287338"/>
          </a:xfrm>
          <a:prstGeom prst="actionButtonBackPrevious">
            <a:avLst/>
          </a:prstGeom>
          <a:solidFill>
            <a:srgbClr val="FFFFCC"/>
          </a:solidFill>
          <a:ln w="9525" cap="flat" cmpd="sng">
            <a:solidFill>
              <a:srgbClr val="33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237" name="AutoShape 61"/>
          <p:cNvSpPr/>
          <p:nvPr/>
        </p:nvSpPr>
        <p:spPr>
          <a:xfrm>
            <a:off x="1276350" y="5129213"/>
            <a:ext cx="88900" cy="1009650"/>
          </a:xfrm>
          <a:prstGeom prst="leftBrace">
            <a:avLst>
              <a:gd name="adj1" fmla="val 93591"/>
              <a:gd name="adj2" fmla="val 50000"/>
            </a:avLst>
          </a:prstGeom>
          <a:noFill/>
          <a:ln w="19050" cap="flat" cmpd="sng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238" name="Object 62"/>
          <p:cNvGraphicFramePr/>
          <p:nvPr/>
        </p:nvGraphicFramePr>
        <p:xfrm>
          <a:off x="1423988" y="5589588"/>
          <a:ext cx="43100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2067560" imgH="266065" progId="Equation.3">
                  <p:embed/>
                </p:oleObj>
              </mc:Choice>
              <mc:Fallback>
                <p:oleObj name="" r:id="rId7" imgW="2067560" imgH="2660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3988" y="5589588"/>
                        <a:ext cx="431006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5"/>
          <p:cNvGrpSpPr/>
          <p:nvPr/>
        </p:nvGrpSpPr>
        <p:grpSpPr>
          <a:xfrm>
            <a:off x="4356100" y="4797425"/>
            <a:ext cx="977900" cy="647700"/>
            <a:chOff x="4604" y="3657"/>
            <a:chExt cx="616" cy="408"/>
          </a:xfrm>
        </p:grpSpPr>
        <p:sp>
          <p:nvSpPr>
            <p:cNvPr id="11324" name="AutoShape 63"/>
            <p:cNvSpPr/>
            <p:nvPr/>
          </p:nvSpPr>
          <p:spPr>
            <a:xfrm rot="-10793281">
              <a:off x="4604" y="3657"/>
              <a:ext cx="616" cy="408"/>
            </a:xfrm>
            <a:prstGeom prst="wedgeRoundRectCallout">
              <a:avLst>
                <a:gd name="adj1" fmla="val -136056"/>
                <a:gd name="adj2" fmla="val 75019"/>
                <a:gd name="adj3" fmla="val 16667"/>
              </a:avLst>
            </a:prstGeom>
            <a:solidFill>
              <a:srgbClr val="FFFFCC"/>
            </a:solidFill>
            <a:ln w="28575" cap="flat" cmpd="sng">
              <a:solidFill>
                <a:srgbClr val="99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anchor="ctr" anchorCtr="0"/>
            <a:p>
              <a:pPr algn="ctr"/>
              <a:endParaRPr lang="zh-CN" altLang="zh-CN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1325" name="Object 64"/>
            <p:cNvGraphicFramePr/>
            <p:nvPr/>
          </p:nvGraphicFramePr>
          <p:xfrm>
            <a:off x="4604" y="3748"/>
            <a:ext cx="58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354965" imgH="177800" progId="Equation.3">
                    <p:embed/>
                  </p:oleObj>
                </mc:Choice>
                <mc:Fallback>
                  <p:oleObj name="" r:id="rId9" imgW="354965" imgH="1778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0066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4" y="3748"/>
                          <a:ext cx="587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0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"/>
                                        <p:tgtEl>
                                          <p:spTgt spid="50180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"/>
                                        <p:tgtEl>
                                          <p:spTgt spid="50180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75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  <p:bldP spid="50180" grpId="0" build="p"/>
      <p:bldP spid="50181" grpId="0"/>
      <p:bldP spid="50202" grpId="0"/>
      <p:bldP spid="50210" grpId="0" build="p"/>
      <p:bldP spid="50211" grpId="0"/>
      <p:bldP spid="50212" grpId="0"/>
      <p:bldP spid="50213" grpId="0"/>
      <p:bldP spid="50214" grpId="0"/>
      <p:bldP spid="50215" grpId="0"/>
      <p:bldP spid="50216" grpId="0"/>
      <p:bldP spid="50217" grpId="0"/>
      <p:bldP spid="50218" grpId="0"/>
      <p:bldP spid="50219" grpId="0"/>
      <p:bldP spid="50220" grpId="0"/>
      <p:bldP spid="50229" grpId="0" animBg="1"/>
      <p:bldP spid="50230" grpId="0" animBg="1"/>
      <p:bldP spid="50231" grpId="0" animBg="1"/>
      <p:bldP spid="50232" grpId="0" animBg="1"/>
      <p:bldP spid="50237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693,&quot;width&quot;:7556}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11932</Words>
  <Application>WPS 演示</Application>
  <PresentationFormat>全屏显示(4:3)</PresentationFormat>
  <Paragraphs>2032</Paragraphs>
  <Slides>79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180</vt:i4>
      </vt:variant>
      <vt:variant>
        <vt:lpstr>幻灯片标题</vt:lpstr>
      </vt:variant>
      <vt:variant>
        <vt:i4>79</vt:i4>
      </vt:variant>
    </vt:vector>
  </HeadingPairs>
  <TitlesOfParts>
    <vt:vector size="275" baseType="lpstr">
      <vt:lpstr>Arial</vt:lpstr>
      <vt:lpstr>宋体</vt:lpstr>
      <vt:lpstr>Wingdings</vt:lpstr>
      <vt:lpstr>Times New Roman</vt:lpstr>
      <vt:lpstr>Symbol</vt:lpstr>
      <vt:lpstr>楷体_GB2312</vt:lpstr>
      <vt:lpstr>新宋体</vt:lpstr>
      <vt:lpstr>隶书</vt:lpstr>
      <vt:lpstr>微软雅黑</vt:lpstr>
      <vt:lpstr>Arial Unicode MS</vt:lpstr>
      <vt:lpstr>Calibri</vt:lpstr>
      <vt:lpstr>黑体</vt:lpstr>
      <vt:lpstr>Arial Unicode MS</vt:lpstr>
      <vt:lpstr>华文新魏</vt:lpstr>
      <vt:lpstr>Comic Sans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Paint.Picture</vt:lpstr>
      <vt:lpstr>Paint.Picture</vt:lpstr>
      <vt:lpstr>Paint.Picture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Equation.KSEE3</vt:lpstr>
      <vt:lpstr>Paint.Picture</vt:lpstr>
      <vt:lpstr>Paint.Picture</vt:lpstr>
      <vt:lpstr>Equation.3</vt:lpstr>
      <vt:lpstr>Paint.Picture</vt:lpstr>
      <vt:lpstr>Equation.3</vt:lpstr>
      <vt:lpstr>Paint.Picture</vt:lpstr>
      <vt:lpstr>Paint.Picture</vt:lpstr>
      <vt:lpstr>Paint.Picture</vt:lpstr>
      <vt:lpstr>MSPhotoEd.3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Photoshop.Image.7</vt:lpstr>
      <vt:lpstr>Equation.3</vt:lpstr>
      <vt:lpstr>Equation.3</vt:lpstr>
      <vt:lpstr>Paint.Picture</vt:lpstr>
      <vt:lpstr>Paint.Picture</vt:lpstr>
      <vt:lpstr>Paint.Picture</vt:lpstr>
      <vt:lpstr>Equation.3</vt:lpstr>
      <vt:lpstr>Paint.Picture</vt:lpstr>
      <vt:lpstr>Paint.Picture</vt:lpstr>
      <vt:lpstr>Equation.3</vt:lpstr>
      <vt:lpstr>Paint.Picture</vt:lpstr>
      <vt:lpstr>Paint.Picture</vt:lpstr>
      <vt:lpstr>Paint.Picture</vt:lpstr>
      <vt:lpstr>Paint.Picture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例：试用一片集成3线－8线译码器74HC138和与非门设计一个3人表决电路。要求：少数服从多数。 </vt:lpstr>
      <vt:lpstr>解：（1）依题意列真值表如下表：</vt:lpstr>
      <vt:lpstr>（2）根据真值表写出函数表达式，并把其最小项之和的形式转换成与非－与非式： </vt:lpstr>
      <vt:lpstr>（3）根据译码器74HC138功能表知道：（可略） </vt:lpstr>
      <vt:lpstr>令： A=A2 ,   B=A1 ,   C=A0 </vt:lpstr>
      <vt:lpstr>（4）作图如下： </vt:lpstr>
      <vt:lpstr>PowerPoint 演示文稿</vt:lpstr>
      <vt:lpstr>★★★★★下面用三种方法设计红绿灯电路，希望能让大家明确并理解对解决同一例子所用不同方法的异同之处。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SHENZHOU ELECTRONICS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YANBIN</dc:creator>
  <cp:lastModifiedBy>飞龙</cp:lastModifiedBy>
  <cp:revision>129</cp:revision>
  <dcterms:created xsi:type="dcterms:W3CDTF">2002-06-16T14:45:00Z</dcterms:created>
  <dcterms:modified xsi:type="dcterms:W3CDTF">2022-01-09T15:17:19Z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93063859A30541C0A6C433FE88FEBF48</vt:lpwstr>
  </property>
</Properties>
</file>