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98" r:id="rId8"/>
    <p:sldId id="429" r:id="rId9"/>
    <p:sldId id="430" r:id="rId10"/>
    <p:sldId id="431" r:id="rId11"/>
    <p:sldId id="263" r:id="rId12"/>
    <p:sldId id="432" r:id="rId13"/>
    <p:sldId id="265" r:id="rId14"/>
    <p:sldId id="433" r:id="rId15"/>
    <p:sldId id="434" r:id="rId16"/>
    <p:sldId id="268" r:id="rId17"/>
    <p:sldId id="269" r:id="rId18"/>
    <p:sldId id="270" r:id="rId19"/>
    <p:sldId id="420" r:id="rId20"/>
    <p:sldId id="766" r:id="rId21"/>
    <p:sldId id="769" r:id="rId22"/>
    <p:sldId id="770" r:id="rId23"/>
    <p:sldId id="771" r:id="rId24"/>
    <p:sldId id="772" r:id="rId25"/>
    <p:sldId id="773" r:id="rId26"/>
    <p:sldId id="774" r:id="rId27"/>
    <p:sldId id="425" r:id="rId28"/>
    <p:sldId id="272" r:id="rId29"/>
    <p:sldId id="273" r:id="rId30"/>
    <p:sldId id="274" r:id="rId31"/>
    <p:sldId id="276" r:id="rId32"/>
    <p:sldId id="275" r:id="rId33"/>
    <p:sldId id="277" r:id="rId34"/>
    <p:sldId id="278" r:id="rId35"/>
    <p:sldId id="421" r:id="rId36"/>
    <p:sldId id="422" r:id="rId37"/>
    <p:sldId id="423" r:id="rId38"/>
    <p:sldId id="426" r:id="rId39"/>
    <p:sldId id="440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  <p:sldId id="456" r:id="rId53"/>
    <p:sldId id="457" r:id="rId54"/>
    <p:sldId id="458" r:id="rId55"/>
    <p:sldId id="459" r:id="rId56"/>
    <p:sldId id="460" r:id="rId57"/>
    <p:sldId id="461" r:id="rId58"/>
    <p:sldId id="462" r:id="rId59"/>
    <p:sldId id="467" r:id="rId60"/>
    <p:sldId id="468" r:id="rId61"/>
    <p:sldId id="469" r:id="rId62"/>
    <p:sldId id="470" r:id="rId63"/>
    <p:sldId id="471" r:id="rId64"/>
    <p:sldId id="472" r:id="rId65"/>
    <p:sldId id="473" r:id="rId66"/>
    <p:sldId id="466" r:id="rId67"/>
    <p:sldId id="474" r:id="rId68"/>
    <p:sldId id="639" r:id="rId69"/>
    <p:sldId id="640" r:id="rId70"/>
    <p:sldId id="283" r:id="rId71"/>
    <p:sldId id="411" r:id="rId72"/>
    <p:sldId id="412" r:id="rId73"/>
    <p:sldId id="413" r:id="rId74"/>
    <p:sldId id="439" r:id="rId75"/>
    <p:sldId id="415" r:id="rId76"/>
    <p:sldId id="407" r:id="rId77"/>
    <p:sldId id="408" r:id="rId78"/>
    <p:sldId id="409" r:id="rId79"/>
    <p:sldId id="285" r:id="rId80"/>
    <p:sldId id="286" r:id="rId81"/>
    <p:sldId id="290" r:id="rId82"/>
    <p:sldId id="291" r:id="rId83"/>
    <p:sldId id="435" r:id="rId84"/>
    <p:sldId id="436" r:id="rId85"/>
    <p:sldId id="437" r:id="rId86"/>
    <p:sldId id="438" r:id="rId87"/>
    <p:sldId id="294" r:id="rId88"/>
    <p:sldId id="295" r:id="rId89"/>
    <p:sldId id="296" r:id="rId90"/>
    <p:sldId id="297" r:id="rId91"/>
    <p:sldId id="298" r:id="rId92"/>
    <p:sldId id="592" r:id="rId93"/>
    <p:sldId id="593" r:id="rId94"/>
    <p:sldId id="594" r:id="rId95"/>
    <p:sldId id="595" r:id="rId96"/>
    <p:sldId id="851" r:id="rId97"/>
    <p:sldId id="852" r:id="rId98"/>
    <p:sldId id="853" r:id="rId99"/>
    <p:sldId id="854" r:id="rId100"/>
    <p:sldId id="299" r:id="rId101"/>
    <p:sldId id="300" r:id="rId102"/>
    <p:sldId id="301" r:id="rId103"/>
    <p:sldId id="302" r:id="rId104"/>
    <p:sldId id="303" r:id="rId105"/>
    <p:sldId id="304" r:id="rId106"/>
    <p:sldId id="305" r:id="rId10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3917E7"/>
    <a:srgbClr val="64200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918" y="-96"/>
      </p:cViewPr>
      <p:guideLst>
        <p:guide orient="horz" pos="2115"/>
        <p:guide pos="29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0" Type="http://schemas.openxmlformats.org/officeDocument/2006/relationships/tableStyles" Target="tableStyles.xml"/><Relationship Id="rId11" Type="http://schemas.openxmlformats.org/officeDocument/2006/relationships/slide" Target="slides/slide8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emf"/><Relationship Id="rId7" Type="http://schemas.openxmlformats.org/officeDocument/2006/relationships/image" Target="../media/image76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4" Type="http://schemas.openxmlformats.org/officeDocument/2006/relationships/image" Target="../media/image83.wmf"/><Relationship Id="rId13" Type="http://schemas.openxmlformats.org/officeDocument/2006/relationships/image" Target="../media/image82.emf"/><Relationship Id="rId12" Type="http://schemas.openxmlformats.org/officeDocument/2006/relationships/image" Target="../media/image81.emf"/><Relationship Id="rId11" Type="http://schemas.openxmlformats.org/officeDocument/2006/relationships/image" Target="../media/image80.emf"/><Relationship Id="rId10" Type="http://schemas.openxmlformats.org/officeDocument/2006/relationships/image" Target="../media/image79.wmf"/><Relationship Id="rId1" Type="http://schemas.openxmlformats.org/officeDocument/2006/relationships/image" Target="../media/image7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wmf"/><Relationship Id="rId4" Type="http://schemas.openxmlformats.org/officeDocument/2006/relationships/image" Target="../media/image98.wmf"/><Relationship Id="rId3" Type="http://schemas.openxmlformats.org/officeDocument/2006/relationships/image" Target="../media/image101.wmf"/><Relationship Id="rId2" Type="http://schemas.openxmlformats.org/officeDocument/2006/relationships/image" Target="../media/image99.wmf"/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emf"/><Relationship Id="rId8" Type="http://schemas.openxmlformats.org/officeDocument/2006/relationships/image" Target="../media/image109.emf"/><Relationship Id="rId7" Type="http://schemas.openxmlformats.org/officeDocument/2006/relationships/image" Target="../media/image108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3" Type="http://schemas.openxmlformats.org/officeDocument/2006/relationships/image" Target="../media/image114.emf"/><Relationship Id="rId12" Type="http://schemas.openxmlformats.org/officeDocument/2006/relationships/image" Target="../media/image113.emf"/><Relationship Id="rId11" Type="http://schemas.openxmlformats.org/officeDocument/2006/relationships/image" Target="../media/image112.emf"/><Relationship Id="rId10" Type="http://schemas.openxmlformats.org/officeDocument/2006/relationships/image" Target="../media/image111.emf"/><Relationship Id="rId1" Type="http://schemas.openxmlformats.org/officeDocument/2006/relationships/image" Target="../media/image102.e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emf"/><Relationship Id="rId8" Type="http://schemas.openxmlformats.org/officeDocument/2006/relationships/image" Target="../media/image127.emf"/><Relationship Id="rId7" Type="http://schemas.openxmlformats.org/officeDocument/2006/relationships/image" Target="../media/image126.wmf"/><Relationship Id="rId6" Type="http://schemas.openxmlformats.org/officeDocument/2006/relationships/image" Target="../media/image125.e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emf"/><Relationship Id="rId2" Type="http://schemas.openxmlformats.org/officeDocument/2006/relationships/image" Target="../media/image121.wmf"/><Relationship Id="rId18" Type="http://schemas.openxmlformats.org/officeDocument/2006/relationships/image" Target="../media/image137.emf"/><Relationship Id="rId17" Type="http://schemas.openxmlformats.org/officeDocument/2006/relationships/image" Target="../media/image136.emf"/><Relationship Id="rId16" Type="http://schemas.openxmlformats.org/officeDocument/2006/relationships/image" Target="../media/image135.emf"/><Relationship Id="rId15" Type="http://schemas.openxmlformats.org/officeDocument/2006/relationships/image" Target="../media/image134.emf"/><Relationship Id="rId14" Type="http://schemas.openxmlformats.org/officeDocument/2006/relationships/image" Target="../media/image133.emf"/><Relationship Id="rId13" Type="http://schemas.openxmlformats.org/officeDocument/2006/relationships/image" Target="../media/image132.emf"/><Relationship Id="rId12" Type="http://schemas.openxmlformats.org/officeDocument/2006/relationships/image" Target="../media/image131.emf"/><Relationship Id="rId11" Type="http://schemas.openxmlformats.org/officeDocument/2006/relationships/image" Target="../media/image130.emf"/><Relationship Id="rId10" Type="http://schemas.openxmlformats.org/officeDocument/2006/relationships/image" Target="../media/image129.emf"/><Relationship Id="rId1" Type="http://schemas.openxmlformats.org/officeDocument/2006/relationships/image" Target="../media/image12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emf"/><Relationship Id="rId8" Type="http://schemas.openxmlformats.org/officeDocument/2006/relationships/image" Target="../media/image145.emf"/><Relationship Id="rId7" Type="http://schemas.openxmlformats.org/officeDocument/2006/relationships/image" Target="../media/image144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3" Type="http://schemas.openxmlformats.org/officeDocument/2006/relationships/image" Target="../media/image150.emf"/><Relationship Id="rId12" Type="http://schemas.openxmlformats.org/officeDocument/2006/relationships/image" Target="../media/image149.emf"/><Relationship Id="rId11" Type="http://schemas.openxmlformats.org/officeDocument/2006/relationships/image" Target="../media/image148.emf"/><Relationship Id="rId10" Type="http://schemas.openxmlformats.org/officeDocument/2006/relationships/image" Target="../media/image147.emf"/><Relationship Id="rId1" Type="http://schemas.openxmlformats.org/officeDocument/2006/relationships/image" Target="../media/image138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8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7" Type="http://schemas.openxmlformats.org/officeDocument/2006/relationships/image" Target="../media/image199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e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4" Type="http://schemas.openxmlformats.org/officeDocument/2006/relationships/image" Target="../media/image216.emf"/><Relationship Id="rId13" Type="http://schemas.openxmlformats.org/officeDocument/2006/relationships/image" Target="../media/image215.emf"/><Relationship Id="rId12" Type="http://schemas.openxmlformats.org/officeDocument/2006/relationships/image" Target="../media/image214.emf"/><Relationship Id="rId11" Type="http://schemas.openxmlformats.org/officeDocument/2006/relationships/image" Target="../media/image213.emf"/><Relationship Id="rId10" Type="http://schemas.openxmlformats.org/officeDocument/2006/relationships/image" Target="../media/image212.emf"/><Relationship Id="rId1" Type="http://schemas.openxmlformats.org/officeDocument/2006/relationships/image" Target="../media/image203.e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2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Relationship Id="rId3" Type="http://schemas.openxmlformats.org/officeDocument/2006/relationships/image" Target="../media/image219.e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zh-CN" altLang="en-US" sz="1200" strike="noStrike" noProof="1" dirty="0"/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首先重申一下这门课的研究对象，其实这门课可以说是电路理论的延伸（所以研究对象仍然是电路，具体点是放大电路，一会我们讲放大电路是整个模拟电路的基础）。其中要运用到电路理论的分析方法（基尔霍夫电压电流</a:t>
            </a:r>
            <a:r>
              <a:rPr lang="en-US" altLang="zh-CN" dirty="0"/>
              <a:t>KVL</a:t>
            </a:r>
            <a:r>
              <a:rPr lang="zh-CN" altLang="en-US" dirty="0"/>
              <a:t>，</a:t>
            </a:r>
            <a:r>
              <a:rPr lang="en-US" altLang="zh-CN" dirty="0"/>
              <a:t>KCL</a:t>
            </a:r>
            <a:r>
              <a:rPr lang="zh-CN" altLang="en-US" dirty="0"/>
              <a:t>，戴维南，诺邓，叠加等定理），所不同的是，新增加了一些复杂的半导体元器件（这在第一章专门介绍）。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那么我们这门课主要讲了些什么内容呢？我们的教材共</a:t>
            </a:r>
            <a:r>
              <a:rPr lang="en-US" altLang="zh-CN" dirty="0"/>
              <a:t>10</a:t>
            </a:r>
            <a:r>
              <a:rPr lang="zh-CN" altLang="en-US" dirty="0"/>
              <a:t>章，对吧？我常强调要大家看目录，要提纲挈领，这样才能纲举目张，模电已经上完，我看大家能不能知道各章讲了些什么？</a:t>
            </a:r>
            <a:r>
              <a:rPr lang="en-US" altLang="zh-CN" dirty="0"/>
              <a:t>---</a:t>
            </a:r>
            <a:r>
              <a:rPr lang="zh-CN" altLang="en-US" dirty="0"/>
              <a:t>提问</a:t>
            </a: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vert="horz"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78850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放大电路的本质是能量的控制和转换，在输入信号的作用下，通过放大电路将直流电源的能量转换成负载所获得的能量，从而使负载从电源这里获得的能量大于信号源所提供的能量。所以电子电路中放大的基本特征是功率的放大。能够进行能量控制的元件就是有源元件，（如晶体管，场效应管），由此可见在我们的放大电路中必须存在有源元件来控制能量，进行能量的转换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输入量有两个，输出量也有两个，输出输入之比就有多少个呢？</a:t>
            </a:r>
            <a:r>
              <a:rPr lang="en-US" altLang="zh-CN" dirty="0"/>
              <a:t>4</a:t>
            </a:r>
            <a:r>
              <a:rPr lang="zh-CN" altLang="en-US" dirty="0"/>
              <a:t>个，对吧，电压放大，电流放大，互阻放大，互导放大位数。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19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对于放大电路我们可以把它看成是一个黑盒子，也就是我们在电路分析里边讲过的二端口网络。从这个网络输入端来看，在这个端口上是不是会有一个输入电压和一个输入电流，电压比电流是不是电阻，所以从输入端口看进去，是不是对信号源而言，放大电路就像输入回路的一个电阻一样的，从输入端看进去的等效电阻，就是输入电阻。书上</a:t>
            </a:r>
            <a:r>
              <a:rPr lang="en-US" altLang="zh-CN" dirty="0"/>
              <a:t>P77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任何放大电路的输出都可以等效为一个带内阻的电压源，所以我们在从输出端口看进去的时候的等效电阻就称之为输出电阻</a:t>
            </a:r>
            <a:r>
              <a:rPr lang="en-US" altLang="zh-CN" dirty="0"/>
              <a:t>R0</a:t>
            </a:r>
            <a:r>
              <a:rPr lang="zh-CN" altLang="en-US" dirty="0"/>
              <a:t>，大家看看</a:t>
            </a:r>
            <a:r>
              <a:rPr lang="en-US" altLang="zh-CN" dirty="0"/>
              <a:t>U0’-U0</a:t>
            </a:r>
            <a:r>
              <a:rPr lang="zh-CN" altLang="en-US" dirty="0"/>
              <a:t>这个压降降在哪了？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9091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这个电路大家都见过了吧，这是一个固定偏置共射放大电路，这是一个原理性电路，一般电路不这么做，后面会讲为什么。</a:t>
            </a:r>
            <a:r>
              <a:rPr lang="en-US" altLang="zh-CN" dirty="0"/>
              <a:t>Rb</a:t>
            </a:r>
            <a:r>
              <a:rPr lang="zh-CN" altLang="en-US" dirty="0"/>
              <a:t>有什么用啊？在任何</a:t>
            </a:r>
            <a:r>
              <a:rPr lang="en-US" altLang="zh-CN" dirty="0"/>
              <a:t>PN</a:t>
            </a:r>
            <a:r>
              <a:rPr lang="zh-CN" altLang="en-US" dirty="0"/>
              <a:t>结回路中都要接入一个电阻。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什么是静态工作点呢？</a:t>
            </a:r>
            <a:r>
              <a:rPr lang="zh-CN" altLang="en-US" b="1" dirty="0">
                <a:solidFill>
                  <a:srgbClr val="660033"/>
                </a:solidFill>
              </a:rPr>
              <a:t>输入电压</a:t>
            </a:r>
            <a:r>
              <a:rPr lang="en-US" altLang="zh-CN" b="1" i="1" dirty="0">
                <a:solidFill>
                  <a:srgbClr val="660033"/>
                </a:solidFill>
              </a:rPr>
              <a:t>u</a:t>
            </a:r>
            <a:r>
              <a:rPr lang="en-US" altLang="zh-CN" b="1" dirty="0">
                <a:solidFill>
                  <a:srgbClr val="660033"/>
                </a:solidFill>
              </a:rPr>
              <a:t>i</a:t>
            </a:r>
            <a:r>
              <a:rPr lang="zh-CN" altLang="en-US" b="1" dirty="0">
                <a:solidFill>
                  <a:srgbClr val="660033"/>
                </a:solidFill>
              </a:rPr>
              <a:t>为零时，也就是在直流电源单独作用时，。。。。（</a:t>
            </a:r>
            <a:r>
              <a:rPr lang="zh-CN" altLang="en-US" dirty="0"/>
              <a:t>看书</a:t>
            </a:r>
            <a:r>
              <a:rPr lang="en-US" altLang="zh-CN" dirty="0"/>
              <a:t>P80</a:t>
            </a:r>
            <a:r>
              <a:rPr lang="zh-CN" altLang="en-US" b="1" dirty="0">
                <a:solidFill>
                  <a:srgbClr val="660033"/>
                </a:solidFill>
              </a:rPr>
              <a:t>） </a:t>
            </a:r>
            <a:r>
              <a:rPr lang="zh-CN" altLang="en-US" dirty="0"/>
              <a:t>，由输入、输出回路方程，以及电流放大关系列出静态工作点的表达式，我们一起来列一下：</a:t>
            </a:r>
            <a:r>
              <a:rPr lang="en-US" altLang="zh-CN" dirty="0"/>
              <a:t>IBQ,ICQ,UCEQ</a:t>
            </a:r>
            <a:r>
              <a:rPr lang="zh-CN" altLang="en-US" dirty="0"/>
              <a:t>的方程，因为</a:t>
            </a:r>
            <a:r>
              <a:rPr lang="en-US" altLang="zh-CN" dirty="0"/>
              <a:t>UBEQ</a:t>
            </a:r>
            <a:r>
              <a:rPr lang="zh-CN" altLang="en-US" dirty="0"/>
              <a:t>是已知的，一般是多少呢？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输入回路方程</a:t>
            </a:r>
            <a:endParaRPr lang="en-US" altLang="zh-CN" dirty="0"/>
          </a:p>
          <a:p>
            <a:pPr lvl="0">
              <a:spcBef>
                <a:spcPct val="0"/>
              </a:spcBef>
            </a:pP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输出回路方程</a:t>
            </a:r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截止失真是在输入回路首先产生失真！输出波形的正半周失真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318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b="1" dirty="0"/>
              <a:t>饱和失真是输出回路产生失真。</a:t>
            </a:r>
            <a:r>
              <a:rPr lang="zh-CN" altLang="en-US" b="1" dirty="0">
                <a:latin typeface="Times New Roman" panose="02020603050405020304" pitchFamily="18" charset="0"/>
              </a:rPr>
              <a:t>输出波形的负半周失真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523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这个可以讲一下，先看直流通路</a:t>
            </a:r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</a:rPr>
              <a:t>由于物质的运动，自由电子和空穴不断的产生又不断的复合。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在一定的温度下，产生与复合运动会达到平衡，载流子的浓度就一定了。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</a:rPr>
              <a:t>载流子的浓度与温度密切相关，它随着温度的升高，基本按指数规律增加。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型半导体：</a:t>
            </a:r>
            <a:r>
              <a:rPr lang="zh-CN" altLang="en-US" b="1" dirty="0">
                <a:latin typeface="Comic Sans MS" panose="030F0702030302020204" pitchFamily="66" charset="0"/>
              </a:rPr>
              <a:t>自由电子浓度远大于空穴的浓度，即 </a:t>
            </a:r>
            <a:r>
              <a:rPr lang="en-US" altLang="zh-CN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 &gt;&gt; </a:t>
            </a:r>
            <a:r>
              <a:rPr lang="en-US" altLang="zh-CN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 </a:t>
            </a:r>
            <a:r>
              <a:rPr lang="zh-CN" altLang="en-US" b="1" dirty="0">
                <a:latin typeface="Comic Sans MS" panose="030F0702030302020204" pitchFamily="66" charset="0"/>
              </a:rPr>
              <a:t>。</a:t>
            </a:r>
            <a:r>
              <a:rPr lang="zh-CN" altLang="en-US" b="1" dirty="0">
                <a:solidFill>
                  <a:srgbClr val="9900FF"/>
                </a:solidFill>
                <a:latin typeface="Comic Sans MS" panose="030F0702030302020204" pitchFamily="66" charset="0"/>
              </a:rPr>
              <a:t>电子称为多数载流子</a:t>
            </a:r>
            <a:r>
              <a:rPr lang="en-US" altLang="zh-CN" b="1" dirty="0"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latin typeface="Comic Sans MS" panose="030F0702030302020204" pitchFamily="66" charset="0"/>
              </a:rPr>
              <a:t>简称多子</a:t>
            </a:r>
            <a:r>
              <a:rPr lang="en-US" altLang="zh-CN" b="1" dirty="0">
                <a:latin typeface="Comic Sans MS" panose="030F0702030302020204" pitchFamily="66" charset="0"/>
              </a:rPr>
              <a:t>)</a:t>
            </a:r>
            <a:r>
              <a:rPr lang="zh-CN" altLang="en-US" b="1" dirty="0">
                <a:latin typeface="Comic Sans MS" panose="030F0702030302020204" pitchFamily="66" charset="0"/>
              </a:rPr>
              <a:t>，</a:t>
            </a:r>
            <a:r>
              <a:rPr lang="zh-CN" altLang="en-US" b="1" dirty="0">
                <a:solidFill>
                  <a:srgbClr val="9900FF"/>
                </a:solidFill>
                <a:latin typeface="Comic Sans MS" panose="030F0702030302020204" pitchFamily="66" charset="0"/>
              </a:rPr>
              <a:t>空穴称为少数载流子</a:t>
            </a:r>
            <a:r>
              <a:rPr lang="en-US" altLang="zh-CN" b="1" dirty="0"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latin typeface="Comic Sans MS" panose="030F0702030302020204" pitchFamily="66" charset="0"/>
              </a:rPr>
              <a:t>简称少子</a:t>
            </a:r>
            <a:r>
              <a:rPr lang="en-US" altLang="zh-CN" b="1" dirty="0">
                <a:latin typeface="Comic Sans MS" panose="030F0702030302020204" pitchFamily="66" charset="0"/>
              </a:rPr>
              <a:t>)</a:t>
            </a:r>
            <a:r>
              <a:rPr lang="zh-CN" altLang="en-US" b="1" dirty="0">
                <a:latin typeface="Comic Sans MS" panose="030F0702030302020204" pitchFamily="66" charset="0"/>
              </a:rPr>
              <a:t>。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0">
              <a:lnSpc>
                <a:spcPct val="130000"/>
              </a:lnSpc>
              <a:spcBef>
                <a:spcPct val="0"/>
              </a:spcBef>
            </a:pPr>
            <a:endParaRPr lang="en-US" altLang="zh-CN" b="1" dirty="0"/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P </a:t>
            </a:r>
            <a:r>
              <a:rPr lang="zh-CN" altLang="en-US" b="1" dirty="0">
                <a:solidFill>
                  <a:srgbClr val="0000FF"/>
                </a:solidFill>
              </a:rPr>
              <a:t>型半导体：</a:t>
            </a:r>
            <a:r>
              <a:rPr lang="zh-CN" altLang="en-US" b="1" dirty="0"/>
              <a:t>空穴浓度多于电子浓度，即 </a:t>
            </a:r>
            <a:r>
              <a:rPr lang="en-US" altLang="zh-CN" b="1" i="1" dirty="0">
                <a:solidFill>
                  <a:srgbClr val="FF0000"/>
                </a:solidFill>
              </a:rPr>
              <a:t>p  </a:t>
            </a:r>
            <a:r>
              <a:rPr lang="en-US" altLang="zh-CN" b="1" dirty="0">
                <a:solidFill>
                  <a:srgbClr val="FF0000"/>
                </a:solidFill>
              </a:rPr>
              <a:t>&gt;&gt;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/>
              <a:t>。</a:t>
            </a:r>
            <a:r>
              <a:rPr lang="zh-CN" altLang="en-US" b="1" dirty="0">
                <a:solidFill>
                  <a:srgbClr val="0000FF"/>
                </a:solidFill>
              </a:rPr>
              <a:t>空穴为多数载流子</a:t>
            </a:r>
            <a:r>
              <a:rPr lang="zh-CN" altLang="en-US" b="1" dirty="0"/>
              <a:t>，电子为少数载流子。</a:t>
            </a:r>
            <a:endParaRPr lang="zh-CN" altLang="en-US" b="1" dirty="0"/>
          </a:p>
          <a:p>
            <a:pPr lvl="0">
              <a:lnSpc>
                <a:spcPct val="130000"/>
              </a:lnSpc>
              <a:spcBef>
                <a:spcPct val="0"/>
              </a:spcBef>
            </a:pPr>
            <a:endParaRPr lang="zh-CN" altLang="en-US" b="1" dirty="0">
              <a:solidFill>
                <a:srgbClr val="0000FF"/>
              </a:solidFill>
            </a:endParaRPr>
          </a:p>
          <a:p>
            <a:pPr lvl="0">
              <a:lnSpc>
                <a:spcPct val="130000"/>
              </a:lnSpc>
              <a:spcBef>
                <a:spcPct val="0"/>
              </a:spcBef>
            </a:pPr>
            <a:endParaRPr lang="zh-CN" altLang="en-US" b="1" dirty="0">
              <a:latin typeface="Comic Sans MS" panose="030F0702030302020204" pitchFamily="66" charset="0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漂移运动：由</a:t>
            </a:r>
            <a:r>
              <a:rPr lang="zh-CN" altLang="en-US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电场作用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引起的载流子的运动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lvl="0">
              <a:spcBef>
                <a:spcPct val="0"/>
              </a:spcBef>
            </a:pP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扩散运动：由载流子</a:t>
            </a:r>
            <a:r>
              <a:rPr lang="zh-CN" altLang="en-US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浓度差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引起的载流子的运动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PN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结加正向电压时，呈现低电阻，具有较大的正向扩散电流；</a:t>
            </a:r>
            <a:endParaRPr lang="zh-CN" altLang="en-US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PN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结加反向电压时，呈现高电阻，具有很小的反向漂移电流。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 lvl="0">
              <a:spcBef>
                <a:spcPct val="0"/>
              </a:spcBef>
            </a:pPr>
            <a:endParaRPr lang="en-US" altLang="zh-CN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lvl="0"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综上所述：当 </a:t>
            </a:r>
            <a:r>
              <a:rPr lang="en-US" altLang="zh-CN" b="1" dirty="0">
                <a:latin typeface="Times New Roman" panose="02020603050405020304" pitchFamily="18" charset="0"/>
              </a:rPr>
              <a:t>PN </a:t>
            </a:r>
            <a:r>
              <a:rPr lang="zh-CN" altLang="en-US" b="1" dirty="0">
                <a:latin typeface="Times New Roman" panose="02020603050405020304" pitchFamily="18" charset="0"/>
              </a:rPr>
              <a:t>结正向偏置时，回路中将产生一个较大的正向电流， </a:t>
            </a:r>
            <a:r>
              <a:rPr lang="en-US" altLang="zh-CN" b="1" dirty="0">
                <a:latin typeface="Times New Roman" panose="02020603050405020304" pitchFamily="18" charset="0"/>
              </a:rPr>
              <a:t>PN </a:t>
            </a:r>
            <a:r>
              <a:rPr lang="zh-CN" altLang="en-US" b="1" dirty="0">
                <a:latin typeface="Times New Roman" panose="02020603050405020304" pitchFamily="18" charset="0"/>
              </a:rPr>
              <a:t>结处于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导通状态</a:t>
            </a:r>
            <a:r>
              <a:rPr lang="zh-CN" altLang="en-US" b="1" dirty="0">
                <a:latin typeface="Times New Roman" panose="02020603050405020304" pitchFamily="18" charset="0"/>
              </a:rPr>
              <a:t>；当 </a:t>
            </a:r>
            <a:r>
              <a:rPr lang="en-US" altLang="zh-CN" b="1" dirty="0">
                <a:latin typeface="Times New Roman" panose="02020603050405020304" pitchFamily="18" charset="0"/>
              </a:rPr>
              <a:t>PN </a:t>
            </a:r>
            <a:r>
              <a:rPr lang="zh-CN" altLang="en-US" b="1" dirty="0">
                <a:latin typeface="Times New Roman" panose="02020603050405020304" pitchFamily="18" charset="0"/>
              </a:rPr>
              <a:t>结反向偏置时，回路中反向电流非常小，几乎等于零， </a:t>
            </a:r>
            <a:r>
              <a:rPr lang="en-US" altLang="zh-CN" b="1" dirty="0">
                <a:latin typeface="Times New Roman" panose="02020603050405020304" pitchFamily="18" charset="0"/>
              </a:rPr>
              <a:t>PN </a:t>
            </a:r>
            <a:r>
              <a:rPr lang="zh-CN" altLang="en-US" b="1" dirty="0">
                <a:latin typeface="Times New Roman" panose="02020603050405020304" pitchFamily="18" charset="0"/>
              </a:rPr>
              <a:t>结处于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截止状态</a:t>
            </a:r>
            <a:r>
              <a:rPr lang="zh-CN" altLang="en-US" b="1" dirty="0">
                <a:latin typeface="Times New Roman" panose="02020603050405020304" pitchFamily="18" charset="0"/>
              </a:rPr>
              <a:t>。　　可见， </a:t>
            </a:r>
            <a:r>
              <a:rPr lang="en-US" altLang="zh-CN" b="1" dirty="0">
                <a:latin typeface="Times New Roman" panose="02020603050405020304" pitchFamily="18" charset="0"/>
              </a:rPr>
              <a:t>PN </a:t>
            </a:r>
            <a:r>
              <a:rPr lang="zh-CN" altLang="en-US" b="1" dirty="0">
                <a:latin typeface="Times New Roman" panose="02020603050405020304" pitchFamily="18" charset="0"/>
              </a:rPr>
              <a:t>结具有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单向导电性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endParaRPr lang="zh-CN" altLang="en-US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内部结构是内因；外加偏置是外因</a:t>
            </a: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/>
        <p:txBody>
          <a:bodyPr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64514" name="Rectangle 2"/>
          <p:cNvSpPr>
            <a:spLocks noGrp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 dirty="0"/>
              <a:t>备注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4000" b="1">
                <a:solidFill>
                  <a:srgbClr val="996600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>
                <a:solidFill>
                  <a:srgbClr val="996600"/>
                </a:solidFill>
              </a:defRPr>
            </a:lvl1pPr>
            <a:lvl2pPr marL="457200" lvl="1" indent="0" algn="ctr">
              <a:buNone/>
              <a:defRPr>
                <a:solidFill>
                  <a:srgbClr val="996600"/>
                </a:solidFill>
              </a:defRPr>
            </a:lvl2pPr>
            <a:lvl3pPr marL="914400" lvl="2" indent="0" algn="ctr">
              <a:buNone/>
              <a:defRPr>
                <a:solidFill>
                  <a:srgbClr val="996600"/>
                </a:solidFill>
              </a:defRPr>
            </a:lvl3pPr>
            <a:lvl4pPr marL="1371600" lvl="3" indent="0" algn="ctr">
              <a:buNone/>
              <a:defRPr>
                <a:solidFill>
                  <a:srgbClr val="996600"/>
                </a:solidFill>
              </a:defRPr>
            </a:lvl4pPr>
            <a:lvl5pPr marL="1828800" lvl="4" indent="0" algn="ctr">
              <a:buNone/>
              <a:defRPr>
                <a:solidFill>
                  <a:srgbClr val="996600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176.bin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95.wmf"/><Relationship Id="rId14" Type="http://schemas.openxmlformats.org/officeDocument/2006/relationships/vmlDrawing" Target="../drawings/vmlDrawing4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0.w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199.wmf"/><Relationship Id="rId1" Type="http://schemas.openxmlformats.org/officeDocument/2006/relationships/oleObject" Target="../embeddings/oleObject178.bin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201.wmf"/><Relationship Id="rId18" Type="http://schemas.openxmlformats.org/officeDocument/2006/relationships/vmlDrawing" Target="../drawings/vmlDrawing4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97.wmf"/><Relationship Id="rId1" Type="http://schemas.openxmlformats.org/officeDocument/2006/relationships/oleObject" Target="../embeddings/oleObject184.bin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206.e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205.e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04.emf"/><Relationship Id="rId30" Type="http://schemas.openxmlformats.org/officeDocument/2006/relationships/vmlDrawing" Target="../drawings/vmlDrawing50.vml"/><Relationship Id="rId3" Type="http://schemas.openxmlformats.org/officeDocument/2006/relationships/oleObject" Target="../embeddings/oleObject19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16.emf"/><Relationship Id="rId27" Type="http://schemas.openxmlformats.org/officeDocument/2006/relationships/oleObject" Target="../embeddings/oleObject205.bin"/><Relationship Id="rId26" Type="http://schemas.openxmlformats.org/officeDocument/2006/relationships/image" Target="../media/image215.emf"/><Relationship Id="rId25" Type="http://schemas.openxmlformats.org/officeDocument/2006/relationships/oleObject" Target="../embeddings/oleObject204.bin"/><Relationship Id="rId24" Type="http://schemas.openxmlformats.org/officeDocument/2006/relationships/image" Target="../media/image214.emf"/><Relationship Id="rId23" Type="http://schemas.openxmlformats.org/officeDocument/2006/relationships/oleObject" Target="../embeddings/oleObject203.bin"/><Relationship Id="rId22" Type="http://schemas.openxmlformats.org/officeDocument/2006/relationships/image" Target="../media/image213.emf"/><Relationship Id="rId21" Type="http://schemas.openxmlformats.org/officeDocument/2006/relationships/oleObject" Target="../embeddings/oleObject202.bin"/><Relationship Id="rId20" Type="http://schemas.openxmlformats.org/officeDocument/2006/relationships/image" Target="../media/image212.emf"/><Relationship Id="rId2" Type="http://schemas.openxmlformats.org/officeDocument/2006/relationships/image" Target="../media/image203.emf"/><Relationship Id="rId19" Type="http://schemas.openxmlformats.org/officeDocument/2006/relationships/oleObject" Target="../embeddings/oleObject201.bin"/><Relationship Id="rId18" Type="http://schemas.openxmlformats.org/officeDocument/2006/relationships/image" Target="../media/image211.emf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208.e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207.emf"/><Relationship Id="rId1" Type="http://schemas.openxmlformats.org/officeDocument/2006/relationships/oleObject" Target="../embeddings/oleObject192.bin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220.e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217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2.e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221.emf"/><Relationship Id="rId1" Type="http://schemas.openxmlformats.org/officeDocument/2006/relationships/oleObject" Target="../embeddings/oleObject20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png"/><Relationship Id="rId3" Type="http://schemas.openxmlformats.org/officeDocument/2006/relationships/tags" Target="../tags/tag2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5.emf"/><Relationship Id="rId10" Type="http://schemas.openxmlformats.org/officeDocument/2006/relationships/notesSlide" Target="../notesSlides/notesSlide8.xml"/><Relationship Id="rId1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5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slide" Target="slide1.xml"/><Relationship Id="rId1" Type="http://schemas.openxmlformats.org/officeDocument/2006/relationships/slide" Target="slide14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avi\1-3.avi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tags" Target="../tags/tag4.xml"/><Relationship Id="rId2" Type="http://schemas.openxmlformats.org/officeDocument/2006/relationships/image" Target="../media/image47.png"/><Relationship Id="rId1" Type="http://schemas.openxmlformats.org/officeDocument/2006/relationships/tags" Target="../tags/tag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0.wmf"/><Relationship Id="rId12" Type="http://schemas.openxmlformats.org/officeDocument/2006/relationships/notesSlide" Target="../notesSlides/notesSlide13.xml"/><Relationship Id="rId11" Type="http://schemas.openxmlformats.org/officeDocument/2006/relationships/vmlDrawing" Target="../drawings/vmlDrawing2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56.wmf"/><Relationship Id="rId2" Type="http://schemas.openxmlformats.org/officeDocument/2006/relationships/oleObject" Target="../embeddings/oleObject47.bin"/><Relationship Id="rId1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49.bin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9.png"/><Relationship Id="rId1" Type="http://schemas.openxmlformats.org/officeDocument/2006/relationships/oleObject" Target="../embeddings/oleObject50.bin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8.png"/><Relationship Id="rId2" Type="http://schemas.openxmlformats.org/officeDocument/2006/relationships/image" Target="../media/image67.GIF"/><Relationship Id="rId1" Type="http://schemas.openxmlformats.org/officeDocument/2006/relationships/image" Target="../media/image66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7.GIF"/><Relationship Id="rId1" Type="http://schemas.openxmlformats.org/officeDocument/2006/relationships/image" Target="../media/image6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73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1.emf"/><Relationship Id="rId30" Type="http://schemas.openxmlformats.org/officeDocument/2006/relationships/vmlDrawing" Target="../drawings/vmlDrawing28.vml"/><Relationship Id="rId3" Type="http://schemas.openxmlformats.org/officeDocument/2006/relationships/oleObject" Target="../embeddings/oleObject5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3.wmf"/><Relationship Id="rId27" Type="http://schemas.openxmlformats.org/officeDocument/2006/relationships/oleObject" Target="../embeddings/oleObject67.bin"/><Relationship Id="rId26" Type="http://schemas.openxmlformats.org/officeDocument/2006/relationships/image" Target="../media/image82.e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81.e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80.e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79.wmf"/><Relationship Id="rId2" Type="http://schemas.openxmlformats.org/officeDocument/2006/relationships/image" Target="../media/image70.e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77.e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76.e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75.e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74.emf"/><Relationship Id="rId1" Type="http://schemas.openxmlformats.org/officeDocument/2006/relationships/oleObject" Target="../embeddings/oleObject54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emf"/><Relationship Id="rId8" Type="http://schemas.openxmlformats.org/officeDocument/2006/relationships/image" Target="../media/image88.emf"/><Relationship Id="rId7" Type="http://schemas.openxmlformats.org/officeDocument/2006/relationships/image" Target="../media/image87.png"/><Relationship Id="rId6" Type="http://schemas.openxmlformats.org/officeDocument/2006/relationships/oleObject" Target="../embeddings/oleObject70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69.bin"/><Relationship Id="rId3" Type="http://schemas.openxmlformats.org/officeDocument/2006/relationships/image" Target="../media/image85.wmf"/><Relationship Id="rId2" Type="http://schemas.openxmlformats.org/officeDocument/2006/relationships/oleObject" Target="../embeddings/oleObject68.bin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92.emf"/><Relationship Id="rId11" Type="http://schemas.openxmlformats.org/officeDocument/2006/relationships/image" Target="../media/image91.emf"/><Relationship Id="rId10" Type="http://schemas.openxmlformats.org/officeDocument/2006/relationships/image" Target="../media/image90.emf"/><Relationship Id="rId1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96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94.wmf"/><Relationship Id="rId20" Type="http://schemas.openxmlformats.org/officeDocument/2006/relationships/vmlDrawing" Target="../drawings/vmlDrawing30.vml"/><Relationship Id="rId2" Type="http://schemas.openxmlformats.org/officeDocument/2006/relationships/oleObject" Target="../embeddings/oleObject71.bin"/><Relationship Id="rId19" Type="http://schemas.openxmlformats.org/officeDocument/2006/relationships/slideLayout" Target="../slideLayouts/slideLayout13.xml"/><Relationship Id="rId18" Type="http://schemas.openxmlformats.org/officeDocument/2006/relationships/oleObject" Target="../embeddings/oleObject80.bin"/><Relationship Id="rId17" Type="http://schemas.openxmlformats.org/officeDocument/2006/relationships/oleObject" Target="../embeddings/oleObject79.bin"/><Relationship Id="rId16" Type="http://schemas.openxmlformats.org/officeDocument/2006/relationships/oleObject" Target="../embeddings/oleObject78.bin"/><Relationship Id="rId15" Type="http://schemas.openxmlformats.org/officeDocument/2006/relationships/oleObject" Target="../embeddings/oleObject77.bin"/><Relationship Id="rId14" Type="http://schemas.openxmlformats.org/officeDocument/2006/relationships/oleObject" Target="../embeddings/oleObject76.bin"/><Relationship Id="rId13" Type="http://schemas.openxmlformats.org/officeDocument/2006/relationships/image" Target="../media/image100.png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98.wmf"/><Relationship Id="rId1" Type="http://schemas.openxmlformats.org/officeDocument/2006/relationships/image" Target="../media/image93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84.bin"/><Relationship Id="rId7" Type="http://schemas.openxmlformats.org/officeDocument/2006/relationships/image" Target="../media/image101.wmf"/><Relationship Id="rId6" Type="http://schemas.openxmlformats.org/officeDocument/2006/relationships/oleObject" Target="../embeddings/oleObject83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2.bin"/><Relationship Id="rId3" Type="http://schemas.openxmlformats.org/officeDocument/2006/relationships/image" Target="../media/image100.png"/><Relationship Id="rId2" Type="http://schemas.openxmlformats.org/officeDocument/2006/relationships/image" Target="../media/image94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3.png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85.bin"/><Relationship Id="rId1" Type="http://schemas.openxmlformats.org/officeDocument/2006/relationships/oleObject" Target="../embeddings/oleObject81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105.e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3.emf"/><Relationship Id="rId3" Type="http://schemas.openxmlformats.org/officeDocument/2006/relationships/oleObject" Target="../embeddings/oleObject87.bin"/><Relationship Id="rId28" Type="http://schemas.openxmlformats.org/officeDocument/2006/relationships/vmlDrawing" Target="../drawings/vmlDrawing3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4.emf"/><Relationship Id="rId25" Type="http://schemas.openxmlformats.org/officeDocument/2006/relationships/oleObject" Target="../embeddings/oleObject98.bin"/><Relationship Id="rId24" Type="http://schemas.openxmlformats.org/officeDocument/2006/relationships/image" Target="../media/image113.emf"/><Relationship Id="rId23" Type="http://schemas.openxmlformats.org/officeDocument/2006/relationships/oleObject" Target="../embeddings/oleObject97.bin"/><Relationship Id="rId22" Type="http://schemas.openxmlformats.org/officeDocument/2006/relationships/image" Target="../media/image112.e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111.emf"/><Relationship Id="rId2" Type="http://schemas.openxmlformats.org/officeDocument/2006/relationships/image" Target="../media/image102.e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110.e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109.e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108.e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107.e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106.emf"/><Relationship Id="rId1" Type="http://schemas.openxmlformats.org/officeDocument/2006/relationships/oleObject" Target="../embeddings/oleObject86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6.e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15.emf"/><Relationship Id="rId13" Type="http://schemas.openxmlformats.org/officeDocument/2006/relationships/notesSlide" Target="../notesSlides/notesSlide19.xml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99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21.wmf"/><Relationship Id="rId38" Type="http://schemas.openxmlformats.org/officeDocument/2006/relationships/vmlDrawing" Target="../drawings/vmlDrawing3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37.emf"/><Relationship Id="rId35" Type="http://schemas.openxmlformats.org/officeDocument/2006/relationships/oleObject" Target="../embeddings/oleObject121.bin"/><Relationship Id="rId34" Type="http://schemas.openxmlformats.org/officeDocument/2006/relationships/image" Target="../media/image136.emf"/><Relationship Id="rId33" Type="http://schemas.openxmlformats.org/officeDocument/2006/relationships/oleObject" Target="../embeddings/oleObject120.bin"/><Relationship Id="rId32" Type="http://schemas.openxmlformats.org/officeDocument/2006/relationships/image" Target="../media/image135.emf"/><Relationship Id="rId31" Type="http://schemas.openxmlformats.org/officeDocument/2006/relationships/oleObject" Target="../embeddings/oleObject119.bin"/><Relationship Id="rId30" Type="http://schemas.openxmlformats.org/officeDocument/2006/relationships/image" Target="../media/image134.emf"/><Relationship Id="rId3" Type="http://schemas.openxmlformats.org/officeDocument/2006/relationships/oleObject" Target="../embeddings/oleObject105.bin"/><Relationship Id="rId29" Type="http://schemas.openxmlformats.org/officeDocument/2006/relationships/oleObject" Target="../embeddings/oleObject118.bin"/><Relationship Id="rId28" Type="http://schemas.openxmlformats.org/officeDocument/2006/relationships/image" Target="../media/image133.emf"/><Relationship Id="rId27" Type="http://schemas.openxmlformats.org/officeDocument/2006/relationships/oleObject" Target="../embeddings/oleObject117.bin"/><Relationship Id="rId26" Type="http://schemas.openxmlformats.org/officeDocument/2006/relationships/image" Target="../media/image132.emf"/><Relationship Id="rId25" Type="http://schemas.openxmlformats.org/officeDocument/2006/relationships/oleObject" Target="../embeddings/oleObject116.bin"/><Relationship Id="rId24" Type="http://schemas.openxmlformats.org/officeDocument/2006/relationships/image" Target="../media/image131.emf"/><Relationship Id="rId23" Type="http://schemas.openxmlformats.org/officeDocument/2006/relationships/oleObject" Target="../embeddings/oleObject115.bin"/><Relationship Id="rId22" Type="http://schemas.openxmlformats.org/officeDocument/2006/relationships/image" Target="../media/image130.emf"/><Relationship Id="rId21" Type="http://schemas.openxmlformats.org/officeDocument/2006/relationships/oleObject" Target="../embeddings/oleObject114.bin"/><Relationship Id="rId20" Type="http://schemas.openxmlformats.org/officeDocument/2006/relationships/image" Target="../media/image129.emf"/><Relationship Id="rId2" Type="http://schemas.openxmlformats.org/officeDocument/2006/relationships/image" Target="../media/image120.wmf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128.e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127.e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25.e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04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41.e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9.emf"/><Relationship Id="rId3" Type="http://schemas.openxmlformats.org/officeDocument/2006/relationships/oleObject" Target="../embeddings/oleObject123.bin"/><Relationship Id="rId28" Type="http://schemas.openxmlformats.org/officeDocument/2006/relationships/vmlDrawing" Target="../drawings/vmlDrawing3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50.e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49.e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48.e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47.e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46.e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45.e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44.e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43.e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42.emf"/><Relationship Id="rId1" Type="http://schemas.openxmlformats.org/officeDocument/2006/relationships/oleObject" Target="../embeddings/oleObject122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54.e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52.emf"/><Relationship Id="rId3" Type="http://schemas.openxmlformats.org/officeDocument/2006/relationships/oleObject" Target="../embeddings/oleObject136.bin"/><Relationship Id="rId20" Type="http://schemas.openxmlformats.org/officeDocument/2006/relationships/vmlDrawing" Target="../drawings/vmlDrawing36.vml"/><Relationship Id="rId2" Type="http://schemas.openxmlformats.org/officeDocument/2006/relationships/image" Target="../media/image151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9.w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57.e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56.e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55.emf"/><Relationship Id="rId1" Type="http://schemas.openxmlformats.org/officeDocument/2006/relationships/oleObject" Target="../embeddings/oleObject13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60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44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49.bin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54.bin"/></Relationships>
</file>

<file path=ppt/slides/_rels/slide9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56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oleObject" Target="../embeddings/oleObject160.bin"/><Relationship Id="rId7" Type="http://schemas.openxmlformats.org/officeDocument/2006/relationships/image" Target="../media/image178.png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75.png"/><Relationship Id="rId13" Type="http://schemas.openxmlformats.org/officeDocument/2006/relationships/vmlDrawing" Target="../drawings/vmlDrawing4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80.wmf"/><Relationship Id="rId10" Type="http://schemas.openxmlformats.org/officeDocument/2006/relationships/oleObject" Target="../embeddings/oleObject161.bin"/><Relationship Id="rId1" Type="http://schemas.openxmlformats.org/officeDocument/2006/relationships/image" Target="../media/image174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62.bin"/></Relationships>
</file>

<file path=ppt/slides/_rels/slide9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65.bin"/></Relationships>
</file>

<file path=ppt/slides/_rels/slide9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68.bin"/><Relationship Id="rId3" Type="http://schemas.openxmlformats.org/officeDocument/2006/relationships/image" Target="../media/image187.wmf"/><Relationship Id="rId2" Type="http://schemas.openxmlformats.org/officeDocument/2006/relationships/oleObject" Target="../embeddings/oleObject167.bin"/><Relationship Id="rId1" Type="http://schemas.openxmlformats.org/officeDocument/2006/relationships/image" Target="../media/image186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89.wmf"/><Relationship Id="rId1" Type="http://schemas.openxmlformats.org/officeDocument/2006/relationships/oleObject" Target="../embeddings/oleObject169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89.wmf"/><Relationship Id="rId1" Type="http://schemas.openxmlformats.org/officeDocument/2006/relationships/oleObject" Target="../embeddings/oleObject1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6"/>
          <p:cNvSpPr>
            <a:spLocks noGrp="1"/>
          </p:cNvSpPr>
          <p:nvPr>
            <p:ph type="ctrTitle" idx="4294967295"/>
          </p:nvPr>
        </p:nvSpPr>
        <p:spPr>
          <a:xfrm>
            <a:off x="914400" y="1524000"/>
            <a:ext cx="7623175" cy="175260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>
              <a:buClrTx/>
              <a:buSzTx/>
              <a:buFontTx/>
            </a:pPr>
            <a:r>
              <a:rPr lang="zh-CN" altLang="en-US" sz="5000" b="1" dirty="0">
                <a:solidFill>
                  <a:srgbClr val="996600"/>
                </a:solidFill>
              </a:rPr>
              <a:t>电子技术基础</a:t>
            </a:r>
            <a:br>
              <a:rPr lang="en-US" altLang="zh-CN" sz="5000" b="1">
                <a:solidFill>
                  <a:srgbClr val="996600"/>
                </a:solidFill>
              </a:rPr>
            </a:br>
            <a:r>
              <a:rPr lang="en-US" altLang="zh-CN" sz="5000" b="1">
                <a:solidFill>
                  <a:srgbClr val="996600"/>
                </a:solidFill>
              </a:rPr>
              <a:t>            ----</a:t>
            </a:r>
            <a:r>
              <a:rPr lang="zh-CN" altLang="en-US" sz="5000" b="1" dirty="0">
                <a:solidFill>
                  <a:srgbClr val="996600"/>
                </a:solidFill>
                <a:sym typeface="+mn-ea"/>
              </a:rPr>
              <a:t>模电部分</a:t>
            </a:r>
            <a:r>
              <a:rPr lang="zh-CN" altLang="en-US" sz="5000" b="1" dirty="0">
                <a:solidFill>
                  <a:srgbClr val="996600"/>
                </a:solidFill>
              </a:rPr>
              <a:t>总复习</a:t>
            </a:r>
            <a:endParaRPr lang="zh-CN" altLang="en-US" sz="5000" b="1" dirty="0">
              <a:solidFill>
                <a:srgbClr val="9966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8" name="Text Box 2"/>
          <p:cNvSpPr txBox="1"/>
          <p:nvPr/>
        </p:nvSpPr>
        <p:spPr>
          <a:xfrm>
            <a:off x="179388" y="188913"/>
            <a:ext cx="8713787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在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结加上一个很小的正向电压，即可得到较大的正向电流，为防止电流过大，可接入电阻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文本框 75777"/>
          <p:cNvSpPr txBox="1"/>
          <p:nvPr/>
        </p:nvSpPr>
        <p:spPr>
          <a:xfrm>
            <a:off x="76200" y="7762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二、电压放大倍数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文本框 75778"/>
          <p:cNvSpPr txBox="1"/>
          <p:nvPr/>
        </p:nvSpPr>
        <p:spPr>
          <a:xfrm>
            <a:off x="457200" y="1309688"/>
            <a:ext cx="3657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微变等效电路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文本框 75779"/>
          <p:cNvSpPr txBox="1"/>
          <p:nvPr/>
        </p:nvSpPr>
        <p:spPr>
          <a:xfrm>
            <a:off x="685800" y="1981200"/>
            <a:ext cx="2286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由图可得：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994" name="对象 75846"/>
          <p:cNvGraphicFramePr/>
          <p:nvPr/>
        </p:nvGraphicFramePr>
        <p:xfrm>
          <a:off x="317500" y="3098800"/>
          <a:ext cx="8723313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3949700" imgH="1459865" progId="Equation.3">
                  <p:embed/>
                </p:oleObj>
              </mc:Choice>
              <mc:Fallback>
                <p:oleObj name="" r:id="rId1" imgW="3949700" imgH="14598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500" y="3098800"/>
                        <a:ext cx="8723313" cy="342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770313" y="209550"/>
          <a:ext cx="4554537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4451350" imgH="2863850" progId="Paint.Picture">
                  <p:embed/>
                </p:oleObj>
              </mc:Choice>
              <mc:Fallback>
                <p:oleObj name="" r:id="rId3" imgW="4451350" imgH="2863850" progId="Paint.Picture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0313" y="209550"/>
                        <a:ext cx="4554537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66100" y="776288"/>
            <a:ext cx="552450" cy="1992312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交流等效电路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  <p:bldP spid="75780" grpId="0"/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76801"/>
          <p:cNvSpPr txBox="1"/>
          <p:nvPr/>
        </p:nvSpPr>
        <p:spPr>
          <a:xfrm>
            <a:off x="381000" y="18288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三、电流放大倍数</a:t>
            </a:r>
            <a:endParaRPr lang="zh-CN" altLang="en-US" sz="28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文本框 76804"/>
          <p:cNvSpPr txBox="1"/>
          <p:nvPr/>
        </p:nvSpPr>
        <p:spPr>
          <a:xfrm>
            <a:off x="533400" y="3581400"/>
            <a:ext cx="8610600" cy="2546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由微变等效电路可得，共基极放大电路没有电流放大作用，因为：输入电流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i="1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输出电流 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6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=a</a:t>
            </a:r>
            <a:endParaRPr lang="en-US" altLang="zh-CN" sz="28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但是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具有电压放大作用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。电压放大倍数与共射电路相等，但没有负号，说明该电路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输入、输出信号同相位。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文本框 76889"/>
          <p:cNvSpPr txBox="1"/>
          <p:nvPr/>
        </p:nvSpPr>
        <p:spPr>
          <a:xfrm>
            <a:off x="6596063" y="320992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7764" name="组合 9"/>
          <p:cNvGrpSpPr/>
          <p:nvPr/>
        </p:nvGrpSpPr>
        <p:grpSpPr>
          <a:xfrm>
            <a:off x="4414838" y="484188"/>
            <a:ext cx="4637087" cy="2992437"/>
            <a:chOff x="6952" y="778"/>
            <a:chExt cx="7302" cy="4711"/>
          </a:xfrm>
        </p:grpSpPr>
        <p:sp>
          <p:nvSpPr>
            <p:cNvPr id="117765" name="文本框 76859"/>
            <p:cNvSpPr txBox="1"/>
            <p:nvPr/>
          </p:nvSpPr>
          <p:spPr>
            <a:xfrm>
              <a:off x="11468" y="1649"/>
              <a:ext cx="840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66" name="直接连接符 76860"/>
            <p:cNvSpPr/>
            <p:nvPr/>
          </p:nvSpPr>
          <p:spPr>
            <a:xfrm rot="-5400000">
              <a:off x="10668" y="2081"/>
              <a:ext cx="8" cy="60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67" name="直接连接符 76861"/>
            <p:cNvSpPr/>
            <p:nvPr/>
          </p:nvSpPr>
          <p:spPr>
            <a:xfrm rot="-5400000">
              <a:off x="10675" y="-906"/>
              <a:ext cx="0" cy="6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68" name="文本框 76862"/>
            <p:cNvSpPr txBox="1"/>
            <p:nvPr/>
          </p:nvSpPr>
          <p:spPr>
            <a:xfrm>
              <a:off x="7260" y="2129"/>
              <a:ext cx="5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69" name="文本框 76863"/>
            <p:cNvSpPr txBox="1"/>
            <p:nvPr/>
          </p:nvSpPr>
          <p:spPr>
            <a:xfrm>
              <a:off x="7320" y="4202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0" name="文本框 76864"/>
            <p:cNvSpPr txBox="1"/>
            <p:nvPr/>
          </p:nvSpPr>
          <p:spPr>
            <a:xfrm>
              <a:off x="13308" y="2009"/>
              <a:ext cx="5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1" name="文本框 76865"/>
            <p:cNvSpPr txBox="1"/>
            <p:nvPr/>
          </p:nvSpPr>
          <p:spPr>
            <a:xfrm>
              <a:off x="13268" y="4314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2" name="文本框 76868"/>
            <p:cNvSpPr txBox="1"/>
            <p:nvPr/>
          </p:nvSpPr>
          <p:spPr>
            <a:xfrm>
              <a:off x="8468" y="2129"/>
              <a:ext cx="753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3" name="椭圆 76869"/>
            <p:cNvSpPr/>
            <p:nvPr/>
          </p:nvSpPr>
          <p:spPr>
            <a:xfrm>
              <a:off x="13628" y="5079"/>
              <a:ext cx="120" cy="12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椭圆 76870"/>
            <p:cNvSpPr/>
            <p:nvPr/>
          </p:nvSpPr>
          <p:spPr>
            <a:xfrm>
              <a:off x="10233" y="5079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5" name="椭圆 76871"/>
            <p:cNvSpPr/>
            <p:nvPr/>
          </p:nvSpPr>
          <p:spPr>
            <a:xfrm>
              <a:off x="13628" y="2082"/>
              <a:ext cx="120" cy="12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6" name="椭圆 76872"/>
            <p:cNvSpPr/>
            <p:nvPr/>
          </p:nvSpPr>
          <p:spPr>
            <a:xfrm>
              <a:off x="10228" y="2084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7" name="椭圆 76873"/>
            <p:cNvSpPr/>
            <p:nvPr/>
          </p:nvSpPr>
          <p:spPr>
            <a:xfrm>
              <a:off x="7530" y="5087"/>
              <a:ext cx="110" cy="11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8" name="矩形 76874"/>
            <p:cNvSpPr/>
            <p:nvPr/>
          </p:nvSpPr>
          <p:spPr>
            <a:xfrm>
              <a:off x="8433" y="2009"/>
              <a:ext cx="718" cy="2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79" name="直接连接符 76875"/>
            <p:cNvSpPr/>
            <p:nvPr/>
          </p:nvSpPr>
          <p:spPr>
            <a:xfrm>
              <a:off x="10290" y="2127"/>
              <a:ext cx="0" cy="30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80" name="文本框 76876"/>
            <p:cNvSpPr txBox="1"/>
            <p:nvPr/>
          </p:nvSpPr>
          <p:spPr>
            <a:xfrm>
              <a:off x="10508" y="3344"/>
              <a:ext cx="798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81" name="矩形 76877"/>
            <p:cNvSpPr/>
            <p:nvPr/>
          </p:nvSpPr>
          <p:spPr>
            <a:xfrm rot="-5400000">
              <a:off x="9913" y="3414"/>
              <a:ext cx="718" cy="2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782" name="组合 76878"/>
            <p:cNvGrpSpPr/>
            <p:nvPr/>
          </p:nvGrpSpPr>
          <p:grpSpPr>
            <a:xfrm>
              <a:off x="11338" y="1889"/>
              <a:ext cx="480" cy="480"/>
              <a:chOff x="1968" y="1824"/>
              <a:chExt cx="192" cy="192"/>
            </a:xfrm>
          </p:grpSpPr>
          <p:sp>
            <p:nvSpPr>
              <p:cNvPr id="117783" name="椭圆 76879"/>
              <p:cNvSpPr/>
              <p:nvPr/>
            </p:nvSpPr>
            <p:spPr>
              <a:xfrm>
                <a:off x="1968" y="1824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直接连接符 76880"/>
              <p:cNvSpPr/>
              <p:nvPr/>
            </p:nvSpPr>
            <p:spPr>
              <a:xfrm rot="10800000">
                <a:off x="1992" y="1920"/>
                <a:ext cx="144" cy="1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17785" name="椭圆 76881"/>
            <p:cNvSpPr/>
            <p:nvPr/>
          </p:nvSpPr>
          <p:spPr>
            <a:xfrm>
              <a:off x="7543" y="2084"/>
              <a:ext cx="110" cy="11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86" name="直接连接符 76882"/>
            <p:cNvSpPr/>
            <p:nvPr/>
          </p:nvSpPr>
          <p:spPr>
            <a:xfrm>
              <a:off x="7748" y="1919"/>
              <a:ext cx="600" cy="0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7787" name="直接连接符 76883"/>
            <p:cNvSpPr/>
            <p:nvPr/>
          </p:nvSpPr>
          <p:spPr>
            <a:xfrm rot="5400000" flipV="1">
              <a:off x="9765" y="2606"/>
              <a:ext cx="600" cy="3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7788" name="直接连接符 76884"/>
            <p:cNvSpPr/>
            <p:nvPr/>
          </p:nvSpPr>
          <p:spPr>
            <a:xfrm rot="-10800000" flipH="1">
              <a:off x="10528" y="1934"/>
              <a:ext cx="600" cy="3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7789" name="文本框 76890"/>
            <p:cNvSpPr txBox="1"/>
            <p:nvPr/>
          </p:nvSpPr>
          <p:spPr>
            <a:xfrm>
              <a:off x="10048" y="1484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0" name="文本框 76891"/>
            <p:cNvSpPr txBox="1"/>
            <p:nvPr/>
          </p:nvSpPr>
          <p:spPr>
            <a:xfrm>
              <a:off x="12437" y="1364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1" name="文本框 76892"/>
            <p:cNvSpPr txBox="1"/>
            <p:nvPr/>
          </p:nvSpPr>
          <p:spPr>
            <a:xfrm>
              <a:off x="11348" y="1649"/>
              <a:ext cx="600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2" name="平行四边形 76893"/>
            <p:cNvSpPr/>
            <p:nvPr/>
          </p:nvSpPr>
          <p:spPr>
            <a:xfrm rot="2301362">
              <a:off x="11348" y="2009"/>
              <a:ext cx="480" cy="360"/>
            </a:xfrm>
            <a:prstGeom prst="parallelogram">
              <a:avLst>
                <a:gd name="adj" fmla="val 33333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3" name="直接连接符 76894"/>
            <p:cNvSpPr/>
            <p:nvPr/>
          </p:nvSpPr>
          <p:spPr>
            <a:xfrm>
              <a:off x="11588" y="2009"/>
              <a:ext cx="0" cy="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94" name="直接连接符 76895"/>
            <p:cNvSpPr/>
            <p:nvPr/>
          </p:nvSpPr>
          <p:spPr>
            <a:xfrm>
              <a:off x="10298" y="5129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95" name="直接连接符 76896"/>
            <p:cNvSpPr/>
            <p:nvPr/>
          </p:nvSpPr>
          <p:spPr>
            <a:xfrm>
              <a:off x="10178" y="5489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96" name="直接连接符 76897"/>
            <p:cNvSpPr/>
            <p:nvPr/>
          </p:nvSpPr>
          <p:spPr>
            <a:xfrm>
              <a:off x="12728" y="2129"/>
              <a:ext cx="0" cy="3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97" name="椭圆 76898"/>
            <p:cNvSpPr/>
            <p:nvPr/>
          </p:nvSpPr>
          <p:spPr>
            <a:xfrm>
              <a:off x="12668" y="2069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8" name="椭圆 76899"/>
            <p:cNvSpPr/>
            <p:nvPr/>
          </p:nvSpPr>
          <p:spPr>
            <a:xfrm>
              <a:off x="12668" y="5069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9" name="矩形 76900"/>
            <p:cNvSpPr/>
            <p:nvPr/>
          </p:nvSpPr>
          <p:spPr>
            <a:xfrm rot="-5400000">
              <a:off x="12378" y="3399"/>
              <a:ext cx="718" cy="2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0" name="文本框 76901"/>
            <p:cNvSpPr txBox="1"/>
            <p:nvPr/>
          </p:nvSpPr>
          <p:spPr>
            <a:xfrm>
              <a:off x="11903" y="3209"/>
              <a:ext cx="840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7801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952" y="3174"/>
            <a:ext cx="968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" imgW="190500" imgH="241300" progId="Equation.KSEE3">
                    <p:embed/>
                  </p:oleObj>
                </mc:Choice>
                <mc:Fallback>
                  <p:oleObj name="" r:id="rId1" imgW="190500" imgH="241300" progId="Equation.KSEE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952" y="3174"/>
                          <a:ext cx="968" cy="1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2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268" y="3022"/>
            <a:ext cx="987" cy="1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3" imgW="228600" imgH="241300" progId="Equation.KSEE3">
                    <p:embed/>
                  </p:oleObj>
                </mc:Choice>
                <mc:Fallback>
                  <p:oleObj name="" r:id="rId3" imgW="228600" imgH="241300" progId="Equation.KSEE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268" y="3022"/>
                          <a:ext cx="987" cy="10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3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55" y="778"/>
            <a:ext cx="678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5" imgW="165100" imgH="241300" progId="Equation.KSEE3">
                    <p:embed/>
                  </p:oleObj>
                </mc:Choice>
                <mc:Fallback>
                  <p:oleObj name="" r:id="rId5" imgW="165100" imgH="241300" progId="Equation.KSEE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55" y="778"/>
                          <a:ext cx="678" cy="9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4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560" y="969"/>
            <a:ext cx="694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7" imgW="190500" imgH="241300" progId="Equation.KSEE3">
                    <p:embed/>
                  </p:oleObj>
                </mc:Choice>
                <mc:Fallback>
                  <p:oleObj name="" r:id="rId7" imgW="190500" imgH="241300" progId="Equation.KSEE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0" y="969"/>
                          <a:ext cx="694" cy="8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5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43" y="2318"/>
            <a:ext cx="1210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9" imgW="292100" imgH="241300" progId="Equation.KSEE3">
                    <p:embed/>
                  </p:oleObj>
                </mc:Choice>
                <mc:Fallback>
                  <p:oleObj name="" r:id="rId9" imgW="292100" imgH="241300" progId="Equation.KSEE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043" y="2318"/>
                          <a:ext cx="1210" cy="1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6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15" y="2202"/>
            <a:ext cx="738" cy="1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1" imgW="177165" imgH="241300" progId="Equation.KSEE3">
                    <p:embed/>
                  </p:oleObj>
                </mc:Choice>
                <mc:Fallback>
                  <p:oleObj name="" r:id="rId11" imgW="177165" imgH="241300" progId="Equation.KSEE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415" y="2202"/>
                          <a:ext cx="738" cy="10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框 77825"/>
          <p:cNvSpPr txBox="1"/>
          <p:nvPr/>
        </p:nvSpPr>
        <p:spPr>
          <a:xfrm>
            <a:off x="0" y="6858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四、输入电阻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9" name="文本框 77828"/>
          <p:cNvSpPr txBox="1"/>
          <p:nvPr/>
        </p:nvSpPr>
        <p:spPr>
          <a:xfrm>
            <a:off x="76200" y="2209800"/>
            <a:ext cx="4191000" cy="1114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五、输出电阻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R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600" b="1" baseline="-25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8787" name="对象 1"/>
          <p:cNvGraphicFramePr/>
          <p:nvPr/>
        </p:nvGraphicFramePr>
        <p:xfrm>
          <a:off x="5165725" y="3925888"/>
          <a:ext cx="369887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3695700" imgH="2343150" progId="Paint.Picture">
                  <p:embed/>
                </p:oleObj>
              </mc:Choice>
              <mc:Fallback>
                <p:oleObj name="" r:id="rId1" imgW="3695700" imgH="2343150" progId="Paint.Picture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5725" y="3925888"/>
                        <a:ext cx="3698875" cy="234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0" y="249238"/>
          <a:ext cx="5967413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2705100" imgH="889000" progId="Equation.KSEE3">
                  <p:embed/>
                </p:oleObj>
              </mc:Choice>
              <mc:Fallback>
                <p:oleObj name="" r:id="rId3" imgW="2705100" imgH="889000" progId="Equation.KSEE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249238"/>
                        <a:ext cx="5967413" cy="196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89" name="组合 9"/>
          <p:cNvGrpSpPr/>
          <p:nvPr/>
        </p:nvGrpSpPr>
        <p:grpSpPr>
          <a:xfrm>
            <a:off x="63500" y="3349625"/>
            <a:ext cx="4637088" cy="2990850"/>
            <a:chOff x="6952" y="778"/>
            <a:chExt cx="7302" cy="4711"/>
          </a:xfrm>
        </p:grpSpPr>
        <p:sp>
          <p:nvSpPr>
            <p:cNvPr id="118790" name="文本框 76859"/>
            <p:cNvSpPr txBox="1"/>
            <p:nvPr/>
          </p:nvSpPr>
          <p:spPr>
            <a:xfrm>
              <a:off x="11468" y="1649"/>
              <a:ext cx="840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1" name="直接连接符 76860"/>
            <p:cNvSpPr/>
            <p:nvPr/>
          </p:nvSpPr>
          <p:spPr>
            <a:xfrm rot="-5400000">
              <a:off x="10668" y="2081"/>
              <a:ext cx="8" cy="60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92" name="直接连接符 76861"/>
            <p:cNvSpPr/>
            <p:nvPr/>
          </p:nvSpPr>
          <p:spPr>
            <a:xfrm rot="-5400000">
              <a:off x="10675" y="-906"/>
              <a:ext cx="0" cy="6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93" name="文本框 76862"/>
            <p:cNvSpPr txBox="1"/>
            <p:nvPr/>
          </p:nvSpPr>
          <p:spPr>
            <a:xfrm>
              <a:off x="7260" y="2129"/>
              <a:ext cx="5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4" name="文本框 76863"/>
            <p:cNvSpPr txBox="1"/>
            <p:nvPr/>
          </p:nvSpPr>
          <p:spPr>
            <a:xfrm>
              <a:off x="7320" y="4202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5" name="文本框 76864"/>
            <p:cNvSpPr txBox="1"/>
            <p:nvPr/>
          </p:nvSpPr>
          <p:spPr>
            <a:xfrm>
              <a:off x="13308" y="2009"/>
              <a:ext cx="56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6" name="文本框 76865"/>
            <p:cNvSpPr txBox="1"/>
            <p:nvPr/>
          </p:nvSpPr>
          <p:spPr>
            <a:xfrm>
              <a:off x="13268" y="4314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7" name="文本框 76868"/>
            <p:cNvSpPr txBox="1"/>
            <p:nvPr/>
          </p:nvSpPr>
          <p:spPr>
            <a:xfrm>
              <a:off x="8468" y="2129"/>
              <a:ext cx="753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8" name="椭圆 76869"/>
            <p:cNvSpPr/>
            <p:nvPr/>
          </p:nvSpPr>
          <p:spPr>
            <a:xfrm>
              <a:off x="13628" y="5079"/>
              <a:ext cx="120" cy="12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9" name="椭圆 76870"/>
            <p:cNvSpPr/>
            <p:nvPr/>
          </p:nvSpPr>
          <p:spPr>
            <a:xfrm>
              <a:off x="10233" y="5079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0" name="椭圆 76871"/>
            <p:cNvSpPr/>
            <p:nvPr/>
          </p:nvSpPr>
          <p:spPr>
            <a:xfrm>
              <a:off x="13628" y="2082"/>
              <a:ext cx="120" cy="12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1" name="椭圆 76872"/>
            <p:cNvSpPr/>
            <p:nvPr/>
          </p:nvSpPr>
          <p:spPr>
            <a:xfrm>
              <a:off x="10228" y="2084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2" name="椭圆 76873"/>
            <p:cNvSpPr/>
            <p:nvPr/>
          </p:nvSpPr>
          <p:spPr>
            <a:xfrm>
              <a:off x="7530" y="5087"/>
              <a:ext cx="110" cy="11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3" name="矩形 76874"/>
            <p:cNvSpPr/>
            <p:nvPr/>
          </p:nvSpPr>
          <p:spPr>
            <a:xfrm>
              <a:off x="8433" y="2009"/>
              <a:ext cx="718" cy="2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4" name="直接连接符 76875"/>
            <p:cNvSpPr/>
            <p:nvPr/>
          </p:nvSpPr>
          <p:spPr>
            <a:xfrm>
              <a:off x="10290" y="2127"/>
              <a:ext cx="0" cy="30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05" name="文本框 76876"/>
            <p:cNvSpPr txBox="1"/>
            <p:nvPr/>
          </p:nvSpPr>
          <p:spPr>
            <a:xfrm>
              <a:off x="10508" y="3344"/>
              <a:ext cx="798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6" name="矩形 76877"/>
            <p:cNvSpPr/>
            <p:nvPr/>
          </p:nvSpPr>
          <p:spPr>
            <a:xfrm rot="-5400000">
              <a:off x="9913" y="3414"/>
              <a:ext cx="718" cy="2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8807" name="组合 76878"/>
            <p:cNvGrpSpPr/>
            <p:nvPr/>
          </p:nvGrpSpPr>
          <p:grpSpPr>
            <a:xfrm>
              <a:off x="11338" y="1889"/>
              <a:ext cx="480" cy="480"/>
              <a:chOff x="1968" y="1824"/>
              <a:chExt cx="192" cy="192"/>
            </a:xfrm>
          </p:grpSpPr>
          <p:sp>
            <p:nvSpPr>
              <p:cNvPr id="118808" name="椭圆 76879"/>
              <p:cNvSpPr/>
              <p:nvPr/>
            </p:nvSpPr>
            <p:spPr>
              <a:xfrm>
                <a:off x="1968" y="1824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809" name="直接连接符 76880"/>
              <p:cNvSpPr/>
              <p:nvPr/>
            </p:nvSpPr>
            <p:spPr>
              <a:xfrm rot="10800000">
                <a:off x="1992" y="1920"/>
                <a:ext cx="144" cy="1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18810" name="椭圆 76881"/>
            <p:cNvSpPr/>
            <p:nvPr/>
          </p:nvSpPr>
          <p:spPr>
            <a:xfrm>
              <a:off x="7543" y="2084"/>
              <a:ext cx="110" cy="11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11" name="直接连接符 76882"/>
            <p:cNvSpPr/>
            <p:nvPr/>
          </p:nvSpPr>
          <p:spPr>
            <a:xfrm>
              <a:off x="7748" y="1919"/>
              <a:ext cx="600" cy="0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8812" name="直接连接符 76883"/>
            <p:cNvSpPr/>
            <p:nvPr/>
          </p:nvSpPr>
          <p:spPr>
            <a:xfrm rot="5400000" flipV="1">
              <a:off x="9765" y="2606"/>
              <a:ext cx="600" cy="3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8813" name="直接连接符 76884"/>
            <p:cNvSpPr/>
            <p:nvPr/>
          </p:nvSpPr>
          <p:spPr>
            <a:xfrm rot="-10800000" flipH="1">
              <a:off x="10528" y="1934"/>
              <a:ext cx="600" cy="3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8814" name="文本框 76890"/>
            <p:cNvSpPr txBox="1"/>
            <p:nvPr/>
          </p:nvSpPr>
          <p:spPr>
            <a:xfrm>
              <a:off x="10048" y="1484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15" name="文本框 76891"/>
            <p:cNvSpPr txBox="1"/>
            <p:nvPr/>
          </p:nvSpPr>
          <p:spPr>
            <a:xfrm>
              <a:off x="12437" y="1364"/>
              <a:ext cx="6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16" name="文本框 76892"/>
            <p:cNvSpPr txBox="1"/>
            <p:nvPr/>
          </p:nvSpPr>
          <p:spPr>
            <a:xfrm>
              <a:off x="11348" y="1649"/>
              <a:ext cx="600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17" name="平行四边形 76893"/>
            <p:cNvSpPr/>
            <p:nvPr/>
          </p:nvSpPr>
          <p:spPr>
            <a:xfrm rot="2301362">
              <a:off x="11348" y="2009"/>
              <a:ext cx="480" cy="360"/>
            </a:xfrm>
            <a:prstGeom prst="parallelogram">
              <a:avLst>
                <a:gd name="adj" fmla="val 33333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18" name="直接连接符 76894"/>
            <p:cNvSpPr/>
            <p:nvPr/>
          </p:nvSpPr>
          <p:spPr>
            <a:xfrm>
              <a:off x="11588" y="2009"/>
              <a:ext cx="0" cy="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19" name="直接连接符 76895"/>
            <p:cNvSpPr/>
            <p:nvPr/>
          </p:nvSpPr>
          <p:spPr>
            <a:xfrm>
              <a:off x="10298" y="5129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20" name="直接连接符 76896"/>
            <p:cNvSpPr/>
            <p:nvPr/>
          </p:nvSpPr>
          <p:spPr>
            <a:xfrm>
              <a:off x="10178" y="5489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21" name="直接连接符 76897"/>
            <p:cNvSpPr/>
            <p:nvPr/>
          </p:nvSpPr>
          <p:spPr>
            <a:xfrm>
              <a:off x="12728" y="2129"/>
              <a:ext cx="0" cy="3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22" name="椭圆 76898"/>
            <p:cNvSpPr/>
            <p:nvPr/>
          </p:nvSpPr>
          <p:spPr>
            <a:xfrm>
              <a:off x="12668" y="2069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23" name="椭圆 76899"/>
            <p:cNvSpPr/>
            <p:nvPr/>
          </p:nvSpPr>
          <p:spPr>
            <a:xfrm>
              <a:off x="12668" y="5069"/>
              <a:ext cx="120" cy="12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24" name="矩形 76900"/>
            <p:cNvSpPr/>
            <p:nvPr/>
          </p:nvSpPr>
          <p:spPr>
            <a:xfrm rot="-5400000">
              <a:off x="12378" y="3399"/>
              <a:ext cx="718" cy="23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25" name="文本框 76901"/>
            <p:cNvSpPr txBox="1"/>
            <p:nvPr/>
          </p:nvSpPr>
          <p:spPr>
            <a:xfrm>
              <a:off x="11903" y="3209"/>
              <a:ext cx="840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8826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952" y="3174"/>
            <a:ext cx="968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190500" imgH="241300" progId="Equation.KSEE3">
                    <p:embed/>
                  </p:oleObj>
                </mc:Choice>
                <mc:Fallback>
                  <p:oleObj name="" r:id="rId5" imgW="190500" imgH="241300" progId="Equation.KSEE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52" y="3174"/>
                          <a:ext cx="968" cy="1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7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268" y="3022"/>
            <a:ext cx="987" cy="1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7" imgW="228600" imgH="241300" progId="Equation.KSEE3">
                    <p:embed/>
                  </p:oleObj>
                </mc:Choice>
                <mc:Fallback>
                  <p:oleObj name="" r:id="rId7" imgW="228600" imgH="241300" progId="Equation.KSEE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68" y="3022"/>
                          <a:ext cx="987" cy="10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8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55" y="778"/>
            <a:ext cx="678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9" imgW="165100" imgH="241300" progId="Equation.KSEE3">
                    <p:embed/>
                  </p:oleObj>
                </mc:Choice>
                <mc:Fallback>
                  <p:oleObj name="" r:id="rId9" imgW="165100" imgH="241300" progId="Equation.KSEE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755" y="778"/>
                          <a:ext cx="678" cy="9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9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560" y="969"/>
            <a:ext cx="694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1" imgW="190500" imgH="241300" progId="Equation.KSEE3">
                    <p:embed/>
                  </p:oleObj>
                </mc:Choice>
                <mc:Fallback>
                  <p:oleObj name="" r:id="rId11" imgW="190500" imgH="241300" progId="Equation.KSEE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560" y="969"/>
                          <a:ext cx="694" cy="8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0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43" y="2318"/>
            <a:ext cx="1210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3" imgW="292100" imgH="241300" progId="Equation.KSEE3">
                    <p:embed/>
                  </p:oleObj>
                </mc:Choice>
                <mc:Fallback>
                  <p:oleObj name="" r:id="rId13" imgW="292100" imgH="241300" progId="Equation.KSEE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043" y="2318"/>
                          <a:ext cx="1210" cy="1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15" y="2202"/>
            <a:ext cx="738" cy="1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15" imgW="177165" imgH="241300" progId="Equation.KSEE3">
                    <p:embed/>
                  </p:oleObj>
                </mc:Choice>
                <mc:Fallback>
                  <p:oleObj name="" r:id="rId15" imgW="177165" imgH="241300" progId="Equation.KSEE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415" y="2202"/>
                          <a:ext cx="738" cy="10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Text Box 2"/>
          <p:cNvSpPr txBox="1"/>
          <p:nvPr/>
        </p:nvSpPr>
        <p:spPr>
          <a:xfrm>
            <a:off x="1219200" y="654050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三种基本组态的比较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9810" name="Line 3"/>
          <p:cNvSpPr/>
          <p:nvPr/>
        </p:nvSpPr>
        <p:spPr>
          <a:xfrm>
            <a:off x="381000" y="1216025"/>
            <a:ext cx="0" cy="838200"/>
          </a:xfrm>
          <a:prstGeom prst="line">
            <a:avLst/>
          </a:prstGeom>
          <a:ln w="9525">
            <a:noFill/>
          </a:ln>
        </p:spPr>
      </p:sp>
      <p:sp>
        <p:nvSpPr>
          <p:cNvPr id="119811" name="Line 4"/>
          <p:cNvSpPr/>
          <p:nvPr/>
        </p:nvSpPr>
        <p:spPr>
          <a:xfrm>
            <a:off x="8686800" y="1216025"/>
            <a:ext cx="0" cy="838200"/>
          </a:xfrm>
          <a:prstGeom prst="line">
            <a:avLst/>
          </a:prstGeom>
          <a:ln w="9525">
            <a:noFill/>
          </a:ln>
        </p:spPr>
      </p:sp>
      <p:sp>
        <p:nvSpPr>
          <p:cNvPr id="119812" name="Line 5"/>
          <p:cNvSpPr/>
          <p:nvPr/>
        </p:nvSpPr>
        <p:spPr>
          <a:xfrm>
            <a:off x="381000" y="2054225"/>
            <a:ext cx="0" cy="2057400"/>
          </a:xfrm>
          <a:prstGeom prst="line">
            <a:avLst/>
          </a:prstGeom>
          <a:ln w="9525">
            <a:noFill/>
          </a:ln>
        </p:spPr>
      </p:sp>
      <p:sp>
        <p:nvSpPr>
          <p:cNvPr id="119813" name="Line 6"/>
          <p:cNvSpPr/>
          <p:nvPr/>
        </p:nvSpPr>
        <p:spPr>
          <a:xfrm>
            <a:off x="381000" y="4111625"/>
            <a:ext cx="0" cy="838200"/>
          </a:xfrm>
          <a:prstGeom prst="line">
            <a:avLst/>
          </a:prstGeom>
          <a:ln w="9525">
            <a:noFill/>
          </a:ln>
        </p:spPr>
      </p:sp>
      <p:sp>
        <p:nvSpPr>
          <p:cNvPr id="119814" name="Line 7"/>
          <p:cNvSpPr/>
          <p:nvPr/>
        </p:nvSpPr>
        <p:spPr>
          <a:xfrm>
            <a:off x="381000" y="4949825"/>
            <a:ext cx="0" cy="1447800"/>
          </a:xfrm>
          <a:prstGeom prst="line">
            <a:avLst/>
          </a:prstGeom>
          <a:ln w="9525">
            <a:noFill/>
          </a:ln>
        </p:spPr>
      </p:sp>
      <p:sp>
        <p:nvSpPr>
          <p:cNvPr id="119815" name="Line 8"/>
          <p:cNvSpPr/>
          <p:nvPr/>
        </p:nvSpPr>
        <p:spPr>
          <a:xfrm>
            <a:off x="8686800" y="2054225"/>
            <a:ext cx="0" cy="2057400"/>
          </a:xfrm>
          <a:prstGeom prst="line">
            <a:avLst/>
          </a:prstGeom>
          <a:ln w="9525">
            <a:noFill/>
          </a:ln>
        </p:spPr>
      </p:sp>
      <p:sp>
        <p:nvSpPr>
          <p:cNvPr id="119816" name="Line 9"/>
          <p:cNvSpPr/>
          <p:nvPr/>
        </p:nvSpPr>
        <p:spPr>
          <a:xfrm>
            <a:off x="8686800" y="4111625"/>
            <a:ext cx="0" cy="838200"/>
          </a:xfrm>
          <a:prstGeom prst="line">
            <a:avLst/>
          </a:prstGeom>
          <a:ln w="9525">
            <a:noFill/>
          </a:ln>
        </p:spPr>
      </p:sp>
      <p:sp>
        <p:nvSpPr>
          <p:cNvPr id="119817" name="Line 10"/>
          <p:cNvSpPr/>
          <p:nvPr/>
        </p:nvSpPr>
        <p:spPr>
          <a:xfrm>
            <a:off x="8686800" y="4949825"/>
            <a:ext cx="0" cy="1447800"/>
          </a:xfrm>
          <a:prstGeom prst="line">
            <a:avLst/>
          </a:prstGeom>
          <a:ln w="9525">
            <a:noFill/>
          </a:ln>
        </p:spPr>
      </p:sp>
      <p:grpSp>
        <p:nvGrpSpPr>
          <p:cNvPr id="75787" name="组合 75786"/>
          <p:cNvGrpSpPr/>
          <p:nvPr/>
        </p:nvGrpSpPr>
        <p:grpSpPr>
          <a:xfrm>
            <a:off x="266700" y="1196975"/>
            <a:ext cx="8766175" cy="5203825"/>
            <a:chOff x="0" y="0"/>
            <a:chExt cx="5522" cy="3278"/>
          </a:xfrm>
        </p:grpSpPr>
        <p:sp>
          <p:nvSpPr>
            <p:cNvPr id="119819" name="Rectangle 12"/>
            <p:cNvSpPr/>
            <p:nvPr/>
          </p:nvSpPr>
          <p:spPr>
            <a:xfrm>
              <a:off x="3864" y="2364"/>
              <a:ext cx="144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　大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数值同共射电路，但同相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820" name="Rectangle 13"/>
            <p:cNvSpPr/>
            <p:nvPr/>
          </p:nvSpPr>
          <p:spPr>
            <a:xfrm>
              <a:off x="2184" y="2414"/>
              <a:ext cx="1680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小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小于、近于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821" name="Rectangle 14"/>
            <p:cNvSpPr/>
            <p:nvPr/>
          </p:nvSpPr>
          <p:spPr>
            <a:xfrm>
              <a:off x="600" y="2412"/>
              <a:ext cx="1584" cy="7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十几 </a:t>
              </a: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~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一几百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en-US" altLang="zh-CN" sz="2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2" name="Rectangle 15"/>
            <p:cNvSpPr/>
            <p:nvPr/>
          </p:nvSpPr>
          <p:spPr>
            <a:xfrm>
              <a:off x="72" y="2364"/>
              <a:ext cx="528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3" name="Rectangle 16"/>
            <p:cNvSpPr/>
            <p:nvPr/>
          </p:nvSpPr>
          <p:spPr>
            <a:xfrm>
              <a:off x="3864" y="1836"/>
              <a:ext cx="144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小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4" name="Rectangle 17"/>
            <p:cNvSpPr/>
            <p:nvPr/>
          </p:nvSpPr>
          <p:spPr>
            <a:xfrm>
              <a:off x="2184" y="1836"/>
              <a:ext cx="168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几十  </a:t>
              </a: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~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一百以上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825" name="Rectangle 18"/>
            <p:cNvSpPr/>
            <p:nvPr/>
          </p:nvSpPr>
          <p:spPr>
            <a:xfrm>
              <a:off x="600" y="1836"/>
              <a:ext cx="158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几十 </a:t>
              </a: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~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一百以上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826" name="Rectangle 19"/>
            <p:cNvSpPr/>
            <p:nvPr/>
          </p:nvSpPr>
          <p:spPr>
            <a:xfrm>
              <a:off x="72" y="1836"/>
              <a:ext cx="528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7" name="Rectangle 20"/>
            <p:cNvSpPr/>
            <p:nvPr/>
          </p:nvSpPr>
          <p:spPr>
            <a:xfrm>
              <a:off x="3864" y="540"/>
              <a:ext cx="1440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8" name="Rectangle 21"/>
            <p:cNvSpPr/>
            <p:nvPr/>
          </p:nvSpPr>
          <p:spPr>
            <a:xfrm>
              <a:off x="2184" y="540"/>
              <a:ext cx="1680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9" name="Rectangle 22"/>
            <p:cNvSpPr/>
            <p:nvPr/>
          </p:nvSpPr>
          <p:spPr>
            <a:xfrm>
              <a:off x="600" y="540"/>
              <a:ext cx="158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0" name="Rectangle 23"/>
            <p:cNvSpPr/>
            <p:nvPr/>
          </p:nvSpPr>
          <p:spPr>
            <a:xfrm>
              <a:off x="168" y="734"/>
              <a:ext cx="336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200" b="1" dirty="0">
                  <a:latin typeface="Arial" panose="020B0604020202020204" pitchFamily="34" charset="0"/>
                  <a:ea typeface="宋体" panose="02010600030101010101" pitchFamily="2" charset="-122"/>
                </a:rPr>
                <a:t>电</a:t>
              </a:r>
              <a:endPara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200" b="1" dirty="0">
                  <a:latin typeface="Arial" panose="020B0604020202020204" pitchFamily="34" charset="0"/>
                  <a:ea typeface="宋体" panose="02010600030101010101" pitchFamily="2" charset="-122"/>
                </a:rPr>
                <a:t>路</a:t>
              </a:r>
              <a:endPara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1" name="Rectangle 24"/>
            <p:cNvSpPr/>
            <p:nvPr/>
          </p:nvSpPr>
          <p:spPr>
            <a:xfrm>
              <a:off x="3864" y="12"/>
              <a:ext cx="144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2" name="Rectangle 25"/>
            <p:cNvSpPr/>
            <p:nvPr/>
          </p:nvSpPr>
          <p:spPr>
            <a:xfrm>
              <a:off x="2184" y="12"/>
              <a:ext cx="168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3" name="Rectangle 26"/>
            <p:cNvSpPr/>
            <p:nvPr/>
          </p:nvSpPr>
          <p:spPr>
            <a:xfrm>
              <a:off x="600" y="12"/>
              <a:ext cx="158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4" name="Rectangle 27"/>
            <p:cNvSpPr/>
            <p:nvPr/>
          </p:nvSpPr>
          <p:spPr>
            <a:xfrm>
              <a:off x="72" y="12"/>
              <a:ext cx="528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5" name="Line 28"/>
            <p:cNvSpPr/>
            <p:nvPr/>
          </p:nvSpPr>
          <p:spPr>
            <a:xfrm>
              <a:off x="72" y="12"/>
              <a:ext cx="52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36" name="Line 29"/>
            <p:cNvSpPr/>
            <p:nvPr/>
          </p:nvSpPr>
          <p:spPr>
            <a:xfrm>
              <a:off x="72" y="540"/>
              <a:ext cx="5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37" name="Line 30"/>
            <p:cNvSpPr/>
            <p:nvPr/>
          </p:nvSpPr>
          <p:spPr>
            <a:xfrm>
              <a:off x="72" y="1836"/>
              <a:ext cx="5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38" name="Line 31"/>
            <p:cNvSpPr/>
            <p:nvPr/>
          </p:nvSpPr>
          <p:spPr>
            <a:xfrm>
              <a:off x="72" y="2364"/>
              <a:ext cx="5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39" name="Line 32"/>
            <p:cNvSpPr/>
            <p:nvPr/>
          </p:nvSpPr>
          <p:spPr>
            <a:xfrm>
              <a:off x="72" y="3276"/>
              <a:ext cx="52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0" name="Line 33"/>
            <p:cNvSpPr/>
            <p:nvPr/>
          </p:nvSpPr>
          <p:spPr>
            <a:xfrm>
              <a:off x="600" y="12"/>
              <a:ext cx="0" cy="3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1" name="Line 34"/>
            <p:cNvSpPr/>
            <p:nvPr/>
          </p:nvSpPr>
          <p:spPr>
            <a:xfrm>
              <a:off x="2184" y="12"/>
              <a:ext cx="0" cy="3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2" name="Line 35"/>
            <p:cNvSpPr/>
            <p:nvPr/>
          </p:nvSpPr>
          <p:spPr>
            <a:xfrm>
              <a:off x="3864" y="12"/>
              <a:ext cx="0" cy="3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3" name="Line 36"/>
            <p:cNvSpPr/>
            <p:nvPr/>
          </p:nvSpPr>
          <p:spPr>
            <a:xfrm>
              <a:off x="72" y="12"/>
              <a:ext cx="528" cy="528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4" name="Text Box 37"/>
            <p:cNvSpPr txBox="1"/>
            <p:nvPr/>
          </p:nvSpPr>
          <p:spPr>
            <a:xfrm>
              <a:off x="192" y="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5" name="Text Box 38"/>
            <p:cNvSpPr txBox="1"/>
            <p:nvPr/>
          </p:nvSpPr>
          <p:spPr>
            <a:xfrm>
              <a:off x="0" y="290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性能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6" name="Text Box 39"/>
            <p:cNvSpPr txBox="1"/>
            <p:nvPr/>
          </p:nvSpPr>
          <p:spPr>
            <a:xfrm>
              <a:off x="728" y="158"/>
              <a:ext cx="13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  射  组  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7" name="Text Box 40"/>
            <p:cNvSpPr txBox="1"/>
            <p:nvPr/>
          </p:nvSpPr>
          <p:spPr>
            <a:xfrm>
              <a:off x="2472" y="158"/>
              <a:ext cx="111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  集  组  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8" name="Text Box 41"/>
            <p:cNvSpPr txBox="1"/>
            <p:nvPr/>
          </p:nvSpPr>
          <p:spPr>
            <a:xfrm>
              <a:off x="4008" y="156"/>
              <a:ext cx="12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  基  组  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9" name="Text Box 42"/>
            <p:cNvSpPr txBox="1"/>
            <p:nvPr/>
          </p:nvSpPr>
          <p:spPr>
            <a:xfrm>
              <a:off x="4024" y="57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50" name="Text Box 43"/>
            <p:cNvSpPr txBox="1"/>
            <p:nvPr/>
          </p:nvSpPr>
          <p:spPr>
            <a:xfrm>
              <a:off x="5106" y="580"/>
              <a:ext cx="2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9851" name="对象 75819"/>
            <p:cNvGraphicFramePr>
              <a:graphicFrameLocks noChangeAspect="1"/>
            </p:cNvGraphicFramePr>
            <p:nvPr/>
          </p:nvGraphicFramePr>
          <p:xfrm>
            <a:off x="5346" y="1160"/>
            <a:ext cx="1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" imgW="279400" imgH="279400" progId="Equation.3">
                    <p:embed/>
                  </p:oleObj>
                </mc:Choice>
                <mc:Fallback>
                  <p:oleObj name="" r:id="rId1" imgW="279400" imgH="2794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346" y="1160"/>
                          <a:ext cx="176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52" name="Text Box 45"/>
            <p:cNvSpPr txBox="1"/>
            <p:nvPr/>
          </p:nvSpPr>
          <p:spPr>
            <a:xfrm>
              <a:off x="4990" y="1481"/>
              <a:ext cx="35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53" name="Oval 46"/>
            <p:cNvSpPr/>
            <p:nvPr/>
          </p:nvSpPr>
          <p:spPr>
            <a:xfrm>
              <a:off x="5376" y="1705"/>
              <a:ext cx="29" cy="3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54" name="Line 47"/>
            <p:cNvSpPr/>
            <p:nvPr/>
          </p:nvSpPr>
          <p:spPr>
            <a:xfrm rot="-5400000">
              <a:off x="4631" y="878"/>
              <a:ext cx="1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55" name="Line 48"/>
            <p:cNvSpPr/>
            <p:nvPr/>
          </p:nvSpPr>
          <p:spPr>
            <a:xfrm rot="-9245579">
              <a:off x="4475" y="841"/>
              <a:ext cx="169" cy="1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19856" name="Line 49"/>
            <p:cNvSpPr/>
            <p:nvPr/>
          </p:nvSpPr>
          <p:spPr>
            <a:xfrm rot="-1800000" flipV="1">
              <a:off x="4636" y="868"/>
              <a:ext cx="183" cy="102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57" name="Line 50"/>
            <p:cNvSpPr/>
            <p:nvPr/>
          </p:nvSpPr>
          <p:spPr>
            <a:xfrm rot="900000">
              <a:off x="4541" y="898"/>
              <a:ext cx="92" cy="10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58" name="Line 51"/>
            <p:cNvSpPr/>
            <p:nvPr/>
          </p:nvSpPr>
          <p:spPr>
            <a:xfrm>
              <a:off x="4073" y="1721"/>
              <a:ext cx="1303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59" name="Line 52"/>
            <p:cNvSpPr/>
            <p:nvPr/>
          </p:nvSpPr>
          <p:spPr>
            <a:xfrm>
              <a:off x="4302" y="827"/>
              <a:ext cx="22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60" name="Line 53"/>
            <p:cNvSpPr/>
            <p:nvPr/>
          </p:nvSpPr>
          <p:spPr>
            <a:xfrm>
              <a:off x="4766" y="827"/>
              <a:ext cx="33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61" name="Line 54"/>
            <p:cNvSpPr/>
            <p:nvPr/>
          </p:nvSpPr>
          <p:spPr>
            <a:xfrm>
              <a:off x="4652" y="1017"/>
              <a:ext cx="0" cy="7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62" name="Line 55"/>
            <p:cNvSpPr/>
            <p:nvPr/>
          </p:nvSpPr>
          <p:spPr>
            <a:xfrm>
              <a:off x="5008" y="827"/>
              <a:ext cx="0" cy="5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63" name="Line 56"/>
            <p:cNvSpPr/>
            <p:nvPr/>
          </p:nvSpPr>
          <p:spPr>
            <a:xfrm>
              <a:off x="5296" y="823"/>
              <a:ext cx="0" cy="9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864" name="组合 75832"/>
            <p:cNvGrpSpPr/>
            <p:nvPr/>
          </p:nvGrpSpPr>
          <p:grpSpPr>
            <a:xfrm>
              <a:off x="4242" y="754"/>
              <a:ext cx="56" cy="160"/>
              <a:chOff x="0" y="0"/>
              <a:chExt cx="96" cy="240"/>
            </a:xfrm>
          </p:grpSpPr>
          <p:sp>
            <p:nvSpPr>
              <p:cNvPr id="119865" name="Line 58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866" name="Line 59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867" name="组合 75835"/>
            <p:cNvGrpSpPr/>
            <p:nvPr/>
          </p:nvGrpSpPr>
          <p:grpSpPr>
            <a:xfrm>
              <a:off x="5105" y="758"/>
              <a:ext cx="57" cy="161"/>
              <a:chOff x="0" y="0"/>
              <a:chExt cx="96" cy="240"/>
            </a:xfrm>
          </p:grpSpPr>
          <p:sp>
            <p:nvSpPr>
              <p:cNvPr id="119868" name="Line 61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869" name="Line 62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870" name="组合 75838"/>
            <p:cNvGrpSpPr/>
            <p:nvPr/>
          </p:nvGrpSpPr>
          <p:grpSpPr>
            <a:xfrm>
              <a:off x="4885" y="1411"/>
              <a:ext cx="245" cy="175"/>
              <a:chOff x="0" y="0"/>
              <a:chExt cx="384" cy="243"/>
            </a:xfrm>
          </p:grpSpPr>
          <p:grpSp>
            <p:nvGrpSpPr>
              <p:cNvPr id="119871" name="组合 75839"/>
              <p:cNvGrpSpPr/>
              <p:nvPr/>
            </p:nvGrpSpPr>
            <p:grpSpPr>
              <a:xfrm rot="10765900">
                <a:off x="0" y="0"/>
                <a:ext cx="384" cy="84"/>
                <a:chOff x="0" y="0"/>
                <a:chExt cx="384" cy="84"/>
              </a:xfrm>
            </p:grpSpPr>
            <p:sp>
              <p:nvSpPr>
                <p:cNvPr id="119872" name="Line 65"/>
                <p:cNvSpPr/>
                <p:nvPr/>
              </p:nvSpPr>
              <p:spPr>
                <a:xfrm>
                  <a:off x="0" y="84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9873" name="Line 66"/>
                <p:cNvSpPr/>
                <p:nvPr/>
              </p:nvSpPr>
              <p:spPr>
                <a:xfrm>
                  <a:off x="83" y="0"/>
                  <a:ext cx="2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9874" name="组合 75842"/>
              <p:cNvGrpSpPr/>
              <p:nvPr/>
            </p:nvGrpSpPr>
            <p:grpSpPr>
              <a:xfrm rot="10765900">
                <a:off x="0" y="159"/>
                <a:ext cx="384" cy="84"/>
                <a:chOff x="0" y="0"/>
                <a:chExt cx="384" cy="84"/>
              </a:xfrm>
            </p:grpSpPr>
            <p:sp>
              <p:nvSpPr>
                <p:cNvPr id="119875" name="Line 68"/>
                <p:cNvSpPr/>
                <p:nvPr/>
              </p:nvSpPr>
              <p:spPr>
                <a:xfrm>
                  <a:off x="0" y="84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9876" name="Line 69"/>
                <p:cNvSpPr/>
                <p:nvPr/>
              </p:nvSpPr>
              <p:spPr>
                <a:xfrm>
                  <a:off x="83" y="0"/>
                  <a:ext cx="2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19877" name="Line 70"/>
            <p:cNvSpPr/>
            <p:nvPr/>
          </p:nvSpPr>
          <p:spPr>
            <a:xfrm>
              <a:off x="4371" y="835"/>
              <a:ext cx="0" cy="8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78" name="Line 71"/>
            <p:cNvSpPr/>
            <p:nvPr/>
          </p:nvSpPr>
          <p:spPr>
            <a:xfrm>
              <a:off x="5004" y="1596"/>
              <a:ext cx="0" cy="1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79" name="Line 72"/>
            <p:cNvSpPr/>
            <p:nvPr/>
          </p:nvSpPr>
          <p:spPr>
            <a:xfrm>
              <a:off x="5154" y="823"/>
              <a:ext cx="25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80" name="Oval 73"/>
            <p:cNvSpPr/>
            <p:nvPr/>
          </p:nvSpPr>
          <p:spPr>
            <a:xfrm>
              <a:off x="5381" y="806"/>
              <a:ext cx="28" cy="3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81" name="Line 74"/>
            <p:cNvSpPr/>
            <p:nvPr/>
          </p:nvSpPr>
          <p:spPr>
            <a:xfrm flipV="1">
              <a:off x="4073" y="823"/>
              <a:ext cx="168" cy="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82" name="Rectangle 75"/>
            <p:cNvSpPr/>
            <p:nvPr/>
          </p:nvSpPr>
          <p:spPr>
            <a:xfrm rot="-5400000">
              <a:off x="4879" y="1050"/>
              <a:ext cx="211" cy="5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83" name="Line 76"/>
            <p:cNvSpPr/>
            <p:nvPr/>
          </p:nvSpPr>
          <p:spPr>
            <a:xfrm flipV="1">
              <a:off x="4518" y="1307"/>
              <a:ext cx="490" cy="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84" name="Line 77"/>
            <p:cNvSpPr/>
            <p:nvPr/>
          </p:nvSpPr>
          <p:spPr>
            <a:xfrm>
              <a:off x="4518" y="1315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85" name="Line 78"/>
            <p:cNvSpPr/>
            <p:nvPr/>
          </p:nvSpPr>
          <p:spPr>
            <a:xfrm>
              <a:off x="4518" y="1549"/>
              <a:ext cx="0" cy="1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886" name="组合 75854"/>
            <p:cNvGrpSpPr/>
            <p:nvPr/>
          </p:nvGrpSpPr>
          <p:grpSpPr>
            <a:xfrm rot="-5373152">
              <a:off x="4464" y="1411"/>
              <a:ext cx="65" cy="142"/>
              <a:chOff x="0" y="0"/>
              <a:chExt cx="96" cy="240"/>
            </a:xfrm>
          </p:grpSpPr>
          <p:sp>
            <p:nvSpPr>
              <p:cNvPr id="119887" name="Line 80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888" name="Line 81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9889" name="Oval 82"/>
            <p:cNvSpPr/>
            <p:nvPr/>
          </p:nvSpPr>
          <p:spPr>
            <a:xfrm>
              <a:off x="4989" y="1705"/>
              <a:ext cx="30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0" name="Oval 83"/>
            <p:cNvSpPr/>
            <p:nvPr/>
          </p:nvSpPr>
          <p:spPr>
            <a:xfrm>
              <a:off x="4636" y="1705"/>
              <a:ext cx="31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1" name="Oval 84"/>
            <p:cNvSpPr/>
            <p:nvPr/>
          </p:nvSpPr>
          <p:spPr>
            <a:xfrm>
              <a:off x="4502" y="1705"/>
              <a:ext cx="31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2" name="Oval 85"/>
            <p:cNvSpPr/>
            <p:nvPr/>
          </p:nvSpPr>
          <p:spPr>
            <a:xfrm>
              <a:off x="4356" y="1705"/>
              <a:ext cx="32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3" name="Oval 86"/>
            <p:cNvSpPr/>
            <p:nvPr/>
          </p:nvSpPr>
          <p:spPr>
            <a:xfrm>
              <a:off x="4993" y="1294"/>
              <a:ext cx="30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4" name="Oval 87"/>
            <p:cNvSpPr/>
            <p:nvPr/>
          </p:nvSpPr>
          <p:spPr>
            <a:xfrm>
              <a:off x="4636" y="1298"/>
              <a:ext cx="31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5" name="Oval 88"/>
            <p:cNvSpPr/>
            <p:nvPr/>
          </p:nvSpPr>
          <p:spPr>
            <a:xfrm>
              <a:off x="4993" y="809"/>
              <a:ext cx="30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6" name="Oval 89"/>
            <p:cNvSpPr/>
            <p:nvPr/>
          </p:nvSpPr>
          <p:spPr>
            <a:xfrm>
              <a:off x="5281" y="805"/>
              <a:ext cx="30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7" name="Oval 90"/>
            <p:cNvSpPr/>
            <p:nvPr/>
          </p:nvSpPr>
          <p:spPr>
            <a:xfrm>
              <a:off x="4356" y="809"/>
              <a:ext cx="32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8" name="Rectangle 91"/>
            <p:cNvSpPr/>
            <p:nvPr/>
          </p:nvSpPr>
          <p:spPr>
            <a:xfrm>
              <a:off x="4716" y="1289"/>
              <a:ext cx="232" cy="50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99" name="Oval 92"/>
            <p:cNvSpPr/>
            <p:nvPr/>
          </p:nvSpPr>
          <p:spPr>
            <a:xfrm>
              <a:off x="5281" y="1705"/>
              <a:ext cx="30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00" name="Oval 93"/>
            <p:cNvSpPr/>
            <p:nvPr/>
          </p:nvSpPr>
          <p:spPr>
            <a:xfrm>
              <a:off x="4046" y="1700"/>
              <a:ext cx="28" cy="3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01" name="Oval 94"/>
            <p:cNvSpPr/>
            <p:nvPr/>
          </p:nvSpPr>
          <p:spPr>
            <a:xfrm>
              <a:off x="4042" y="809"/>
              <a:ext cx="28" cy="3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02" name="Text Box 95"/>
            <p:cNvSpPr txBox="1"/>
            <p:nvPr/>
          </p:nvSpPr>
          <p:spPr>
            <a:xfrm>
              <a:off x="4684" y="1052"/>
              <a:ext cx="31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b2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3" name="Text Box 96"/>
            <p:cNvSpPr txBox="1"/>
            <p:nvPr/>
          </p:nvSpPr>
          <p:spPr>
            <a:xfrm>
              <a:off x="4629" y="1433"/>
              <a:ext cx="31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b1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4" name="Text Box 97"/>
            <p:cNvSpPr txBox="1"/>
            <p:nvPr/>
          </p:nvSpPr>
          <p:spPr>
            <a:xfrm>
              <a:off x="4264" y="636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5" name="Text Box 98"/>
            <p:cNvSpPr txBox="1"/>
            <p:nvPr/>
          </p:nvSpPr>
          <p:spPr>
            <a:xfrm>
              <a:off x="3960" y="769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6" name="Text Box 99"/>
            <p:cNvSpPr txBox="1"/>
            <p:nvPr/>
          </p:nvSpPr>
          <p:spPr>
            <a:xfrm>
              <a:off x="4953" y="637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7" name="Text Box 100"/>
            <p:cNvSpPr txBox="1"/>
            <p:nvPr/>
          </p:nvSpPr>
          <p:spPr>
            <a:xfrm>
              <a:off x="5310" y="773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8" name="Text Box 101"/>
            <p:cNvSpPr txBox="1"/>
            <p:nvPr/>
          </p:nvSpPr>
          <p:spPr>
            <a:xfrm>
              <a:off x="4375" y="1294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09" name="Text Box 102"/>
            <p:cNvSpPr txBox="1"/>
            <p:nvPr/>
          </p:nvSpPr>
          <p:spPr>
            <a:xfrm>
              <a:off x="3973" y="1475"/>
              <a:ext cx="1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10" name="Text Box 103"/>
            <p:cNvSpPr txBox="1"/>
            <p:nvPr/>
          </p:nvSpPr>
          <p:spPr>
            <a:xfrm>
              <a:off x="5300" y="1479"/>
              <a:ext cx="1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11" name="Text Box 104"/>
            <p:cNvSpPr txBox="1"/>
            <p:nvPr/>
          </p:nvSpPr>
          <p:spPr>
            <a:xfrm>
              <a:off x="4115" y="1141"/>
              <a:ext cx="2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12" name="Text Box 105"/>
            <p:cNvSpPr txBox="1"/>
            <p:nvPr/>
          </p:nvSpPr>
          <p:spPr>
            <a:xfrm>
              <a:off x="4310" y="1484"/>
              <a:ext cx="26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13" name="Text Box 106"/>
            <p:cNvSpPr txBox="1"/>
            <p:nvPr/>
          </p:nvSpPr>
          <p:spPr>
            <a:xfrm>
              <a:off x="5041" y="1146"/>
              <a:ext cx="2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9914" name="对象 75882"/>
            <p:cNvGraphicFramePr>
              <a:graphicFrameLocks noChangeAspect="1"/>
            </p:cNvGraphicFramePr>
            <p:nvPr/>
          </p:nvGraphicFramePr>
          <p:xfrm>
            <a:off x="3987" y="1168"/>
            <a:ext cx="14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3" imgW="228600" imgH="279400" progId="Equation.3">
                    <p:embed/>
                  </p:oleObj>
                </mc:Choice>
                <mc:Fallback>
                  <p:oleObj name="" r:id="rId3" imgW="228600" imgH="2794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87" y="1168"/>
                          <a:ext cx="14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915" name="Rectangle 108"/>
            <p:cNvSpPr/>
            <p:nvPr/>
          </p:nvSpPr>
          <p:spPr>
            <a:xfrm rot="-5400000">
              <a:off x="4523" y="1466"/>
              <a:ext cx="211" cy="5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16" name="Rectangle 109"/>
            <p:cNvSpPr/>
            <p:nvPr/>
          </p:nvSpPr>
          <p:spPr>
            <a:xfrm rot="-5400000">
              <a:off x="4239" y="1227"/>
              <a:ext cx="211" cy="5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17" name="Rectangle 110"/>
            <p:cNvSpPr/>
            <p:nvPr/>
          </p:nvSpPr>
          <p:spPr>
            <a:xfrm rot="-5400000">
              <a:off x="5167" y="1202"/>
              <a:ext cx="211" cy="5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18" name="Line 111"/>
            <p:cNvSpPr/>
            <p:nvPr/>
          </p:nvSpPr>
          <p:spPr>
            <a:xfrm>
              <a:off x="3048" y="1241"/>
              <a:ext cx="0" cy="4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19" name="Line 112"/>
            <p:cNvSpPr/>
            <p:nvPr/>
          </p:nvSpPr>
          <p:spPr>
            <a:xfrm>
              <a:off x="2729" y="655"/>
              <a:ext cx="0" cy="5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0" name="Line 113"/>
            <p:cNvSpPr/>
            <p:nvPr/>
          </p:nvSpPr>
          <p:spPr>
            <a:xfrm>
              <a:off x="3469" y="1295"/>
              <a:ext cx="0" cy="4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1" name="Line 114"/>
            <p:cNvSpPr/>
            <p:nvPr/>
          </p:nvSpPr>
          <p:spPr>
            <a:xfrm>
              <a:off x="2724" y="655"/>
              <a:ext cx="95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2" name="Line 115"/>
            <p:cNvSpPr/>
            <p:nvPr/>
          </p:nvSpPr>
          <p:spPr>
            <a:xfrm>
              <a:off x="2895" y="1072"/>
              <a:ext cx="0" cy="1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3" name="Text Box 116"/>
            <p:cNvSpPr txBox="1"/>
            <p:nvPr/>
          </p:nvSpPr>
          <p:spPr>
            <a:xfrm>
              <a:off x="2361" y="878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24" name="Line 117"/>
            <p:cNvSpPr/>
            <p:nvPr/>
          </p:nvSpPr>
          <p:spPr>
            <a:xfrm flipH="1">
              <a:off x="2342" y="1156"/>
              <a:ext cx="1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5" name="Line 118"/>
            <p:cNvSpPr/>
            <p:nvPr/>
          </p:nvSpPr>
          <p:spPr>
            <a:xfrm flipH="1">
              <a:off x="2563" y="1152"/>
              <a:ext cx="341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6" name="Line 119"/>
            <p:cNvSpPr/>
            <p:nvPr/>
          </p:nvSpPr>
          <p:spPr>
            <a:xfrm>
              <a:off x="2340" y="1721"/>
              <a:ext cx="13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27" name="Line 120"/>
            <p:cNvSpPr/>
            <p:nvPr/>
          </p:nvSpPr>
          <p:spPr>
            <a:xfrm>
              <a:off x="3029" y="1286"/>
              <a:ext cx="2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928" name="组合 75896"/>
            <p:cNvGrpSpPr/>
            <p:nvPr/>
          </p:nvGrpSpPr>
          <p:grpSpPr>
            <a:xfrm>
              <a:off x="3266" y="1216"/>
              <a:ext cx="60" cy="139"/>
              <a:chOff x="0" y="0"/>
              <a:chExt cx="96" cy="240"/>
            </a:xfrm>
          </p:grpSpPr>
          <p:sp>
            <p:nvSpPr>
              <p:cNvPr id="119929" name="Line 122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930" name="Line 123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9931" name="Line 124"/>
            <p:cNvSpPr/>
            <p:nvPr/>
          </p:nvSpPr>
          <p:spPr>
            <a:xfrm>
              <a:off x="3326" y="1286"/>
              <a:ext cx="35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32" name="Text Box 125"/>
            <p:cNvSpPr txBox="1"/>
            <p:nvPr/>
          </p:nvSpPr>
          <p:spPr>
            <a:xfrm>
              <a:off x="2464" y="734"/>
              <a:ext cx="26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3" name="Text Box 126"/>
            <p:cNvSpPr txBox="1"/>
            <p:nvPr/>
          </p:nvSpPr>
          <p:spPr>
            <a:xfrm>
              <a:off x="3431" y="6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4" name="Text Box 127"/>
            <p:cNvSpPr txBox="1"/>
            <p:nvPr/>
          </p:nvSpPr>
          <p:spPr>
            <a:xfrm>
              <a:off x="3202" y="103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5" name="Text Box 128"/>
            <p:cNvSpPr txBox="1"/>
            <p:nvPr/>
          </p:nvSpPr>
          <p:spPr>
            <a:xfrm>
              <a:off x="3214" y="1391"/>
              <a:ext cx="2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6" name="Text Box 129"/>
            <p:cNvSpPr txBox="1"/>
            <p:nvPr/>
          </p:nvSpPr>
          <p:spPr>
            <a:xfrm>
              <a:off x="3638" y="1412"/>
              <a:ext cx="169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19937" name="Text Box 130"/>
            <p:cNvSpPr txBox="1"/>
            <p:nvPr/>
          </p:nvSpPr>
          <p:spPr>
            <a:xfrm>
              <a:off x="2531" y="974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38" name="Line 131"/>
            <p:cNvSpPr/>
            <p:nvPr/>
          </p:nvSpPr>
          <p:spPr>
            <a:xfrm>
              <a:off x="3032" y="665"/>
              <a:ext cx="0" cy="3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939" name="组合 75907"/>
            <p:cNvGrpSpPr/>
            <p:nvPr/>
          </p:nvGrpSpPr>
          <p:grpSpPr>
            <a:xfrm>
              <a:off x="2510" y="1090"/>
              <a:ext cx="59" cy="139"/>
              <a:chOff x="0" y="0"/>
              <a:chExt cx="96" cy="240"/>
            </a:xfrm>
          </p:grpSpPr>
          <p:sp>
            <p:nvSpPr>
              <p:cNvPr id="119940" name="Line 133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941" name="Line 134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9942" name="Rectangle 135"/>
            <p:cNvSpPr/>
            <p:nvPr/>
          </p:nvSpPr>
          <p:spPr>
            <a:xfrm rot="-5400000">
              <a:off x="2618" y="818"/>
              <a:ext cx="173" cy="5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43" name="Rectangle 136"/>
            <p:cNvSpPr/>
            <p:nvPr/>
          </p:nvSpPr>
          <p:spPr>
            <a:xfrm rot="-5400000">
              <a:off x="3378" y="1447"/>
              <a:ext cx="144" cy="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44" name="Oval 137"/>
            <p:cNvSpPr/>
            <p:nvPr/>
          </p:nvSpPr>
          <p:spPr>
            <a:xfrm>
              <a:off x="3682" y="644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45" name="Oval 138"/>
            <p:cNvSpPr/>
            <p:nvPr/>
          </p:nvSpPr>
          <p:spPr>
            <a:xfrm>
              <a:off x="3679" y="1272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46" name="Oval 139"/>
            <p:cNvSpPr/>
            <p:nvPr/>
          </p:nvSpPr>
          <p:spPr>
            <a:xfrm>
              <a:off x="3679" y="1707"/>
              <a:ext cx="31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9947" name="组合 75915"/>
            <p:cNvGrpSpPr/>
            <p:nvPr/>
          </p:nvGrpSpPr>
          <p:grpSpPr>
            <a:xfrm>
              <a:off x="2985" y="1718"/>
              <a:ext cx="128" cy="60"/>
              <a:chOff x="0" y="0"/>
              <a:chExt cx="192" cy="96"/>
            </a:xfrm>
          </p:grpSpPr>
          <p:sp>
            <p:nvSpPr>
              <p:cNvPr id="119948" name="Line 141"/>
              <p:cNvSpPr/>
              <p:nvPr/>
            </p:nvSpPr>
            <p:spPr>
              <a:xfrm>
                <a:off x="96" y="0"/>
                <a:ext cx="0" cy="9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949" name="Line 142"/>
              <p:cNvSpPr/>
              <p:nvPr/>
            </p:nvSpPr>
            <p:spPr>
              <a:xfrm>
                <a:off x="0" y="9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9950" name="Oval 143"/>
            <p:cNvSpPr/>
            <p:nvPr/>
          </p:nvSpPr>
          <p:spPr>
            <a:xfrm>
              <a:off x="3013" y="640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51" name="Oval 144"/>
            <p:cNvSpPr/>
            <p:nvPr/>
          </p:nvSpPr>
          <p:spPr>
            <a:xfrm>
              <a:off x="3453" y="1270"/>
              <a:ext cx="33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52" name="Oval 145"/>
            <p:cNvSpPr/>
            <p:nvPr/>
          </p:nvSpPr>
          <p:spPr>
            <a:xfrm>
              <a:off x="3033" y="1273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53" name="Oval 146"/>
            <p:cNvSpPr/>
            <p:nvPr/>
          </p:nvSpPr>
          <p:spPr>
            <a:xfrm>
              <a:off x="2709" y="1137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54" name="Line 147"/>
            <p:cNvSpPr/>
            <p:nvPr/>
          </p:nvSpPr>
          <p:spPr>
            <a:xfrm>
              <a:off x="2887" y="1156"/>
              <a:ext cx="177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19955" name="Line 148"/>
            <p:cNvSpPr/>
            <p:nvPr/>
          </p:nvSpPr>
          <p:spPr>
            <a:xfrm flipV="1">
              <a:off x="2887" y="1054"/>
              <a:ext cx="152" cy="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56" name="Oval 149"/>
            <p:cNvSpPr/>
            <p:nvPr/>
          </p:nvSpPr>
          <p:spPr>
            <a:xfrm>
              <a:off x="3034" y="1706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57" name="Text Box 150"/>
            <p:cNvSpPr txBox="1"/>
            <p:nvPr/>
          </p:nvSpPr>
          <p:spPr>
            <a:xfrm>
              <a:off x="2813" y="1391"/>
              <a:ext cx="2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58" name="Text Box 151"/>
            <p:cNvSpPr txBox="1"/>
            <p:nvPr/>
          </p:nvSpPr>
          <p:spPr>
            <a:xfrm>
              <a:off x="3603" y="1236"/>
              <a:ext cx="1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19959" name="Text Box 152"/>
            <p:cNvSpPr txBox="1"/>
            <p:nvPr/>
          </p:nvSpPr>
          <p:spPr>
            <a:xfrm>
              <a:off x="3111" y="1111"/>
              <a:ext cx="1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19960" name="Oval 153"/>
            <p:cNvSpPr/>
            <p:nvPr/>
          </p:nvSpPr>
          <p:spPr>
            <a:xfrm>
              <a:off x="3453" y="1708"/>
              <a:ext cx="33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61" name="Text Box 154"/>
            <p:cNvSpPr txBox="1"/>
            <p:nvPr/>
          </p:nvSpPr>
          <p:spPr>
            <a:xfrm>
              <a:off x="2232" y="1109"/>
              <a:ext cx="1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19962" name="Text Box 155"/>
            <p:cNvSpPr txBox="1"/>
            <p:nvPr/>
          </p:nvSpPr>
          <p:spPr>
            <a:xfrm>
              <a:off x="2261" y="1410"/>
              <a:ext cx="169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graphicFrame>
          <p:nvGraphicFramePr>
            <p:cNvPr id="119963" name="对象 75931"/>
            <p:cNvGraphicFramePr>
              <a:graphicFrameLocks noChangeAspect="1"/>
            </p:cNvGraphicFramePr>
            <p:nvPr/>
          </p:nvGraphicFramePr>
          <p:xfrm>
            <a:off x="2300" y="1321"/>
            <a:ext cx="14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228600" imgH="279400" progId="Equation.3">
                    <p:embed/>
                  </p:oleObj>
                </mc:Choice>
                <mc:Fallback>
                  <p:oleObj name="" r:id="rId5" imgW="228600" imgH="2794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0" y="1321"/>
                          <a:ext cx="145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964" name="对象 75932"/>
            <p:cNvGraphicFramePr>
              <a:graphicFrameLocks noChangeAspect="1"/>
            </p:cNvGraphicFramePr>
            <p:nvPr/>
          </p:nvGraphicFramePr>
          <p:xfrm>
            <a:off x="3636" y="1423"/>
            <a:ext cx="18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7" imgW="279400" imgH="279400" progId="Equation.3">
                    <p:embed/>
                  </p:oleObj>
                </mc:Choice>
                <mc:Fallback>
                  <p:oleObj name="" r:id="rId7" imgW="279400" imgH="2794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36" y="1423"/>
                          <a:ext cx="185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965" name="Rectangle 158"/>
            <p:cNvSpPr/>
            <p:nvPr/>
          </p:nvSpPr>
          <p:spPr>
            <a:xfrm rot="-5400000">
              <a:off x="2950" y="1435"/>
              <a:ext cx="144" cy="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66" name="Oval 159"/>
            <p:cNvSpPr/>
            <p:nvPr/>
          </p:nvSpPr>
          <p:spPr>
            <a:xfrm>
              <a:off x="2319" y="1138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67" name="Oval 160"/>
            <p:cNvSpPr/>
            <p:nvPr/>
          </p:nvSpPr>
          <p:spPr>
            <a:xfrm>
              <a:off x="2319" y="1709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68" name="Line 161"/>
            <p:cNvSpPr/>
            <p:nvPr/>
          </p:nvSpPr>
          <p:spPr>
            <a:xfrm>
              <a:off x="1416" y="1328"/>
              <a:ext cx="0" cy="3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69" name="Line 162"/>
            <p:cNvSpPr/>
            <p:nvPr/>
          </p:nvSpPr>
          <p:spPr>
            <a:xfrm>
              <a:off x="1097" y="655"/>
              <a:ext cx="0" cy="5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0" name="Line 163"/>
            <p:cNvSpPr/>
            <p:nvPr/>
          </p:nvSpPr>
          <p:spPr>
            <a:xfrm>
              <a:off x="1837" y="992"/>
              <a:ext cx="0" cy="7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1" name="Line 164"/>
            <p:cNvSpPr/>
            <p:nvPr/>
          </p:nvSpPr>
          <p:spPr>
            <a:xfrm>
              <a:off x="1087" y="655"/>
              <a:ext cx="95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2" name="Line 165"/>
            <p:cNvSpPr/>
            <p:nvPr/>
          </p:nvSpPr>
          <p:spPr>
            <a:xfrm>
              <a:off x="1263" y="1167"/>
              <a:ext cx="0" cy="1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3" name="Text Box 166"/>
            <p:cNvSpPr txBox="1"/>
            <p:nvPr/>
          </p:nvSpPr>
          <p:spPr>
            <a:xfrm>
              <a:off x="729" y="97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74" name="Line 167"/>
            <p:cNvSpPr/>
            <p:nvPr/>
          </p:nvSpPr>
          <p:spPr>
            <a:xfrm flipH="1">
              <a:off x="710" y="1251"/>
              <a:ext cx="1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5" name="Line 168"/>
            <p:cNvSpPr/>
            <p:nvPr/>
          </p:nvSpPr>
          <p:spPr>
            <a:xfrm flipH="1">
              <a:off x="931" y="1247"/>
              <a:ext cx="341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6" name="Line 169"/>
            <p:cNvSpPr/>
            <p:nvPr/>
          </p:nvSpPr>
          <p:spPr>
            <a:xfrm>
              <a:off x="708" y="1721"/>
              <a:ext cx="13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77" name="Line 170"/>
            <p:cNvSpPr/>
            <p:nvPr/>
          </p:nvSpPr>
          <p:spPr>
            <a:xfrm>
              <a:off x="1387" y="1012"/>
              <a:ext cx="2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978" name="组合 75946"/>
            <p:cNvGrpSpPr/>
            <p:nvPr/>
          </p:nvGrpSpPr>
          <p:grpSpPr>
            <a:xfrm>
              <a:off x="1624" y="942"/>
              <a:ext cx="60" cy="139"/>
              <a:chOff x="0" y="0"/>
              <a:chExt cx="96" cy="240"/>
            </a:xfrm>
          </p:grpSpPr>
          <p:sp>
            <p:nvSpPr>
              <p:cNvPr id="119979" name="Line 172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980" name="Line 173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9981" name="Line 174"/>
            <p:cNvSpPr/>
            <p:nvPr/>
          </p:nvSpPr>
          <p:spPr>
            <a:xfrm>
              <a:off x="1684" y="1012"/>
              <a:ext cx="35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982" name="Text Box 175"/>
            <p:cNvSpPr txBox="1"/>
            <p:nvPr/>
          </p:nvSpPr>
          <p:spPr>
            <a:xfrm>
              <a:off x="832" y="734"/>
              <a:ext cx="26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83" name="Text Box 176"/>
            <p:cNvSpPr txBox="1"/>
            <p:nvPr/>
          </p:nvSpPr>
          <p:spPr>
            <a:xfrm>
              <a:off x="1799" y="6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84" name="Text Box 177"/>
            <p:cNvSpPr txBox="1"/>
            <p:nvPr/>
          </p:nvSpPr>
          <p:spPr>
            <a:xfrm>
              <a:off x="1560" y="757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85" name="Text Box 178"/>
            <p:cNvSpPr txBox="1"/>
            <p:nvPr/>
          </p:nvSpPr>
          <p:spPr>
            <a:xfrm>
              <a:off x="1582" y="1193"/>
              <a:ext cx="2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86" name="Text Box 179"/>
            <p:cNvSpPr txBox="1"/>
            <p:nvPr/>
          </p:nvSpPr>
          <p:spPr>
            <a:xfrm>
              <a:off x="2006" y="1412"/>
              <a:ext cx="169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19987" name="Text Box 180"/>
            <p:cNvSpPr txBox="1"/>
            <p:nvPr/>
          </p:nvSpPr>
          <p:spPr>
            <a:xfrm>
              <a:off x="899" y="1069"/>
              <a:ext cx="1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988" name="Line 181"/>
            <p:cNvSpPr/>
            <p:nvPr/>
          </p:nvSpPr>
          <p:spPr>
            <a:xfrm>
              <a:off x="1400" y="655"/>
              <a:ext cx="0" cy="5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989" name="组合 75957"/>
            <p:cNvGrpSpPr/>
            <p:nvPr/>
          </p:nvGrpSpPr>
          <p:grpSpPr>
            <a:xfrm>
              <a:off x="878" y="1185"/>
              <a:ext cx="59" cy="139"/>
              <a:chOff x="0" y="0"/>
              <a:chExt cx="96" cy="240"/>
            </a:xfrm>
          </p:grpSpPr>
          <p:sp>
            <p:nvSpPr>
              <p:cNvPr id="119990" name="Line 183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991" name="Line 184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9992" name="Rectangle 185"/>
            <p:cNvSpPr/>
            <p:nvPr/>
          </p:nvSpPr>
          <p:spPr>
            <a:xfrm rot="-5400000">
              <a:off x="986" y="818"/>
              <a:ext cx="173" cy="5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93" name="Rectangle 186"/>
            <p:cNvSpPr/>
            <p:nvPr/>
          </p:nvSpPr>
          <p:spPr>
            <a:xfrm rot="-5400000">
              <a:off x="1746" y="1249"/>
              <a:ext cx="144" cy="49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94" name="Oval 187"/>
            <p:cNvSpPr/>
            <p:nvPr/>
          </p:nvSpPr>
          <p:spPr>
            <a:xfrm>
              <a:off x="2045" y="644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95" name="Oval 188"/>
            <p:cNvSpPr/>
            <p:nvPr/>
          </p:nvSpPr>
          <p:spPr>
            <a:xfrm>
              <a:off x="2037" y="998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996" name="Oval 189"/>
            <p:cNvSpPr/>
            <p:nvPr/>
          </p:nvSpPr>
          <p:spPr>
            <a:xfrm>
              <a:off x="2047" y="1707"/>
              <a:ext cx="31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9997" name="组合 75965"/>
            <p:cNvGrpSpPr/>
            <p:nvPr/>
          </p:nvGrpSpPr>
          <p:grpSpPr>
            <a:xfrm>
              <a:off x="1353" y="1718"/>
              <a:ext cx="128" cy="60"/>
              <a:chOff x="0" y="0"/>
              <a:chExt cx="192" cy="96"/>
            </a:xfrm>
          </p:grpSpPr>
          <p:sp>
            <p:nvSpPr>
              <p:cNvPr id="119998" name="Line 191"/>
              <p:cNvSpPr/>
              <p:nvPr/>
            </p:nvSpPr>
            <p:spPr>
              <a:xfrm>
                <a:off x="96" y="0"/>
                <a:ext cx="0" cy="9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999" name="Line 192"/>
              <p:cNvSpPr/>
              <p:nvPr/>
            </p:nvSpPr>
            <p:spPr>
              <a:xfrm>
                <a:off x="0" y="9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20000" name="Oval 193"/>
            <p:cNvSpPr/>
            <p:nvPr/>
          </p:nvSpPr>
          <p:spPr>
            <a:xfrm>
              <a:off x="1381" y="640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01" name="Oval 194"/>
            <p:cNvSpPr/>
            <p:nvPr/>
          </p:nvSpPr>
          <p:spPr>
            <a:xfrm>
              <a:off x="1821" y="996"/>
              <a:ext cx="33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02" name="Oval 195"/>
            <p:cNvSpPr/>
            <p:nvPr/>
          </p:nvSpPr>
          <p:spPr>
            <a:xfrm>
              <a:off x="1391" y="999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03" name="Oval 196"/>
            <p:cNvSpPr/>
            <p:nvPr/>
          </p:nvSpPr>
          <p:spPr>
            <a:xfrm>
              <a:off x="1082" y="1232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04" name="Line 197"/>
            <p:cNvSpPr/>
            <p:nvPr/>
          </p:nvSpPr>
          <p:spPr>
            <a:xfrm>
              <a:off x="1255" y="1251"/>
              <a:ext cx="177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0005" name="Line 198"/>
            <p:cNvSpPr/>
            <p:nvPr/>
          </p:nvSpPr>
          <p:spPr>
            <a:xfrm flipV="1">
              <a:off x="1255" y="1149"/>
              <a:ext cx="152" cy="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006" name="Oval 199"/>
            <p:cNvSpPr/>
            <p:nvPr/>
          </p:nvSpPr>
          <p:spPr>
            <a:xfrm>
              <a:off x="1402" y="1706"/>
              <a:ext cx="32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07" name="Text Box 200"/>
            <p:cNvSpPr txBox="1"/>
            <p:nvPr/>
          </p:nvSpPr>
          <p:spPr>
            <a:xfrm>
              <a:off x="1971" y="1236"/>
              <a:ext cx="1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20008" name="Text Box 201"/>
            <p:cNvSpPr txBox="1"/>
            <p:nvPr/>
          </p:nvSpPr>
          <p:spPr>
            <a:xfrm>
              <a:off x="1469" y="837"/>
              <a:ext cx="1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20009" name="Oval 202"/>
            <p:cNvSpPr/>
            <p:nvPr/>
          </p:nvSpPr>
          <p:spPr>
            <a:xfrm>
              <a:off x="1821" y="1708"/>
              <a:ext cx="33" cy="3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10" name="Text Box 203"/>
            <p:cNvSpPr txBox="1"/>
            <p:nvPr/>
          </p:nvSpPr>
          <p:spPr>
            <a:xfrm>
              <a:off x="600" y="1204"/>
              <a:ext cx="1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20011" name="Text Box 204"/>
            <p:cNvSpPr txBox="1"/>
            <p:nvPr/>
          </p:nvSpPr>
          <p:spPr>
            <a:xfrm>
              <a:off x="629" y="1410"/>
              <a:ext cx="169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graphicFrame>
          <p:nvGraphicFramePr>
            <p:cNvPr id="120012" name="对象 75980"/>
            <p:cNvGraphicFramePr>
              <a:graphicFrameLocks noChangeAspect="1"/>
            </p:cNvGraphicFramePr>
            <p:nvPr/>
          </p:nvGraphicFramePr>
          <p:xfrm>
            <a:off x="668" y="1416"/>
            <a:ext cx="14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9" imgW="228600" imgH="279400" progId="Equation.3">
                    <p:embed/>
                  </p:oleObj>
                </mc:Choice>
                <mc:Fallback>
                  <p:oleObj name="" r:id="rId9" imgW="228600" imgH="2794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8" y="1416"/>
                          <a:ext cx="145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13" name="对象 75981"/>
            <p:cNvGraphicFramePr>
              <a:graphicFrameLocks noChangeAspect="1"/>
            </p:cNvGraphicFramePr>
            <p:nvPr/>
          </p:nvGraphicFramePr>
          <p:xfrm>
            <a:off x="2004" y="1423"/>
            <a:ext cx="18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1" imgW="279400" imgH="279400" progId="Equation.3">
                    <p:embed/>
                  </p:oleObj>
                </mc:Choice>
                <mc:Fallback>
                  <p:oleObj name="" r:id="rId11" imgW="279400" imgH="2794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04" y="1423"/>
                          <a:ext cx="185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014" name="Oval 207"/>
            <p:cNvSpPr/>
            <p:nvPr/>
          </p:nvSpPr>
          <p:spPr>
            <a:xfrm>
              <a:off x="687" y="1233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15" name="Oval 208"/>
            <p:cNvSpPr/>
            <p:nvPr/>
          </p:nvSpPr>
          <p:spPr>
            <a:xfrm>
              <a:off x="687" y="1709"/>
              <a:ext cx="29" cy="2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16" name="Rectangle 209"/>
            <p:cNvSpPr/>
            <p:nvPr/>
          </p:nvSpPr>
          <p:spPr>
            <a:xfrm rot="-5400000">
              <a:off x="1283" y="808"/>
              <a:ext cx="173" cy="5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017" name="Text Box 210"/>
            <p:cNvSpPr txBox="1"/>
            <p:nvPr/>
          </p:nvSpPr>
          <p:spPr>
            <a:xfrm>
              <a:off x="1150" y="704"/>
              <a:ext cx="2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0018" name="对象 75986"/>
            <p:cNvGraphicFramePr>
              <a:graphicFrameLocks noChangeAspect="1"/>
            </p:cNvGraphicFramePr>
            <p:nvPr/>
          </p:nvGraphicFramePr>
          <p:xfrm>
            <a:off x="211" y="1916"/>
            <a:ext cx="25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3" imgW="165100" imgH="215900" progId="Equation.3">
                    <p:embed/>
                  </p:oleObj>
                </mc:Choice>
                <mc:Fallback>
                  <p:oleObj name="" r:id="rId13" imgW="165100" imgH="2159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1" y="1916"/>
                          <a:ext cx="258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19" name="对象 75987"/>
            <p:cNvGraphicFramePr>
              <a:graphicFrameLocks noChangeAspect="1"/>
            </p:cNvGraphicFramePr>
            <p:nvPr/>
          </p:nvGraphicFramePr>
          <p:xfrm>
            <a:off x="216" y="2676"/>
            <a:ext cx="25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5" imgW="190500" imgH="215900" progId="Equation.3">
                    <p:embed/>
                  </p:oleObj>
                </mc:Choice>
                <mc:Fallback>
                  <p:oleObj name="" r:id="rId15" imgW="190500" imgH="2159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6" y="2676"/>
                          <a:ext cx="255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20" name="对象 75988"/>
            <p:cNvGraphicFramePr>
              <a:graphicFrameLocks noChangeAspect="1"/>
            </p:cNvGraphicFramePr>
            <p:nvPr/>
          </p:nvGraphicFramePr>
          <p:xfrm>
            <a:off x="1463" y="1836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7" imgW="190500" imgH="241300" progId="Equation.3">
                    <p:embed/>
                  </p:oleObj>
                </mc:Choice>
                <mc:Fallback>
                  <p:oleObj name="" r:id="rId17" imgW="190500" imgH="2413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63" y="1836"/>
                          <a:ext cx="23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21" name="对象 75989"/>
            <p:cNvGraphicFramePr>
              <a:graphicFrameLocks noChangeAspect="1"/>
            </p:cNvGraphicFramePr>
            <p:nvPr/>
          </p:nvGraphicFramePr>
          <p:xfrm>
            <a:off x="2952" y="1836"/>
            <a:ext cx="69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19" imgW="685800" imgH="241300" progId="Equation.3">
                    <p:embed/>
                  </p:oleObj>
                </mc:Choice>
                <mc:Fallback>
                  <p:oleObj name="" r:id="rId19" imgW="685800" imgH="2413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952" y="1836"/>
                          <a:ext cx="690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22" name="对象 75990"/>
            <p:cNvGraphicFramePr>
              <a:graphicFrameLocks noChangeAspect="1"/>
            </p:cNvGraphicFramePr>
            <p:nvPr/>
          </p:nvGraphicFramePr>
          <p:xfrm>
            <a:off x="4680" y="1860"/>
            <a:ext cx="3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21" imgW="304800" imgH="152400" progId="Equation.3">
                    <p:embed/>
                  </p:oleObj>
                </mc:Choice>
                <mc:Fallback>
                  <p:oleObj name="" r:id="rId21" imgW="304800" imgH="15240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80" y="1860"/>
                          <a:ext cx="36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23" name="对象 75991"/>
            <p:cNvGraphicFramePr>
              <a:graphicFrameLocks noChangeAspect="1"/>
            </p:cNvGraphicFramePr>
            <p:nvPr/>
          </p:nvGraphicFramePr>
          <p:xfrm>
            <a:off x="1032" y="2652"/>
            <a:ext cx="5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3" imgW="533400" imgH="495300" progId="Equation.3">
                    <p:embed/>
                  </p:oleObj>
                </mc:Choice>
                <mc:Fallback>
                  <p:oleObj name="" r:id="rId23" imgW="533400" imgH="4953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32" y="2652"/>
                          <a:ext cx="528" cy="4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24" name="对象 75992"/>
            <p:cNvGraphicFramePr>
              <a:graphicFrameLocks noChangeAspect="1"/>
            </p:cNvGraphicFramePr>
            <p:nvPr/>
          </p:nvGraphicFramePr>
          <p:xfrm>
            <a:off x="2424" y="2670"/>
            <a:ext cx="11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5" imgW="1117600" imgH="495300" progId="Equation.3">
                    <p:embed/>
                  </p:oleObj>
                </mc:Choice>
                <mc:Fallback>
                  <p:oleObj name="" r:id="rId25" imgW="1117600" imgH="4953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424" y="2670"/>
                          <a:ext cx="1141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025" name="对象 75993"/>
            <p:cNvGraphicFramePr>
              <a:graphicFrameLocks noChangeAspect="1"/>
            </p:cNvGraphicFramePr>
            <p:nvPr/>
          </p:nvGraphicFramePr>
          <p:xfrm>
            <a:off x="4440" y="2798"/>
            <a:ext cx="38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27" imgW="393700" imgH="495300" progId="Equation.3">
                    <p:embed/>
                  </p:oleObj>
                </mc:Choice>
                <mc:Fallback>
                  <p:oleObj name="" r:id="rId27" imgW="393700" imgH="4953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40" y="2798"/>
                          <a:ext cx="384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ext Box 2"/>
          <p:cNvSpPr txBox="1"/>
          <p:nvPr/>
        </p:nvSpPr>
        <p:spPr>
          <a:xfrm>
            <a:off x="1246188" y="654050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三种基本组态的比较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76803" name="组合 76802"/>
          <p:cNvGrpSpPr/>
          <p:nvPr/>
        </p:nvGrpSpPr>
        <p:grpSpPr>
          <a:xfrm>
            <a:off x="266700" y="1276350"/>
            <a:ext cx="8572500" cy="5200650"/>
            <a:chOff x="0" y="0"/>
            <a:chExt cx="5400" cy="3276"/>
          </a:xfrm>
        </p:grpSpPr>
        <p:sp>
          <p:nvSpPr>
            <p:cNvPr id="120835" name="Rectangle 4"/>
            <p:cNvSpPr/>
            <p:nvPr/>
          </p:nvSpPr>
          <p:spPr>
            <a:xfrm>
              <a:off x="3768" y="2759"/>
              <a:ext cx="1536" cy="5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36" name="Rectangle 5"/>
            <p:cNvSpPr/>
            <p:nvPr/>
          </p:nvSpPr>
          <p:spPr>
            <a:xfrm>
              <a:off x="2328" y="2759"/>
              <a:ext cx="1440" cy="5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200" b="1"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endParaRPr lang="en-US" altLang="zh-CN" sz="2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37" name="Rectangle 6"/>
            <p:cNvSpPr/>
            <p:nvPr/>
          </p:nvSpPr>
          <p:spPr>
            <a:xfrm>
              <a:off x="648" y="2759"/>
              <a:ext cx="1680" cy="5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38" name="Rectangle 7"/>
            <p:cNvSpPr/>
            <p:nvPr/>
          </p:nvSpPr>
          <p:spPr>
            <a:xfrm>
              <a:off x="72" y="2759"/>
              <a:ext cx="576" cy="5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频率响应</a:t>
              </a:r>
              <a:endPara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39" name="Rectangle 8"/>
            <p:cNvSpPr/>
            <p:nvPr/>
          </p:nvSpPr>
          <p:spPr>
            <a:xfrm>
              <a:off x="3768" y="1668"/>
              <a:ext cx="1632" cy="10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</a:t>
              </a:r>
              <a:endPara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几百千欧 </a:t>
              </a: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~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几兆欧</a:t>
              </a: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1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en-US" altLang="zh-CN" sz="21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0" name="Rectangle 9"/>
            <p:cNvSpPr/>
            <p:nvPr/>
          </p:nvSpPr>
          <p:spPr>
            <a:xfrm>
              <a:off x="2328" y="1652"/>
              <a:ext cx="1440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小</a:t>
              </a:r>
              <a:endPara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几欧 </a:t>
              </a: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~ 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几十欧</a:t>
              </a: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1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841" name="Rectangle 10"/>
            <p:cNvSpPr/>
            <p:nvPr/>
          </p:nvSpPr>
          <p:spPr>
            <a:xfrm>
              <a:off x="600" y="1676"/>
              <a:ext cx="1776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中</a:t>
              </a:r>
              <a:endPara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几十千欧</a:t>
              </a: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~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几百千欧</a:t>
              </a: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1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 i="1" err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100" b="1" baseline="-25000" err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ce</a:t>
              </a:r>
              <a:endParaRPr lang="en-US" altLang="zh-CN" sz="2100" b="1" baseline="-25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en-US" altLang="zh-CN" sz="21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2" name="Rectangle 11"/>
            <p:cNvSpPr/>
            <p:nvPr/>
          </p:nvSpPr>
          <p:spPr>
            <a:xfrm>
              <a:off x="72" y="1596"/>
              <a:ext cx="576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3" name="Rectangle 12"/>
            <p:cNvSpPr/>
            <p:nvPr/>
          </p:nvSpPr>
          <p:spPr>
            <a:xfrm>
              <a:off x="3768" y="588"/>
              <a:ext cx="1536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小</a:t>
              </a:r>
              <a:endPara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1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几欧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~</a:t>
              </a:r>
              <a:r>
                <a:rPr lang="zh-CN" altLang="en-US" sz="21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几十欧</a:t>
              </a: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1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844" name="Rectangle 13"/>
            <p:cNvSpPr/>
            <p:nvPr/>
          </p:nvSpPr>
          <p:spPr>
            <a:xfrm>
              <a:off x="2328" y="588"/>
              <a:ext cx="144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</a:t>
              </a:r>
              <a:endPara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1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几十千欧以上</a:t>
              </a:r>
              <a:r>
                <a:rPr lang="en-US" altLang="zh-CN" sz="21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1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845" name="Rectangle 14"/>
            <p:cNvSpPr/>
            <p:nvPr/>
          </p:nvSpPr>
          <p:spPr>
            <a:xfrm>
              <a:off x="648" y="572"/>
              <a:ext cx="1680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中</a:t>
              </a:r>
              <a:endPara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几百欧</a:t>
              </a: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~</a:t>
              </a:r>
              <a:r>
                <a:rPr lang="zh-CN" altLang="en-US" sz="2100" b="1" dirty="0">
                  <a:latin typeface="Arial" panose="020B0604020202020204" pitchFamily="34" charset="0"/>
                  <a:ea typeface="宋体" panose="02010600030101010101" pitchFamily="2" charset="-122"/>
                </a:rPr>
                <a:t>几千欧</a:t>
              </a: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21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65000"/>
              </a:pPr>
              <a:r>
                <a:rPr lang="en-US" altLang="zh-CN" sz="2100" b="1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100" b="1" i="1" err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100" b="1" baseline="-25000" err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</a:t>
              </a:r>
              <a:endParaRPr lang="en-US" altLang="zh-CN" sz="2100" b="1" baseline="-25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6" name="Rectangle 15"/>
            <p:cNvSpPr/>
            <p:nvPr/>
          </p:nvSpPr>
          <p:spPr>
            <a:xfrm>
              <a:off x="72" y="540"/>
              <a:ext cx="576" cy="1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en-US" altLang="zh-CN" sz="2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en-US" altLang="zh-CN" sz="2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7" name="Rectangle 16"/>
            <p:cNvSpPr/>
            <p:nvPr/>
          </p:nvSpPr>
          <p:spPr>
            <a:xfrm>
              <a:off x="3768" y="12"/>
              <a:ext cx="1536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8" name="Rectangle 17"/>
            <p:cNvSpPr/>
            <p:nvPr/>
          </p:nvSpPr>
          <p:spPr>
            <a:xfrm>
              <a:off x="2328" y="12"/>
              <a:ext cx="144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9" name="Rectangle 18"/>
            <p:cNvSpPr/>
            <p:nvPr/>
          </p:nvSpPr>
          <p:spPr>
            <a:xfrm>
              <a:off x="648" y="12"/>
              <a:ext cx="168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50" name="Rectangle 19"/>
            <p:cNvSpPr/>
            <p:nvPr/>
          </p:nvSpPr>
          <p:spPr>
            <a:xfrm>
              <a:off x="72" y="12"/>
              <a:ext cx="576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zh-CN" altLang="en-US" sz="2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51" name="Line 20"/>
            <p:cNvSpPr/>
            <p:nvPr/>
          </p:nvSpPr>
          <p:spPr>
            <a:xfrm>
              <a:off x="72" y="12"/>
              <a:ext cx="52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2" name="Line 21"/>
            <p:cNvSpPr/>
            <p:nvPr/>
          </p:nvSpPr>
          <p:spPr>
            <a:xfrm>
              <a:off x="72" y="540"/>
              <a:ext cx="5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3" name="Line 22"/>
            <p:cNvSpPr/>
            <p:nvPr/>
          </p:nvSpPr>
          <p:spPr>
            <a:xfrm>
              <a:off x="72" y="1596"/>
              <a:ext cx="5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4" name="Line 23"/>
            <p:cNvSpPr/>
            <p:nvPr/>
          </p:nvSpPr>
          <p:spPr>
            <a:xfrm>
              <a:off x="72" y="2759"/>
              <a:ext cx="52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5" name="Line 24"/>
            <p:cNvSpPr/>
            <p:nvPr/>
          </p:nvSpPr>
          <p:spPr>
            <a:xfrm>
              <a:off x="72" y="3276"/>
              <a:ext cx="52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6" name="Line 25"/>
            <p:cNvSpPr/>
            <p:nvPr/>
          </p:nvSpPr>
          <p:spPr>
            <a:xfrm>
              <a:off x="72" y="12"/>
              <a:ext cx="0" cy="528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57" name="Line 26"/>
            <p:cNvSpPr/>
            <p:nvPr/>
          </p:nvSpPr>
          <p:spPr>
            <a:xfrm>
              <a:off x="648" y="12"/>
              <a:ext cx="0" cy="3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8" name="Line 27"/>
            <p:cNvSpPr/>
            <p:nvPr/>
          </p:nvSpPr>
          <p:spPr>
            <a:xfrm>
              <a:off x="2328" y="12"/>
              <a:ext cx="0" cy="3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9" name="Line 28"/>
            <p:cNvSpPr/>
            <p:nvPr/>
          </p:nvSpPr>
          <p:spPr>
            <a:xfrm>
              <a:off x="3768" y="12"/>
              <a:ext cx="0" cy="32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60" name="Line 29"/>
            <p:cNvSpPr/>
            <p:nvPr/>
          </p:nvSpPr>
          <p:spPr>
            <a:xfrm>
              <a:off x="5304" y="12"/>
              <a:ext cx="0" cy="528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1" name="Line 30"/>
            <p:cNvSpPr/>
            <p:nvPr/>
          </p:nvSpPr>
          <p:spPr>
            <a:xfrm>
              <a:off x="72" y="540"/>
              <a:ext cx="0" cy="1056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2" name="Line 31"/>
            <p:cNvSpPr/>
            <p:nvPr/>
          </p:nvSpPr>
          <p:spPr>
            <a:xfrm>
              <a:off x="72" y="1596"/>
              <a:ext cx="0" cy="116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3" name="Line 32"/>
            <p:cNvSpPr/>
            <p:nvPr/>
          </p:nvSpPr>
          <p:spPr>
            <a:xfrm>
              <a:off x="72" y="2759"/>
              <a:ext cx="0" cy="517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4" name="Line 33"/>
            <p:cNvSpPr/>
            <p:nvPr/>
          </p:nvSpPr>
          <p:spPr>
            <a:xfrm>
              <a:off x="5304" y="540"/>
              <a:ext cx="0" cy="1056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5" name="Line 34"/>
            <p:cNvSpPr/>
            <p:nvPr/>
          </p:nvSpPr>
          <p:spPr>
            <a:xfrm>
              <a:off x="5304" y="1596"/>
              <a:ext cx="0" cy="116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6" name="Line 35"/>
            <p:cNvSpPr/>
            <p:nvPr/>
          </p:nvSpPr>
          <p:spPr>
            <a:xfrm>
              <a:off x="5304" y="2759"/>
              <a:ext cx="0" cy="517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20867" name="Line 36"/>
            <p:cNvSpPr/>
            <p:nvPr/>
          </p:nvSpPr>
          <p:spPr>
            <a:xfrm>
              <a:off x="72" y="12"/>
              <a:ext cx="576" cy="528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68" name="Text Box 37"/>
            <p:cNvSpPr txBox="1"/>
            <p:nvPr/>
          </p:nvSpPr>
          <p:spPr>
            <a:xfrm>
              <a:off x="192" y="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869" name="Text Box 38"/>
            <p:cNvSpPr txBox="1"/>
            <p:nvPr/>
          </p:nvSpPr>
          <p:spPr>
            <a:xfrm>
              <a:off x="0" y="290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性能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870" name="Text Box 39"/>
            <p:cNvSpPr txBox="1"/>
            <p:nvPr/>
          </p:nvSpPr>
          <p:spPr>
            <a:xfrm>
              <a:off x="832" y="132"/>
              <a:ext cx="13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  射  组  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871" name="Text Box 40"/>
            <p:cNvSpPr txBox="1"/>
            <p:nvPr/>
          </p:nvSpPr>
          <p:spPr>
            <a:xfrm>
              <a:off x="2496" y="153"/>
              <a:ext cx="111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  集  组  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872" name="Text Box 41"/>
            <p:cNvSpPr txBox="1"/>
            <p:nvPr/>
          </p:nvSpPr>
          <p:spPr>
            <a:xfrm>
              <a:off x="3944" y="156"/>
              <a:ext cx="12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共  基  组  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0873" name="对象 76841"/>
            <p:cNvGraphicFramePr>
              <a:graphicFrameLocks noChangeAspect="1"/>
            </p:cNvGraphicFramePr>
            <p:nvPr/>
          </p:nvGraphicFramePr>
          <p:xfrm>
            <a:off x="222" y="908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" imgW="165100" imgH="203200" progId="Equation.3">
                    <p:embed/>
                  </p:oleObj>
                </mc:Choice>
                <mc:Fallback>
                  <p:oleObj name="" r:id="rId1" imgW="165100" imgH="2032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2" y="908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4" name="对象 76842"/>
            <p:cNvGraphicFramePr>
              <a:graphicFrameLocks noChangeAspect="1"/>
            </p:cNvGraphicFramePr>
            <p:nvPr/>
          </p:nvGraphicFramePr>
          <p:xfrm>
            <a:off x="216" y="2028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3" imgW="177800" imgH="203200" progId="Equation.3">
                    <p:embed/>
                  </p:oleObj>
                </mc:Choice>
                <mc:Fallback>
                  <p:oleObj name="" r:id="rId3" imgW="177800" imgH="2032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" y="2028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5" name="对象 76843"/>
            <p:cNvGraphicFramePr>
              <a:graphicFrameLocks noChangeAspect="1"/>
            </p:cNvGraphicFramePr>
            <p:nvPr/>
          </p:nvGraphicFramePr>
          <p:xfrm>
            <a:off x="2608" y="2125"/>
            <a:ext cx="948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5" imgW="609600" imgH="495300" progId="Equation.3">
                    <p:embed/>
                  </p:oleObj>
                </mc:Choice>
                <mc:Fallback>
                  <p:oleObj name="" r:id="rId5" imgW="609600" imgH="4953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8" y="2125"/>
                          <a:ext cx="948" cy="5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6" name="对象 76844"/>
            <p:cNvGraphicFramePr>
              <a:graphicFrameLocks noChangeAspect="1"/>
            </p:cNvGraphicFramePr>
            <p:nvPr/>
          </p:nvGraphicFramePr>
          <p:xfrm>
            <a:off x="4160" y="2269"/>
            <a:ext cx="9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7" imgW="698500" imgH="254000" progId="Equation.3">
                    <p:embed/>
                  </p:oleObj>
                </mc:Choice>
                <mc:Fallback>
                  <p:oleObj name="" r:id="rId7" imgW="698500" imgH="2540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60" y="2269"/>
                          <a:ext cx="912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7" name="对象 76845"/>
            <p:cNvGraphicFramePr>
              <a:graphicFrameLocks noChangeAspect="1"/>
            </p:cNvGraphicFramePr>
            <p:nvPr/>
          </p:nvGraphicFramePr>
          <p:xfrm>
            <a:off x="4224" y="1075"/>
            <a:ext cx="72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9" imgW="457200" imgH="495300" progId="Equation.3">
                    <p:embed/>
                  </p:oleObj>
                </mc:Choice>
                <mc:Fallback>
                  <p:oleObj name="" r:id="rId9" imgW="457200" imgH="4953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24" y="1075"/>
                          <a:ext cx="720" cy="4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8" name="对象 76846"/>
            <p:cNvGraphicFramePr>
              <a:graphicFrameLocks noChangeAspect="1"/>
            </p:cNvGraphicFramePr>
            <p:nvPr/>
          </p:nvGraphicFramePr>
          <p:xfrm>
            <a:off x="2472" y="1176"/>
            <a:ext cx="11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1" imgW="1066800" imgH="254000" progId="Equation.3">
                    <p:embed/>
                  </p:oleObj>
                </mc:Choice>
                <mc:Fallback>
                  <p:oleObj name="" r:id="rId11" imgW="1066800" imgH="2540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72" y="1176"/>
                          <a:ext cx="1104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79" name="Text Box 48"/>
            <p:cNvSpPr txBox="1"/>
            <p:nvPr/>
          </p:nvSpPr>
          <p:spPr>
            <a:xfrm>
              <a:off x="1224" y="2892"/>
              <a:ext cx="43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差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880" name="Text Box 49"/>
            <p:cNvSpPr txBox="1"/>
            <p:nvPr/>
          </p:nvSpPr>
          <p:spPr>
            <a:xfrm>
              <a:off x="2760" y="2892"/>
              <a:ext cx="6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较好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881" name="Text Box 50"/>
            <p:cNvSpPr txBox="1"/>
            <p:nvPr/>
          </p:nvSpPr>
          <p:spPr>
            <a:xfrm>
              <a:off x="4344" y="2892"/>
              <a:ext cx="43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好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20481"/>
          <p:cNvGrpSpPr/>
          <p:nvPr/>
        </p:nvGrpSpPr>
        <p:grpSpPr>
          <a:xfrm>
            <a:off x="2514600" y="1758950"/>
            <a:ext cx="4114800" cy="2606675"/>
            <a:chOff x="0" y="0"/>
            <a:chExt cx="2592" cy="1642"/>
          </a:xfrm>
        </p:grpSpPr>
        <p:sp>
          <p:nvSpPr>
            <p:cNvPr id="19458" name="Line 3"/>
            <p:cNvSpPr/>
            <p:nvPr/>
          </p:nvSpPr>
          <p:spPr>
            <a:xfrm>
              <a:off x="0" y="48"/>
              <a:ext cx="0" cy="15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9459" name="Line 4"/>
            <p:cNvSpPr/>
            <p:nvPr/>
          </p:nvSpPr>
          <p:spPr>
            <a:xfrm>
              <a:off x="2592" y="48"/>
              <a:ext cx="0" cy="15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9460" name="Text Box 5"/>
            <p:cNvSpPr txBox="1"/>
            <p:nvPr/>
          </p:nvSpPr>
          <p:spPr>
            <a:xfrm>
              <a:off x="768" y="0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空间电荷区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Line 6"/>
            <p:cNvSpPr/>
            <p:nvPr/>
          </p:nvSpPr>
          <p:spPr>
            <a:xfrm>
              <a:off x="1776" y="192"/>
              <a:ext cx="81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19462" name="Line 7"/>
            <p:cNvSpPr/>
            <p:nvPr/>
          </p:nvSpPr>
          <p:spPr>
            <a:xfrm rot="10800000">
              <a:off x="0" y="192"/>
              <a:ext cx="816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grpSp>
        <p:nvGrpSpPr>
          <p:cNvPr id="20488" name="组合 20487"/>
          <p:cNvGrpSpPr/>
          <p:nvPr/>
        </p:nvGrpSpPr>
        <p:grpSpPr>
          <a:xfrm>
            <a:off x="1066800" y="1763713"/>
            <a:ext cx="7677150" cy="4313237"/>
            <a:chOff x="0" y="0"/>
            <a:chExt cx="4836" cy="2717"/>
          </a:xfrm>
        </p:grpSpPr>
        <p:grpSp>
          <p:nvGrpSpPr>
            <p:cNvPr id="19464" name="组合 20488"/>
            <p:cNvGrpSpPr/>
            <p:nvPr/>
          </p:nvGrpSpPr>
          <p:grpSpPr>
            <a:xfrm>
              <a:off x="0" y="0"/>
              <a:ext cx="4836" cy="2717"/>
              <a:chOff x="0" y="0"/>
              <a:chExt cx="4836" cy="2717"/>
            </a:xfrm>
          </p:grpSpPr>
          <p:grpSp>
            <p:nvGrpSpPr>
              <p:cNvPr id="19465" name="组合 20489"/>
              <p:cNvGrpSpPr/>
              <p:nvPr/>
            </p:nvGrpSpPr>
            <p:grpSpPr>
              <a:xfrm>
                <a:off x="576" y="423"/>
                <a:ext cx="288" cy="288"/>
                <a:chOff x="0" y="0"/>
                <a:chExt cx="288" cy="288"/>
              </a:xfrm>
            </p:grpSpPr>
            <p:sp>
              <p:nvSpPr>
                <p:cNvPr id="19466" name="Oval 13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Line 1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468" name="组合 20492"/>
              <p:cNvGrpSpPr/>
              <p:nvPr/>
            </p:nvGrpSpPr>
            <p:grpSpPr>
              <a:xfrm>
                <a:off x="1008" y="423"/>
                <a:ext cx="288" cy="288"/>
                <a:chOff x="0" y="0"/>
                <a:chExt cx="288" cy="288"/>
              </a:xfrm>
            </p:grpSpPr>
            <p:sp>
              <p:nvSpPr>
                <p:cNvPr id="19469" name="Oval 16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0" name="Line 17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471" name="组合 20495"/>
              <p:cNvGrpSpPr/>
              <p:nvPr/>
            </p:nvGrpSpPr>
            <p:grpSpPr>
              <a:xfrm>
                <a:off x="576" y="807"/>
                <a:ext cx="288" cy="288"/>
                <a:chOff x="0" y="0"/>
                <a:chExt cx="288" cy="288"/>
              </a:xfrm>
            </p:grpSpPr>
            <p:sp>
              <p:nvSpPr>
                <p:cNvPr id="19472" name="Oval 19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3" name="Line 20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474" name="组合 20498"/>
              <p:cNvGrpSpPr/>
              <p:nvPr/>
            </p:nvGrpSpPr>
            <p:grpSpPr>
              <a:xfrm>
                <a:off x="1008" y="807"/>
                <a:ext cx="288" cy="288"/>
                <a:chOff x="0" y="0"/>
                <a:chExt cx="288" cy="288"/>
              </a:xfrm>
            </p:grpSpPr>
            <p:sp>
              <p:nvSpPr>
                <p:cNvPr id="19475" name="Oval 22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6" name="Line 23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477" name="Oval 24"/>
              <p:cNvSpPr/>
              <p:nvPr/>
            </p:nvSpPr>
            <p:spPr>
              <a:xfrm>
                <a:off x="816" y="37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8" name="Oval 25"/>
              <p:cNvSpPr/>
              <p:nvPr/>
            </p:nvSpPr>
            <p:spPr>
              <a:xfrm>
                <a:off x="528" y="143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79" name="组合 20503"/>
              <p:cNvGrpSpPr/>
              <p:nvPr/>
            </p:nvGrpSpPr>
            <p:grpSpPr>
              <a:xfrm>
                <a:off x="3600" y="423"/>
                <a:ext cx="288" cy="288"/>
                <a:chOff x="0" y="0"/>
                <a:chExt cx="288" cy="288"/>
              </a:xfrm>
            </p:grpSpPr>
            <p:grpSp>
              <p:nvGrpSpPr>
                <p:cNvPr id="19480" name="组合 20504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481" name="Oval 28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2" name="Line 29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483" name="Line 30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484" name="Oval 31"/>
              <p:cNvSpPr/>
              <p:nvPr/>
            </p:nvSpPr>
            <p:spPr>
              <a:xfrm>
                <a:off x="2602" y="12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85" name="组合 20509"/>
              <p:cNvGrpSpPr/>
              <p:nvPr/>
            </p:nvGrpSpPr>
            <p:grpSpPr>
              <a:xfrm>
                <a:off x="2602" y="740"/>
                <a:ext cx="96" cy="576"/>
                <a:chOff x="0" y="0"/>
                <a:chExt cx="96" cy="576"/>
              </a:xfrm>
            </p:grpSpPr>
            <p:sp>
              <p:nvSpPr>
                <p:cNvPr id="19486" name="Oval 33"/>
                <p:cNvSpPr/>
                <p:nvPr/>
              </p:nvSpPr>
              <p:spPr>
                <a:xfrm>
                  <a:off x="0" y="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7" name="Oval 34"/>
                <p:cNvSpPr/>
                <p:nvPr/>
              </p:nvSpPr>
              <p:spPr>
                <a:xfrm>
                  <a:off x="0" y="48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88" name="Oval 35"/>
              <p:cNvSpPr/>
              <p:nvPr/>
            </p:nvSpPr>
            <p:spPr>
              <a:xfrm>
                <a:off x="3744" y="32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9" name="Oval 36"/>
              <p:cNvSpPr/>
              <p:nvPr/>
            </p:nvSpPr>
            <p:spPr>
              <a:xfrm>
                <a:off x="3552" y="143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90" name="组合 20514"/>
              <p:cNvGrpSpPr/>
              <p:nvPr/>
            </p:nvGrpSpPr>
            <p:grpSpPr>
              <a:xfrm>
                <a:off x="3168" y="423"/>
                <a:ext cx="288" cy="288"/>
                <a:chOff x="0" y="0"/>
                <a:chExt cx="288" cy="288"/>
              </a:xfrm>
            </p:grpSpPr>
            <p:grpSp>
              <p:nvGrpSpPr>
                <p:cNvPr id="19491" name="组合 20515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492" name="Oval 39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93" name="Line 40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494" name="Line 4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495" name="组合 20519"/>
              <p:cNvGrpSpPr/>
              <p:nvPr/>
            </p:nvGrpSpPr>
            <p:grpSpPr>
              <a:xfrm>
                <a:off x="3168" y="807"/>
                <a:ext cx="288" cy="288"/>
                <a:chOff x="0" y="0"/>
                <a:chExt cx="288" cy="288"/>
              </a:xfrm>
            </p:grpSpPr>
            <p:grpSp>
              <p:nvGrpSpPr>
                <p:cNvPr id="19496" name="组合 20520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497" name="Oval 44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98" name="Line 45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499" name="Line 46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00" name="组合 20524"/>
              <p:cNvGrpSpPr/>
              <p:nvPr/>
            </p:nvGrpSpPr>
            <p:grpSpPr>
              <a:xfrm>
                <a:off x="3600" y="807"/>
                <a:ext cx="288" cy="288"/>
                <a:chOff x="0" y="0"/>
                <a:chExt cx="288" cy="288"/>
              </a:xfrm>
            </p:grpSpPr>
            <p:grpSp>
              <p:nvGrpSpPr>
                <p:cNvPr id="19501" name="组合 20525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02" name="Oval 49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03" name="Line 50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04" name="Line 5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05" name="组合 20529"/>
              <p:cNvGrpSpPr/>
              <p:nvPr/>
            </p:nvGrpSpPr>
            <p:grpSpPr>
              <a:xfrm>
                <a:off x="3168" y="1191"/>
                <a:ext cx="288" cy="288"/>
                <a:chOff x="0" y="0"/>
                <a:chExt cx="288" cy="288"/>
              </a:xfrm>
            </p:grpSpPr>
            <p:grpSp>
              <p:nvGrpSpPr>
                <p:cNvPr id="19506" name="组合 20530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07" name="Oval 54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08" name="Line 55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09" name="Line 56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10" name="组合 20534"/>
              <p:cNvGrpSpPr/>
              <p:nvPr/>
            </p:nvGrpSpPr>
            <p:grpSpPr>
              <a:xfrm>
                <a:off x="3600" y="1191"/>
                <a:ext cx="288" cy="288"/>
                <a:chOff x="0" y="0"/>
                <a:chExt cx="288" cy="288"/>
              </a:xfrm>
            </p:grpSpPr>
            <p:grpSp>
              <p:nvGrpSpPr>
                <p:cNvPr id="19511" name="组合 20535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12" name="Oval 59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3" name="Line 60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14" name="Line 6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15" name="组合 20539"/>
              <p:cNvGrpSpPr/>
              <p:nvPr/>
            </p:nvGrpSpPr>
            <p:grpSpPr>
              <a:xfrm>
                <a:off x="576" y="1191"/>
                <a:ext cx="288" cy="288"/>
                <a:chOff x="0" y="0"/>
                <a:chExt cx="288" cy="288"/>
              </a:xfrm>
            </p:grpSpPr>
            <p:sp>
              <p:nvSpPr>
                <p:cNvPr id="19516" name="Oval 63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7" name="Line 6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18" name="组合 20542"/>
              <p:cNvGrpSpPr/>
              <p:nvPr/>
            </p:nvGrpSpPr>
            <p:grpSpPr>
              <a:xfrm>
                <a:off x="1008" y="1191"/>
                <a:ext cx="288" cy="288"/>
                <a:chOff x="0" y="0"/>
                <a:chExt cx="288" cy="288"/>
              </a:xfrm>
            </p:grpSpPr>
            <p:sp>
              <p:nvSpPr>
                <p:cNvPr id="19519" name="Oval 66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0" name="Line 67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521" name="Rectangle 68"/>
              <p:cNvSpPr/>
              <p:nvPr/>
            </p:nvSpPr>
            <p:spPr>
              <a:xfrm>
                <a:off x="432" y="327"/>
                <a:ext cx="3600" cy="129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22" name="Text Box 69"/>
              <p:cNvSpPr txBox="1"/>
              <p:nvPr/>
            </p:nvSpPr>
            <p:spPr>
              <a:xfrm>
                <a:off x="576" y="38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23" name="Text Box 70"/>
              <p:cNvSpPr txBox="1"/>
              <p:nvPr/>
            </p:nvSpPr>
            <p:spPr>
              <a:xfrm>
                <a:off x="3600" y="0"/>
                <a:ext cx="4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24" name="Oval 71"/>
              <p:cNvSpPr/>
              <p:nvPr/>
            </p:nvSpPr>
            <p:spPr>
              <a:xfrm>
                <a:off x="3840" y="6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525" name="组合 20549"/>
              <p:cNvGrpSpPr/>
              <p:nvPr/>
            </p:nvGrpSpPr>
            <p:grpSpPr>
              <a:xfrm>
                <a:off x="1872" y="432"/>
                <a:ext cx="288" cy="288"/>
                <a:chOff x="0" y="0"/>
                <a:chExt cx="288" cy="288"/>
              </a:xfrm>
            </p:grpSpPr>
            <p:sp>
              <p:nvSpPr>
                <p:cNvPr id="19526" name="Oval 73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7" name="Line 7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28" name="组合 20552"/>
              <p:cNvGrpSpPr/>
              <p:nvPr/>
            </p:nvGrpSpPr>
            <p:grpSpPr>
              <a:xfrm>
                <a:off x="1440" y="432"/>
                <a:ext cx="288" cy="288"/>
                <a:chOff x="0" y="0"/>
                <a:chExt cx="288" cy="288"/>
              </a:xfrm>
            </p:grpSpPr>
            <p:sp>
              <p:nvSpPr>
                <p:cNvPr id="19529" name="Oval 76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30" name="Line 77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31" name="组合 20555"/>
              <p:cNvGrpSpPr/>
              <p:nvPr/>
            </p:nvGrpSpPr>
            <p:grpSpPr>
              <a:xfrm>
                <a:off x="1440" y="816"/>
                <a:ext cx="288" cy="288"/>
                <a:chOff x="0" y="0"/>
                <a:chExt cx="288" cy="288"/>
              </a:xfrm>
            </p:grpSpPr>
            <p:sp>
              <p:nvSpPr>
                <p:cNvPr id="19532" name="Oval 79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33" name="Line 80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34" name="组合 20558"/>
              <p:cNvGrpSpPr/>
              <p:nvPr/>
            </p:nvGrpSpPr>
            <p:grpSpPr>
              <a:xfrm>
                <a:off x="1872" y="807"/>
                <a:ext cx="288" cy="288"/>
                <a:chOff x="0" y="0"/>
                <a:chExt cx="288" cy="288"/>
              </a:xfrm>
            </p:grpSpPr>
            <p:sp>
              <p:nvSpPr>
                <p:cNvPr id="19535" name="Oval 82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36" name="Line 83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37" name="组合 20561"/>
              <p:cNvGrpSpPr/>
              <p:nvPr/>
            </p:nvGrpSpPr>
            <p:grpSpPr>
              <a:xfrm>
                <a:off x="1440" y="1200"/>
                <a:ext cx="288" cy="288"/>
                <a:chOff x="0" y="0"/>
                <a:chExt cx="288" cy="288"/>
              </a:xfrm>
            </p:grpSpPr>
            <p:sp>
              <p:nvSpPr>
                <p:cNvPr id="19538" name="Oval 85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39" name="Line 86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40" name="组合 20564"/>
              <p:cNvGrpSpPr/>
              <p:nvPr/>
            </p:nvGrpSpPr>
            <p:grpSpPr>
              <a:xfrm>
                <a:off x="1872" y="1200"/>
                <a:ext cx="288" cy="288"/>
                <a:chOff x="0" y="0"/>
                <a:chExt cx="288" cy="288"/>
              </a:xfrm>
            </p:grpSpPr>
            <p:sp>
              <p:nvSpPr>
                <p:cNvPr id="19541" name="Oval 88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42" name="Line 89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43" name="组合 20567"/>
              <p:cNvGrpSpPr/>
              <p:nvPr/>
            </p:nvGrpSpPr>
            <p:grpSpPr>
              <a:xfrm>
                <a:off x="2304" y="432"/>
                <a:ext cx="288" cy="288"/>
                <a:chOff x="0" y="0"/>
                <a:chExt cx="288" cy="288"/>
              </a:xfrm>
            </p:grpSpPr>
            <p:grpSp>
              <p:nvGrpSpPr>
                <p:cNvPr id="19544" name="组合 20568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45" name="Oval 92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46" name="Line 93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47" name="Line 9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48" name="组合 20572"/>
              <p:cNvGrpSpPr/>
              <p:nvPr/>
            </p:nvGrpSpPr>
            <p:grpSpPr>
              <a:xfrm>
                <a:off x="2736" y="432"/>
                <a:ext cx="288" cy="288"/>
                <a:chOff x="0" y="0"/>
                <a:chExt cx="288" cy="288"/>
              </a:xfrm>
            </p:grpSpPr>
            <p:grpSp>
              <p:nvGrpSpPr>
                <p:cNvPr id="19549" name="组合 20573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50" name="Oval 97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51" name="Line 98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52" name="Line 99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53" name="组合 20577"/>
              <p:cNvGrpSpPr/>
              <p:nvPr/>
            </p:nvGrpSpPr>
            <p:grpSpPr>
              <a:xfrm>
                <a:off x="2304" y="816"/>
                <a:ext cx="288" cy="288"/>
                <a:chOff x="0" y="0"/>
                <a:chExt cx="288" cy="288"/>
              </a:xfrm>
            </p:grpSpPr>
            <p:grpSp>
              <p:nvGrpSpPr>
                <p:cNvPr id="19554" name="组合 20578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55" name="Oval 102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56" name="Line 103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57" name="Line 10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58" name="组合 20582"/>
              <p:cNvGrpSpPr/>
              <p:nvPr/>
            </p:nvGrpSpPr>
            <p:grpSpPr>
              <a:xfrm>
                <a:off x="2736" y="816"/>
                <a:ext cx="288" cy="288"/>
                <a:chOff x="0" y="0"/>
                <a:chExt cx="288" cy="288"/>
              </a:xfrm>
            </p:grpSpPr>
            <p:grpSp>
              <p:nvGrpSpPr>
                <p:cNvPr id="19559" name="组合 20583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60" name="Oval 107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61" name="Line 108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62" name="Line 109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63" name="组合 20587"/>
              <p:cNvGrpSpPr/>
              <p:nvPr/>
            </p:nvGrpSpPr>
            <p:grpSpPr>
              <a:xfrm>
                <a:off x="2736" y="1200"/>
                <a:ext cx="288" cy="288"/>
                <a:chOff x="0" y="0"/>
                <a:chExt cx="288" cy="288"/>
              </a:xfrm>
            </p:grpSpPr>
            <p:grpSp>
              <p:nvGrpSpPr>
                <p:cNvPr id="19564" name="组合 20588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65" name="Oval 112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66" name="Line 113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67" name="Line 11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68" name="组合 20592"/>
              <p:cNvGrpSpPr/>
              <p:nvPr/>
            </p:nvGrpSpPr>
            <p:grpSpPr>
              <a:xfrm>
                <a:off x="2304" y="1200"/>
                <a:ext cx="288" cy="288"/>
                <a:chOff x="0" y="0"/>
                <a:chExt cx="288" cy="288"/>
              </a:xfrm>
            </p:grpSpPr>
            <p:grpSp>
              <p:nvGrpSpPr>
                <p:cNvPr id="19569" name="组合 20593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9570" name="Oval 117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71" name="Line 118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72" name="Line 119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73" name="组合 20597"/>
              <p:cNvGrpSpPr/>
              <p:nvPr/>
            </p:nvGrpSpPr>
            <p:grpSpPr>
              <a:xfrm>
                <a:off x="4032" y="816"/>
                <a:ext cx="48" cy="240"/>
                <a:chOff x="0" y="0"/>
                <a:chExt cx="48" cy="240"/>
              </a:xfrm>
            </p:grpSpPr>
            <p:sp>
              <p:nvSpPr>
                <p:cNvPr id="19574" name="Line 121"/>
                <p:cNvSpPr/>
                <p:nvPr/>
              </p:nvSpPr>
              <p:spPr>
                <a:xfrm>
                  <a:off x="48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75" name="Line 122"/>
                <p:cNvSpPr/>
                <p:nvPr/>
              </p:nvSpPr>
              <p:spPr>
                <a:xfrm>
                  <a:off x="0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76" name="组合 20600"/>
              <p:cNvGrpSpPr/>
              <p:nvPr/>
            </p:nvGrpSpPr>
            <p:grpSpPr>
              <a:xfrm>
                <a:off x="384" y="816"/>
                <a:ext cx="48" cy="240"/>
                <a:chOff x="0" y="0"/>
                <a:chExt cx="48" cy="240"/>
              </a:xfrm>
            </p:grpSpPr>
            <p:sp>
              <p:nvSpPr>
                <p:cNvPr id="19577" name="Line 124"/>
                <p:cNvSpPr/>
                <p:nvPr/>
              </p:nvSpPr>
              <p:spPr>
                <a:xfrm>
                  <a:off x="0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78" name="Line 125"/>
                <p:cNvSpPr/>
                <p:nvPr/>
              </p:nvSpPr>
              <p:spPr>
                <a:xfrm>
                  <a:off x="48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579" name="Oval 126"/>
              <p:cNvSpPr/>
              <p:nvPr/>
            </p:nvSpPr>
            <p:spPr>
              <a:xfrm>
                <a:off x="528" y="72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80" name="Freeform 127"/>
              <p:cNvSpPr/>
              <p:nvPr/>
            </p:nvSpPr>
            <p:spPr>
              <a:xfrm>
                <a:off x="2016" y="1997"/>
                <a:ext cx="467" cy="1"/>
              </a:xfrm>
              <a:custGeom>
                <a:avLst/>
                <a:gdLst/>
                <a:ahLst/>
                <a:cxnLst>
                  <a:cxn ang="0">
                    <a:pos x="467" y="0"/>
                  </a:cxn>
                  <a:cxn ang="0">
                    <a:pos x="0" y="0"/>
                  </a:cxn>
                </a:cxnLst>
                <a:pathLst>
                  <a:path w="467" h="1">
                    <a:moveTo>
                      <a:pt x="467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81" name="Text Box 128"/>
              <p:cNvSpPr txBox="1"/>
              <p:nvPr/>
            </p:nvSpPr>
            <p:spPr>
              <a:xfrm>
                <a:off x="1680" y="1958"/>
                <a:ext cx="10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外电场方向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582" name="组合 20606"/>
              <p:cNvGrpSpPr/>
              <p:nvPr/>
            </p:nvGrpSpPr>
            <p:grpSpPr>
              <a:xfrm>
                <a:off x="1670" y="1661"/>
                <a:ext cx="1076" cy="288"/>
                <a:chOff x="0" y="0"/>
                <a:chExt cx="1076" cy="288"/>
              </a:xfrm>
            </p:grpSpPr>
            <p:sp>
              <p:nvSpPr>
                <p:cNvPr id="19583" name="Text Box 130"/>
                <p:cNvSpPr txBox="1"/>
                <p:nvPr/>
              </p:nvSpPr>
              <p:spPr>
                <a:xfrm>
                  <a:off x="0" y="0"/>
                  <a:ext cx="107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内电场方向</a:t>
                  </a:r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84" name="Line 131"/>
                <p:cNvSpPr/>
                <p:nvPr/>
              </p:nvSpPr>
              <p:spPr>
                <a:xfrm flipH="1">
                  <a:off x="192" y="0"/>
                  <a:ext cx="671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sm" len="lg"/>
                </a:ln>
              </p:spPr>
            </p:sp>
          </p:grpSp>
          <p:sp>
            <p:nvSpPr>
              <p:cNvPr id="19585" name="Line 132"/>
              <p:cNvSpPr/>
              <p:nvPr/>
            </p:nvSpPr>
            <p:spPr>
              <a:xfrm rot="10800000">
                <a:off x="1199" y="2429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86" name="Line 133"/>
              <p:cNvSpPr/>
              <p:nvPr/>
            </p:nvSpPr>
            <p:spPr>
              <a:xfrm rot="10800000">
                <a:off x="1343" y="2333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87" name="Line 134"/>
              <p:cNvSpPr/>
              <p:nvPr/>
            </p:nvSpPr>
            <p:spPr>
              <a:xfrm rot="10800000">
                <a:off x="1487" y="2429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88" name="Line 135"/>
              <p:cNvSpPr/>
              <p:nvPr/>
            </p:nvSpPr>
            <p:spPr>
              <a:xfrm rot="10800000">
                <a:off x="1631" y="2333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89" name="Text Box 136"/>
              <p:cNvSpPr txBox="1"/>
              <p:nvPr/>
            </p:nvSpPr>
            <p:spPr>
              <a:xfrm>
                <a:off x="1680" y="2246"/>
                <a:ext cx="22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90" name="Line 137"/>
              <p:cNvSpPr/>
              <p:nvPr/>
            </p:nvSpPr>
            <p:spPr>
              <a:xfrm flipV="1">
                <a:off x="4464" y="912"/>
                <a:ext cx="0" cy="161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91" name="Line 138"/>
              <p:cNvSpPr/>
              <p:nvPr/>
            </p:nvSpPr>
            <p:spPr>
              <a:xfrm flipH="1">
                <a:off x="4080" y="912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92" name="Line 139"/>
              <p:cNvSpPr/>
              <p:nvPr/>
            </p:nvSpPr>
            <p:spPr>
              <a:xfrm flipH="1">
                <a:off x="0" y="912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93" name="Line 140"/>
              <p:cNvSpPr/>
              <p:nvPr/>
            </p:nvSpPr>
            <p:spPr>
              <a:xfrm>
                <a:off x="0" y="912"/>
                <a:ext cx="0" cy="161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94" name="Line 141"/>
              <p:cNvSpPr/>
              <p:nvPr/>
            </p:nvSpPr>
            <p:spPr>
              <a:xfrm>
                <a:off x="0" y="2522"/>
                <a:ext cx="120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95" name="Line 142"/>
              <p:cNvSpPr/>
              <p:nvPr/>
            </p:nvSpPr>
            <p:spPr>
              <a:xfrm>
                <a:off x="1632" y="2523"/>
                <a:ext cx="283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96" name="Rectangle 143"/>
              <p:cNvSpPr/>
              <p:nvPr/>
            </p:nvSpPr>
            <p:spPr>
              <a:xfrm rot="5400000">
                <a:off x="2592" y="2304"/>
                <a:ext cx="144" cy="432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97" name="Text Box 144"/>
              <p:cNvSpPr txBox="1"/>
              <p:nvPr/>
            </p:nvSpPr>
            <p:spPr>
              <a:xfrm>
                <a:off x="2492" y="2208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598" name="组合 20622"/>
              <p:cNvGrpSpPr/>
              <p:nvPr/>
            </p:nvGrpSpPr>
            <p:grpSpPr>
              <a:xfrm>
                <a:off x="4560" y="998"/>
                <a:ext cx="276" cy="672"/>
                <a:chOff x="0" y="0"/>
                <a:chExt cx="276" cy="672"/>
              </a:xfrm>
            </p:grpSpPr>
            <p:sp>
              <p:nvSpPr>
                <p:cNvPr id="19599" name="Line 146"/>
                <p:cNvSpPr/>
                <p:nvPr/>
              </p:nvSpPr>
              <p:spPr>
                <a:xfrm flipV="1">
                  <a:off x="0" y="0"/>
                  <a:ext cx="0" cy="672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</p:sp>
            <p:sp>
              <p:nvSpPr>
                <p:cNvPr id="19600" name="Text Box 147"/>
                <p:cNvSpPr txBox="1"/>
                <p:nvPr/>
              </p:nvSpPr>
              <p:spPr>
                <a:xfrm>
                  <a:off x="14" y="241"/>
                  <a:ext cx="26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方正琥珀繁体" pitchFamily="2" charset="-122"/>
                    </a:rPr>
                    <a:t>I</a:t>
                  </a:r>
                  <a:r>
                    <a:rPr lang="en-US" altLang="zh-CN" sz="2400" b="1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方正琥珀繁体" pitchFamily="2" charset="-122"/>
                    </a:rPr>
                    <a:t>S</a:t>
                  </a:r>
                  <a:endParaRPr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方正琥珀繁体" pitchFamily="2" charset="-122"/>
                  </a:endParaRPr>
                </a:p>
              </p:txBody>
            </p:sp>
          </p:grpSp>
        </p:grpSp>
        <p:sp>
          <p:nvSpPr>
            <p:cNvPr id="19601" name="Line 148"/>
            <p:cNvSpPr/>
            <p:nvPr/>
          </p:nvSpPr>
          <p:spPr>
            <a:xfrm>
              <a:off x="2208" y="325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627" name="组合 20626"/>
          <p:cNvGrpSpPr/>
          <p:nvPr/>
        </p:nvGrpSpPr>
        <p:grpSpPr>
          <a:xfrm>
            <a:off x="5292725" y="115888"/>
            <a:ext cx="3557588" cy="1825625"/>
            <a:chOff x="0" y="0"/>
            <a:chExt cx="2496" cy="1200"/>
          </a:xfrm>
        </p:grpSpPr>
        <p:sp>
          <p:nvSpPr>
            <p:cNvPr id="19603" name="AutoShape 65"/>
            <p:cNvSpPr/>
            <p:nvPr/>
          </p:nvSpPr>
          <p:spPr>
            <a:xfrm>
              <a:off x="0" y="0"/>
              <a:ext cx="2496" cy="1200"/>
            </a:xfrm>
            <a:prstGeom prst="cloudCallout">
              <a:avLst>
                <a:gd name="adj1" fmla="val -36537"/>
                <a:gd name="adj2" fmla="val 66833"/>
              </a:avLst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604" name="Text Box 66"/>
            <p:cNvSpPr txBox="1"/>
            <p:nvPr/>
          </p:nvSpPr>
          <p:spPr>
            <a:xfrm>
              <a:off x="136" y="192"/>
              <a:ext cx="2286" cy="7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空间电荷区变宽，阻碍了扩散运动，电路中仅有很小的反向漂移电流。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30" name="Text Box 3"/>
          <p:cNvSpPr txBox="1"/>
          <p:nvPr/>
        </p:nvSpPr>
        <p:spPr>
          <a:xfrm>
            <a:off x="838200" y="908050"/>
            <a:ext cx="3733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noProof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lang="en-US" altLang="zh-CN" sz="2600" b="1" noProof="1">
                <a:solidFill>
                  <a:srgbClr val="99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PN </a:t>
            </a:r>
            <a:r>
              <a:rPr lang="zh-CN" altLang="en-US" sz="2600" b="1" noProof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外加反向电压</a:t>
            </a:r>
            <a:endParaRPr lang="zh-CN" altLang="en-US" sz="2600" b="1" noProof="1" dirty="0">
              <a:solidFill>
                <a:srgbClr val="99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6" name="Text Box 4"/>
          <p:cNvSpPr txBox="1"/>
          <p:nvPr/>
        </p:nvSpPr>
        <p:spPr>
          <a:xfrm>
            <a:off x="414338" y="844550"/>
            <a:ext cx="796925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反向接法时，外电场与内电场的方向一致，增强了内电场的作用；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34988" y="2009775"/>
            <a:ext cx="64770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1" lang="zh-CN" altLang="en-US" sz="26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外电场使空间电荷区变宽；</a:t>
            </a:r>
            <a:endParaRPr kumimoji="1" lang="zh-CN" altLang="en-US" sz="2600" b="1" kern="1200" cap="none" spc="0" normalizeH="0" baseline="0" noProof="0"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8" name="Text Box 6"/>
          <p:cNvSpPr txBox="1"/>
          <p:nvPr/>
        </p:nvSpPr>
        <p:spPr>
          <a:xfrm>
            <a:off x="611188" y="2565400"/>
            <a:ext cx="7693025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不利于扩散运动，有利于漂移运动，漂移电流大于扩散电流，电路中产生反向电流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9" name="Text Box 7"/>
          <p:cNvSpPr txBox="1"/>
          <p:nvPr/>
        </p:nvSpPr>
        <p:spPr>
          <a:xfrm>
            <a:off x="534988" y="3686175"/>
            <a:ext cx="7467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由于少数载流子浓度很低，反向电流数值非常小。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5" name="Text Box 9"/>
          <p:cNvSpPr txBox="1"/>
          <p:nvPr/>
        </p:nvSpPr>
        <p:spPr>
          <a:xfrm>
            <a:off x="395288" y="4437063"/>
            <a:ext cx="7854950" cy="965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反向电流又称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反向饱和电流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对温度十分敏感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随着温度升高，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将急剧增大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7" grpId="0"/>
      <p:bldP spid="156678" grpId="0"/>
      <p:bldP spid="156679" grpId="0"/>
      <p:bldP spid="1577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Text Box 2"/>
          <p:cNvSpPr txBox="1"/>
          <p:nvPr/>
        </p:nvSpPr>
        <p:spPr>
          <a:xfrm>
            <a:off x="827088" y="188913"/>
            <a:ext cx="7475537" cy="2671762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▲当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结正向偏置时，回路中将产生一个较大的正向电流，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结处于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导通状态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▲▲当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结反向偏置时，回路中反向电流非常小，几乎等于零，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结处于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截止状态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charRg st="4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8722">
                                            <p:txEl>
                                              <p:charRg st="4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charRg st="8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8722">
                                            <p:txEl>
                                              <p:charRg st="88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dvAuto="100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384175" y="260350"/>
            <a:ext cx="4267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二极管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609600" y="1120775"/>
            <a:ext cx="78486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在二极管的两端加上电压，测量流过管子的电流，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之间的关系曲线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2" name="组合 22531"/>
          <p:cNvGrpSpPr/>
          <p:nvPr/>
        </p:nvGrpSpPr>
        <p:grpSpPr>
          <a:xfrm>
            <a:off x="1303338" y="4041775"/>
            <a:ext cx="1282700" cy="165100"/>
            <a:chOff x="0" y="0"/>
            <a:chExt cx="808" cy="104"/>
          </a:xfrm>
        </p:grpSpPr>
        <p:sp>
          <p:nvSpPr>
            <p:cNvPr id="23556" name="Line 5"/>
            <p:cNvSpPr/>
            <p:nvPr/>
          </p:nvSpPr>
          <p:spPr>
            <a:xfrm>
              <a:off x="0" y="104"/>
              <a:ext cx="576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57" name="Freeform 6"/>
            <p:cNvSpPr/>
            <p:nvPr/>
          </p:nvSpPr>
          <p:spPr>
            <a:xfrm>
              <a:off x="576" y="0"/>
              <a:ext cx="232" cy="10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7" y="27"/>
                </a:cxn>
                <a:cxn ang="0">
                  <a:pos x="79" y="23"/>
                </a:cxn>
                <a:cxn ang="0">
                  <a:pos x="84" y="21"/>
                </a:cxn>
                <a:cxn ang="0">
                  <a:pos x="92" y="19"/>
                </a:cxn>
                <a:cxn ang="0">
                  <a:pos x="109" y="13"/>
                </a:cxn>
                <a:cxn ang="0">
                  <a:pos x="119" y="6"/>
                </a:cxn>
                <a:cxn ang="0">
                  <a:pos x="129" y="0"/>
                </a:cxn>
              </a:cxnLst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535" name="组合 22534"/>
          <p:cNvGrpSpPr/>
          <p:nvPr/>
        </p:nvGrpSpPr>
        <p:grpSpPr>
          <a:xfrm>
            <a:off x="998538" y="4206875"/>
            <a:ext cx="304800" cy="1371600"/>
            <a:chOff x="0" y="0"/>
            <a:chExt cx="192" cy="864"/>
          </a:xfrm>
        </p:grpSpPr>
        <p:sp>
          <p:nvSpPr>
            <p:cNvPr id="23559" name="Freeform 8"/>
            <p:cNvSpPr/>
            <p:nvPr/>
          </p:nvSpPr>
          <p:spPr>
            <a:xfrm>
              <a:off x="96" y="0"/>
              <a:ext cx="96" cy="19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48" y="48"/>
                </a:cxn>
                <a:cxn ang="0">
                  <a:pos x="0" y="192"/>
                </a:cxn>
              </a:cxnLst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60" name="Line 9"/>
            <p:cNvSpPr/>
            <p:nvPr/>
          </p:nvSpPr>
          <p:spPr>
            <a:xfrm flipH="1">
              <a:off x="0" y="192"/>
              <a:ext cx="96" cy="672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538" name="组合 22537"/>
          <p:cNvGrpSpPr/>
          <p:nvPr/>
        </p:nvGrpSpPr>
        <p:grpSpPr>
          <a:xfrm>
            <a:off x="952500" y="2089150"/>
            <a:ext cx="3467100" cy="3732213"/>
            <a:chOff x="0" y="0"/>
            <a:chExt cx="2184" cy="2351"/>
          </a:xfrm>
        </p:grpSpPr>
        <p:sp>
          <p:nvSpPr>
            <p:cNvPr id="23562" name="Line 11"/>
            <p:cNvSpPr/>
            <p:nvPr/>
          </p:nvSpPr>
          <p:spPr>
            <a:xfrm>
              <a:off x="116" y="1248"/>
              <a:ext cx="182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23563" name="Line 12"/>
            <p:cNvSpPr/>
            <p:nvPr/>
          </p:nvSpPr>
          <p:spPr>
            <a:xfrm flipV="1">
              <a:off x="1027" y="191"/>
              <a:ext cx="0" cy="2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23564" name="Line 13"/>
            <p:cNvSpPr/>
            <p:nvPr/>
          </p:nvSpPr>
          <p:spPr>
            <a:xfrm>
              <a:off x="980" y="9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5" name="Line 14"/>
            <p:cNvSpPr/>
            <p:nvPr/>
          </p:nvSpPr>
          <p:spPr>
            <a:xfrm>
              <a:off x="980" y="72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6" name="Line 15"/>
            <p:cNvSpPr/>
            <p:nvPr/>
          </p:nvSpPr>
          <p:spPr>
            <a:xfrm>
              <a:off x="980" y="48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7" name="Line 16"/>
            <p:cNvSpPr/>
            <p:nvPr/>
          </p:nvSpPr>
          <p:spPr>
            <a:xfrm>
              <a:off x="1028" y="1584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8" name="Line 17"/>
            <p:cNvSpPr/>
            <p:nvPr/>
          </p:nvSpPr>
          <p:spPr>
            <a:xfrm>
              <a:off x="1028" y="192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9" name="Line 18"/>
            <p:cNvSpPr/>
            <p:nvPr/>
          </p:nvSpPr>
          <p:spPr>
            <a:xfrm>
              <a:off x="1316" y="12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0" name="Line 19"/>
            <p:cNvSpPr/>
            <p:nvPr/>
          </p:nvSpPr>
          <p:spPr>
            <a:xfrm>
              <a:off x="1604" y="12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1" name="Line 20"/>
            <p:cNvSpPr/>
            <p:nvPr/>
          </p:nvSpPr>
          <p:spPr>
            <a:xfrm>
              <a:off x="596" y="12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2" name="Line 21"/>
            <p:cNvSpPr/>
            <p:nvPr/>
          </p:nvSpPr>
          <p:spPr>
            <a:xfrm>
              <a:off x="164" y="12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3" name="Text Box 22"/>
            <p:cNvSpPr txBox="1"/>
            <p:nvPr/>
          </p:nvSpPr>
          <p:spPr>
            <a:xfrm>
              <a:off x="754" y="36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4" name="Text Box 23"/>
            <p:cNvSpPr txBox="1"/>
            <p:nvPr/>
          </p:nvSpPr>
          <p:spPr>
            <a:xfrm>
              <a:off x="754" y="60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Text Box 24"/>
            <p:cNvSpPr txBox="1"/>
            <p:nvPr/>
          </p:nvSpPr>
          <p:spPr>
            <a:xfrm>
              <a:off x="754" y="845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6" name="Text Box 25"/>
            <p:cNvSpPr txBox="1"/>
            <p:nvPr/>
          </p:nvSpPr>
          <p:spPr>
            <a:xfrm>
              <a:off x="504" y="1427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– 0.002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7" name="Text Box 26"/>
            <p:cNvSpPr txBox="1"/>
            <p:nvPr/>
          </p:nvSpPr>
          <p:spPr>
            <a:xfrm>
              <a:off x="504" y="1805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– 0.004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8" name="Text Box 27"/>
            <p:cNvSpPr txBox="1"/>
            <p:nvPr/>
          </p:nvSpPr>
          <p:spPr>
            <a:xfrm>
              <a:off x="982" y="1229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9" name="Text Box 28"/>
            <p:cNvSpPr txBox="1"/>
            <p:nvPr/>
          </p:nvSpPr>
          <p:spPr>
            <a:xfrm>
              <a:off x="1190" y="1220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0.5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0" name="Text Box 29"/>
            <p:cNvSpPr txBox="1"/>
            <p:nvPr/>
          </p:nvSpPr>
          <p:spPr>
            <a:xfrm>
              <a:off x="1456" y="1230"/>
              <a:ext cx="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1" name="Text Box 30"/>
            <p:cNvSpPr txBox="1"/>
            <p:nvPr/>
          </p:nvSpPr>
          <p:spPr>
            <a:xfrm>
              <a:off x="430" y="1037"/>
              <a:ext cx="3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–25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2" name="Text Box 31"/>
            <p:cNvSpPr txBox="1"/>
            <p:nvPr/>
          </p:nvSpPr>
          <p:spPr>
            <a:xfrm>
              <a:off x="0" y="1027"/>
              <a:ext cx="3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–50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3" name="Text Box 32"/>
            <p:cNvSpPr txBox="1"/>
            <p:nvPr/>
          </p:nvSpPr>
          <p:spPr>
            <a:xfrm>
              <a:off x="813" y="0"/>
              <a:ext cx="5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en-US" altLang="zh-CN" sz="20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mA</a:t>
              </a:r>
              <a:endParaRPr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4" name="Text Box 33"/>
            <p:cNvSpPr txBox="1"/>
            <p:nvPr/>
          </p:nvSpPr>
          <p:spPr>
            <a:xfrm>
              <a:off x="1712" y="1277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/ V</a:t>
              </a:r>
              <a:endParaRPr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5" name="Line 34"/>
            <p:cNvSpPr/>
            <p:nvPr/>
          </p:nvSpPr>
          <p:spPr>
            <a:xfrm>
              <a:off x="1412" y="1248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563" name="Line 35"/>
          <p:cNvSpPr/>
          <p:nvPr/>
        </p:nvSpPr>
        <p:spPr>
          <a:xfrm>
            <a:off x="3208338" y="4054475"/>
            <a:ext cx="0" cy="609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564" name="Line 36"/>
          <p:cNvSpPr/>
          <p:nvPr/>
        </p:nvSpPr>
        <p:spPr>
          <a:xfrm>
            <a:off x="2598738" y="4435475"/>
            <a:ext cx="60801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stealth" w="sm" len="lg"/>
            <a:tailEnd type="stealth" w="sm" len="lg"/>
          </a:ln>
        </p:spPr>
      </p:sp>
      <p:sp>
        <p:nvSpPr>
          <p:cNvPr id="22565" name="Text Box 37"/>
          <p:cNvSpPr txBox="1"/>
          <p:nvPr/>
        </p:nvSpPr>
        <p:spPr>
          <a:xfrm>
            <a:off x="3429000" y="2911475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正向特性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66" name="Text Box 38"/>
          <p:cNvSpPr txBox="1"/>
          <p:nvPr/>
        </p:nvSpPr>
        <p:spPr>
          <a:xfrm>
            <a:off x="990600" y="5761038"/>
            <a:ext cx="3151188" cy="427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硅管的伏安特性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67" name="组合 22566"/>
          <p:cNvGrpSpPr/>
          <p:nvPr/>
        </p:nvGrpSpPr>
        <p:grpSpPr>
          <a:xfrm>
            <a:off x="2598738" y="2530475"/>
            <a:ext cx="990600" cy="1524000"/>
            <a:chOff x="0" y="0"/>
            <a:chExt cx="624" cy="960"/>
          </a:xfrm>
        </p:grpSpPr>
        <p:sp>
          <p:nvSpPr>
            <p:cNvPr id="23591" name="Freeform 40"/>
            <p:cNvSpPr/>
            <p:nvPr/>
          </p:nvSpPr>
          <p:spPr>
            <a:xfrm>
              <a:off x="336" y="0"/>
              <a:ext cx="288" cy="960"/>
            </a:xfrm>
            <a:custGeom>
              <a:avLst/>
              <a:gdLst/>
              <a:ahLst/>
              <a:cxnLst>
                <a:cxn ang="0">
                  <a:pos x="0" y="866"/>
                </a:cxn>
                <a:cxn ang="0">
                  <a:pos x="123" y="747"/>
                </a:cxn>
                <a:cxn ang="0">
                  <a:pos x="246" y="113"/>
                </a:cxn>
                <a:cxn ang="0">
                  <a:pos x="246" y="73"/>
                </a:cxn>
              </a:cxnLst>
              <a:pathLst>
                <a:path w="312" h="1056">
                  <a:moveTo>
                    <a:pt x="0" y="1048"/>
                  </a:moveTo>
                  <a:cubicBezTo>
                    <a:pt x="48" y="1052"/>
                    <a:pt x="96" y="1056"/>
                    <a:pt x="144" y="904"/>
                  </a:cubicBezTo>
                  <a:cubicBezTo>
                    <a:pt x="192" y="752"/>
                    <a:pt x="264" y="272"/>
                    <a:pt x="288" y="136"/>
                  </a:cubicBezTo>
                  <a:cubicBezTo>
                    <a:pt x="312" y="0"/>
                    <a:pt x="300" y="44"/>
                    <a:pt x="288" y="8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92" name="Line 41"/>
            <p:cNvSpPr/>
            <p:nvPr/>
          </p:nvSpPr>
          <p:spPr>
            <a:xfrm>
              <a:off x="0" y="960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570" name="组合 22569"/>
          <p:cNvGrpSpPr/>
          <p:nvPr/>
        </p:nvGrpSpPr>
        <p:grpSpPr>
          <a:xfrm>
            <a:off x="2827338" y="5045075"/>
            <a:ext cx="1314450" cy="457200"/>
            <a:chOff x="0" y="0"/>
            <a:chExt cx="828" cy="288"/>
          </a:xfrm>
        </p:grpSpPr>
        <p:sp>
          <p:nvSpPr>
            <p:cNvPr id="23594" name="AutoShape 43"/>
            <p:cNvSpPr/>
            <p:nvPr/>
          </p:nvSpPr>
          <p:spPr>
            <a:xfrm flipV="1">
              <a:off x="69" y="0"/>
              <a:ext cx="720" cy="288"/>
            </a:xfrm>
            <a:prstGeom prst="wedgeRoundRectCallout">
              <a:avLst>
                <a:gd name="adj1" fmla="val -39727"/>
                <a:gd name="adj2" fmla="val 160069"/>
                <a:gd name="adj3" fmla="val 16667"/>
              </a:avLst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 anchorCtr="0"/>
            <a:p>
              <a:pPr algn="ctr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Text Box 44"/>
            <p:cNvSpPr txBox="1"/>
            <p:nvPr/>
          </p:nvSpPr>
          <p:spPr>
            <a:xfrm>
              <a:off x="0" y="0"/>
              <a:ext cx="8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死区电压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73" name="组合 22572"/>
          <p:cNvGrpSpPr/>
          <p:nvPr/>
        </p:nvGrpSpPr>
        <p:grpSpPr>
          <a:xfrm>
            <a:off x="998538" y="4283075"/>
            <a:ext cx="1619250" cy="928688"/>
            <a:chOff x="0" y="0"/>
            <a:chExt cx="1020" cy="585"/>
          </a:xfrm>
        </p:grpSpPr>
        <p:sp>
          <p:nvSpPr>
            <p:cNvPr id="23597" name="Text Box 46"/>
            <p:cNvSpPr txBox="1"/>
            <p:nvPr/>
          </p:nvSpPr>
          <p:spPr>
            <a:xfrm>
              <a:off x="0" y="143"/>
              <a:ext cx="88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击穿电压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(BR)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8" name="Line 47"/>
            <p:cNvSpPr/>
            <p:nvPr/>
          </p:nvSpPr>
          <p:spPr>
            <a:xfrm>
              <a:off x="164" y="0"/>
              <a:ext cx="85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stealth" w="sm" len="lg"/>
              <a:tailEnd type="stealth" w="sm" len="lg"/>
            </a:ln>
          </p:spPr>
        </p:sp>
      </p:grpSp>
      <p:sp>
        <p:nvSpPr>
          <p:cNvPr id="22576" name="Text Box 48"/>
          <p:cNvSpPr txBox="1"/>
          <p:nvPr/>
        </p:nvSpPr>
        <p:spPr>
          <a:xfrm>
            <a:off x="457200" y="4298950"/>
            <a:ext cx="549275" cy="13176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反向特性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77" name="组合 22576"/>
          <p:cNvGrpSpPr/>
          <p:nvPr/>
        </p:nvGrpSpPr>
        <p:grpSpPr>
          <a:xfrm>
            <a:off x="5080000" y="1936750"/>
            <a:ext cx="3454400" cy="4237038"/>
            <a:chOff x="0" y="0"/>
            <a:chExt cx="2176" cy="2669"/>
          </a:xfrm>
        </p:grpSpPr>
        <p:sp>
          <p:nvSpPr>
            <p:cNvPr id="23601" name="Text Box 50"/>
            <p:cNvSpPr txBox="1"/>
            <p:nvPr/>
          </p:nvSpPr>
          <p:spPr>
            <a:xfrm>
              <a:off x="0" y="1056"/>
              <a:ext cx="3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– 50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602" name="组合 22578"/>
            <p:cNvGrpSpPr/>
            <p:nvPr/>
          </p:nvGrpSpPr>
          <p:grpSpPr>
            <a:xfrm>
              <a:off x="112" y="0"/>
              <a:ext cx="2064" cy="2669"/>
              <a:chOff x="0" y="0"/>
              <a:chExt cx="2064" cy="2669"/>
            </a:xfrm>
          </p:grpSpPr>
          <p:sp>
            <p:nvSpPr>
              <p:cNvPr id="23603" name="Line 52"/>
              <p:cNvSpPr/>
              <p:nvPr/>
            </p:nvSpPr>
            <p:spPr>
              <a:xfrm>
                <a:off x="0" y="1286"/>
                <a:ext cx="17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23604" name="Line 53"/>
              <p:cNvSpPr/>
              <p:nvPr/>
            </p:nvSpPr>
            <p:spPr>
              <a:xfrm flipV="1">
                <a:off x="864" y="230"/>
                <a:ext cx="0" cy="206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23605" name="Text Box 54"/>
              <p:cNvSpPr txBox="1"/>
              <p:nvPr/>
            </p:nvSpPr>
            <p:spPr>
              <a:xfrm>
                <a:off x="633" y="0"/>
                <a:ext cx="55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/ 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mA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06" name="Text Box 55"/>
              <p:cNvSpPr txBox="1"/>
              <p:nvPr/>
            </p:nvSpPr>
            <p:spPr>
              <a:xfrm>
                <a:off x="1536" y="1296"/>
                <a:ext cx="52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 V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07" name="Line 56"/>
              <p:cNvSpPr/>
              <p:nvPr/>
            </p:nvSpPr>
            <p:spPr>
              <a:xfrm>
                <a:off x="1152" y="128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8" name="Line 57"/>
              <p:cNvSpPr/>
              <p:nvPr/>
            </p:nvSpPr>
            <p:spPr>
              <a:xfrm>
                <a:off x="1440" y="128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9" name="Line 58"/>
              <p:cNvSpPr/>
              <p:nvPr/>
            </p:nvSpPr>
            <p:spPr>
              <a:xfrm>
                <a:off x="432" y="128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0" name="Line 59"/>
              <p:cNvSpPr/>
              <p:nvPr/>
            </p:nvSpPr>
            <p:spPr>
              <a:xfrm>
                <a:off x="48" y="128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1" name="Line 60"/>
              <p:cNvSpPr/>
              <p:nvPr/>
            </p:nvSpPr>
            <p:spPr>
              <a:xfrm>
                <a:off x="816" y="998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2" name="Line 61"/>
              <p:cNvSpPr/>
              <p:nvPr/>
            </p:nvSpPr>
            <p:spPr>
              <a:xfrm>
                <a:off x="816" y="758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3" name="Line 62"/>
              <p:cNvSpPr/>
              <p:nvPr/>
            </p:nvSpPr>
            <p:spPr>
              <a:xfrm>
                <a:off x="816" y="470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4" name="Line 63"/>
              <p:cNvSpPr/>
              <p:nvPr/>
            </p:nvSpPr>
            <p:spPr>
              <a:xfrm>
                <a:off x="834" y="1430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5" name="Line 64"/>
              <p:cNvSpPr/>
              <p:nvPr/>
            </p:nvSpPr>
            <p:spPr>
              <a:xfrm>
                <a:off x="834" y="1574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16" name="Text Box 65"/>
              <p:cNvSpPr txBox="1"/>
              <p:nvPr/>
            </p:nvSpPr>
            <p:spPr>
              <a:xfrm>
                <a:off x="1014" y="1277"/>
                <a:ext cx="2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17" name="Text Box 66"/>
              <p:cNvSpPr txBox="1"/>
              <p:nvPr/>
            </p:nvSpPr>
            <p:spPr>
              <a:xfrm>
                <a:off x="1302" y="1277"/>
                <a:ext cx="2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0.4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18" name="Text Box 67"/>
              <p:cNvSpPr txBox="1"/>
              <p:nvPr/>
            </p:nvSpPr>
            <p:spPr>
              <a:xfrm>
                <a:off x="241" y="1039"/>
                <a:ext cx="34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 25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19" name="Text Box 68"/>
              <p:cNvSpPr txBox="1"/>
              <p:nvPr/>
            </p:nvSpPr>
            <p:spPr>
              <a:xfrm>
                <a:off x="660" y="873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20" name="Text Box 69"/>
              <p:cNvSpPr txBox="1"/>
              <p:nvPr/>
            </p:nvSpPr>
            <p:spPr>
              <a:xfrm>
                <a:off x="624" y="633"/>
                <a:ext cx="2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21" name="Text Box 70"/>
              <p:cNvSpPr txBox="1"/>
              <p:nvPr/>
            </p:nvSpPr>
            <p:spPr>
              <a:xfrm>
                <a:off x="638" y="355"/>
                <a:ext cx="2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22" name="Text Box 71"/>
              <p:cNvSpPr txBox="1"/>
              <p:nvPr/>
            </p:nvSpPr>
            <p:spPr>
              <a:xfrm>
                <a:off x="518" y="1324"/>
                <a:ext cx="404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–0.01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23" name="Text Box 72"/>
              <p:cNvSpPr txBox="1"/>
              <p:nvPr/>
            </p:nvSpPr>
            <p:spPr>
              <a:xfrm>
                <a:off x="518" y="1468"/>
                <a:ext cx="404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–0.02</a:t>
                </a:r>
                <a:endPara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24" name="Text Box 73"/>
              <p:cNvSpPr txBox="1"/>
              <p:nvPr/>
            </p:nvSpPr>
            <p:spPr>
              <a:xfrm>
                <a:off x="206" y="2400"/>
                <a:ext cx="1348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锗管的伏安特性</a:t>
                </a:r>
                <a:endPara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25" name="Text Box 74"/>
              <p:cNvSpPr txBox="1"/>
              <p:nvPr/>
            </p:nvSpPr>
            <p:spPr>
              <a:xfrm>
                <a:off x="864" y="1247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方正琥珀繁体" pitchFamily="2" charset="-122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23626" name="Freeform 75"/>
              <p:cNvSpPr/>
              <p:nvPr/>
            </p:nvSpPr>
            <p:spPr>
              <a:xfrm>
                <a:off x="80" y="1282"/>
                <a:ext cx="812" cy="965"/>
              </a:xfrm>
              <a:custGeom>
                <a:avLst/>
                <a:gdLst/>
                <a:ahLst/>
                <a:cxnLst>
                  <a:cxn ang="0">
                    <a:pos x="728" y="24"/>
                  </a:cxn>
                  <a:cxn ang="0">
                    <a:pos x="712" y="24"/>
                  </a:cxn>
                  <a:cxn ang="0">
                    <a:pos x="128" y="169"/>
                  </a:cxn>
                  <a:cxn ang="0">
                    <a:pos x="0" y="965"/>
                  </a:cxn>
                </a:cxnLst>
                <a:pathLst>
                  <a:path w="812" h="965">
                    <a:moveTo>
                      <a:pt x="728" y="24"/>
                    </a:moveTo>
                    <a:cubicBezTo>
                      <a:pt x="724" y="24"/>
                      <a:pt x="812" y="0"/>
                      <a:pt x="712" y="24"/>
                    </a:cubicBezTo>
                    <a:cubicBezTo>
                      <a:pt x="612" y="48"/>
                      <a:pt x="247" y="12"/>
                      <a:pt x="128" y="169"/>
                    </a:cubicBezTo>
                    <a:cubicBezTo>
                      <a:pt x="9" y="326"/>
                      <a:pt x="27" y="799"/>
                      <a:pt x="0" y="965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27" name="Freeform 76"/>
              <p:cNvSpPr/>
              <p:nvPr/>
            </p:nvSpPr>
            <p:spPr>
              <a:xfrm>
                <a:off x="869" y="371"/>
                <a:ext cx="475" cy="948"/>
              </a:xfrm>
              <a:custGeom>
                <a:avLst/>
                <a:gdLst/>
                <a:ahLst/>
                <a:cxnLst>
                  <a:cxn ang="0">
                    <a:pos x="0" y="915"/>
                  </a:cxn>
                  <a:cxn ang="0">
                    <a:pos x="301" y="796"/>
                  </a:cxn>
                  <a:cxn ang="0">
                    <a:pos x="475" y="0"/>
                  </a:cxn>
                </a:cxnLst>
                <a:pathLst>
                  <a:path w="475" h="948">
                    <a:moveTo>
                      <a:pt x="0" y="915"/>
                    </a:moveTo>
                    <a:cubicBezTo>
                      <a:pt x="50" y="895"/>
                      <a:pt x="222" y="948"/>
                      <a:pt x="301" y="796"/>
                    </a:cubicBezTo>
                    <a:cubicBezTo>
                      <a:pt x="380" y="644"/>
                      <a:pt x="439" y="166"/>
                      <a:pt x="475" y="0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2605" name="Text Box 77"/>
          <p:cNvSpPr txBox="1"/>
          <p:nvPr/>
        </p:nvSpPr>
        <p:spPr>
          <a:xfrm>
            <a:off x="2362200" y="612775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二极管的伏安特性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65" grpId="0"/>
      <p:bldP spid="22566" grpId="0"/>
      <p:bldP spid="22576" grpId="0"/>
      <p:bldP spid="226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>
            <a:hlinkClick r:id="rId1" action="ppaction://hlinksldjump"/>
          </p:cNvPr>
          <p:cNvSpPr txBox="1"/>
          <p:nvPr/>
        </p:nvSpPr>
        <p:spPr>
          <a:xfrm>
            <a:off x="390525" y="204788"/>
            <a:ext cx="3127375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稳压管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4340225" y="1370013"/>
            <a:ext cx="4267200" cy="885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/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　一种特殊的面接触型半导体硅二极管。</a:t>
            </a:r>
            <a:endParaRPr lang="zh-CN" altLang="en-US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4264025" y="2559050"/>
            <a:ext cx="4343400" cy="885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　　稳压管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工作于反向击穿区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1" name="组合 24580"/>
          <p:cNvGrpSpPr/>
          <p:nvPr/>
        </p:nvGrpSpPr>
        <p:grpSpPr>
          <a:xfrm>
            <a:off x="311150" y="762000"/>
            <a:ext cx="3803650" cy="4953000"/>
            <a:chOff x="0" y="0"/>
            <a:chExt cx="2396" cy="3120"/>
          </a:xfrm>
        </p:grpSpPr>
        <p:sp>
          <p:nvSpPr>
            <p:cNvPr id="25605" name="Line 6"/>
            <p:cNvSpPr/>
            <p:nvPr/>
          </p:nvSpPr>
          <p:spPr>
            <a:xfrm>
              <a:off x="0" y="1537"/>
              <a:ext cx="222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5606" name="Line 7"/>
            <p:cNvSpPr/>
            <p:nvPr/>
          </p:nvSpPr>
          <p:spPr>
            <a:xfrm flipV="1">
              <a:off x="1341" y="1"/>
              <a:ext cx="0" cy="3119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5607" name="Text Box 8"/>
            <p:cNvSpPr txBox="1"/>
            <p:nvPr/>
          </p:nvSpPr>
          <p:spPr>
            <a:xfrm>
              <a:off x="1324" y="0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方正琥珀繁体" pitchFamily="2" charset="-122"/>
                </a:rPr>
                <a:t>I/</a:t>
              </a:r>
              <a:r>
                <a:rPr lang="en-US" altLang="zh-CN" sz="2400" b="1" err="1">
                  <a:latin typeface="Times New Roman" panose="02020603050405020304" pitchFamily="18" charset="0"/>
                  <a:ea typeface="方正琥珀繁体" pitchFamily="2" charset="-122"/>
                </a:rPr>
                <a:t>mA</a:t>
              </a:r>
              <a:endParaRPr lang="en-US" altLang="zh-CN" sz="2400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5608" name="Text Box 9"/>
            <p:cNvSpPr txBox="1"/>
            <p:nvPr/>
          </p:nvSpPr>
          <p:spPr>
            <a:xfrm>
              <a:off x="1724" y="1584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方正琥珀繁体" pitchFamily="2" charset="-122"/>
                </a:rPr>
                <a:t>U/</a:t>
              </a:r>
              <a:r>
                <a:rPr lang="en-US" altLang="zh-CN" sz="2400" b="1">
                  <a:latin typeface="Times New Roman" panose="02020603050405020304" pitchFamily="18" charset="0"/>
                  <a:ea typeface="方正琥珀繁体" pitchFamily="2" charset="-122"/>
                </a:rPr>
                <a:t>V</a:t>
              </a:r>
              <a:endParaRPr lang="en-US" altLang="zh-CN" sz="2400" b="1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5609" name="Text Box 10"/>
            <p:cNvSpPr txBox="1"/>
            <p:nvPr/>
          </p:nvSpPr>
          <p:spPr>
            <a:xfrm>
              <a:off x="1328" y="148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000" b="1" i="1">
                  <a:latin typeface="Times New Roman" panose="02020603050405020304" pitchFamily="18" charset="0"/>
                  <a:ea typeface="方正琥珀繁体" pitchFamily="2" charset="-122"/>
                </a:rPr>
                <a:t>O</a:t>
              </a:r>
              <a:endParaRPr lang="en-US" altLang="zh-CN" sz="2000" i="1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</p:grpSp>
      <p:grpSp>
        <p:nvGrpSpPr>
          <p:cNvPr id="24587" name="组合 24586"/>
          <p:cNvGrpSpPr/>
          <p:nvPr/>
        </p:nvGrpSpPr>
        <p:grpSpPr>
          <a:xfrm>
            <a:off x="2505075" y="1349375"/>
            <a:ext cx="866775" cy="890588"/>
            <a:chOff x="0" y="0"/>
            <a:chExt cx="546" cy="561"/>
          </a:xfrm>
        </p:grpSpPr>
        <p:sp>
          <p:nvSpPr>
            <p:cNvPr id="25611" name="Line 12"/>
            <p:cNvSpPr/>
            <p:nvPr/>
          </p:nvSpPr>
          <p:spPr>
            <a:xfrm flipV="1">
              <a:off x="71" y="267"/>
              <a:ext cx="475" cy="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2" name="AutoShape 13"/>
            <p:cNvSpPr/>
            <p:nvPr/>
          </p:nvSpPr>
          <p:spPr>
            <a:xfrm rot="5400000" flipH="1">
              <a:off x="179" y="157"/>
              <a:ext cx="149" cy="173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3" name="Line 14"/>
            <p:cNvSpPr/>
            <p:nvPr/>
          </p:nvSpPr>
          <p:spPr>
            <a:xfrm>
              <a:off x="364" y="193"/>
              <a:ext cx="0" cy="14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4" name="Line 15"/>
            <p:cNvSpPr/>
            <p:nvPr/>
          </p:nvSpPr>
          <p:spPr>
            <a:xfrm>
              <a:off x="364" y="342"/>
              <a:ext cx="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Line 16"/>
            <p:cNvSpPr/>
            <p:nvPr/>
          </p:nvSpPr>
          <p:spPr>
            <a:xfrm>
              <a:off x="319" y="342"/>
              <a:ext cx="5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Text Box 17"/>
            <p:cNvSpPr txBox="1"/>
            <p:nvPr/>
          </p:nvSpPr>
          <p:spPr>
            <a:xfrm>
              <a:off x="0" y="0"/>
              <a:ext cx="546" cy="5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+      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正向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4" name="组合 24593"/>
          <p:cNvGrpSpPr/>
          <p:nvPr/>
        </p:nvGrpSpPr>
        <p:grpSpPr>
          <a:xfrm>
            <a:off x="1420813" y="3922713"/>
            <a:ext cx="866775" cy="890587"/>
            <a:chOff x="0" y="0"/>
            <a:chExt cx="546" cy="561"/>
          </a:xfrm>
        </p:grpSpPr>
        <p:sp>
          <p:nvSpPr>
            <p:cNvPr id="25618" name="Line 19"/>
            <p:cNvSpPr/>
            <p:nvPr/>
          </p:nvSpPr>
          <p:spPr>
            <a:xfrm flipV="1">
              <a:off x="71" y="267"/>
              <a:ext cx="475" cy="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AutoShape 20"/>
            <p:cNvSpPr/>
            <p:nvPr/>
          </p:nvSpPr>
          <p:spPr>
            <a:xfrm rot="5400000" flipH="1">
              <a:off x="179" y="157"/>
              <a:ext cx="149" cy="173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Line 21"/>
            <p:cNvSpPr/>
            <p:nvPr/>
          </p:nvSpPr>
          <p:spPr>
            <a:xfrm>
              <a:off x="364" y="193"/>
              <a:ext cx="0" cy="14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Line 22"/>
            <p:cNvSpPr/>
            <p:nvPr/>
          </p:nvSpPr>
          <p:spPr>
            <a:xfrm>
              <a:off x="364" y="342"/>
              <a:ext cx="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2" name="Line 23"/>
            <p:cNvSpPr/>
            <p:nvPr/>
          </p:nvSpPr>
          <p:spPr>
            <a:xfrm>
              <a:off x="319" y="342"/>
              <a:ext cx="5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3" name="Text Box 24"/>
            <p:cNvSpPr txBox="1"/>
            <p:nvPr/>
          </p:nvSpPr>
          <p:spPr>
            <a:xfrm>
              <a:off x="0" y="0"/>
              <a:ext cx="546" cy="5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+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反向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695325" y="3216275"/>
            <a:ext cx="1768475" cy="2057400"/>
            <a:chOff x="0" y="0"/>
            <a:chExt cx="1114" cy="1296"/>
          </a:xfrm>
        </p:grpSpPr>
        <p:sp>
          <p:nvSpPr>
            <p:cNvPr id="25625" name="Line 26"/>
            <p:cNvSpPr/>
            <p:nvPr/>
          </p:nvSpPr>
          <p:spPr>
            <a:xfrm flipH="1">
              <a:off x="207" y="0"/>
              <a:ext cx="907" cy="4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Freeform 27"/>
            <p:cNvSpPr/>
            <p:nvPr/>
          </p:nvSpPr>
          <p:spPr>
            <a:xfrm>
              <a:off x="99" y="46"/>
              <a:ext cx="118" cy="182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48" y="14"/>
                </a:cxn>
                <a:cxn ang="0">
                  <a:pos x="0" y="182"/>
                </a:cxn>
              </a:cxnLst>
              <a:pathLst>
                <a:path w="144" h="182">
                  <a:moveTo>
                    <a:pt x="144" y="2"/>
                  </a:moveTo>
                  <a:cubicBezTo>
                    <a:pt x="120" y="6"/>
                    <a:pt x="92" y="0"/>
                    <a:pt x="72" y="14"/>
                  </a:cubicBezTo>
                  <a:cubicBezTo>
                    <a:pt x="28" y="45"/>
                    <a:pt x="0" y="131"/>
                    <a:pt x="0" y="18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7" name="Line 28"/>
            <p:cNvSpPr/>
            <p:nvPr/>
          </p:nvSpPr>
          <p:spPr>
            <a:xfrm flipH="1">
              <a:off x="0" y="228"/>
              <a:ext cx="99" cy="106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605" name="组合 24604"/>
          <p:cNvGrpSpPr/>
          <p:nvPr/>
        </p:nvGrpSpPr>
        <p:grpSpPr>
          <a:xfrm>
            <a:off x="361950" y="2438400"/>
            <a:ext cx="800100" cy="2743200"/>
            <a:chOff x="0" y="0"/>
            <a:chExt cx="504" cy="1728"/>
          </a:xfrm>
        </p:grpSpPr>
        <p:sp>
          <p:nvSpPr>
            <p:cNvPr id="25629" name="Line 30"/>
            <p:cNvSpPr/>
            <p:nvPr/>
          </p:nvSpPr>
          <p:spPr>
            <a:xfrm>
              <a:off x="300" y="240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30" name="Line 31"/>
            <p:cNvSpPr/>
            <p:nvPr/>
          </p:nvSpPr>
          <p:spPr>
            <a:xfrm>
              <a:off x="219" y="240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31" name="Line 32"/>
            <p:cNvSpPr/>
            <p:nvPr/>
          </p:nvSpPr>
          <p:spPr>
            <a:xfrm>
              <a:off x="0" y="336"/>
              <a:ext cx="20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25632" name="Line 33"/>
            <p:cNvSpPr/>
            <p:nvPr/>
          </p:nvSpPr>
          <p:spPr>
            <a:xfrm flipH="1">
              <a:off x="300" y="336"/>
              <a:ext cx="20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25633" name="Text Box 34"/>
            <p:cNvSpPr txBox="1"/>
            <p:nvPr/>
          </p:nvSpPr>
          <p:spPr>
            <a:xfrm>
              <a:off x="108" y="0"/>
              <a:ext cx="3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>
                  <a:latin typeface="Times New Roman" panose="02020603050405020304" pitchFamily="18" charset="0"/>
                  <a:ea typeface="方正琥珀繁体" pitchFamily="2" charset="-122"/>
                </a:rPr>
                <a:t>U</a:t>
              </a:r>
              <a:endParaRPr lang="en-US" altLang="zh-CN" sz="2400" b="1" i="1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</p:grpSp>
      <p:grpSp>
        <p:nvGrpSpPr>
          <p:cNvPr id="24611" name="组合 24610"/>
          <p:cNvGrpSpPr/>
          <p:nvPr/>
        </p:nvGrpSpPr>
        <p:grpSpPr>
          <a:xfrm>
            <a:off x="5715000" y="4191000"/>
            <a:ext cx="1828800" cy="685800"/>
            <a:chOff x="0" y="0"/>
            <a:chExt cx="1152" cy="432"/>
          </a:xfrm>
        </p:grpSpPr>
        <p:grpSp>
          <p:nvGrpSpPr>
            <p:cNvPr id="25635" name="组合 24611"/>
            <p:cNvGrpSpPr/>
            <p:nvPr/>
          </p:nvGrpSpPr>
          <p:grpSpPr>
            <a:xfrm>
              <a:off x="143" y="0"/>
              <a:ext cx="769" cy="281"/>
              <a:chOff x="0" y="0"/>
              <a:chExt cx="769" cy="281"/>
            </a:xfrm>
          </p:grpSpPr>
          <p:sp>
            <p:nvSpPr>
              <p:cNvPr id="25636" name="Line 39"/>
              <p:cNvSpPr/>
              <p:nvPr/>
            </p:nvSpPr>
            <p:spPr>
              <a:xfrm flipV="1">
                <a:off x="0" y="140"/>
                <a:ext cx="769" cy="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37" name="AutoShape 40"/>
              <p:cNvSpPr/>
              <p:nvPr/>
            </p:nvSpPr>
            <p:spPr>
              <a:xfrm rot="5400000" flipH="1">
                <a:off x="170" y="0"/>
                <a:ext cx="281" cy="281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38" name="Line 41"/>
              <p:cNvSpPr/>
              <p:nvPr/>
            </p:nvSpPr>
            <p:spPr>
              <a:xfrm>
                <a:off x="475" y="0"/>
                <a:ext cx="0" cy="28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39" name="Line 42"/>
              <p:cNvSpPr/>
              <p:nvPr/>
            </p:nvSpPr>
            <p:spPr>
              <a:xfrm>
                <a:off x="475" y="281"/>
                <a:ext cx="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0" name="Line 43"/>
              <p:cNvSpPr/>
              <p:nvPr/>
            </p:nvSpPr>
            <p:spPr>
              <a:xfrm>
                <a:off x="401" y="281"/>
                <a:ext cx="9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641" name="Text Box 44"/>
            <p:cNvSpPr txBox="1"/>
            <p:nvPr/>
          </p:nvSpPr>
          <p:spPr>
            <a:xfrm>
              <a:off x="864" y="105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Line 45"/>
            <p:cNvSpPr/>
            <p:nvPr/>
          </p:nvSpPr>
          <p:spPr>
            <a:xfrm>
              <a:off x="0" y="240"/>
              <a:ext cx="14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3" name="Oval 46"/>
            <p:cNvSpPr/>
            <p:nvPr/>
          </p:nvSpPr>
          <p:spPr>
            <a:xfrm flipV="1">
              <a:off x="912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Oval 47"/>
            <p:cNvSpPr/>
            <p:nvPr/>
          </p:nvSpPr>
          <p:spPr>
            <a:xfrm flipV="1">
              <a:off x="48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622" name="组合 24621"/>
          <p:cNvGrpSpPr/>
          <p:nvPr/>
        </p:nvGrpSpPr>
        <p:grpSpPr>
          <a:xfrm>
            <a:off x="685800" y="3429000"/>
            <a:ext cx="2243138" cy="1752600"/>
            <a:chOff x="0" y="0"/>
            <a:chExt cx="1413" cy="1104"/>
          </a:xfrm>
        </p:grpSpPr>
        <p:sp>
          <p:nvSpPr>
            <p:cNvPr id="25646" name="Line 49"/>
            <p:cNvSpPr/>
            <p:nvPr/>
          </p:nvSpPr>
          <p:spPr>
            <a:xfrm>
              <a:off x="96" y="0"/>
              <a:ext cx="12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47" name="Line 50"/>
            <p:cNvSpPr/>
            <p:nvPr/>
          </p:nvSpPr>
          <p:spPr>
            <a:xfrm>
              <a:off x="0" y="1081"/>
              <a:ext cx="13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48" name="Text Box 51"/>
            <p:cNvSpPr txBox="1"/>
            <p:nvPr/>
          </p:nvSpPr>
          <p:spPr>
            <a:xfrm>
              <a:off x="1104" y="38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>
                  <a:latin typeface="Times New Roman" panose="02020603050405020304" pitchFamily="18" charset="0"/>
                  <a:ea typeface="方正琥珀繁体" pitchFamily="2" charset="-122"/>
                </a:rPr>
                <a:t>I</a:t>
              </a:r>
              <a:endParaRPr lang="en-US" altLang="zh-CN" sz="2400" b="1" i="1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5649" name="Line 52"/>
            <p:cNvSpPr/>
            <p:nvPr/>
          </p:nvSpPr>
          <p:spPr>
            <a:xfrm>
              <a:off x="1248" y="672"/>
              <a:ext cx="0" cy="43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5650" name="Line 53"/>
            <p:cNvSpPr/>
            <p:nvPr/>
          </p:nvSpPr>
          <p:spPr>
            <a:xfrm rot="10800000">
              <a:off x="1248" y="0"/>
              <a:ext cx="1" cy="43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grpSp>
        <p:nvGrpSpPr>
          <p:cNvPr id="24628" name="组合 24627"/>
          <p:cNvGrpSpPr/>
          <p:nvPr/>
        </p:nvGrpSpPr>
        <p:grpSpPr>
          <a:xfrm>
            <a:off x="2439988" y="1106488"/>
            <a:ext cx="1123950" cy="2095500"/>
            <a:chOff x="0" y="0"/>
            <a:chExt cx="708" cy="1320"/>
          </a:xfrm>
        </p:grpSpPr>
        <p:sp>
          <p:nvSpPr>
            <p:cNvPr id="25652" name="Freeform 55"/>
            <p:cNvSpPr/>
            <p:nvPr/>
          </p:nvSpPr>
          <p:spPr>
            <a:xfrm>
              <a:off x="288" y="1020"/>
              <a:ext cx="288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68" y="240"/>
                </a:cxn>
                <a:cxn ang="0">
                  <a:pos x="192" y="204"/>
                </a:cxn>
                <a:cxn ang="0">
                  <a:pos x="228" y="180"/>
                </a:cxn>
                <a:cxn ang="0">
                  <a:pos x="252" y="108"/>
                </a:cxn>
                <a:cxn ang="0">
                  <a:pos x="276" y="36"/>
                </a:cxn>
                <a:cxn ang="0">
                  <a:pos x="288" y="0"/>
                </a:cxn>
              </a:cxnLst>
              <a:pathLst>
                <a:path w="288" h="288">
                  <a:moveTo>
                    <a:pt x="0" y="288"/>
                  </a:moveTo>
                  <a:cubicBezTo>
                    <a:pt x="62" y="278"/>
                    <a:pt x="115" y="275"/>
                    <a:pt x="168" y="240"/>
                  </a:cubicBezTo>
                  <a:cubicBezTo>
                    <a:pt x="176" y="228"/>
                    <a:pt x="182" y="214"/>
                    <a:pt x="192" y="204"/>
                  </a:cubicBezTo>
                  <a:cubicBezTo>
                    <a:pt x="202" y="194"/>
                    <a:pt x="220" y="192"/>
                    <a:pt x="228" y="180"/>
                  </a:cubicBezTo>
                  <a:cubicBezTo>
                    <a:pt x="241" y="159"/>
                    <a:pt x="244" y="132"/>
                    <a:pt x="252" y="108"/>
                  </a:cubicBezTo>
                  <a:cubicBezTo>
                    <a:pt x="260" y="84"/>
                    <a:pt x="268" y="60"/>
                    <a:pt x="276" y="36"/>
                  </a:cubicBezTo>
                  <a:cubicBezTo>
                    <a:pt x="280" y="24"/>
                    <a:pt x="288" y="0"/>
                    <a:pt x="288" y="0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3" name="Line 56"/>
            <p:cNvSpPr/>
            <p:nvPr/>
          </p:nvSpPr>
          <p:spPr>
            <a:xfrm flipV="1">
              <a:off x="564" y="0"/>
              <a:ext cx="144" cy="105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54" name="Line 57"/>
            <p:cNvSpPr/>
            <p:nvPr/>
          </p:nvSpPr>
          <p:spPr>
            <a:xfrm>
              <a:off x="0" y="1320"/>
              <a:ext cx="288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632" name="Text Box 58"/>
          <p:cNvSpPr txBox="1"/>
          <p:nvPr/>
        </p:nvSpPr>
        <p:spPr>
          <a:xfrm>
            <a:off x="1790700" y="57912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稳压管的伏安特性和符号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  <p:bldP spid="246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组合 25601"/>
          <p:cNvGrpSpPr/>
          <p:nvPr/>
        </p:nvGrpSpPr>
        <p:grpSpPr>
          <a:xfrm>
            <a:off x="5637213" y="2590800"/>
            <a:ext cx="2300287" cy="1866900"/>
            <a:chOff x="0" y="0"/>
            <a:chExt cx="1449" cy="1176"/>
          </a:xfrm>
        </p:grpSpPr>
        <p:sp>
          <p:nvSpPr>
            <p:cNvPr id="26626" name="Line 3"/>
            <p:cNvSpPr/>
            <p:nvPr/>
          </p:nvSpPr>
          <p:spPr>
            <a:xfrm rot="-5400000">
              <a:off x="543" y="639"/>
              <a:ext cx="1" cy="97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27" name="Oval 4"/>
            <p:cNvSpPr/>
            <p:nvPr/>
          </p:nvSpPr>
          <p:spPr>
            <a:xfrm flipH="1">
              <a:off x="0" y="24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28" name="Oval 5"/>
            <p:cNvSpPr/>
            <p:nvPr/>
          </p:nvSpPr>
          <p:spPr>
            <a:xfrm flipH="1">
              <a:off x="30" y="1128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Line 6"/>
            <p:cNvSpPr/>
            <p:nvPr/>
          </p:nvSpPr>
          <p:spPr>
            <a:xfrm>
              <a:off x="1046" y="48"/>
              <a:ext cx="0" cy="110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0" name="AutoShape 7"/>
            <p:cNvSpPr/>
            <p:nvPr/>
          </p:nvSpPr>
          <p:spPr>
            <a:xfrm flipH="1">
              <a:off x="904" y="389"/>
              <a:ext cx="281" cy="281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Line 8"/>
            <p:cNvSpPr/>
            <p:nvPr/>
          </p:nvSpPr>
          <p:spPr>
            <a:xfrm rot="-5400000">
              <a:off x="1020" y="225"/>
              <a:ext cx="0" cy="2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2" name="Line 9"/>
            <p:cNvSpPr/>
            <p:nvPr/>
          </p:nvSpPr>
          <p:spPr>
            <a:xfrm rot="-5400000">
              <a:off x="1113" y="391"/>
              <a:ext cx="9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3" name="Text Box 10"/>
            <p:cNvSpPr txBox="1"/>
            <p:nvPr/>
          </p:nvSpPr>
          <p:spPr>
            <a:xfrm>
              <a:off x="1032" y="662"/>
              <a:ext cx="4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方正琥珀繁体" pitchFamily="2" charset="-122"/>
                </a:rPr>
                <a:t>VD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方正琥珀繁体" pitchFamily="2" charset="-122"/>
                </a:rPr>
                <a:t>Z</a:t>
              </a:r>
              <a:endParaRPr lang="en-US" altLang="zh-CN" sz="2000" b="1" baseline="-25000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34" name="Line 11"/>
            <p:cNvSpPr/>
            <p:nvPr/>
          </p:nvSpPr>
          <p:spPr>
            <a:xfrm rot="-5400000">
              <a:off x="527" y="-455"/>
              <a:ext cx="1" cy="10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5" name="Rectangle 12"/>
            <p:cNvSpPr/>
            <p:nvPr/>
          </p:nvSpPr>
          <p:spPr>
            <a:xfrm rot="10800000">
              <a:off x="366" y="0"/>
              <a:ext cx="336" cy="9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Text Box 13"/>
            <p:cNvSpPr txBox="1"/>
            <p:nvPr/>
          </p:nvSpPr>
          <p:spPr>
            <a:xfrm>
              <a:off x="408" y="4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方正琥珀繁体" pitchFamily="2" charset="-122"/>
                </a:rPr>
                <a:t>R</a:t>
              </a:r>
              <a:endParaRPr lang="en-US" altLang="zh-CN" sz="2400" b="1" baseline="-25000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</p:grpSp>
      <p:sp>
        <p:nvSpPr>
          <p:cNvPr id="26637" name="Text Box 14"/>
          <p:cNvSpPr txBox="1"/>
          <p:nvPr/>
        </p:nvSpPr>
        <p:spPr>
          <a:xfrm>
            <a:off x="376238" y="260350"/>
            <a:ext cx="6248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使用稳压管需要注意的几个问题：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5" name="Text Box 15"/>
          <p:cNvSpPr txBox="1"/>
          <p:nvPr/>
        </p:nvSpPr>
        <p:spPr>
          <a:xfrm>
            <a:off x="5410200" y="48006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稳压管电路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39" name="Line 16"/>
          <p:cNvSpPr/>
          <p:nvPr/>
        </p:nvSpPr>
        <p:spPr>
          <a:xfrm rot="-5400000">
            <a:off x="7467600" y="3209925"/>
            <a:ext cx="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617" name="组合 25616"/>
          <p:cNvGrpSpPr/>
          <p:nvPr/>
        </p:nvGrpSpPr>
        <p:grpSpPr>
          <a:xfrm>
            <a:off x="7737475" y="2528888"/>
            <a:ext cx="1254125" cy="1738312"/>
            <a:chOff x="0" y="0"/>
            <a:chExt cx="790" cy="1095"/>
          </a:xfrm>
        </p:grpSpPr>
        <p:sp>
          <p:nvSpPr>
            <p:cNvPr id="26641" name="Line 18"/>
            <p:cNvSpPr/>
            <p:nvPr/>
          </p:nvSpPr>
          <p:spPr>
            <a:xfrm>
              <a:off x="147" y="412"/>
              <a:ext cx="0" cy="34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26642" name="Text Box 19"/>
            <p:cNvSpPr txBox="1"/>
            <p:nvPr/>
          </p:nvSpPr>
          <p:spPr>
            <a:xfrm>
              <a:off x="435" y="519"/>
              <a:ext cx="3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O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43" name="Text Box 20"/>
            <p:cNvSpPr txBox="1"/>
            <p:nvPr/>
          </p:nvSpPr>
          <p:spPr>
            <a:xfrm>
              <a:off x="0" y="135"/>
              <a:ext cx="2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I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O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44" name="Text Box 21"/>
            <p:cNvSpPr txBox="1"/>
            <p:nvPr/>
          </p:nvSpPr>
          <p:spPr>
            <a:xfrm>
              <a:off x="483" y="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Line 22"/>
            <p:cNvSpPr/>
            <p:nvPr/>
          </p:nvSpPr>
          <p:spPr>
            <a:xfrm>
              <a:off x="579" y="1095"/>
              <a:ext cx="9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23" name="组合 25622"/>
          <p:cNvGrpSpPr/>
          <p:nvPr/>
        </p:nvGrpSpPr>
        <p:grpSpPr>
          <a:xfrm>
            <a:off x="6218238" y="2057400"/>
            <a:ext cx="666750" cy="1693863"/>
            <a:chOff x="0" y="0"/>
            <a:chExt cx="420" cy="1067"/>
          </a:xfrm>
        </p:grpSpPr>
        <p:sp>
          <p:nvSpPr>
            <p:cNvPr id="26647" name="Line 24"/>
            <p:cNvSpPr/>
            <p:nvPr/>
          </p:nvSpPr>
          <p:spPr>
            <a:xfrm>
              <a:off x="420" y="720"/>
              <a:ext cx="0" cy="34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26648" name="Text Box 25"/>
            <p:cNvSpPr txBox="1"/>
            <p:nvPr/>
          </p:nvSpPr>
          <p:spPr>
            <a:xfrm>
              <a:off x="144" y="759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I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Z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49" name="Text Box 26"/>
            <p:cNvSpPr txBox="1"/>
            <p:nvPr/>
          </p:nvSpPr>
          <p:spPr>
            <a:xfrm>
              <a:off x="3" y="0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I</a:t>
              </a:r>
              <a:r>
                <a:rPr lang="en-US" altLang="zh-CN" sz="2400" b="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R</a:t>
              </a:r>
              <a:endPara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50" name="Line 27"/>
            <p:cNvSpPr/>
            <p:nvPr/>
          </p:nvSpPr>
          <p:spPr>
            <a:xfrm rot="-5400000">
              <a:off x="173" y="90"/>
              <a:ext cx="1" cy="34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</p:spPr>
        </p:sp>
      </p:grpSp>
      <p:grpSp>
        <p:nvGrpSpPr>
          <p:cNvPr id="25628" name="组合 25627"/>
          <p:cNvGrpSpPr/>
          <p:nvPr/>
        </p:nvGrpSpPr>
        <p:grpSpPr>
          <a:xfrm>
            <a:off x="5561013" y="2514600"/>
            <a:ext cx="495300" cy="1752600"/>
            <a:chOff x="0" y="0"/>
            <a:chExt cx="312" cy="1104"/>
          </a:xfrm>
        </p:grpSpPr>
        <p:sp>
          <p:nvSpPr>
            <p:cNvPr id="26652" name="Text Box 29"/>
            <p:cNvSpPr txBox="1"/>
            <p:nvPr/>
          </p:nvSpPr>
          <p:spPr>
            <a:xfrm>
              <a:off x="7" y="567"/>
              <a:ext cx="3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I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53" name="Text Box 30"/>
            <p:cNvSpPr txBox="1"/>
            <p:nvPr/>
          </p:nvSpPr>
          <p:spPr>
            <a:xfrm>
              <a:off x="0" y="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Line 31"/>
            <p:cNvSpPr/>
            <p:nvPr/>
          </p:nvSpPr>
          <p:spPr>
            <a:xfrm>
              <a:off x="96" y="1104"/>
              <a:ext cx="9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632" name="Text Box 32"/>
          <p:cNvSpPr txBox="1"/>
          <p:nvPr/>
        </p:nvSpPr>
        <p:spPr>
          <a:xfrm>
            <a:off x="381000" y="1679575"/>
            <a:ext cx="4876800" cy="1520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外加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电源的正极接管子的 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，电源的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负极接 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，保证管子工作在反向击穿区；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3" name="Rectangle 33"/>
          <p:cNvSpPr/>
          <p:nvPr/>
        </p:nvSpPr>
        <p:spPr>
          <a:xfrm rot="10800000">
            <a:off x="6246813" y="2592388"/>
            <a:ext cx="533400" cy="152400"/>
          </a:xfrm>
          <a:prstGeom prst="rect">
            <a:avLst/>
          </a:prstGeom>
          <a:solidFill>
            <a:srgbClr val="FF9933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34" name="Rectangle 34"/>
          <p:cNvSpPr/>
          <p:nvPr/>
        </p:nvSpPr>
        <p:spPr>
          <a:xfrm rot="10800000">
            <a:off x="6246813" y="2592388"/>
            <a:ext cx="533400" cy="152400"/>
          </a:xfrm>
          <a:prstGeom prst="rect">
            <a:avLst/>
          </a:prstGeom>
          <a:solidFill>
            <a:srgbClr val="FF9933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35" name="Rectangle 35"/>
          <p:cNvSpPr/>
          <p:nvPr/>
        </p:nvSpPr>
        <p:spPr>
          <a:xfrm rot="10800000">
            <a:off x="6246813" y="2592388"/>
            <a:ext cx="533400" cy="152400"/>
          </a:xfrm>
          <a:prstGeom prst="rect">
            <a:avLst/>
          </a:prstGeom>
          <a:solidFill>
            <a:srgbClr val="FF9933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36" name="组合 25635"/>
          <p:cNvGrpSpPr/>
          <p:nvPr/>
        </p:nvGrpSpPr>
        <p:grpSpPr>
          <a:xfrm>
            <a:off x="7237413" y="2641600"/>
            <a:ext cx="1431925" cy="1803400"/>
            <a:chOff x="0" y="0"/>
            <a:chExt cx="902" cy="1136"/>
          </a:xfrm>
        </p:grpSpPr>
        <p:sp>
          <p:nvSpPr>
            <p:cNvPr id="26660" name="Line 37"/>
            <p:cNvSpPr/>
            <p:nvPr/>
          </p:nvSpPr>
          <p:spPr>
            <a:xfrm>
              <a:off x="614" y="16"/>
              <a:ext cx="0" cy="110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1" name="Text Box 38"/>
            <p:cNvSpPr txBox="1"/>
            <p:nvPr/>
          </p:nvSpPr>
          <p:spPr>
            <a:xfrm>
              <a:off x="573" y="640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方正琥珀繁体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方正琥珀繁体" pitchFamily="2" charset="-122"/>
                </a:rPr>
                <a:t>L</a:t>
              </a:r>
              <a:endParaRPr lang="en-US" altLang="zh-CN" sz="2400" b="1" baseline="-25000"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26662" name="Oval 39"/>
            <p:cNvSpPr/>
            <p:nvPr/>
          </p:nvSpPr>
          <p:spPr>
            <a:xfrm flipH="1">
              <a:off x="14" y="0"/>
              <a:ext cx="48" cy="48"/>
            </a:xfrm>
            <a:prstGeom prst="ellipse">
              <a:avLst/>
            </a:prstGeom>
            <a:solidFill>
              <a:srgbClr val="333333"/>
            </a:solidFill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3" name="Rectangle 40"/>
            <p:cNvSpPr/>
            <p:nvPr/>
          </p:nvSpPr>
          <p:spPr>
            <a:xfrm rot="-5400000">
              <a:off x="446" y="472"/>
              <a:ext cx="336" cy="9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Line 41"/>
            <p:cNvSpPr/>
            <p:nvPr/>
          </p:nvSpPr>
          <p:spPr>
            <a:xfrm flipV="1">
              <a:off x="518" y="352"/>
              <a:ext cx="28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6665" name="Oval 42"/>
            <p:cNvSpPr/>
            <p:nvPr/>
          </p:nvSpPr>
          <p:spPr>
            <a:xfrm flipH="1">
              <a:off x="14" y="1088"/>
              <a:ext cx="48" cy="48"/>
            </a:xfrm>
            <a:prstGeom prst="ellipse">
              <a:avLst/>
            </a:prstGeom>
            <a:solidFill>
              <a:srgbClr val="333333"/>
            </a:solidFill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6" name="Line 43"/>
            <p:cNvSpPr/>
            <p:nvPr/>
          </p:nvSpPr>
          <p:spPr>
            <a:xfrm>
              <a:off x="0" y="17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7" name="Line 44"/>
            <p:cNvSpPr/>
            <p:nvPr/>
          </p:nvSpPr>
          <p:spPr>
            <a:xfrm>
              <a:off x="0" y="1121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645" name="Text Box 45"/>
          <p:cNvSpPr txBox="1"/>
          <p:nvPr/>
        </p:nvSpPr>
        <p:spPr>
          <a:xfrm>
            <a:off x="381000" y="3451225"/>
            <a:ext cx="48768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稳压管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负载电阻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并联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6" name="Text Box 46"/>
          <p:cNvSpPr txBox="1"/>
          <p:nvPr/>
        </p:nvSpPr>
        <p:spPr>
          <a:xfrm>
            <a:off x="381000" y="4572000"/>
            <a:ext cx="4876800" cy="1997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必须要有合适的限流电阻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R,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限制流过稳压管的电流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，不能超过规定值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i="1" baseline="-25000" err="1">
                <a:latin typeface="Arial" panose="020B0604020202020204" pitchFamily="34" charset="0"/>
                <a:ea typeface="宋体" panose="02010600030101010101" pitchFamily="2" charset="-122"/>
              </a:rPr>
              <a:t>Zmin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i="1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i="1" baseline="-25000" err="1">
                <a:latin typeface="Arial" panose="020B0604020202020204" pitchFamily="34" charset="0"/>
                <a:ea typeface="宋体" panose="02010600030101010101" pitchFamily="2" charset="-122"/>
              </a:rPr>
              <a:t>Zmax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，以免不工作或因过热而烧毁管子。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  <p:bldP spid="25632" grpId="0"/>
      <p:bldP spid="25633" grpId="0" animBg="1"/>
      <p:bldP spid="25634" grpId="0" animBg="1"/>
      <p:bldP spid="25635" grpId="0" animBg="1"/>
      <p:bldP spid="25645" grpId="0"/>
      <p:bldP spid="256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40" name="Text Box 2"/>
          <p:cNvSpPr txBox="1"/>
          <p:nvPr/>
        </p:nvSpPr>
        <p:spPr>
          <a:xfrm>
            <a:off x="395288" y="260350"/>
            <a:ext cx="4267200" cy="49847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★★★★★二极管小结：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41" name="Text Box 2"/>
          <p:cNvSpPr txBox="1"/>
          <p:nvPr/>
        </p:nvSpPr>
        <p:spPr>
          <a:xfrm>
            <a:off x="179388" y="981075"/>
            <a:ext cx="8964612" cy="3560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PN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结正向偏置时，其外电场被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增强，而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内电场被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削弱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半导体二极管加正向电压时 ，电流大电阻小 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半导体稳压二极管正常稳压时，应当工作于反向偏置击穿状态 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二极管导通后，当流过它的电流增加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倍时，它两端的电压是否增加。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PN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结加正向电压时，扩散电流大于漂流电流，其耗尽层变薄。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/>
      <p:bldP spid="1679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7889"/>
          <p:cNvSpPr>
            <a:spLocks noGrp="1"/>
          </p:cNvSpPr>
          <p:nvPr/>
        </p:nvSpPr>
        <p:spPr>
          <a:xfrm>
            <a:off x="142875" y="234950"/>
            <a:ext cx="8697913" cy="533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★★★★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楷体" panose="02010600040101010101" charset="-122"/>
              </a:rPr>
              <a:t>★</a:t>
            </a:r>
            <a:r>
              <a:rPr lang="zh-CN" altLang="zh-CN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重点：</a:t>
            </a:r>
            <a:r>
              <a:rPr lang="en-US" altLang="zh-CN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稳压管稳压电路</a:t>
            </a:r>
            <a:endParaRPr lang="zh-CN" altLang="en-US" sz="4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963" name="文本框 40962"/>
          <p:cNvSpPr txBox="1"/>
          <p:nvPr/>
        </p:nvSpPr>
        <p:spPr>
          <a:xfrm>
            <a:off x="692150" y="4541838"/>
            <a:ext cx="8077200" cy="177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稳定电压 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：稳压管的击穿电压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稳定电流 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：使稳压管工作在稳压状态的最小电流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最大耗散功率 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：允许的最大功率，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ZM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ZM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4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动态电阻 </a:t>
            </a:r>
            <a:r>
              <a:rPr lang="en-US" altLang="zh-CN" sz="2400" b="1" i="1" dirty="0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：工作在稳压状态时，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/ Δ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="1" i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363" name="文本框 40963"/>
          <p:cNvSpPr txBox="1"/>
          <p:nvPr/>
        </p:nvSpPr>
        <p:spPr>
          <a:xfrm>
            <a:off x="539750" y="1341438"/>
            <a:ext cx="5562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稳压管的伏安特性和主要参数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40965" name="组合 40964"/>
          <p:cNvGrpSpPr/>
          <p:nvPr/>
        </p:nvGrpSpPr>
        <p:grpSpPr>
          <a:xfrm>
            <a:off x="1682750" y="1874838"/>
            <a:ext cx="5486400" cy="2533650"/>
            <a:chOff x="1056" y="1104"/>
            <a:chExt cx="3456" cy="1596"/>
          </a:xfrm>
        </p:grpSpPr>
        <p:graphicFrame>
          <p:nvGraphicFramePr>
            <p:cNvPr id="143365" name="对象 40965"/>
            <p:cNvGraphicFramePr/>
            <p:nvPr/>
          </p:nvGraphicFramePr>
          <p:xfrm>
            <a:off x="2976" y="1248"/>
            <a:ext cx="9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" imgW="5876925" imgH="2447925" progId="MSPhotoEd.3">
                    <p:embed/>
                  </p:oleObj>
                </mc:Choice>
                <mc:Fallback>
                  <p:oleObj name="" r:id="rId1" imgW="5876925" imgH="2447925" progId="MSPhotoEd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76" y="1248"/>
                          <a:ext cx="912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6" name="对象 40966"/>
            <p:cNvGraphicFramePr/>
            <p:nvPr/>
          </p:nvGraphicFramePr>
          <p:xfrm>
            <a:off x="1056" y="1200"/>
            <a:ext cx="1584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3" imgW="10906125" imgH="10334625" progId="MSPhotoEd.3">
                    <p:embed/>
                  </p:oleObj>
                </mc:Choice>
                <mc:Fallback>
                  <p:oleObj name="" r:id="rId3" imgW="10906125" imgH="10334625" progId="MSPhotoEd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6" y="1200"/>
                          <a:ext cx="1584" cy="1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67" name="文本框 40967"/>
            <p:cNvSpPr txBox="1"/>
            <p:nvPr/>
          </p:nvSpPr>
          <p:spPr>
            <a:xfrm>
              <a:off x="1104" y="115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伏安特性</a:t>
              </a:r>
              <a:endPara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68" name="文本框 40968"/>
            <p:cNvSpPr txBox="1"/>
            <p:nvPr/>
          </p:nvSpPr>
          <p:spPr>
            <a:xfrm>
              <a:off x="2688" y="110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符号</a:t>
              </a:r>
              <a:endPara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369" name="对象 40969"/>
            <p:cNvGraphicFramePr/>
            <p:nvPr/>
          </p:nvGraphicFramePr>
          <p:xfrm>
            <a:off x="2880" y="1872"/>
            <a:ext cx="1632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5" imgW="9344025" imgH="4543425" progId="MSPhotoEd.3">
                    <p:embed/>
                  </p:oleObj>
                </mc:Choice>
                <mc:Fallback>
                  <p:oleObj name="" r:id="rId5" imgW="9344025" imgH="4543425" progId="MSPhotoEd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0" y="1872"/>
                          <a:ext cx="1632" cy="7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0" name="文本框 40970"/>
            <p:cNvSpPr txBox="1"/>
            <p:nvPr/>
          </p:nvSpPr>
          <p:spPr>
            <a:xfrm>
              <a:off x="2688" y="1728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等效电路</a:t>
              </a:r>
              <a:endPara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6" name=" 226"/>
          <p:cNvSpPr/>
          <p:nvPr/>
        </p:nvSpPr>
        <p:spPr>
          <a:xfrm>
            <a:off x="755650" y="2636838"/>
            <a:ext cx="76200" cy="74613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grpSp>
        <p:nvGrpSpPr>
          <p:cNvPr id="143372" name="组合 3"/>
          <p:cNvGrpSpPr/>
          <p:nvPr/>
        </p:nvGrpSpPr>
        <p:grpSpPr>
          <a:xfrm>
            <a:off x="831850" y="822325"/>
            <a:ext cx="4870450" cy="606425"/>
            <a:chOff x="1309" y="1295"/>
            <a:chExt cx="7672" cy="956"/>
          </a:xfrm>
        </p:grpSpPr>
        <p:sp>
          <p:nvSpPr>
            <p:cNvPr id="143373" name="标题 40961"/>
            <p:cNvSpPr>
              <a:spLocks noGrp="1"/>
            </p:cNvSpPr>
            <p:nvPr/>
          </p:nvSpPr>
          <p:spPr>
            <a:xfrm>
              <a:off x="1900" y="1432"/>
              <a:ext cx="7080" cy="6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r>
                <a:rPr lang="zh-CN" altLang="en-US" sz="32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稳压管稳压电路</a:t>
              </a:r>
              <a:endPara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" name=" 3"/>
            <p:cNvSpPr/>
            <p:nvPr/>
          </p:nvSpPr>
          <p:spPr>
            <a:xfrm>
              <a:off x="1309" y="1295"/>
              <a:ext cx="687" cy="957"/>
            </a:xfrm>
            <a:custGeom>
              <a:avLst/>
              <a:gdLst>
                <a:gd name="connsiteX0" fmla="*/ 1491342 w 1491342"/>
                <a:gd name="connsiteY0" fmla="*/ 0 h 2231572"/>
                <a:gd name="connsiteX1" fmla="*/ 32657 w 1491342"/>
                <a:gd name="connsiteY1" fmla="*/ 1143000 h 2231572"/>
                <a:gd name="connsiteX2" fmla="*/ 685800 w 1491342"/>
                <a:gd name="connsiteY2" fmla="*/ 1284515 h 2231572"/>
                <a:gd name="connsiteX3" fmla="*/ 0 w 1491342"/>
                <a:gd name="connsiteY3" fmla="*/ 2231572 h 2231572"/>
                <a:gd name="connsiteX4" fmla="*/ 1404257 w 1491342"/>
                <a:gd name="connsiteY4" fmla="*/ 1143000 h 2231572"/>
                <a:gd name="connsiteX5" fmla="*/ 794657 w 1491342"/>
                <a:gd name="connsiteY5" fmla="*/ 990600 h 2231572"/>
                <a:gd name="connsiteX6" fmla="*/ 1491342 w 1491342"/>
                <a:gd name="connsiteY6" fmla="*/ 0 h 223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342" h="2231572">
                  <a:moveTo>
                    <a:pt x="1491342" y="0"/>
                  </a:moveTo>
                  <a:lnTo>
                    <a:pt x="32657" y="1143000"/>
                  </a:lnTo>
                  <a:lnTo>
                    <a:pt x="685800" y="1284515"/>
                  </a:lnTo>
                  <a:lnTo>
                    <a:pt x="0" y="2231572"/>
                  </a:lnTo>
                  <a:lnTo>
                    <a:pt x="1404257" y="1143000"/>
                  </a:lnTo>
                  <a:lnTo>
                    <a:pt x="794657" y="990600"/>
                  </a:lnTo>
                  <a:lnTo>
                    <a:pt x="14913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2457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48129"/>
          <p:cNvSpPr>
            <a:spLocks noGrp="1"/>
          </p:cNvSpPr>
          <p:nvPr/>
        </p:nvSpPr>
        <p:spPr>
          <a:xfrm>
            <a:off x="179705" y="404178"/>
            <a:ext cx="4103688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▲稳压管稳压电路的设计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8131" name="文本框 48130"/>
          <p:cNvSpPr txBox="1"/>
          <p:nvPr/>
        </p:nvSpPr>
        <p:spPr>
          <a:xfrm>
            <a:off x="0" y="1287145"/>
            <a:ext cx="8686800" cy="14204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选择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＝（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（2）稳压管的选择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sym typeface="+mn-ea"/>
              </a:rPr>
              <a:t>Zmin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 &lt;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dirty="0" err="1">
                <a:latin typeface="Times New Roman" panose="02020603050405020304" pitchFamily="18" charset="0"/>
                <a:sym typeface="+mn-ea"/>
              </a:rPr>
              <a:t>DZ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4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sym typeface="+mn-ea"/>
              </a:rPr>
              <a:t>Zmax</a:t>
            </a:r>
            <a:endParaRPr lang="en-US" altLang="zh-CN" sz="2400" b="1" baseline="-2500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（3）限流电阻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的选择 必须保证稳压管既稳压又不损坏，即：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50" y="2853055"/>
            <a:ext cx="9138920" cy="22453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▲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▲</a:t>
            </a:r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稳压电路</a:t>
            </a:r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稳压管的稳压条件：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⑴在不接稳压管的前提下，输出电压</a:t>
            </a:r>
            <a:r>
              <a:rPr lang="en-US" altLang="zh-CN" sz="2800" b="1" i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U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O</a:t>
            </a:r>
            <a:r>
              <a:rPr lang="en-US" altLang="zh-CN" sz="2800" b="1" i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&gt;U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Z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  <a:sym typeface="+mn-ea"/>
              </a:rPr>
              <a:t>⑵在第⑴的条件满足情况下，流过稳压管的电流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baseline="-25000" dirty="0" err="1">
                <a:latin typeface="Times New Roman" panose="02020603050405020304" pitchFamily="18" charset="0"/>
                <a:sym typeface="+mn-ea"/>
              </a:rPr>
              <a:t>Dz</a:t>
            </a: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满足：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algn="l"/>
            <a:r>
              <a:rPr lang="en-US" altLang="zh-CN" sz="28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sym typeface="+mn-ea"/>
              </a:rPr>
              <a:t>Zmin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baseline="-25000" dirty="0" err="1">
                <a:latin typeface="Times New Roman" panose="02020603050405020304" pitchFamily="18" charset="0"/>
                <a:sym typeface="+mn-ea"/>
              </a:rPr>
              <a:t>Dz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sym typeface="+mn-ea"/>
              </a:rPr>
              <a:t>Zmax</a:t>
            </a:r>
            <a:r>
              <a:rPr lang="zh-CN" altLang="en-US" sz="2800" b="1" baseline="-25000">
                <a:latin typeface="Times New Roman" panose="02020603050405020304" pitchFamily="18" charset="0"/>
                <a:sym typeface="+mn-ea"/>
              </a:rPr>
              <a:t>。</a:t>
            </a:r>
            <a:r>
              <a:rPr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若题目没有提供</a:t>
            </a:r>
            <a:r>
              <a:rPr lang="en-US" altLang="zh-CN" sz="28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sym typeface="+mn-ea"/>
              </a:rPr>
              <a:t>Zmin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sym typeface="+mn-ea"/>
              </a:rPr>
              <a:t>Zmax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则满足第</a:t>
            </a:r>
            <a:endParaRPr lang="zh-CN" altLang="en-US" sz="28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algn="l"/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⑴的条件即可稳压。</a:t>
            </a:r>
            <a:endParaRPr lang="zh-CN" altLang="en-US" sz="2800" b="1" baseline="-25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graphicFrame>
        <p:nvGraphicFramePr>
          <p:cNvPr id="147459" name="对象 4"/>
          <p:cNvGraphicFramePr/>
          <p:nvPr/>
        </p:nvGraphicFramePr>
        <p:xfrm>
          <a:off x="5003800" y="4653280"/>
          <a:ext cx="351917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7048500" imgH="4375150" progId="Paint.Picture">
                  <p:embed/>
                </p:oleObj>
              </mc:Choice>
              <mc:Fallback>
                <p:oleObj name="" r:id="rId1" imgW="7048500" imgH="4375150" progId="Paint.Picture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4653280"/>
                        <a:ext cx="3519170" cy="206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2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1981200" y="685800"/>
            <a:ext cx="57912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幼圆" panose="02010509060101010101" pitchFamily="1" charset="-122"/>
              </a:rPr>
              <a:t>第一章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4000" b="1" dirty="0">
                <a:latin typeface="Times New Roman" panose="02020603050405020304" pitchFamily="18" charset="0"/>
                <a:ea typeface="幼圆" panose="02010509060101010101" pitchFamily="1" charset="-122"/>
              </a:rPr>
              <a:t>半导体器件</a:t>
            </a:r>
            <a:endParaRPr lang="zh-CN" altLang="en-US" sz="4000" b="1" dirty="0">
              <a:latin typeface="Times New Roman" panose="02020603050405020304" pitchFamily="18" charset="0"/>
              <a:ea typeface="幼圆" panose="02010509060101010101" pitchFamily="1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2362200" y="2025650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1.1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半导体的特性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2362200" y="2895600"/>
            <a:ext cx="5105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半导体二极管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2362200" y="3854450"/>
            <a:ext cx="5943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双极型三极管</a:t>
            </a:r>
            <a:r>
              <a:rPr lang="en-US" altLang="zh-CN" sz="36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BJT</a:t>
            </a:r>
            <a:r>
              <a:rPr lang="en-US" altLang="zh-CN" sz="36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36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0" name="Text Box 5"/>
          <p:cNvSpPr txBox="1"/>
          <p:nvPr/>
        </p:nvSpPr>
        <p:spPr>
          <a:xfrm>
            <a:off x="2411413" y="4724400"/>
            <a:ext cx="5943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场效应管</a:t>
            </a:r>
            <a:endParaRPr lang="en-US" altLang="zh-CN" sz="3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11269" grpId="0"/>
      <p:bldP spid="112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63489"/>
          <p:cNvSpPr>
            <a:spLocks noGrp="1"/>
          </p:cNvSpPr>
          <p:nvPr/>
        </p:nvSpPr>
        <p:spPr>
          <a:xfrm>
            <a:off x="-19050" y="131445"/>
            <a:ext cx="3509645" cy="609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zh-CN" altLang="en-US" sz="28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+mn-ea"/>
              </a:rPr>
              <a:t>★★★★</a:t>
            </a:r>
            <a:r>
              <a:rPr lang="zh-CN" altLang="en-US" sz="2800" b="1" strike="noStrike" noProof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幼圆" panose="02010509060101010101" pitchFamily="1" charset="-122"/>
                <a:ea typeface="幼圆" panose="02010509060101010101" pitchFamily="1" charset="-122"/>
                <a:cs typeface="+mj-cs"/>
              </a:rPr>
              <a:t>典型电路</a:t>
            </a:r>
            <a:endParaRPr lang="zh-CN" altLang="en-US" sz="2800" b="1" strike="noStrike" noProof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幼圆" panose="02010509060101010101" pitchFamily="1" charset="-122"/>
              <a:ea typeface="幼圆" panose="02010509060101010101" pitchFamily="1" charset="-122"/>
            </a:endParaRPr>
          </a:p>
        </p:txBody>
      </p:sp>
      <p:sp>
        <p:nvSpPr>
          <p:cNvPr id="147458" name="文本框 3"/>
          <p:cNvSpPr txBox="1"/>
          <p:nvPr/>
        </p:nvSpPr>
        <p:spPr>
          <a:xfrm>
            <a:off x="3902075" y="206375"/>
            <a:ext cx="4956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稳压管在正常稳压时几个常用公式：</a:t>
            </a:r>
            <a:endParaRPr lang="zh-CN" altLang="en-US" sz="24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7459" name="对象 4"/>
          <p:cNvGraphicFramePr/>
          <p:nvPr/>
        </p:nvGraphicFramePr>
        <p:xfrm>
          <a:off x="96838" y="896938"/>
          <a:ext cx="4352925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7048500" imgH="4375150" progId="Paint.Picture">
                  <p:embed/>
                </p:oleObj>
              </mc:Choice>
              <mc:Fallback>
                <p:oleObj name="" r:id="rId1" imgW="7048500" imgH="4375150" progId="Paint.Picture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838" y="896938"/>
                        <a:ext cx="4352925" cy="287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8199" y="818991"/>
          <a:ext cx="4311015" cy="19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2019300" imgH="965200" progId="Equation.KSEE3">
                  <p:embed/>
                </p:oleObj>
              </mc:Choice>
              <mc:Fallback>
                <p:oleObj name="" r:id="rId3" imgW="2019300" imgH="965200" progId="Equation.KSEE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8199" y="818991"/>
                        <a:ext cx="4311015" cy="196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8671" y="2798921"/>
          <a:ext cx="4385310" cy="143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1930400" imgH="634365" progId="Equation.KSEE3">
                  <p:embed/>
                </p:oleObj>
              </mc:Choice>
              <mc:Fallback>
                <p:oleObj name="" r:id="rId5" imgW="1930400" imgH="634365" progId="Equation.KSEE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8671" y="2798921"/>
                        <a:ext cx="4385310" cy="1439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8481" name="对象 4"/>
          <p:cNvGraphicFramePr/>
          <p:nvPr/>
        </p:nvGraphicFramePr>
        <p:xfrm>
          <a:off x="5260975" y="153988"/>
          <a:ext cx="3800475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1" imgW="7048500" imgH="4375150" progId="Paint.Picture">
                  <p:embed/>
                </p:oleObj>
              </mc:Choice>
              <mc:Fallback>
                <p:oleObj name="" r:id="rId1" imgW="7048500" imgH="4375150" progId="Paint.Picture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0975" y="153988"/>
                        <a:ext cx="3800475" cy="249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19" y="4653280"/>
          <a:ext cx="564070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3" imgW="3124200" imgH="1168400" progId="Equation.KSEE3">
                  <p:embed/>
                </p:oleObj>
              </mc:Choice>
              <mc:Fallback>
                <p:oleObj name="" r:id="rId3" imgW="3124200" imgH="1168400" progId="Equation.KSEE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9" y="4653280"/>
                        <a:ext cx="5640705" cy="20923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36512" y="153988"/>
          <a:ext cx="5018087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2311400" imgH="1181100" progId="Equation.KSEE3">
                  <p:embed/>
                </p:oleObj>
              </mc:Choice>
              <mc:Fallback>
                <p:oleObj name="" r:id="rId5" imgW="2311400" imgH="1181100" progId="Equation.KSEE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6512" y="153988"/>
                        <a:ext cx="5018087" cy="238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" y="2492852"/>
          <a:ext cx="7243445" cy="21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7" imgW="4025900" imgH="1168400" progId="Equation.KSEE3">
                  <p:embed/>
                </p:oleObj>
              </mc:Choice>
              <mc:Fallback>
                <p:oleObj name="" r:id="rId7" imgW="4025900" imgH="1168400" progId="Equation.KSEE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" y="2492852"/>
                        <a:ext cx="7243445" cy="210312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B0F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8" name="文本框 3"/>
          <p:cNvSpPr txBox="1"/>
          <p:nvPr/>
        </p:nvSpPr>
        <p:spPr>
          <a:xfrm>
            <a:off x="6011545" y="5013325"/>
            <a:ext cx="2503170" cy="1198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注意：正常情况下，需要将解法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相结合解题。</a:t>
            </a:r>
            <a:endParaRPr lang="zh-CN" altLang="en-US" sz="24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9505" name="对象 4"/>
          <p:cNvGraphicFramePr/>
          <p:nvPr/>
        </p:nvGraphicFramePr>
        <p:xfrm>
          <a:off x="5435918" y="153988"/>
          <a:ext cx="3611562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" imgW="7048500" imgH="4375150" progId="Paint.Picture">
                  <p:embed/>
                </p:oleObj>
              </mc:Choice>
              <mc:Fallback>
                <p:oleObj name="" r:id="rId1" imgW="7048500" imgH="4375150" progId="Paint.Picture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918" y="153988"/>
                        <a:ext cx="3611562" cy="249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463" y="153988"/>
          <a:ext cx="512445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3" imgW="2159000" imgH="1181100" progId="Equation.KSEE3">
                  <p:embed/>
                </p:oleObj>
              </mc:Choice>
              <mc:Fallback>
                <p:oleObj name="" r:id="rId3" imgW="2159000" imgH="1181100" progId="Equation.KSEE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463" y="153988"/>
                        <a:ext cx="5124450" cy="288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598" y="3333750"/>
          <a:ext cx="733298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5" imgW="3340100" imgH="1168400" progId="Equation.KSEE3">
                  <p:embed/>
                </p:oleObj>
              </mc:Choice>
              <mc:Fallback>
                <p:oleObj name="" r:id="rId5" imgW="3340100" imgH="1168400" progId="Equation.KSEE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598" y="3333750"/>
                        <a:ext cx="7332980" cy="2565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B0F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0529" name="对象 4"/>
          <p:cNvGraphicFramePr/>
          <p:nvPr/>
        </p:nvGraphicFramePr>
        <p:xfrm>
          <a:off x="5449888" y="47625"/>
          <a:ext cx="3611562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" imgW="7048500" imgH="4375150" progId="Paint.Picture">
                  <p:embed/>
                </p:oleObj>
              </mc:Choice>
              <mc:Fallback>
                <p:oleObj name="" r:id="rId1" imgW="7048500" imgH="4375150" progId="Paint.Picture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9888" y="47625"/>
                        <a:ext cx="3611562" cy="248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625" y="153988"/>
          <a:ext cx="527526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3" imgW="2311400" imgH="1181100" progId="Equation.KSEE3">
                  <p:embed/>
                </p:oleObj>
              </mc:Choice>
              <mc:Fallback>
                <p:oleObj name="" r:id="rId3" imgW="2311400" imgH="1181100" progId="Equation.KSEE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5" y="153988"/>
                        <a:ext cx="5275263" cy="277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338" y="3200400"/>
          <a:ext cx="7621587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2920365" imgH="1143000" progId="Equation.KSEE3">
                  <p:embed/>
                </p:oleObj>
              </mc:Choice>
              <mc:Fallback>
                <p:oleObj name="" r:id="rId5" imgW="2920365" imgH="1143000" progId="Equation.KSEE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338" y="3200400"/>
                        <a:ext cx="7621587" cy="26130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17525" y="6045200"/>
            <a:ext cx="8107363" cy="8286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3917E7"/>
            </a:solidFill>
          </a:ln>
        </p:spPr>
        <p:txBody>
          <a:bodyPr wrap="square" rtlCol="0">
            <a:spAutoFit/>
          </a:bodyPr>
          <a:p>
            <a:r>
              <a:rPr lang="zh-CN" altLang="en-US" sz="2400" b="1" noProof="1">
                <a:solidFill>
                  <a:srgbClr val="64200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大家可以考虑一下，若</a:t>
            </a:r>
            <a:r>
              <a:rPr lang="en-US" altLang="zh-CN" sz="2400" b="1" i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=10V</a:t>
            </a:r>
            <a:r>
              <a:rPr lang="zh-CN" altLang="en-US" sz="2400" b="1" noProof="1">
                <a:solidFill>
                  <a:srgbClr val="64200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</a:t>
            </a:r>
            <a:r>
              <a:rPr lang="en-US" altLang="zh-CN" sz="2400" b="1" i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i="1" baseline="-25000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=20V</a:t>
            </a:r>
            <a:r>
              <a:rPr lang="zh-CN" altLang="en-US" sz="2400" b="1" noProof="1">
                <a:solidFill>
                  <a:srgbClr val="64200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且</a:t>
            </a:r>
            <a:r>
              <a:rPr lang="en-US" altLang="zh-CN" sz="2400" b="1" i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R=</a:t>
            </a:r>
            <a:r>
              <a:rPr lang="en-US" altLang="zh-CN" sz="2400" b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500</a:t>
            </a:r>
            <a:r>
              <a:rPr lang="en-US" altLang="zh-CN" sz="2400" b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Ω</a:t>
            </a:r>
            <a:r>
              <a:rPr lang="zh-CN" altLang="en-US" sz="2400" b="1" noProof="1">
                <a:solidFill>
                  <a:srgbClr val="64200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时，电路空载时，稳压管能正常工作吗？</a:t>
            </a:r>
            <a:endParaRPr lang="zh-CN" altLang="en-US" sz="2400" b="1" noProof="1">
              <a:solidFill>
                <a:srgbClr val="642002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1553" name="对象 4"/>
          <p:cNvGraphicFramePr/>
          <p:nvPr/>
        </p:nvGraphicFramePr>
        <p:xfrm>
          <a:off x="5449888" y="153988"/>
          <a:ext cx="3611562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" imgW="7048500" imgH="4375150" progId="Paint.Picture">
                  <p:embed/>
                </p:oleObj>
              </mc:Choice>
              <mc:Fallback>
                <p:oleObj name="" r:id="rId1" imgW="7048500" imgH="4375150" progId="Paint.Picture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9888" y="153988"/>
                        <a:ext cx="3611562" cy="249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8" y="246063"/>
          <a:ext cx="8051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3" imgW="3390900" imgH="1193800" progId="Equation.KSEE3">
                  <p:embed/>
                </p:oleObj>
              </mc:Choice>
              <mc:Fallback>
                <p:oleObj name="" r:id="rId3" imgW="3390900" imgH="1193800" progId="Equation.KSEE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246063"/>
                        <a:ext cx="8051800" cy="292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363" y="3167063"/>
          <a:ext cx="8593137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5" imgW="4089400" imgH="1968500" progId="Equation.KSEE3">
                  <p:embed/>
                </p:oleObj>
              </mc:Choice>
              <mc:Fallback>
                <p:oleObj name="" r:id="rId5" imgW="4089400" imgH="1968500" progId="Equation.KSEE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363" y="3167063"/>
                        <a:ext cx="8593137" cy="36210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60" name="Text Box 2"/>
          <p:cNvSpPr txBox="1"/>
          <p:nvPr/>
        </p:nvSpPr>
        <p:spPr>
          <a:xfrm>
            <a:off x="179388" y="188913"/>
            <a:ext cx="8562975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课本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P.54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习题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1.6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已知图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Pl.6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所示电路中稳压管的稳定电压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=6V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最小稳定电流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Zmin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=5mA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，最大稳定电流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Zmax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=25mA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。求：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分别计算为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10V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15V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35V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三种情况下输出电压的值；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35V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负载开路时，会出现什么现象？ 为什么？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矩形 173074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矩形 173076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矩形 173078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5" name="图片 1730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27675" y="2208213"/>
            <a:ext cx="3451225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6" name="图片 17308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388" y="1746250"/>
            <a:ext cx="5038725" cy="2819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对象 3"/>
          <p:cNvGraphicFramePr/>
          <p:nvPr/>
        </p:nvGraphicFramePr>
        <p:xfrm>
          <a:off x="273050" y="4653280"/>
          <a:ext cx="8375650" cy="206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8369300" imgH="2063750" progId="Paint.Picture">
                  <p:embed/>
                </p:oleObj>
              </mc:Choice>
              <mc:Fallback>
                <p:oleObj name="" r:id="rId5" imgW="8369300" imgH="2063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050" y="4653280"/>
                        <a:ext cx="8375650" cy="206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1600200" y="591185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三极管结构示意图和符号　　</a:t>
            </a: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="1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200" b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NPN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endParaRPr lang="zh-CN" altLang="en-US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6627" name="组合 26626"/>
          <p:cNvGrpSpPr/>
          <p:nvPr/>
        </p:nvGrpSpPr>
        <p:grpSpPr>
          <a:xfrm>
            <a:off x="6705600" y="2119313"/>
            <a:ext cx="1752600" cy="3081337"/>
            <a:chOff x="0" y="0"/>
            <a:chExt cx="1104" cy="1941"/>
          </a:xfrm>
        </p:grpSpPr>
        <p:sp>
          <p:nvSpPr>
            <p:cNvPr id="31747" name="Text Box 4"/>
            <p:cNvSpPr txBox="1"/>
            <p:nvPr/>
          </p:nvSpPr>
          <p:spPr>
            <a:xfrm>
              <a:off x="857" y="1289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8" name="Text Box 5"/>
            <p:cNvSpPr txBox="1"/>
            <p:nvPr/>
          </p:nvSpPr>
          <p:spPr>
            <a:xfrm>
              <a:off x="764" y="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Text Box 6"/>
            <p:cNvSpPr txBox="1"/>
            <p:nvPr/>
          </p:nvSpPr>
          <p:spPr>
            <a:xfrm>
              <a:off x="0" y="81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Oval 7"/>
            <p:cNvSpPr/>
            <p:nvPr/>
          </p:nvSpPr>
          <p:spPr>
            <a:xfrm>
              <a:off x="20" y="722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Line 8"/>
            <p:cNvSpPr/>
            <p:nvPr/>
          </p:nvSpPr>
          <p:spPr>
            <a:xfrm>
              <a:off x="404" y="566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2" name="Line 9"/>
            <p:cNvSpPr/>
            <p:nvPr/>
          </p:nvSpPr>
          <p:spPr>
            <a:xfrm flipV="1">
              <a:off x="404" y="578"/>
              <a:ext cx="33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3" name="Line 10"/>
            <p:cNvSpPr/>
            <p:nvPr/>
          </p:nvSpPr>
          <p:spPr>
            <a:xfrm>
              <a:off x="404" y="818"/>
              <a:ext cx="33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31754" name="Line 11"/>
            <p:cNvSpPr/>
            <p:nvPr/>
          </p:nvSpPr>
          <p:spPr>
            <a:xfrm flipH="1">
              <a:off x="116" y="770"/>
              <a:ext cx="2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5" name="Line 12"/>
            <p:cNvSpPr/>
            <p:nvPr/>
          </p:nvSpPr>
          <p:spPr>
            <a:xfrm flipV="1">
              <a:off x="740" y="194"/>
              <a:ext cx="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6" name="Line 13"/>
            <p:cNvSpPr/>
            <p:nvPr/>
          </p:nvSpPr>
          <p:spPr>
            <a:xfrm>
              <a:off x="728" y="950"/>
              <a:ext cx="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7" name="Oval 14"/>
            <p:cNvSpPr/>
            <p:nvPr/>
          </p:nvSpPr>
          <p:spPr>
            <a:xfrm>
              <a:off x="692" y="98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Oval 15"/>
            <p:cNvSpPr/>
            <p:nvPr/>
          </p:nvSpPr>
          <p:spPr>
            <a:xfrm>
              <a:off x="692" y="1394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Text Box 16"/>
            <p:cNvSpPr txBox="1"/>
            <p:nvPr/>
          </p:nvSpPr>
          <p:spPr>
            <a:xfrm>
              <a:off x="254" y="1653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符号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41" name="Text Box 17"/>
          <p:cNvSpPr txBox="1"/>
          <p:nvPr/>
        </p:nvSpPr>
        <p:spPr>
          <a:xfrm>
            <a:off x="5334000" y="15255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集电区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2" name="Text Box 18"/>
          <p:cNvSpPr txBox="1"/>
          <p:nvPr/>
        </p:nvSpPr>
        <p:spPr>
          <a:xfrm>
            <a:off x="5297488" y="2271713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3" name="Text Box 19"/>
          <p:cNvSpPr txBox="1"/>
          <p:nvPr/>
        </p:nvSpPr>
        <p:spPr>
          <a:xfrm>
            <a:off x="5519738" y="29130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4" name="Text Box 20"/>
          <p:cNvSpPr txBox="1"/>
          <p:nvPr/>
        </p:nvSpPr>
        <p:spPr>
          <a:xfrm>
            <a:off x="5219700" y="3490913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发射结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5" name="Text Box 21"/>
          <p:cNvSpPr txBox="1"/>
          <p:nvPr/>
        </p:nvSpPr>
        <p:spPr>
          <a:xfrm>
            <a:off x="5295900" y="4329113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发射区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6" name="Line 22"/>
          <p:cNvSpPr/>
          <p:nvPr/>
        </p:nvSpPr>
        <p:spPr>
          <a:xfrm flipV="1">
            <a:off x="4435475" y="1828800"/>
            <a:ext cx="898525" cy="549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47" name="Line 23"/>
          <p:cNvSpPr/>
          <p:nvPr/>
        </p:nvSpPr>
        <p:spPr>
          <a:xfrm flipV="1">
            <a:off x="4359275" y="2590800"/>
            <a:ext cx="974725" cy="244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48" name="Line 24"/>
          <p:cNvSpPr/>
          <p:nvPr/>
        </p:nvSpPr>
        <p:spPr>
          <a:xfrm flipV="1">
            <a:off x="4359275" y="3186113"/>
            <a:ext cx="1087438" cy="106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49" name="Line 25"/>
          <p:cNvSpPr/>
          <p:nvPr/>
        </p:nvSpPr>
        <p:spPr>
          <a:xfrm>
            <a:off x="4359275" y="3521075"/>
            <a:ext cx="898525" cy="136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50" name="Line 26"/>
          <p:cNvSpPr/>
          <p:nvPr/>
        </p:nvSpPr>
        <p:spPr>
          <a:xfrm>
            <a:off x="4359275" y="3902075"/>
            <a:ext cx="1050925" cy="669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51" name="Text Box 27"/>
          <p:cNvSpPr txBox="1"/>
          <p:nvPr/>
        </p:nvSpPr>
        <p:spPr>
          <a:xfrm>
            <a:off x="3625850" y="823913"/>
            <a:ext cx="1314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集电极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2" name="Text Box 28"/>
          <p:cNvSpPr txBox="1"/>
          <p:nvPr/>
        </p:nvSpPr>
        <p:spPr>
          <a:xfrm>
            <a:off x="1465263" y="2576513"/>
            <a:ext cx="1039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基极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3" name="Text Box 29"/>
          <p:cNvSpPr txBox="1"/>
          <p:nvPr/>
        </p:nvSpPr>
        <p:spPr>
          <a:xfrm>
            <a:off x="3690938" y="5395913"/>
            <a:ext cx="1314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发射极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654" name="组合 26653"/>
          <p:cNvGrpSpPr/>
          <p:nvPr/>
        </p:nvGrpSpPr>
        <p:grpSpPr>
          <a:xfrm>
            <a:off x="1844675" y="1082675"/>
            <a:ext cx="2667000" cy="4648200"/>
            <a:chOff x="0" y="0"/>
            <a:chExt cx="1680" cy="2928"/>
          </a:xfrm>
        </p:grpSpPr>
        <p:sp>
          <p:nvSpPr>
            <p:cNvPr id="31774" name="Rectangle 31"/>
            <p:cNvSpPr/>
            <p:nvPr/>
          </p:nvSpPr>
          <p:spPr>
            <a:xfrm>
              <a:off x="518" y="422"/>
              <a:ext cx="1152" cy="1920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5" name="Line 32"/>
            <p:cNvSpPr/>
            <p:nvPr/>
          </p:nvSpPr>
          <p:spPr>
            <a:xfrm>
              <a:off x="528" y="1104"/>
              <a:ext cx="115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6" name="Line 33"/>
            <p:cNvSpPr/>
            <p:nvPr/>
          </p:nvSpPr>
          <p:spPr>
            <a:xfrm>
              <a:off x="528" y="1536"/>
              <a:ext cx="115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7" name="Line 34"/>
            <p:cNvSpPr/>
            <p:nvPr/>
          </p:nvSpPr>
          <p:spPr>
            <a:xfrm flipV="1">
              <a:off x="1124" y="77"/>
              <a:ext cx="1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8" name="Line 35"/>
            <p:cNvSpPr/>
            <p:nvPr/>
          </p:nvSpPr>
          <p:spPr>
            <a:xfrm>
              <a:off x="1110" y="2352"/>
              <a:ext cx="1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9" name="Line 36"/>
            <p:cNvSpPr/>
            <p:nvPr/>
          </p:nvSpPr>
          <p:spPr>
            <a:xfrm flipH="1">
              <a:off x="96" y="1296"/>
              <a:ext cx="43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0" name="Line 37"/>
            <p:cNvSpPr/>
            <p:nvPr/>
          </p:nvSpPr>
          <p:spPr>
            <a:xfrm>
              <a:off x="528" y="1056"/>
              <a:ext cx="115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81" name="Line 38"/>
            <p:cNvSpPr/>
            <p:nvPr/>
          </p:nvSpPr>
          <p:spPr>
            <a:xfrm>
              <a:off x="528" y="1488"/>
              <a:ext cx="115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82" name="Line 39"/>
            <p:cNvSpPr/>
            <p:nvPr/>
          </p:nvSpPr>
          <p:spPr>
            <a:xfrm>
              <a:off x="528" y="1584"/>
              <a:ext cx="115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83" name="Line 40"/>
            <p:cNvSpPr/>
            <p:nvPr/>
          </p:nvSpPr>
          <p:spPr>
            <a:xfrm>
              <a:off x="528" y="1152"/>
              <a:ext cx="1152" cy="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84" name="Oval 41"/>
            <p:cNvSpPr/>
            <p:nvPr/>
          </p:nvSpPr>
          <p:spPr>
            <a:xfrm>
              <a:off x="0" y="1248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5" name="Oval 42"/>
            <p:cNvSpPr/>
            <p:nvPr/>
          </p:nvSpPr>
          <p:spPr>
            <a:xfrm>
              <a:off x="1086" y="0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6" name="Oval 43"/>
            <p:cNvSpPr/>
            <p:nvPr/>
          </p:nvSpPr>
          <p:spPr>
            <a:xfrm>
              <a:off x="1062" y="2832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7" name="Text Box 44"/>
            <p:cNvSpPr txBox="1"/>
            <p:nvPr/>
          </p:nvSpPr>
          <p:spPr>
            <a:xfrm>
              <a:off x="974" y="616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8" name="Text Box 45"/>
            <p:cNvSpPr txBox="1"/>
            <p:nvPr/>
          </p:nvSpPr>
          <p:spPr>
            <a:xfrm>
              <a:off x="974" y="1720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89" name="Rectangle 46"/>
            <p:cNvSpPr/>
            <p:nvPr/>
          </p:nvSpPr>
          <p:spPr>
            <a:xfrm>
              <a:off x="518" y="1094"/>
              <a:ext cx="1152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90" name="Text Box 47"/>
            <p:cNvSpPr txBox="1"/>
            <p:nvPr/>
          </p:nvSpPr>
          <p:spPr>
            <a:xfrm>
              <a:off x="992" y="1142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91" name="Line 48"/>
            <p:cNvSpPr/>
            <p:nvPr/>
          </p:nvSpPr>
          <p:spPr>
            <a:xfrm>
              <a:off x="518" y="1142"/>
              <a:ext cx="115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1792" name="Line 49"/>
            <p:cNvSpPr/>
            <p:nvPr/>
          </p:nvSpPr>
          <p:spPr>
            <a:xfrm>
              <a:off x="518" y="1478"/>
              <a:ext cx="115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1793" name="矩形 1"/>
          <p:cNvSpPr/>
          <p:nvPr/>
        </p:nvSpPr>
        <p:spPr>
          <a:xfrm>
            <a:off x="395288" y="260350"/>
            <a:ext cx="2109787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三极管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41" grpId="0"/>
      <p:bldP spid="26642" grpId="0"/>
      <p:bldP spid="26643" grpId="0"/>
      <p:bldP spid="26644" grpId="0"/>
      <p:bldP spid="26645" grpId="0"/>
      <p:bldP spid="26651" grpId="0"/>
      <p:bldP spid="26652" grpId="0"/>
      <p:bldP spid="266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4191000" y="958850"/>
            <a:ext cx="3886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三极管内部结构要求：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1" name="组合 27650"/>
          <p:cNvGrpSpPr/>
          <p:nvPr/>
        </p:nvGrpSpPr>
        <p:grpSpPr>
          <a:xfrm>
            <a:off x="381000" y="609600"/>
            <a:ext cx="2667000" cy="4572000"/>
            <a:chOff x="0" y="0"/>
            <a:chExt cx="1680" cy="2880"/>
          </a:xfrm>
        </p:grpSpPr>
        <p:grpSp>
          <p:nvGrpSpPr>
            <p:cNvPr id="32771" name="组合 27651"/>
            <p:cNvGrpSpPr/>
            <p:nvPr/>
          </p:nvGrpSpPr>
          <p:grpSpPr>
            <a:xfrm>
              <a:off x="0" y="144"/>
              <a:ext cx="1680" cy="2736"/>
              <a:chOff x="0" y="0"/>
              <a:chExt cx="1680" cy="2736"/>
            </a:xfrm>
          </p:grpSpPr>
          <p:grpSp>
            <p:nvGrpSpPr>
              <p:cNvPr id="32772" name="组合 27652"/>
              <p:cNvGrpSpPr/>
              <p:nvPr/>
            </p:nvGrpSpPr>
            <p:grpSpPr>
              <a:xfrm>
                <a:off x="240" y="0"/>
                <a:ext cx="1306" cy="2659"/>
                <a:chOff x="0" y="0"/>
                <a:chExt cx="1680" cy="2928"/>
              </a:xfrm>
            </p:grpSpPr>
            <p:sp>
              <p:nvSpPr>
                <p:cNvPr id="32773" name="Rectangle 6"/>
                <p:cNvSpPr/>
                <p:nvPr/>
              </p:nvSpPr>
              <p:spPr>
                <a:xfrm>
                  <a:off x="518" y="422"/>
                  <a:ext cx="1152" cy="1920"/>
                </a:xfrm>
                <a:prstGeom prst="rect">
                  <a:avLst/>
                </a:prstGeom>
                <a:solidFill>
                  <a:srgbClr val="CCFFFF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4" name="Line 7"/>
                <p:cNvSpPr/>
                <p:nvPr/>
              </p:nvSpPr>
              <p:spPr>
                <a:xfrm>
                  <a:off x="528" y="1104"/>
                  <a:ext cx="1152" cy="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75" name="Line 8"/>
                <p:cNvSpPr/>
                <p:nvPr/>
              </p:nvSpPr>
              <p:spPr>
                <a:xfrm>
                  <a:off x="528" y="1536"/>
                  <a:ext cx="1152" cy="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76" name="Line 9"/>
                <p:cNvSpPr/>
                <p:nvPr/>
              </p:nvSpPr>
              <p:spPr>
                <a:xfrm flipV="1">
                  <a:off x="1094" y="77"/>
                  <a:ext cx="1" cy="33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77" name="Line 10"/>
                <p:cNvSpPr/>
                <p:nvPr/>
              </p:nvSpPr>
              <p:spPr>
                <a:xfrm>
                  <a:off x="1152" y="2352"/>
                  <a:ext cx="1" cy="4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78" name="Line 11"/>
                <p:cNvSpPr/>
                <p:nvPr/>
              </p:nvSpPr>
              <p:spPr>
                <a:xfrm flipH="1">
                  <a:off x="96" y="1296"/>
                  <a:ext cx="432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79" name="Line 12"/>
                <p:cNvSpPr/>
                <p:nvPr/>
              </p:nvSpPr>
              <p:spPr>
                <a:xfrm>
                  <a:off x="528" y="1056"/>
                  <a:ext cx="1152" cy="1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80" name="Line 13"/>
                <p:cNvSpPr/>
                <p:nvPr/>
              </p:nvSpPr>
              <p:spPr>
                <a:xfrm>
                  <a:off x="528" y="1488"/>
                  <a:ext cx="1152" cy="1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81" name="Line 14"/>
                <p:cNvSpPr/>
                <p:nvPr/>
              </p:nvSpPr>
              <p:spPr>
                <a:xfrm>
                  <a:off x="528" y="1584"/>
                  <a:ext cx="1152" cy="1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82" name="Line 15"/>
                <p:cNvSpPr/>
                <p:nvPr/>
              </p:nvSpPr>
              <p:spPr>
                <a:xfrm>
                  <a:off x="528" y="1152"/>
                  <a:ext cx="1152" cy="1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83" name="Oval 16"/>
                <p:cNvSpPr/>
                <p:nvPr/>
              </p:nvSpPr>
              <p:spPr>
                <a:xfrm>
                  <a:off x="0" y="1248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4" name="Oval 17"/>
                <p:cNvSpPr/>
                <p:nvPr/>
              </p:nvSpPr>
              <p:spPr>
                <a:xfrm>
                  <a:off x="1056" y="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5" name="Oval 18"/>
                <p:cNvSpPr/>
                <p:nvPr/>
              </p:nvSpPr>
              <p:spPr>
                <a:xfrm>
                  <a:off x="1104" y="2832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6" name="Text Box 19"/>
                <p:cNvSpPr txBox="1"/>
                <p:nvPr/>
              </p:nvSpPr>
              <p:spPr>
                <a:xfrm>
                  <a:off x="934" y="599"/>
                  <a:ext cx="358" cy="3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7" name="Text Box 20"/>
                <p:cNvSpPr txBox="1"/>
                <p:nvPr/>
              </p:nvSpPr>
              <p:spPr>
                <a:xfrm>
                  <a:off x="934" y="1704"/>
                  <a:ext cx="358" cy="3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8" name="Rectangle 21"/>
                <p:cNvSpPr/>
                <p:nvPr/>
              </p:nvSpPr>
              <p:spPr>
                <a:xfrm>
                  <a:off x="518" y="1094"/>
                  <a:ext cx="1152" cy="432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9" name="Text Box 22"/>
                <p:cNvSpPr txBox="1"/>
                <p:nvPr/>
              </p:nvSpPr>
              <p:spPr>
                <a:xfrm>
                  <a:off x="963" y="1125"/>
                  <a:ext cx="311" cy="3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8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0" name="Line 23"/>
                <p:cNvSpPr/>
                <p:nvPr/>
              </p:nvSpPr>
              <p:spPr>
                <a:xfrm>
                  <a:off x="518" y="1142"/>
                  <a:ext cx="115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791" name="Line 24"/>
                <p:cNvSpPr/>
                <p:nvPr/>
              </p:nvSpPr>
              <p:spPr>
                <a:xfrm>
                  <a:off x="518" y="1478"/>
                  <a:ext cx="115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792" name="Text Box 25"/>
              <p:cNvSpPr txBox="1"/>
              <p:nvPr/>
            </p:nvSpPr>
            <p:spPr>
              <a:xfrm>
                <a:off x="1296" y="2409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3" name="Text Box 26"/>
              <p:cNvSpPr txBox="1"/>
              <p:nvPr/>
            </p:nvSpPr>
            <p:spPr>
              <a:xfrm>
                <a:off x="0" y="1008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794" name="Text Box 27"/>
            <p:cNvSpPr txBox="1"/>
            <p:nvPr/>
          </p:nvSpPr>
          <p:spPr>
            <a:xfrm>
              <a:off x="1152" y="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76" name="组合 27675"/>
          <p:cNvGrpSpPr/>
          <p:nvPr/>
        </p:nvGrpSpPr>
        <p:grpSpPr>
          <a:xfrm>
            <a:off x="1371600" y="3048000"/>
            <a:ext cx="1447800" cy="1143000"/>
            <a:chOff x="0" y="0"/>
            <a:chExt cx="912" cy="720"/>
          </a:xfrm>
        </p:grpSpPr>
        <p:sp>
          <p:nvSpPr>
            <p:cNvPr id="32796" name="Rectangle 29"/>
            <p:cNvSpPr/>
            <p:nvPr/>
          </p:nvSpPr>
          <p:spPr>
            <a:xfrm>
              <a:off x="0" y="0"/>
              <a:ext cx="912" cy="72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Text Box 30"/>
            <p:cNvSpPr txBox="1"/>
            <p:nvPr/>
          </p:nvSpPr>
          <p:spPr>
            <a:xfrm>
              <a:off x="336" y="201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79" name="组合 27678"/>
          <p:cNvGrpSpPr/>
          <p:nvPr/>
        </p:nvGrpSpPr>
        <p:grpSpPr>
          <a:xfrm>
            <a:off x="1371600" y="3048000"/>
            <a:ext cx="1447800" cy="1143000"/>
            <a:chOff x="0" y="0"/>
            <a:chExt cx="912" cy="720"/>
          </a:xfrm>
        </p:grpSpPr>
        <p:sp>
          <p:nvSpPr>
            <p:cNvPr id="32799" name="Rectangle 32"/>
            <p:cNvSpPr/>
            <p:nvPr/>
          </p:nvSpPr>
          <p:spPr>
            <a:xfrm>
              <a:off x="0" y="0"/>
              <a:ext cx="912" cy="72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Text Box 33"/>
            <p:cNvSpPr txBox="1"/>
            <p:nvPr/>
          </p:nvSpPr>
          <p:spPr>
            <a:xfrm>
              <a:off x="336" y="201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82" name="组合 27681"/>
          <p:cNvGrpSpPr/>
          <p:nvPr/>
        </p:nvGrpSpPr>
        <p:grpSpPr>
          <a:xfrm>
            <a:off x="1371600" y="3048000"/>
            <a:ext cx="1447800" cy="1143000"/>
            <a:chOff x="0" y="0"/>
            <a:chExt cx="912" cy="720"/>
          </a:xfrm>
        </p:grpSpPr>
        <p:sp>
          <p:nvSpPr>
            <p:cNvPr id="32802" name="Rectangle 35"/>
            <p:cNvSpPr/>
            <p:nvPr/>
          </p:nvSpPr>
          <p:spPr>
            <a:xfrm>
              <a:off x="0" y="0"/>
              <a:ext cx="912" cy="72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Text Box 36"/>
            <p:cNvSpPr txBox="1"/>
            <p:nvPr/>
          </p:nvSpPr>
          <p:spPr>
            <a:xfrm>
              <a:off x="336" y="201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85" name="组合 27684"/>
          <p:cNvGrpSpPr/>
          <p:nvPr/>
        </p:nvGrpSpPr>
        <p:grpSpPr>
          <a:xfrm>
            <a:off x="1371600" y="2438400"/>
            <a:ext cx="1447800" cy="609600"/>
            <a:chOff x="0" y="0"/>
            <a:chExt cx="912" cy="384"/>
          </a:xfrm>
        </p:grpSpPr>
        <p:sp>
          <p:nvSpPr>
            <p:cNvPr id="32805" name="Rectangle 38"/>
            <p:cNvSpPr/>
            <p:nvPr/>
          </p:nvSpPr>
          <p:spPr>
            <a:xfrm>
              <a:off x="0" y="0"/>
              <a:ext cx="91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6" name="Text Box 39"/>
            <p:cNvSpPr txBox="1"/>
            <p:nvPr/>
          </p:nvSpPr>
          <p:spPr>
            <a:xfrm>
              <a:off x="336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88" name="组合 27687"/>
          <p:cNvGrpSpPr/>
          <p:nvPr/>
        </p:nvGrpSpPr>
        <p:grpSpPr>
          <a:xfrm>
            <a:off x="1371600" y="2438400"/>
            <a:ext cx="1447800" cy="609600"/>
            <a:chOff x="0" y="0"/>
            <a:chExt cx="912" cy="384"/>
          </a:xfrm>
        </p:grpSpPr>
        <p:sp>
          <p:nvSpPr>
            <p:cNvPr id="32808" name="Rectangle 41"/>
            <p:cNvSpPr/>
            <p:nvPr/>
          </p:nvSpPr>
          <p:spPr>
            <a:xfrm>
              <a:off x="0" y="0"/>
              <a:ext cx="91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Text Box 42"/>
            <p:cNvSpPr txBox="1"/>
            <p:nvPr/>
          </p:nvSpPr>
          <p:spPr>
            <a:xfrm>
              <a:off x="336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91" name="组合 27690"/>
          <p:cNvGrpSpPr/>
          <p:nvPr/>
        </p:nvGrpSpPr>
        <p:grpSpPr>
          <a:xfrm>
            <a:off x="1371600" y="2438400"/>
            <a:ext cx="1447800" cy="609600"/>
            <a:chOff x="0" y="0"/>
            <a:chExt cx="912" cy="384"/>
          </a:xfrm>
        </p:grpSpPr>
        <p:sp>
          <p:nvSpPr>
            <p:cNvPr id="32811" name="Rectangle 44"/>
            <p:cNvSpPr/>
            <p:nvPr/>
          </p:nvSpPr>
          <p:spPr>
            <a:xfrm>
              <a:off x="0" y="0"/>
              <a:ext cx="912" cy="38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2" name="Text Box 45"/>
            <p:cNvSpPr txBox="1"/>
            <p:nvPr/>
          </p:nvSpPr>
          <p:spPr>
            <a:xfrm>
              <a:off x="336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94" name="组合 27693"/>
          <p:cNvGrpSpPr/>
          <p:nvPr/>
        </p:nvGrpSpPr>
        <p:grpSpPr>
          <a:xfrm>
            <a:off x="1447800" y="2362200"/>
            <a:ext cx="1371600" cy="152400"/>
            <a:chOff x="0" y="0"/>
            <a:chExt cx="864" cy="96"/>
          </a:xfrm>
        </p:grpSpPr>
        <p:sp>
          <p:nvSpPr>
            <p:cNvPr id="32814" name="Line 47"/>
            <p:cNvSpPr/>
            <p:nvPr/>
          </p:nvSpPr>
          <p:spPr>
            <a:xfrm>
              <a:off x="0" y="0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2815" name="Line 48"/>
            <p:cNvSpPr/>
            <p:nvPr/>
          </p:nvSpPr>
          <p:spPr>
            <a:xfrm>
              <a:off x="0" y="96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7697" name="组合 27696"/>
          <p:cNvGrpSpPr/>
          <p:nvPr/>
        </p:nvGrpSpPr>
        <p:grpSpPr>
          <a:xfrm>
            <a:off x="1447800" y="2362200"/>
            <a:ext cx="1371600" cy="152400"/>
            <a:chOff x="0" y="0"/>
            <a:chExt cx="864" cy="96"/>
          </a:xfrm>
        </p:grpSpPr>
        <p:sp>
          <p:nvSpPr>
            <p:cNvPr id="32817" name="Line 50"/>
            <p:cNvSpPr/>
            <p:nvPr/>
          </p:nvSpPr>
          <p:spPr>
            <a:xfrm>
              <a:off x="0" y="0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2818" name="Line 51"/>
            <p:cNvSpPr/>
            <p:nvPr/>
          </p:nvSpPr>
          <p:spPr>
            <a:xfrm>
              <a:off x="0" y="96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7700" name="Text Box 52"/>
          <p:cNvSpPr txBox="1"/>
          <p:nvPr/>
        </p:nvSpPr>
        <p:spPr>
          <a:xfrm>
            <a:off x="3581400" y="1690688"/>
            <a:ext cx="5029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发射区高掺杂。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01" name="Text Box 53"/>
          <p:cNvSpPr txBox="1"/>
          <p:nvPr/>
        </p:nvSpPr>
        <p:spPr>
          <a:xfrm>
            <a:off x="3581400" y="2365375"/>
            <a:ext cx="5105400" cy="1520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基区做得很薄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。通常只有几微米到几十微米，而且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掺杂较少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02" name="Text Box 54"/>
          <p:cNvSpPr txBox="1"/>
          <p:nvPr/>
        </p:nvSpPr>
        <p:spPr>
          <a:xfrm>
            <a:off x="609600" y="5127625"/>
            <a:ext cx="81534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三极管放大的外部条件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：外加电源的极性应使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发射结处于正向偏置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状态，而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集电结处于反向偏置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03" name="Text Box 55"/>
          <p:cNvSpPr txBox="1"/>
          <p:nvPr/>
        </p:nvSpPr>
        <p:spPr>
          <a:xfrm>
            <a:off x="4267200" y="4114800"/>
            <a:ext cx="3200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集电结面积大。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8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28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700" grpId="0"/>
      <p:bldP spid="27701" grpId="0"/>
      <p:bldP spid="27702" grpId="0"/>
      <p:bldP spid="277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304800" y="593725"/>
            <a:ext cx="8686800" cy="528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0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时的输入特性曲线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228600" y="1092200"/>
            <a:ext cx="8686800" cy="965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&gt;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时，这个电压有利于将发射区扩散到基区的电子收集到集电极。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914400" y="2057400"/>
            <a:ext cx="5360988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，三极管处于放大状态。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228600" y="2590800"/>
            <a:ext cx="3733800" cy="965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特性右移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因集电结开始吸引电子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702" name="组合 29701"/>
          <p:cNvGrpSpPr/>
          <p:nvPr/>
        </p:nvGrpSpPr>
        <p:grpSpPr>
          <a:xfrm>
            <a:off x="1219200" y="4984750"/>
            <a:ext cx="1863725" cy="1187450"/>
            <a:chOff x="0" y="0"/>
            <a:chExt cx="1174" cy="748"/>
          </a:xfrm>
        </p:grpSpPr>
        <p:sp>
          <p:nvSpPr>
            <p:cNvPr id="34822" name="Freeform 7"/>
            <p:cNvSpPr/>
            <p:nvPr/>
          </p:nvSpPr>
          <p:spPr>
            <a:xfrm>
              <a:off x="0" y="0"/>
              <a:ext cx="480" cy="74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324" y="523"/>
                </a:cxn>
                <a:cxn ang="0">
                  <a:pos x="480" y="0"/>
                </a:cxn>
              </a:cxnLst>
              <a:pathLst>
                <a:path w="480" h="892">
                  <a:moveTo>
                    <a:pt x="0" y="888"/>
                  </a:moveTo>
                  <a:cubicBezTo>
                    <a:pt x="122" y="890"/>
                    <a:pt x="244" y="892"/>
                    <a:pt x="324" y="744"/>
                  </a:cubicBezTo>
                  <a:cubicBezTo>
                    <a:pt x="404" y="596"/>
                    <a:pt x="446" y="118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4823" name="对象 29703"/>
            <p:cNvGraphicFramePr>
              <a:graphicFrameLocks noChangeAspect="1"/>
            </p:cNvGraphicFramePr>
            <p:nvPr/>
          </p:nvGraphicFramePr>
          <p:xfrm>
            <a:off x="432" y="76"/>
            <a:ext cx="7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762000" imgH="254000" progId="Equation.3">
                    <p:embed/>
                  </p:oleObj>
                </mc:Choice>
                <mc:Fallback>
                  <p:oleObj name="" r:id="rId1" imgW="762000" imgH="254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" y="76"/>
                          <a:ext cx="742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5" name="组合 29704"/>
          <p:cNvGrpSpPr/>
          <p:nvPr/>
        </p:nvGrpSpPr>
        <p:grpSpPr>
          <a:xfrm>
            <a:off x="0" y="4514850"/>
            <a:ext cx="3276600" cy="1885950"/>
            <a:chOff x="0" y="0"/>
            <a:chExt cx="2064" cy="1188"/>
          </a:xfrm>
        </p:grpSpPr>
        <p:sp>
          <p:nvSpPr>
            <p:cNvPr id="34825" name="Line 10"/>
            <p:cNvSpPr/>
            <p:nvPr/>
          </p:nvSpPr>
          <p:spPr>
            <a:xfrm>
              <a:off x="502" y="1050"/>
              <a:ext cx="938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34826" name="Line 11"/>
            <p:cNvSpPr/>
            <p:nvPr/>
          </p:nvSpPr>
          <p:spPr>
            <a:xfrm rot="5400000" flipH="1">
              <a:off x="94" y="630"/>
              <a:ext cx="84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graphicFrame>
          <p:nvGraphicFramePr>
            <p:cNvPr id="34827" name="对象 29707"/>
            <p:cNvGraphicFramePr>
              <a:graphicFrameLocks noChangeAspect="1"/>
            </p:cNvGraphicFramePr>
            <p:nvPr/>
          </p:nvGraphicFramePr>
          <p:xfrm>
            <a:off x="1440" y="912"/>
            <a:ext cx="6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457200" imgH="203200" progId="Equation.3">
                    <p:embed/>
                  </p:oleObj>
                </mc:Choice>
                <mc:Fallback>
                  <p:oleObj name="" r:id="rId3" imgW="457200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0" y="912"/>
                          <a:ext cx="624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Text Box 13"/>
            <p:cNvSpPr txBox="1"/>
            <p:nvPr/>
          </p:nvSpPr>
          <p:spPr>
            <a:xfrm>
              <a:off x="336" y="902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29709"/>
            <p:cNvGraphicFramePr>
              <a:graphicFrameLocks noChangeAspect="1"/>
            </p:cNvGraphicFramePr>
            <p:nvPr/>
          </p:nvGraphicFramePr>
          <p:xfrm>
            <a:off x="528" y="42"/>
            <a:ext cx="67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635000" imgH="254000" progId="Equation.3">
                    <p:embed/>
                  </p:oleObj>
                </mc:Choice>
                <mc:Fallback>
                  <p:oleObj name="" r:id="rId5" imgW="635000" imgH="2540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8" y="42"/>
                          <a:ext cx="677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Freeform 15"/>
            <p:cNvSpPr/>
            <p:nvPr/>
          </p:nvSpPr>
          <p:spPr>
            <a:xfrm>
              <a:off x="538" y="306"/>
              <a:ext cx="480" cy="74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324" y="523"/>
                </a:cxn>
                <a:cxn ang="0">
                  <a:pos x="480" y="0"/>
                </a:cxn>
              </a:cxnLst>
              <a:pathLst>
                <a:path w="480" h="892">
                  <a:moveTo>
                    <a:pt x="0" y="888"/>
                  </a:moveTo>
                  <a:cubicBezTo>
                    <a:pt x="122" y="890"/>
                    <a:pt x="244" y="892"/>
                    <a:pt x="324" y="744"/>
                  </a:cubicBezTo>
                  <a:cubicBezTo>
                    <a:pt x="404" y="596"/>
                    <a:pt x="446" y="118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31" name="Text Box 16"/>
            <p:cNvSpPr txBox="1"/>
            <p:nvPr/>
          </p:nvSpPr>
          <p:spPr>
            <a:xfrm>
              <a:off x="0" y="0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A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13" name="Text Box 17"/>
          <p:cNvSpPr txBox="1"/>
          <p:nvPr/>
        </p:nvSpPr>
        <p:spPr>
          <a:xfrm>
            <a:off x="3276600" y="5867400"/>
            <a:ext cx="5867400" cy="48895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≥ 1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时的输入特性具有实用意义。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714" name="组合 29713"/>
          <p:cNvGrpSpPr/>
          <p:nvPr/>
        </p:nvGrpSpPr>
        <p:grpSpPr>
          <a:xfrm>
            <a:off x="3048000" y="2133600"/>
            <a:ext cx="6165850" cy="3657600"/>
            <a:chOff x="0" y="0"/>
            <a:chExt cx="3884" cy="2304"/>
          </a:xfrm>
        </p:grpSpPr>
        <p:grpSp>
          <p:nvGrpSpPr>
            <p:cNvPr id="34834" name="组合 29714"/>
            <p:cNvGrpSpPr/>
            <p:nvPr/>
          </p:nvGrpSpPr>
          <p:grpSpPr>
            <a:xfrm>
              <a:off x="1248" y="816"/>
              <a:ext cx="336" cy="672"/>
              <a:chOff x="0" y="0"/>
              <a:chExt cx="336" cy="672"/>
            </a:xfrm>
          </p:grpSpPr>
          <p:sp>
            <p:nvSpPr>
              <p:cNvPr id="34835" name="Line 20"/>
              <p:cNvSpPr/>
              <p:nvPr/>
            </p:nvSpPr>
            <p:spPr>
              <a:xfrm>
                <a:off x="0" y="672"/>
                <a:ext cx="336" cy="0"/>
              </a:xfrm>
              <a:prstGeom prst="line">
                <a:avLst/>
              </a:prstGeom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34836" name="Text Box 21"/>
              <p:cNvSpPr txBox="1"/>
              <p:nvPr/>
            </p:nvSpPr>
            <p:spPr>
              <a:xfrm>
                <a:off x="0" y="0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400" b="1" i="1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37" name="Text Box 22"/>
            <p:cNvSpPr txBox="1"/>
            <p:nvPr/>
          </p:nvSpPr>
          <p:spPr>
            <a:xfrm>
              <a:off x="2780" y="1296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endParaRPr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38" name="组合 29718"/>
            <p:cNvGrpSpPr/>
            <p:nvPr/>
          </p:nvGrpSpPr>
          <p:grpSpPr>
            <a:xfrm>
              <a:off x="1776" y="240"/>
              <a:ext cx="283" cy="624"/>
              <a:chOff x="0" y="0"/>
              <a:chExt cx="283" cy="624"/>
            </a:xfrm>
          </p:grpSpPr>
          <p:sp>
            <p:nvSpPr>
              <p:cNvPr id="34839" name="Line 24"/>
              <p:cNvSpPr/>
              <p:nvPr/>
            </p:nvSpPr>
            <p:spPr>
              <a:xfrm>
                <a:off x="187" y="288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34840" name="Text Box 25"/>
              <p:cNvSpPr txBox="1"/>
              <p:nvPr/>
            </p:nvSpPr>
            <p:spPr>
              <a:xfrm>
                <a:off x="0" y="0"/>
                <a:ext cx="28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baseline="-25000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41" name="组合 29721"/>
            <p:cNvGrpSpPr/>
            <p:nvPr/>
          </p:nvGrpSpPr>
          <p:grpSpPr>
            <a:xfrm>
              <a:off x="0" y="0"/>
              <a:ext cx="3884" cy="2304"/>
              <a:chOff x="0" y="0"/>
              <a:chExt cx="3884" cy="2304"/>
            </a:xfrm>
          </p:grpSpPr>
          <p:sp>
            <p:nvSpPr>
              <p:cNvPr id="34842" name="Line 27"/>
              <p:cNvSpPr/>
              <p:nvPr/>
            </p:nvSpPr>
            <p:spPr>
              <a:xfrm flipV="1">
                <a:off x="384" y="1632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34843" name="组合 29723"/>
              <p:cNvGrpSpPr/>
              <p:nvPr/>
            </p:nvGrpSpPr>
            <p:grpSpPr>
              <a:xfrm>
                <a:off x="0" y="0"/>
                <a:ext cx="3884" cy="2304"/>
                <a:chOff x="0" y="0"/>
                <a:chExt cx="3884" cy="2304"/>
              </a:xfrm>
            </p:grpSpPr>
            <p:sp>
              <p:nvSpPr>
                <p:cNvPr id="34844" name="Line 29"/>
                <p:cNvSpPr/>
                <p:nvPr/>
              </p:nvSpPr>
              <p:spPr>
                <a:xfrm>
                  <a:off x="3408" y="1344"/>
                  <a:ext cx="0" cy="9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4845" name="组合 29725"/>
                <p:cNvGrpSpPr/>
                <p:nvPr/>
              </p:nvGrpSpPr>
              <p:grpSpPr>
                <a:xfrm>
                  <a:off x="2016" y="1152"/>
                  <a:ext cx="240" cy="314"/>
                  <a:chOff x="0" y="0"/>
                  <a:chExt cx="240" cy="314"/>
                </a:xfrm>
              </p:grpSpPr>
              <p:sp>
                <p:nvSpPr>
                  <p:cNvPr id="34846" name="Line 31"/>
                  <p:cNvSpPr/>
                  <p:nvPr/>
                </p:nvSpPr>
                <p:spPr>
                  <a:xfrm>
                    <a:off x="0" y="2"/>
                    <a:ext cx="0" cy="28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4847" name="Line 32"/>
                  <p:cNvSpPr/>
                  <p:nvPr/>
                </p:nvSpPr>
                <p:spPr>
                  <a:xfrm rot="-186448" flipV="1">
                    <a:off x="0" y="0"/>
                    <a:ext cx="209" cy="96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4848" name="Line 33"/>
                  <p:cNvSpPr/>
                  <p:nvPr/>
                </p:nvSpPr>
                <p:spPr>
                  <a:xfrm>
                    <a:off x="0" y="170"/>
                    <a:ext cx="240" cy="14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stealth" w="med" len="lg"/>
                  </a:ln>
                </p:spPr>
              </p:sp>
            </p:grpSp>
            <p:grpSp>
              <p:nvGrpSpPr>
                <p:cNvPr id="34849" name="组合 29729"/>
                <p:cNvGrpSpPr/>
                <p:nvPr/>
              </p:nvGrpSpPr>
              <p:grpSpPr>
                <a:xfrm rot="5400000" flipV="1">
                  <a:off x="3265" y="1051"/>
                  <a:ext cx="231" cy="288"/>
                  <a:chOff x="0" y="0"/>
                  <a:chExt cx="231" cy="288"/>
                </a:xfrm>
              </p:grpSpPr>
              <p:grpSp>
                <p:nvGrpSpPr>
                  <p:cNvPr id="34850" name="组合 29730"/>
                  <p:cNvGrpSpPr/>
                  <p:nvPr/>
                </p:nvGrpSpPr>
                <p:grpSpPr>
                  <a:xfrm>
                    <a:off x="0" y="0"/>
                    <a:ext cx="78" cy="288"/>
                    <a:chOff x="0" y="0"/>
                    <a:chExt cx="78" cy="288"/>
                  </a:xfrm>
                </p:grpSpPr>
                <p:sp>
                  <p:nvSpPr>
                    <p:cNvPr id="34851" name="Line 36"/>
                    <p:cNvSpPr/>
                    <p:nvPr/>
                  </p:nvSpPr>
                  <p:spPr>
                    <a:xfrm>
                      <a:off x="0" y="0"/>
                      <a:ext cx="0" cy="288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4852" name="Line 37"/>
                    <p:cNvSpPr/>
                    <p:nvPr/>
                  </p:nvSpPr>
                  <p:spPr>
                    <a:xfrm>
                      <a:off x="78" y="96"/>
                      <a:ext cx="0" cy="118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4853" name="组合 29733"/>
                  <p:cNvGrpSpPr/>
                  <p:nvPr/>
                </p:nvGrpSpPr>
                <p:grpSpPr>
                  <a:xfrm>
                    <a:off x="153" y="0"/>
                    <a:ext cx="78" cy="288"/>
                    <a:chOff x="0" y="0"/>
                    <a:chExt cx="78" cy="288"/>
                  </a:xfrm>
                </p:grpSpPr>
                <p:sp>
                  <p:nvSpPr>
                    <p:cNvPr id="34854" name="Line 39"/>
                    <p:cNvSpPr/>
                    <p:nvPr/>
                  </p:nvSpPr>
                  <p:spPr>
                    <a:xfrm>
                      <a:off x="0" y="0"/>
                      <a:ext cx="0" cy="288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4855" name="Line 40"/>
                    <p:cNvSpPr/>
                    <p:nvPr/>
                  </p:nvSpPr>
                  <p:spPr>
                    <a:xfrm>
                      <a:off x="78" y="96"/>
                      <a:ext cx="0" cy="118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34856" name="Line 41"/>
                <p:cNvSpPr/>
                <p:nvPr/>
              </p:nvSpPr>
              <p:spPr>
                <a:xfrm>
                  <a:off x="2238" y="1440"/>
                  <a:ext cx="0" cy="81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857" name="Line 42"/>
                <p:cNvSpPr/>
                <p:nvPr/>
              </p:nvSpPr>
              <p:spPr>
                <a:xfrm flipV="1">
                  <a:off x="3312" y="960"/>
                  <a:ext cx="240" cy="384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sm" len="lg"/>
                </a:ln>
              </p:spPr>
            </p:sp>
            <p:sp>
              <p:nvSpPr>
                <p:cNvPr id="34858" name="Text Box 43"/>
                <p:cNvSpPr txBox="1"/>
                <p:nvPr/>
              </p:nvSpPr>
              <p:spPr>
                <a:xfrm>
                  <a:off x="3456" y="1104"/>
                  <a:ext cx="4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/>
                  <a:r>
                    <a:rPr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2400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CC</a:t>
                  </a:r>
                  <a:endParaRPr lang="en-US" altLang="zh-CN" sz="24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9" name="Text Box 44"/>
                <p:cNvSpPr txBox="1"/>
                <p:nvPr/>
              </p:nvSpPr>
              <p:spPr>
                <a:xfrm>
                  <a:off x="672" y="931"/>
                  <a:ext cx="38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err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sz="2400" b="1" baseline="-25000" err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endPara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60" name="Text Box 45"/>
                <p:cNvSpPr txBox="1"/>
                <p:nvPr/>
              </p:nvSpPr>
              <p:spPr>
                <a:xfrm>
                  <a:off x="0" y="1632"/>
                  <a:ext cx="41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/>
                  <a:r>
                    <a:rPr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2400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BB</a:t>
                  </a:r>
                  <a:endParaRPr lang="en-US" altLang="zh-CN" sz="24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61" name="Text Box 46"/>
                <p:cNvSpPr txBox="1"/>
                <p:nvPr/>
              </p:nvSpPr>
              <p:spPr>
                <a:xfrm>
                  <a:off x="2108" y="912"/>
                  <a:ext cx="43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>
                  <a:spAutoFit/>
                </a:bodyPr>
                <a:p>
                  <a:pPr algn="ctr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62" name="Text Box 47"/>
                <p:cNvSpPr txBox="1"/>
                <p:nvPr/>
              </p:nvSpPr>
              <p:spPr>
                <a:xfrm>
                  <a:off x="2229" y="134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63" name="Text Box 48"/>
                <p:cNvSpPr txBox="1"/>
                <p:nvPr/>
              </p:nvSpPr>
              <p:spPr>
                <a:xfrm>
                  <a:off x="1786" y="1056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64" name="Line 49"/>
                <p:cNvSpPr/>
                <p:nvPr/>
              </p:nvSpPr>
              <p:spPr>
                <a:xfrm>
                  <a:off x="528" y="2256"/>
                  <a:ext cx="28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865" name="Line 50"/>
                <p:cNvSpPr/>
                <p:nvPr/>
              </p:nvSpPr>
              <p:spPr>
                <a:xfrm>
                  <a:off x="528" y="1296"/>
                  <a:ext cx="148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866" name="Rectangle 51"/>
                <p:cNvSpPr/>
                <p:nvPr/>
              </p:nvSpPr>
              <p:spPr>
                <a:xfrm rot="10800000">
                  <a:off x="720" y="1248"/>
                  <a:ext cx="288" cy="96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67" name="Line 52"/>
                <p:cNvSpPr/>
                <p:nvPr/>
              </p:nvSpPr>
              <p:spPr>
                <a:xfrm>
                  <a:off x="528" y="1296"/>
                  <a:ext cx="0" cy="96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4868" name="组合 29748"/>
                <p:cNvGrpSpPr/>
                <p:nvPr/>
              </p:nvGrpSpPr>
              <p:grpSpPr>
                <a:xfrm rot="5400000">
                  <a:off x="489" y="1641"/>
                  <a:ext cx="78" cy="288"/>
                  <a:chOff x="0" y="0"/>
                  <a:chExt cx="78" cy="288"/>
                </a:xfrm>
              </p:grpSpPr>
              <p:sp>
                <p:nvSpPr>
                  <p:cNvPr id="34869" name="Line 54"/>
                  <p:cNvSpPr/>
                  <p:nvPr/>
                </p:nvSpPr>
                <p:spPr>
                  <a:xfrm>
                    <a:off x="0" y="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4870" name="Line 55"/>
                  <p:cNvSpPr/>
                  <p:nvPr/>
                </p:nvSpPr>
                <p:spPr>
                  <a:xfrm>
                    <a:off x="78" y="96"/>
                    <a:ext cx="0" cy="11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4871" name="Line 56"/>
                <p:cNvSpPr/>
                <p:nvPr/>
              </p:nvSpPr>
              <p:spPr>
                <a:xfrm>
                  <a:off x="2208" y="336"/>
                  <a:ext cx="0" cy="81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872" name="Line 57"/>
                <p:cNvSpPr/>
                <p:nvPr/>
              </p:nvSpPr>
              <p:spPr>
                <a:xfrm>
                  <a:off x="2208" y="336"/>
                  <a:ext cx="120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873" name="Line 58"/>
                <p:cNvSpPr/>
                <p:nvPr/>
              </p:nvSpPr>
              <p:spPr>
                <a:xfrm>
                  <a:off x="3408" y="336"/>
                  <a:ext cx="0" cy="76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874" name="Rectangle 59"/>
                <p:cNvSpPr/>
                <p:nvPr/>
              </p:nvSpPr>
              <p:spPr>
                <a:xfrm rot="10800000">
                  <a:off x="2688" y="288"/>
                  <a:ext cx="288" cy="96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75" name="Text Box 60"/>
                <p:cNvSpPr txBox="1"/>
                <p:nvPr/>
              </p:nvSpPr>
              <p:spPr>
                <a:xfrm>
                  <a:off x="2640" y="0"/>
                  <a:ext cx="384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endPara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76" name="Oval 61"/>
                <p:cNvSpPr/>
                <p:nvPr/>
              </p:nvSpPr>
              <p:spPr>
                <a:xfrm>
                  <a:off x="2160" y="220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4877" name="组合 29757"/>
            <p:cNvGrpSpPr/>
            <p:nvPr/>
          </p:nvGrpSpPr>
          <p:grpSpPr>
            <a:xfrm>
              <a:off x="1584" y="1248"/>
              <a:ext cx="480" cy="1056"/>
              <a:chOff x="0" y="0"/>
              <a:chExt cx="480" cy="1056"/>
            </a:xfrm>
          </p:grpSpPr>
          <p:sp>
            <p:nvSpPr>
              <p:cNvPr id="34878" name="Line 63"/>
              <p:cNvSpPr/>
              <p:nvPr/>
            </p:nvSpPr>
            <p:spPr>
              <a:xfrm>
                <a:off x="192" y="48"/>
                <a:ext cx="0" cy="96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4879" name="组合 29759"/>
              <p:cNvGrpSpPr/>
              <p:nvPr/>
            </p:nvGrpSpPr>
            <p:grpSpPr>
              <a:xfrm>
                <a:off x="0" y="432"/>
                <a:ext cx="432" cy="288"/>
                <a:chOff x="0" y="0"/>
                <a:chExt cx="432" cy="288"/>
              </a:xfrm>
            </p:grpSpPr>
            <p:sp>
              <p:nvSpPr>
                <p:cNvPr id="34880" name="Oval 65"/>
                <p:cNvSpPr/>
                <p:nvPr/>
              </p:nvSpPr>
              <p:spPr>
                <a:xfrm>
                  <a:off x="63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81" name="Text Box 66"/>
                <p:cNvSpPr txBox="1"/>
                <p:nvPr/>
              </p:nvSpPr>
              <p:spPr>
                <a:xfrm>
                  <a:off x="0" y="30"/>
                  <a:ext cx="43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V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882" name="组合 29762"/>
              <p:cNvGrpSpPr/>
              <p:nvPr/>
            </p:nvGrpSpPr>
            <p:grpSpPr>
              <a:xfrm>
                <a:off x="192" y="144"/>
                <a:ext cx="288" cy="720"/>
                <a:chOff x="0" y="0"/>
                <a:chExt cx="288" cy="720"/>
              </a:xfrm>
            </p:grpSpPr>
            <p:sp>
              <p:nvSpPr>
                <p:cNvPr id="34883" name="Text Box 68"/>
                <p:cNvSpPr txBox="1"/>
                <p:nvPr/>
              </p:nvSpPr>
              <p:spPr>
                <a:xfrm>
                  <a:off x="0" y="355"/>
                  <a:ext cx="28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baseline="-25000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  <a:sym typeface="Symbol" panose="05050102010706020507" pitchFamily="18" charset="2"/>
                    </a:rPr>
                    <a:t></a:t>
                  </a:r>
                  <a:endParaRPr lang="en-US" altLang="zh-CN" sz="32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84" name="Text Box 69"/>
                <p:cNvSpPr txBox="1"/>
                <p:nvPr/>
              </p:nvSpPr>
              <p:spPr>
                <a:xfrm>
                  <a:off x="0" y="0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+</a:t>
                  </a:r>
                  <a:endParaRPr lang="en-US" altLang="zh-CN" sz="28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85" name="Oval 70"/>
              <p:cNvSpPr/>
              <p:nvPr/>
            </p:nvSpPr>
            <p:spPr>
              <a:xfrm>
                <a:off x="144" y="9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86" name="Oval 71"/>
              <p:cNvSpPr/>
              <p:nvPr/>
            </p:nvSpPr>
            <p:spPr>
              <a:xfrm>
                <a:off x="144" y="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87" name="组合 29767"/>
            <p:cNvGrpSpPr/>
            <p:nvPr/>
          </p:nvGrpSpPr>
          <p:grpSpPr>
            <a:xfrm>
              <a:off x="2160" y="960"/>
              <a:ext cx="768" cy="1344"/>
              <a:chOff x="0" y="0"/>
              <a:chExt cx="768" cy="1344"/>
            </a:xfrm>
          </p:grpSpPr>
          <p:sp>
            <p:nvSpPr>
              <p:cNvPr id="34888" name="Line 73"/>
              <p:cNvSpPr/>
              <p:nvPr/>
            </p:nvSpPr>
            <p:spPr>
              <a:xfrm>
                <a:off x="480" y="48"/>
                <a:ext cx="0" cy="12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4889" name="组合 29769"/>
              <p:cNvGrpSpPr/>
              <p:nvPr/>
            </p:nvGrpSpPr>
            <p:grpSpPr>
              <a:xfrm>
                <a:off x="288" y="384"/>
                <a:ext cx="432" cy="288"/>
                <a:chOff x="0" y="0"/>
                <a:chExt cx="432" cy="288"/>
              </a:xfrm>
            </p:grpSpPr>
            <p:sp>
              <p:nvSpPr>
                <p:cNvPr id="34890" name="Oval 75"/>
                <p:cNvSpPr/>
                <p:nvPr/>
              </p:nvSpPr>
              <p:spPr>
                <a:xfrm>
                  <a:off x="63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91" name="Text Box 76"/>
                <p:cNvSpPr txBox="1"/>
                <p:nvPr/>
              </p:nvSpPr>
              <p:spPr>
                <a:xfrm>
                  <a:off x="0" y="30"/>
                  <a:ext cx="43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V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92" name="Line 77"/>
              <p:cNvSpPr/>
              <p:nvPr/>
            </p:nvSpPr>
            <p:spPr>
              <a:xfrm>
                <a:off x="48" y="48"/>
                <a:ext cx="43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4893" name="组合 29773"/>
              <p:cNvGrpSpPr/>
              <p:nvPr/>
            </p:nvGrpSpPr>
            <p:grpSpPr>
              <a:xfrm>
                <a:off x="480" y="96"/>
                <a:ext cx="288" cy="701"/>
                <a:chOff x="0" y="0"/>
                <a:chExt cx="288" cy="701"/>
              </a:xfrm>
            </p:grpSpPr>
            <p:sp>
              <p:nvSpPr>
                <p:cNvPr id="34894" name="Text Box 79"/>
                <p:cNvSpPr txBox="1"/>
                <p:nvPr/>
              </p:nvSpPr>
              <p:spPr>
                <a:xfrm>
                  <a:off x="0" y="336"/>
                  <a:ext cx="28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baseline="-25000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  <a:sym typeface="Symbol" panose="05050102010706020507" pitchFamily="18" charset="2"/>
                    </a:rPr>
                    <a:t></a:t>
                  </a:r>
                  <a:endParaRPr lang="en-US" altLang="zh-CN" sz="32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95" name="Text Box 80"/>
                <p:cNvSpPr txBox="1"/>
                <p:nvPr/>
              </p:nvSpPr>
              <p:spPr>
                <a:xfrm>
                  <a:off x="0" y="0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+</a:t>
                  </a:r>
                  <a:endParaRPr lang="en-US" altLang="zh-CN" sz="28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96" name="Oval 81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97" name="Oval 82"/>
              <p:cNvSpPr/>
              <p:nvPr/>
            </p:nvSpPr>
            <p:spPr>
              <a:xfrm>
                <a:off x="432" y="12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98" name="组合 29778"/>
            <p:cNvGrpSpPr/>
            <p:nvPr/>
          </p:nvGrpSpPr>
          <p:grpSpPr>
            <a:xfrm>
              <a:off x="1056" y="1075"/>
              <a:ext cx="768" cy="422"/>
              <a:chOff x="0" y="0"/>
              <a:chExt cx="768" cy="422"/>
            </a:xfrm>
          </p:grpSpPr>
          <p:grpSp>
            <p:nvGrpSpPr>
              <p:cNvPr id="34899" name="组合 29779"/>
              <p:cNvGrpSpPr/>
              <p:nvPr/>
            </p:nvGrpSpPr>
            <p:grpSpPr>
              <a:xfrm>
                <a:off x="144" y="77"/>
                <a:ext cx="432" cy="288"/>
                <a:chOff x="0" y="0"/>
                <a:chExt cx="432" cy="288"/>
              </a:xfrm>
            </p:grpSpPr>
            <p:sp>
              <p:nvSpPr>
                <p:cNvPr id="34900" name="Oval 85"/>
                <p:cNvSpPr/>
                <p:nvPr/>
              </p:nvSpPr>
              <p:spPr>
                <a:xfrm>
                  <a:off x="63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901" name="Text Box 86"/>
                <p:cNvSpPr txBox="1"/>
                <p:nvPr/>
              </p:nvSpPr>
              <p:spPr>
                <a:xfrm>
                  <a:off x="0" y="12"/>
                  <a:ext cx="43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</a:t>
                  </a:r>
                  <a:r>
                    <a:rPr lang="en-US" altLang="zh-CN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902" name="组合 29782"/>
              <p:cNvGrpSpPr/>
              <p:nvPr/>
            </p:nvGrpSpPr>
            <p:grpSpPr>
              <a:xfrm>
                <a:off x="0" y="0"/>
                <a:ext cx="768" cy="422"/>
                <a:chOff x="0" y="0"/>
                <a:chExt cx="768" cy="422"/>
              </a:xfrm>
            </p:grpSpPr>
            <p:sp>
              <p:nvSpPr>
                <p:cNvPr id="34903" name="Text Box 88"/>
                <p:cNvSpPr txBox="1"/>
                <p:nvPr/>
              </p:nvSpPr>
              <p:spPr>
                <a:xfrm>
                  <a:off x="480" y="0"/>
                  <a:ext cx="28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baseline="-25000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  <a:sym typeface="Symbol" panose="05050102010706020507" pitchFamily="18" charset="2"/>
                    </a:rPr>
                    <a:t></a:t>
                  </a:r>
                  <a:endParaRPr lang="en-US" altLang="zh-CN" sz="32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904" name="Text Box 89"/>
                <p:cNvSpPr txBox="1"/>
                <p:nvPr/>
              </p:nvSpPr>
              <p:spPr>
                <a:xfrm>
                  <a:off x="0" y="134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+</a:t>
                  </a:r>
                  <a:endParaRPr lang="en-US" altLang="zh-CN" sz="24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4905" name="组合 29785"/>
            <p:cNvGrpSpPr/>
            <p:nvPr/>
          </p:nvGrpSpPr>
          <p:grpSpPr>
            <a:xfrm>
              <a:off x="2016" y="240"/>
              <a:ext cx="432" cy="672"/>
              <a:chOff x="0" y="0"/>
              <a:chExt cx="432" cy="672"/>
            </a:xfrm>
          </p:grpSpPr>
          <p:grpSp>
            <p:nvGrpSpPr>
              <p:cNvPr id="34906" name="组合 29786"/>
              <p:cNvGrpSpPr/>
              <p:nvPr/>
            </p:nvGrpSpPr>
            <p:grpSpPr>
              <a:xfrm>
                <a:off x="144" y="0"/>
                <a:ext cx="288" cy="672"/>
                <a:chOff x="0" y="0"/>
                <a:chExt cx="288" cy="672"/>
              </a:xfrm>
            </p:grpSpPr>
            <p:sp>
              <p:nvSpPr>
                <p:cNvPr id="34907" name="Text Box 92"/>
                <p:cNvSpPr txBox="1"/>
                <p:nvPr/>
              </p:nvSpPr>
              <p:spPr>
                <a:xfrm>
                  <a:off x="0" y="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+</a:t>
                  </a:r>
                  <a:endParaRPr lang="en-US" altLang="zh-CN" sz="24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908" name="Text Box 93"/>
                <p:cNvSpPr txBox="1"/>
                <p:nvPr/>
              </p:nvSpPr>
              <p:spPr>
                <a:xfrm>
                  <a:off x="0" y="307"/>
                  <a:ext cx="28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baseline="-25000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  <a:sym typeface="Symbol" panose="05050102010706020507" pitchFamily="18" charset="2"/>
                    </a:rPr>
                    <a:t></a:t>
                  </a:r>
                  <a:endParaRPr lang="en-US" altLang="zh-CN" sz="32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909" name="组合 29789"/>
              <p:cNvGrpSpPr/>
              <p:nvPr/>
            </p:nvGrpSpPr>
            <p:grpSpPr>
              <a:xfrm>
                <a:off x="0" y="288"/>
                <a:ext cx="432" cy="288"/>
                <a:chOff x="0" y="0"/>
                <a:chExt cx="432" cy="288"/>
              </a:xfrm>
            </p:grpSpPr>
            <p:sp>
              <p:nvSpPr>
                <p:cNvPr id="34910" name="Oval 95"/>
                <p:cNvSpPr/>
                <p:nvPr/>
              </p:nvSpPr>
              <p:spPr>
                <a:xfrm>
                  <a:off x="63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911" name="Text Box 96"/>
                <p:cNvSpPr txBox="1"/>
                <p:nvPr/>
              </p:nvSpPr>
              <p:spPr>
                <a:xfrm>
                  <a:off x="0" y="12"/>
                  <a:ext cx="43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err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mA</a:t>
                  </a:r>
                  <a:endPara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4912" name="Text Box 97"/>
            <p:cNvSpPr txBox="1"/>
            <p:nvPr/>
          </p:nvSpPr>
          <p:spPr>
            <a:xfrm>
              <a:off x="1820" y="18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94" name="Text Box 98"/>
          <p:cNvSpPr txBox="1"/>
          <p:nvPr/>
        </p:nvSpPr>
        <p:spPr>
          <a:xfrm>
            <a:off x="228600" y="3505200"/>
            <a:ext cx="3505200" cy="998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*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1 V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，特性曲线重合。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dvAuto="1000" build="p"/>
      <p:bldP spid="29699" grpId="0" build="p"/>
      <p:bldP spid="29700" grpId="0"/>
      <p:bldP spid="29701" grpId="0"/>
      <p:bldP spid="29713" grpId="0" animBg="1"/>
      <p:bldP spid="297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1143000" y="6397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二、输出特性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152400" y="60960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　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NPN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三极管的输出特性曲线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0724" name="组合 30723"/>
          <p:cNvGrpSpPr/>
          <p:nvPr/>
        </p:nvGrpSpPr>
        <p:grpSpPr>
          <a:xfrm>
            <a:off x="152400" y="1219200"/>
            <a:ext cx="4876800" cy="4495800"/>
            <a:chOff x="0" y="0"/>
            <a:chExt cx="3072" cy="2832"/>
          </a:xfrm>
        </p:grpSpPr>
        <p:grpSp>
          <p:nvGrpSpPr>
            <p:cNvPr id="35844" name="组合 30724"/>
            <p:cNvGrpSpPr/>
            <p:nvPr/>
          </p:nvGrpSpPr>
          <p:grpSpPr>
            <a:xfrm>
              <a:off x="587" y="231"/>
              <a:ext cx="2358" cy="2281"/>
              <a:chOff x="0" y="0"/>
              <a:chExt cx="2403" cy="2406"/>
            </a:xfrm>
          </p:grpSpPr>
          <p:sp>
            <p:nvSpPr>
              <p:cNvPr id="35845" name="Line 6"/>
              <p:cNvSpPr/>
              <p:nvPr/>
            </p:nvSpPr>
            <p:spPr>
              <a:xfrm>
                <a:off x="0" y="2406"/>
                <a:ext cx="240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5846" name="Line 7"/>
              <p:cNvSpPr/>
              <p:nvPr/>
            </p:nvSpPr>
            <p:spPr>
              <a:xfrm flipV="1">
                <a:off x="0" y="0"/>
                <a:ext cx="0" cy="240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5847" name="Line 8"/>
              <p:cNvSpPr/>
              <p:nvPr/>
            </p:nvSpPr>
            <p:spPr>
              <a:xfrm flipV="1">
                <a:off x="1" y="728"/>
                <a:ext cx="181" cy="167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48" name="Line 9"/>
              <p:cNvSpPr/>
              <p:nvPr/>
            </p:nvSpPr>
            <p:spPr>
              <a:xfrm rot="-130980" flipV="1">
                <a:off x="318" y="453"/>
                <a:ext cx="1225" cy="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49" name="Freeform 10"/>
              <p:cNvSpPr/>
              <p:nvPr/>
            </p:nvSpPr>
            <p:spPr>
              <a:xfrm>
                <a:off x="182" y="504"/>
                <a:ext cx="136" cy="22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26" y="79"/>
                  </a:cxn>
                  <a:cxn ang="0">
                    <a:pos x="136" y="0"/>
                  </a:cxn>
                </a:cxnLst>
                <a:pathLst>
                  <a:path w="136" h="227">
                    <a:moveTo>
                      <a:pt x="0" y="227"/>
                    </a:moveTo>
                    <a:cubicBezTo>
                      <a:pt x="4" y="202"/>
                      <a:pt x="3" y="117"/>
                      <a:pt x="26" y="79"/>
                    </a:cubicBezTo>
                    <a:cubicBezTo>
                      <a:pt x="49" y="41"/>
                      <a:pt x="113" y="16"/>
                      <a:pt x="13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50" name="Line 11"/>
              <p:cNvSpPr/>
              <p:nvPr/>
            </p:nvSpPr>
            <p:spPr>
              <a:xfrm flipV="1">
                <a:off x="330" y="819"/>
                <a:ext cx="1259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51" name="Freeform 12"/>
              <p:cNvSpPr/>
              <p:nvPr/>
            </p:nvSpPr>
            <p:spPr>
              <a:xfrm>
                <a:off x="143" y="909"/>
                <a:ext cx="227" cy="182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45" y="46"/>
                  </a:cxn>
                  <a:cxn ang="0">
                    <a:pos x="227" y="0"/>
                  </a:cxn>
                </a:cxnLst>
                <a:pathLst>
                  <a:path w="227" h="182">
                    <a:moveTo>
                      <a:pt x="0" y="182"/>
                    </a:moveTo>
                    <a:cubicBezTo>
                      <a:pt x="3" y="129"/>
                      <a:pt x="7" y="76"/>
                      <a:pt x="45" y="46"/>
                    </a:cubicBezTo>
                    <a:cubicBezTo>
                      <a:pt x="83" y="16"/>
                      <a:pt x="197" y="8"/>
                      <a:pt x="22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52" name="Line 13"/>
              <p:cNvSpPr/>
              <p:nvPr/>
            </p:nvSpPr>
            <p:spPr>
              <a:xfrm flipV="1">
                <a:off x="210" y="1227"/>
                <a:ext cx="1497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53" name="Line 14"/>
              <p:cNvSpPr/>
              <p:nvPr/>
            </p:nvSpPr>
            <p:spPr>
              <a:xfrm flipV="1">
                <a:off x="204" y="1589"/>
                <a:ext cx="1633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54" name="Line 15"/>
              <p:cNvSpPr/>
              <p:nvPr/>
            </p:nvSpPr>
            <p:spPr>
              <a:xfrm rot="-5543" flipV="1">
                <a:off x="169" y="1952"/>
                <a:ext cx="1724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5855" name="组合 30735"/>
              <p:cNvGrpSpPr/>
              <p:nvPr/>
            </p:nvGrpSpPr>
            <p:grpSpPr>
              <a:xfrm>
                <a:off x="3" y="2315"/>
                <a:ext cx="1994" cy="90"/>
                <a:chOff x="0" y="0"/>
                <a:chExt cx="2185" cy="102"/>
              </a:xfrm>
            </p:grpSpPr>
            <p:sp>
              <p:nvSpPr>
                <p:cNvPr id="35856" name="Line 17"/>
                <p:cNvSpPr/>
                <p:nvPr/>
              </p:nvSpPr>
              <p:spPr>
                <a:xfrm flipV="1">
                  <a:off x="315" y="0"/>
                  <a:ext cx="1870" cy="3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7" name="Freeform 18"/>
                <p:cNvSpPr/>
                <p:nvPr/>
              </p:nvSpPr>
              <p:spPr>
                <a:xfrm>
                  <a:off x="0" y="34"/>
                  <a:ext cx="359" cy="68"/>
                </a:xfrm>
                <a:custGeom>
                  <a:avLst/>
                  <a:gdLst/>
                  <a:ahLst/>
                  <a:cxnLst>
                    <a:cxn ang="0">
                      <a:pos x="0" y="68"/>
                    </a:cxn>
                    <a:cxn ang="0">
                      <a:pos x="164" y="14"/>
                    </a:cxn>
                    <a:cxn ang="0">
                      <a:pos x="359" y="0"/>
                    </a:cxn>
                  </a:cxnLst>
                  <a:pathLst>
                    <a:path w="359" h="68">
                      <a:moveTo>
                        <a:pt x="0" y="68"/>
                      </a:moveTo>
                      <a:cubicBezTo>
                        <a:pt x="27" y="59"/>
                        <a:pt x="104" y="25"/>
                        <a:pt x="164" y="14"/>
                      </a:cubicBezTo>
                      <a:cubicBezTo>
                        <a:pt x="224" y="3"/>
                        <a:pt x="319" y="3"/>
                        <a:pt x="359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5858" name="Freeform 19"/>
              <p:cNvSpPr/>
              <p:nvPr/>
            </p:nvSpPr>
            <p:spPr>
              <a:xfrm rot="-1056158">
                <a:off x="92" y="1321"/>
                <a:ext cx="136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5" y="15"/>
                  </a:cxn>
                  <a:cxn ang="0">
                    <a:pos x="136" y="15"/>
                  </a:cxn>
                </a:cxnLst>
                <a:pathLst>
                  <a:path w="136" h="105">
                    <a:moveTo>
                      <a:pt x="0" y="105"/>
                    </a:moveTo>
                    <a:cubicBezTo>
                      <a:pt x="11" y="67"/>
                      <a:pt x="22" y="30"/>
                      <a:pt x="45" y="15"/>
                    </a:cubicBezTo>
                    <a:cubicBezTo>
                      <a:pt x="68" y="0"/>
                      <a:pt x="102" y="7"/>
                      <a:pt x="136" y="1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59" name="Freeform 20"/>
              <p:cNvSpPr/>
              <p:nvPr/>
            </p:nvSpPr>
            <p:spPr>
              <a:xfrm>
                <a:off x="65" y="1679"/>
                <a:ext cx="184" cy="10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36" y="18"/>
                  </a:cxn>
                  <a:cxn ang="0">
                    <a:pos x="184" y="1"/>
                  </a:cxn>
                </a:cxnLst>
                <a:pathLst>
                  <a:path w="184" h="108">
                    <a:moveTo>
                      <a:pt x="0" y="108"/>
                    </a:moveTo>
                    <a:cubicBezTo>
                      <a:pt x="6" y="93"/>
                      <a:pt x="6" y="36"/>
                      <a:pt x="36" y="18"/>
                    </a:cubicBezTo>
                    <a:cubicBezTo>
                      <a:pt x="66" y="0"/>
                      <a:pt x="153" y="5"/>
                      <a:pt x="184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860" name="Freeform 21"/>
              <p:cNvSpPr/>
              <p:nvPr/>
            </p:nvSpPr>
            <p:spPr>
              <a:xfrm>
                <a:off x="34" y="2042"/>
                <a:ext cx="136" cy="92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43" y="15"/>
                  </a:cxn>
                  <a:cxn ang="0">
                    <a:pos x="136" y="1"/>
                  </a:cxn>
                </a:cxnLst>
                <a:pathLst>
                  <a:path w="136" h="92">
                    <a:moveTo>
                      <a:pt x="0" y="92"/>
                    </a:moveTo>
                    <a:cubicBezTo>
                      <a:pt x="7" y="79"/>
                      <a:pt x="20" y="30"/>
                      <a:pt x="43" y="15"/>
                    </a:cubicBezTo>
                    <a:cubicBezTo>
                      <a:pt x="66" y="0"/>
                      <a:pt x="117" y="4"/>
                      <a:pt x="136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5861" name="Freeform 22"/>
            <p:cNvSpPr/>
            <p:nvPr/>
          </p:nvSpPr>
          <p:spPr>
            <a:xfrm>
              <a:off x="611" y="555"/>
              <a:ext cx="377" cy="1957"/>
            </a:xfrm>
            <a:custGeom>
              <a:avLst/>
              <a:gdLst/>
              <a:ahLst/>
              <a:cxnLst>
                <a:cxn ang="0">
                  <a:pos x="0" y="1856"/>
                </a:cxn>
                <a:cxn ang="0">
                  <a:pos x="186" y="993"/>
                </a:cxn>
                <a:cxn ang="0">
                  <a:pos x="370" y="0"/>
                </a:cxn>
              </a:cxnLst>
              <a:pathLst>
                <a:path w="384" h="2064">
                  <a:moveTo>
                    <a:pt x="0" y="2064"/>
                  </a:moveTo>
                  <a:cubicBezTo>
                    <a:pt x="64" y="1756"/>
                    <a:pt x="128" y="1448"/>
                    <a:pt x="192" y="1104"/>
                  </a:cubicBezTo>
                  <a:cubicBezTo>
                    <a:pt x="256" y="760"/>
                    <a:pt x="352" y="176"/>
                    <a:pt x="384" y="0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2" name="Line 23"/>
            <p:cNvSpPr/>
            <p:nvPr/>
          </p:nvSpPr>
          <p:spPr>
            <a:xfrm>
              <a:off x="846" y="737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3" name="Line 24"/>
            <p:cNvSpPr/>
            <p:nvPr/>
          </p:nvSpPr>
          <p:spPr>
            <a:xfrm>
              <a:off x="699" y="154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4" name="Line 25"/>
            <p:cNvSpPr/>
            <p:nvPr/>
          </p:nvSpPr>
          <p:spPr>
            <a:xfrm>
              <a:off x="693" y="1625"/>
              <a:ext cx="95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5" name="Line 26"/>
            <p:cNvSpPr/>
            <p:nvPr/>
          </p:nvSpPr>
          <p:spPr>
            <a:xfrm>
              <a:off x="717" y="147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6" name="Line 27"/>
            <p:cNvSpPr/>
            <p:nvPr/>
          </p:nvSpPr>
          <p:spPr>
            <a:xfrm rot="-94735">
              <a:off x="799" y="783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7" name="Line 28"/>
            <p:cNvSpPr/>
            <p:nvPr/>
          </p:nvSpPr>
          <p:spPr>
            <a:xfrm rot="-94735">
              <a:off x="790" y="874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8" name="Line 29"/>
            <p:cNvSpPr/>
            <p:nvPr/>
          </p:nvSpPr>
          <p:spPr>
            <a:xfrm rot="-94735">
              <a:off x="752" y="939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9" name="Line 30"/>
            <p:cNvSpPr/>
            <p:nvPr/>
          </p:nvSpPr>
          <p:spPr>
            <a:xfrm rot="-94735">
              <a:off x="752" y="1027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0" name="Line 31"/>
            <p:cNvSpPr/>
            <p:nvPr/>
          </p:nvSpPr>
          <p:spPr>
            <a:xfrm rot="-94735">
              <a:off x="725" y="1406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1" name="Line 32"/>
            <p:cNvSpPr/>
            <p:nvPr/>
          </p:nvSpPr>
          <p:spPr>
            <a:xfrm>
              <a:off x="670" y="1693"/>
              <a:ext cx="100" cy="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2" name="Line 33"/>
            <p:cNvSpPr/>
            <p:nvPr/>
          </p:nvSpPr>
          <p:spPr>
            <a:xfrm>
              <a:off x="658" y="177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3" name="Line 34"/>
            <p:cNvSpPr/>
            <p:nvPr/>
          </p:nvSpPr>
          <p:spPr>
            <a:xfrm>
              <a:off x="735" y="133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4" name="Line 35"/>
            <p:cNvSpPr/>
            <p:nvPr/>
          </p:nvSpPr>
          <p:spPr>
            <a:xfrm rot="-94735">
              <a:off x="742" y="1269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5" name="Line 36"/>
            <p:cNvSpPr/>
            <p:nvPr/>
          </p:nvSpPr>
          <p:spPr>
            <a:xfrm rot="-94735">
              <a:off x="750" y="1103"/>
              <a:ext cx="143" cy="8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6" name="Line 37"/>
            <p:cNvSpPr/>
            <p:nvPr/>
          </p:nvSpPr>
          <p:spPr>
            <a:xfrm rot="-94735">
              <a:off x="751" y="119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7" name="Line 38"/>
            <p:cNvSpPr/>
            <p:nvPr/>
          </p:nvSpPr>
          <p:spPr>
            <a:xfrm>
              <a:off x="664" y="1846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8" name="Line 39"/>
            <p:cNvSpPr/>
            <p:nvPr/>
          </p:nvSpPr>
          <p:spPr>
            <a:xfrm>
              <a:off x="652" y="191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9" name="Line 40"/>
            <p:cNvSpPr/>
            <p:nvPr/>
          </p:nvSpPr>
          <p:spPr>
            <a:xfrm rot="-752289">
              <a:off x="664" y="1983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0" name="Line 41"/>
            <p:cNvSpPr/>
            <p:nvPr/>
          </p:nvSpPr>
          <p:spPr>
            <a:xfrm rot="-752289">
              <a:off x="652" y="2051"/>
              <a:ext cx="4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1" name="Line 42"/>
            <p:cNvSpPr/>
            <p:nvPr/>
          </p:nvSpPr>
          <p:spPr>
            <a:xfrm rot="-752289">
              <a:off x="652" y="2114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2" name="Line 43"/>
            <p:cNvSpPr/>
            <p:nvPr/>
          </p:nvSpPr>
          <p:spPr>
            <a:xfrm rot="-752289">
              <a:off x="640" y="2193"/>
              <a:ext cx="4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3" name="Line 44"/>
            <p:cNvSpPr/>
            <p:nvPr/>
          </p:nvSpPr>
          <p:spPr>
            <a:xfrm>
              <a:off x="617" y="2284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884" name="组合 30764"/>
            <p:cNvGrpSpPr/>
            <p:nvPr/>
          </p:nvGrpSpPr>
          <p:grpSpPr>
            <a:xfrm>
              <a:off x="646" y="2421"/>
              <a:ext cx="1855" cy="96"/>
              <a:chOff x="0" y="0"/>
              <a:chExt cx="1890" cy="102"/>
            </a:xfrm>
          </p:grpSpPr>
          <p:sp>
            <p:nvSpPr>
              <p:cNvPr id="35885" name="Line 46"/>
              <p:cNvSpPr/>
              <p:nvPr/>
            </p:nvSpPr>
            <p:spPr>
              <a:xfrm flipH="1">
                <a:off x="1794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86" name="Line 47"/>
              <p:cNvSpPr/>
              <p:nvPr/>
            </p:nvSpPr>
            <p:spPr>
              <a:xfrm flipH="1">
                <a:off x="1722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87" name="Line 48"/>
              <p:cNvSpPr/>
              <p:nvPr/>
            </p:nvSpPr>
            <p:spPr>
              <a:xfrm flipH="1">
                <a:off x="1656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88" name="Line 49"/>
              <p:cNvSpPr/>
              <p:nvPr/>
            </p:nvSpPr>
            <p:spPr>
              <a:xfrm flipH="1">
                <a:off x="1590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89" name="Line 50"/>
              <p:cNvSpPr/>
              <p:nvPr/>
            </p:nvSpPr>
            <p:spPr>
              <a:xfrm flipH="1">
                <a:off x="1518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0" name="Line 51"/>
              <p:cNvSpPr/>
              <p:nvPr/>
            </p:nvSpPr>
            <p:spPr>
              <a:xfrm flipH="1">
                <a:off x="1452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1" name="Line 52"/>
              <p:cNvSpPr/>
              <p:nvPr/>
            </p:nvSpPr>
            <p:spPr>
              <a:xfrm flipH="1">
                <a:off x="1386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2" name="Line 53"/>
              <p:cNvSpPr/>
              <p:nvPr/>
            </p:nvSpPr>
            <p:spPr>
              <a:xfrm flipH="1">
                <a:off x="1314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3" name="Line 54"/>
              <p:cNvSpPr/>
              <p:nvPr/>
            </p:nvSpPr>
            <p:spPr>
              <a:xfrm flipH="1">
                <a:off x="1248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4" name="Line 55"/>
              <p:cNvSpPr/>
              <p:nvPr/>
            </p:nvSpPr>
            <p:spPr>
              <a:xfrm flipH="1">
                <a:off x="1188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5" name="Line 56"/>
              <p:cNvSpPr/>
              <p:nvPr/>
            </p:nvSpPr>
            <p:spPr>
              <a:xfrm flipH="1">
                <a:off x="1116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6" name="Line 57"/>
              <p:cNvSpPr/>
              <p:nvPr/>
            </p:nvSpPr>
            <p:spPr>
              <a:xfrm flipH="1">
                <a:off x="62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7" name="Line 58"/>
              <p:cNvSpPr/>
              <p:nvPr/>
            </p:nvSpPr>
            <p:spPr>
              <a:xfrm flipH="1">
                <a:off x="678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8" name="Line 59"/>
              <p:cNvSpPr/>
              <p:nvPr/>
            </p:nvSpPr>
            <p:spPr>
              <a:xfrm flipH="1">
                <a:off x="56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99" name="Line 60"/>
              <p:cNvSpPr/>
              <p:nvPr/>
            </p:nvSpPr>
            <p:spPr>
              <a:xfrm flipH="1">
                <a:off x="1056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0" name="Line 61"/>
              <p:cNvSpPr/>
              <p:nvPr/>
            </p:nvSpPr>
            <p:spPr>
              <a:xfrm flipH="1">
                <a:off x="45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1" name="Line 62"/>
              <p:cNvSpPr/>
              <p:nvPr/>
            </p:nvSpPr>
            <p:spPr>
              <a:xfrm flipH="1">
                <a:off x="510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2" name="Line 63"/>
              <p:cNvSpPr/>
              <p:nvPr/>
            </p:nvSpPr>
            <p:spPr>
              <a:xfrm flipH="1">
                <a:off x="39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3" name="Line 64"/>
              <p:cNvSpPr/>
              <p:nvPr/>
            </p:nvSpPr>
            <p:spPr>
              <a:xfrm flipH="1">
                <a:off x="954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4" name="Line 65"/>
              <p:cNvSpPr/>
              <p:nvPr/>
            </p:nvSpPr>
            <p:spPr>
              <a:xfrm flipH="1">
                <a:off x="1008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5" name="Line 66"/>
              <p:cNvSpPr/>
              <p:nvPr/>
            </p:nvSpPr>
            <p:spPr>
              <a:xfrm flipH="1">
                <a:off x="894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6" name="Line 67"/>
              <p:cNvSpPr/>
              <p:nvPr/>
            </p:nvSpPr>
            <p:spPr>
              <a:xfrm flipH="1">
                <a:off x="786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7" name="Line 68"/>
              <p:cNvSpPr/>
              <p:nvPr/>
            </p:nvSpPr>
            <p:spPr>
              <a:xfrm flipH="1">
                <a:off x="840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8" name="Line 69"/>
              <p:cNvSpPr/>
              <p:nvPr/>
            </p:nvSpPr>
            <p:spPr>
              <a:xfrm flipH="1">
                <a:off x="72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9" name="Line 70"/>
              <p:cNvSpPr/>
              <p:nvPr/>
            </p:nvSpPr>
            <p:spPr>
              <a:xfrm flipH="1">
                <a:off x="342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0" name="Line 71"/>
              <p:cNvSpPr/>
              <p:nvPr/>
            </p:nvSpPr>
            <p:spPr>
              <a:xfrm flipH="1">
                <a:off x="23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1" name="Line 72"/>
              <p:cNvSpPr/>
              <p:nvPr/>
            </p:nvSpPr>
            <p:spPr>
              <a:xfrm flipH="1">
                <a:off x="288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2" name="Line 73"/>
              <p:cNvSpPr/>
              <p:nvPr/>
            </p:nvSpPr>
            <p:spPr>
              <a:xfrm flipH="1">
                <a:off x="17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3" name="Line 74"/>
              <p:cNvSpPr/>
              <p:nvPr/>
            </p:nvSpPr>
            <p:spPr>
              <a:xfrm flipH="1">
                <a:off x="168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4" name="Line 75"/>
              <p:cNvSpPr/>
              <p:nvPr/>
            </p:nvSpPr>
            <p:spPr>
              <a:xfrm flipH="1">
                <a:off x="60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5" name="Line 76"/>
              <p:cNvSpPr/>
              <p:nvPr/>
            </p:nvSpPr>
            <p:spPr>
              <a:xfrm flipH="1">
                <a:off x="114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6" name="Line 77"/>
              <p:cNvSpPr/>
              <p:nvPr/>
            </p:nvSpPr>
            <p:spPr>
              <a:xfrm flipH="1">
                <a:off x="0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5917" name="Line 78"/>
            <p:cNvSpPr/>
            <p:nvPr/>
          </p:nvSpPr>
          <p:spPr>
            <a:xfrm>
              <a:off x="593" y="2375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18" name="Line 79"/>
            <p:cNvSpPr/>
            <p:nvPr/>
          </p:nvSpPr>
          <p:spPr>
            <a:xfrm flipH="1">
              <a:off x="576" y="1431"/>
              <a:ext cx="942" cy="0"/>
            </a:xfrm>
            <a:prstGeom prst="line">
              <a:avLst/>
            </a:prstGeom>
            <a:ln w="19050" cap="flat" cmpd="sng">
              <a:solidFill>
                <a:srgbClr val="000099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5919" name="Line 80"/>
            <p:cNvSpPr/>
            <p:nvPr/>
          </p:nvSpPr>
          <p:spPr>
            <a:xfrm flipH="1">
              <a:off x="570" y="1784"/>
              <a:ext cx="942" cy="0"/>
            </a:xfrm>
            <a:prstGeom prst="line">
              <a:avLst/>
            </a:prstGeom>
            <a:ln w="19050" cap="flat" cmpd="sng">
              <a:solidFill>
                <a:srgbClr val="000099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5920" name="Text Box 81"/>
            <p:cNvSpPr txBox="1"/>
            <p:nvPr/>
          </p:nvSpPr>
          <p:spPr>
            <a:xfrm>
              <a:off x="0" y="0"/>
              <a:ext cx="7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en-US" altLang="zh-CN" sz="24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mA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21" name="Text Box 82"/>
            <p:cNvSpPr txBox="1"/>
            <p:nvPr/>
          </p:nvSpPr>
          <p:spPr>
            <a:xfrm>
              <a:off x="2352" y="2544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22" name="Text Box 83"/>
            <p:cNvSpPr txBox="1"/>
            <p:nvPr/>
          </p:nvSpPr>
          <p:spPr>
            <a:xfrm>
              <a:off x="1920" y="426"/>
              <a:ext cx="801" cy="2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23" name="Text Box 84"/>
            <p:cNvSpPr txBox="1"/>
            <p:nvPr/>
          </p:nvSpPr>
          <p:spPr>
            <a:xfrm>
              <a:off x="428" y="2466"/>
              <a:ext cx="24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5            10           15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24" name="Line 85"/>
            <p:cNvSpPr/>
            <p:nvPr/>
          </p:nvSpPr>
          <p:spPr>
            <a:xfrm>
              <a:off x="2674" y="2463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25" name="Line 86"/>
            <p:cNvSpPr/>
            <p:nvPr/>
          </p:nvSpPr>
          <p:spPr>
            <a:xfrm>
              <a:off x="2156" y="2466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26" name="Line 87"/>
            <p:cNvSpPr/>
            <p:nvPr/>
          </p:nvSpPr>
          <p:spPr>
            <a:xfrm>
              <a:off x="1088" y="2466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27" name="Text Box 88"/>
            <p:cNvSpPr txBox="1"/>
            <p:nvPr/>
          </p:nvSpPr>
          <p:spPr>
            <a:xfrm>
              <a:off x="240" y="447"/>
              <a:ext cx="471" cy="18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28" name="Line 89"/>
            <p:cNvSpPr/>
            <p:nvPr/>
          </p:nvSpPr>
          <p:spPr>
            <a:xfrm>
              <a:off x="579" y="555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29" name="Line 90"/>
            <p:cNvSpPr/>
            <p:nvPr/>
          </p:nvSpPr>
          <p:spPr>
            <a:xfrm>
              <a:off x="581" y="1056"/>
              <a:ext cx="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30" name="Line 91"/>
            <p:cNvSpPr/>
            <p:nvPr/>
          </p:nvSpPr>
          <p:spPr>
            <a:xfrm>
              <a:off x="587" y="1556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31" name="Line 92"/>
            <p:cNvSpPr/>
            <p:nvPr/>
          </p:nvSpPr>
          <p:spPr>
            <a:xfrm>
              <a:off x="579" y="2048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813" name="Text Box 93"/>
          <p:cNvSpPr txBox="1"/>
          <p:nvPr/>
        </p:nvSpPr>
        <p:spPr>
          <a:xfrm>
            <a:off x="4953000" y="1524000"/>
            <a:ext cx="38862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划分三个区：截止区、放大区和饱和区。</a:t>
            </a:r>
            <a:endParaRPr lang="zh-CN" altLang="en-US" sz="2600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814" name="组合 30813"/>
          <p:cNvGrpSpPr/>
          <p:nvPr/>
        </p:nvGrpSpPr>
        <p:grpSpPr>
          <a:xfrm>
            <a:off x="1143000" y="5143500"/>
            <a:ext cx="1524000" cy="966788"/>
            <a:chOff x="0" y="0"/>
            <a:chExt cx="960" cy="609"/>
          </a:xfrm>
        </p:grpSpPr>
        <p:sp>
          <p:nvSpPr>
            <p:cNvPr id="35934" name="Text Box 95"/>
            <p:cNvSpPr txBox="1"/>
            <p:nvPr/>
          </p:nvSpPr>
          <p:spPr>
            <a:xfrm>
              <a:off x="0" y="315"/>
              <a:ext cx="864" cy="294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截止区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35" name="Line 96"/>
            <p:cNvSpPr/>
            <p:nvPr/>
          </p:nvSpPr>
          <p:spPr>
            <a:xfrm flipV="1">
              <a:off x="432" y="0"/>
              <a:ext cx="528" cy="2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30817" name="Text Box 97"/>
          <p:cNvSpPr txBox="1"/>
          <p:nvPr/>
        </p:nvSpPr>
        <p:spPr>
          <a:xfrm>
            <a:off x="1905000" y="2846388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818" name="组合 30817"/>
          <p:cNvGrpSpPr/>
          <p:nvPr/>
        </p:nvGrpSpPr>
        <p:grpSpPr>
          <a:xfrm>
            <a:off x="152400" y="2895600"/>
            <a:ext cx="1219200" cy="1196975"/>
            <a:chOff x="0" y="0"/>
            <a:chExt cx="768" cy="754"/>
          </a:xfrm>
        </p:grpSpPr>
        <p:sp>
          <p:nvSpPr>
            <p:cNvPr id="35938" name="Text Box 99"/>
            <p:cNvSpPr txBox="1"/>
            <p:nvPr/>
          </p:nvSpPr>
          <p:spPr>
            <a:xfrm>
              <a:off x="0" y="0"/>
              <a:ext cx="384" cy="754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饱和区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39" name="Line 100"/>
            <p:cNvSpPr/>
            <p:nvPr/>
          </p:nvSpPr>
          <p:spPr>
            <a:xfrm flipV="1">
              <a:off x="384" y="319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30821" name="Text Box 101"/>
          <p:cNvSpPr txBox="1"/>
          <p:nvPr/>
        </p:nvSpPr>
        <p:spPr>
          <a:xfrm>
            <a:off x="1905000" y="2846388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2" name="Text Box 102"/>
          <p:cNvSpPr txBox="1"/>
          <p:nvPr/>
        </p:nvSpPr>
        <p:spPr>
          <a:xfrm>
            <a:off x="4953000" y="2590800"/>
            <a:ext cx="38862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截止区　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的区域。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3" name="Text Box 103"/>
          <p:cNvSpPr txBox="1"/>
          <p:nvPr/>
        </p:nvSpPr>
        <p:spPr>
          <a:xfrm>
            <a:off x="4953000" y="5105400"/>
            <a:ext cx="38862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两个结都处于反向偏置。</a:t>
            </a:r>
            <a:endParaRPr lang="zh-CN" altLang="en-US" sz="2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4" name="Text Box 104"/>
          <p:cNvSpPr txBox="1"/>
          <p:nvPr/>
        </p:nvSpPr>
        <p:spPr>
          <a:xfrm>
            <a:off x="4953000" y="3657600"/>
            <a:ext cx="3886200" cy="1520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CEO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硅管约等于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A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，锗管约为几十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~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几百微安。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25" name="对象 30824"/>
          <p:cNvGraphicFramePr>
            <a:graphicFrameLocks noChangeAspect="1"/>
          </p:cNvGraphicFramePr>
          <p:nvPr/>
        </p:nvGraphicFramePr>
        <p:xfrm>
          <a:off x="1676400" y="1143000"/>
          <a:ext cx="2771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390900" imgH="685800" progId="Equation.3">
                  <p:embed/>
                </p:oleObj>
              </mc:Choice>
              <mc:Fallback>
                <p:oleObj name="" r:id="rId1" imgW="3390900" imgH="685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143000"/>
                        <a:ext cx="2771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" name="Text Box 106"/>
          <p:cNvSpPr txBox="1"/>
          <p:nvPr/>
        </p:nvSpPr>
        <p:spPr>
          <a:xfrm>
            <a:off x="1143000" y="5638800"/>
            <a:ext cx="1371600" cy="4667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7" name="Text Box 107"/>
          <p:cNvSpPr txBox="1"/>
          <p:nvPr/>
        </p:nvSpPr>
        <p:spPr>
          <a:xfrm>
            <a:off x="1143000" y="5638800"/>
            <a:ext cx="1371600" cy="4667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82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813" grpId="0"/>
      <p:bldP spid="30817" grpId="0"/>
      <p:bldP spid="30821" grpId="0"/>
      <p:bldP spid="30822" grpId="0"/>
      <p:bldP spid="30823" grpId="0" build="p"/>
      <p:bldP spid="30824" grpId="0"/>
      <p:bldP spid="30826" grpId="0" animBg="1"/>
      <p:bldP spid="308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1085850" y="1847850"/>
            <a:ext cx="3733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半导体中两种载流子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291" name="组合 12290"/>
          <p:cNvGrpSpPr/>
          <p:nvPr/>
        </p:nvGrpSpPr>
        <p:grpSpPr>
          <a:xfrm>
            <a:off x="4972050" y="1557338"/>
            <a:ext cx="3505200" cy="1114425"/>
            <a:chOff x="0" y="0"/>
            <a:chExt cx="2208" cy="702"/>
          </a:xfrm>
        </p:grpSpPr>
        <p:sp>
          <p:nvSpPr>
            <p:cNvPr id="7171" name="Text Box 4"/>
            <p:cNvSpPr txBox="1"/>
            <p:nvPr/>
          </p:nvSpPr>
          <p:spPr>
            <a:xfrm>
              <a:off x="144" y="0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带负电的</a:t>
              </a:r>
              <a:r>
                <a:rPr lang="zh-CN" altLang="en-US" sz="2800" b="1" dirty="0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自由电子</a:t>
              </a:r>
              <a:endPara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2" name="Text Box 5"/>
            <p:cNvSpPr txBox="1"/>
            <p:nvPr/>
          </p:nvSpPr>
          <p:spPr>
            <a:xfrm>
              <a:off x="144" y="375"/>
              <a:ext cx="18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带正电的</a:t>
              </a:r>
              <a:r>
                <a:rPr lang="zh-CN" altLang="en-US" sz="2800" b="1" dirty="0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空穴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3" name="AutoShape 6"/>
            <p:cNvSpPr/>
            <p:nvPr/>
          </p:nvSpPr>
          <p:spPr>
            <a:xfrm>
              <a:off x="0" y="103"/>
              <a:ext cx="96" cy="480"/>
            </a:xfrm>
            <a:prstGeom prst="leftBrace">
              <a:avLst>
                <a:gd name="adj1" fmla="val 41250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5" name="Text Box 7"/>
          <p:cNvSpPr txBox="1"/>
          <p:nvPr/>
        </p:nvSpPr>
        <p:spPr>
          <a:xfrm>
            <a:off x="352425" y="2936875"/>
            <a:ext cx="83820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本征半导体中，自由电子和空穴总是成对出现，称为 </a:t>
            </a:r>
            <a:r>
              <a:rPr lang="zh-CN" altLang="en-US" sz="26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 </a:t>
            </a:r>
            <a:r>
              <a:rPr lang="en-US" altLang="zh-CN" sz="26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en-US" sz="26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空穴对。</a:t>
            </a:r>
            <a:endParaRPr lang="zh-CN" altLang="en-US" sz="2600" b="1" dirty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Text Box 8"/>
          <p:cNvSpPr txBox="1"/>
          <p:nvPr/>
        </p:nvSpPr>
        <p:spPr>
          <a:xfrm>
            <a:off x="400050" y="4256088"/>
            <a:ext cx="82296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本征半导体中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自由电子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空穴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的浓度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表示，显然 </a:t>
            </a:r>
            <a:r>
              <a:rPr lang="en-US" altLang="zh-CN" sz="2600" b="1" i="1" err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b="1" baseline="-25000" err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i="1" baseline="-250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b="1" baseline="-250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Text Box 11"/>
          <p:cNvSpPr txBox="1"/>
          <p:nvPr/>
        </p:nvSpPr>
        <p:spPr>
          <a:xfrm>
            <a:off x="409575" y="260350"/>
            <a:ext cx="37449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本征半导体</a:t>
            </a:r>
            <a:endParaRPr lang="zh-CN" altLang="en-US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5" grpId="0"/>
      <p:bldP spid="122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4953000" y="762000"/>
            <a:ext cx="4191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放大区：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4845050" y="1295400"/>
            <a:ext cx="3613150" cy="1123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条件：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发射结正偏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　集电结反偏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4648200" y="3124200"/>
            <a:ext cx="4267200" cy="1520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lang="zh-CN" altLang="en-US" sz="26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各条输出特性曲线比较平坦，近似为水平线，且等间隔。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Text Box 5"/>
          <p:cNvSpPr txBox="1"/>
          <p:nvPr/>
        </p:nvSpPr>
        <p:spPr>
          <a:xfrm>
            <a:off x="838200" y="6397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二、输出特性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69" name="组合 31749"/>
          <p:cNvGrpSpPr/>
          <p:nvPr/>
        </p:nvGrpSpPr>
        <p:grpSpPr>
          <a:xfrm>
            <a:off x="-74612" y="1219200"/>
            <a:ext cx="4875212" cy="4495800"/>
            <a:chOff x="0" y="0"/>
            <a:chExt cx="3072" cy="2832"/>
          </a:xfrm>
        </p:grpSpPr>
        <p:grpSp>
          <p:nvGrpSpPr>
            <p:cNvPr id="36870" name="组合 31750"/>
            <p:cNvGrpSpPr/>
            <p:nvPr/>
          </p:nvGrpSpPr>
          <p:grpSpPr>
            <a:xfrm>
              <a:off x="587" y="231"/>
              <a:ext cx="2358" cy="2281"/>
              <a:chOff x="0" y="0"/>
              <a:chExt cx="2403" cy="2406"/>
            </a:xfrm>
          </p:grpSpPr>
          <p:sp>
            <p:nvSpPr>
              <p:cNvPr id="36871" name="Line 8"/>
              <p:cNvSpPr/>
              <p:nvPr/>
            </p:nvSpPr>
            <p:spPr>
              <a:xfrm>
                <a:off x="0" y="2406"/>
                <a:ext cx="240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6872" name="Line 9"/>
              <p:cNvSpPr/>
              <p:nvPr/>
            </p:nvSpPr>
            <p:spPr>
              <a:xfrm flipV="1">
                <a:off x="0" y="0"/>
                <a:ext cx="0" cy="240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6873" name="Line 10"/>
              <p:cNvSpPr/>
              <p:nvPr/>
            </p:nvSpPr>
            <p:spPr>
              <a:xfrm flipV="1">
                <a:off x="1" y="728"/>
                <a:ext cx="181" cy="167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74" name="Line 11"/>
              <p:cNvSpPr/>
              <p:nvPr/>
            </p:nvSpPr>
            <p:spPr>
              <a:xfrm rot="-130980" flipV="1">
                <a:off x="318" y="453"/>
                <a:ext cx="1225" cy="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75" name="Freeform 12"/>
              <p:cNvSpPr/>
              <p:nvPr/>
            </p:nvSpPr>
            <p:spPr>
              <a:xfrm>
                <a:off x="182" y="504"/>
                <a:ext cx="136" cy="22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26" y="79"/>
                  </a:cxn>
                  <a:cxn ang="0">
                    <a:pos x="136" y="0"/>
                  </a:cxn>
                </a:cxnLst>
                <a:pathLst>
                  <a:path w="136" h="227">
                    <a:moveTo>
                      <a:pt x="0" y="227"/>
                    </a:moveTo>
                    <a:cubicBezTo>
                      <a:pt x="4" y="202"/>
                      <a:pt x="3" y="117"/>
                      <a:pt x="26" y="79"/>
                    </a:cubicBezTo>
                    <a:cubicBezTo>
                      <a:pt x="49" y="41"/>
                      <a:pt x="113" y="16"/>
                      <a:pt x="13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76" name="Line 13"/>
              <p:cNvSpPr/>
              <p:nvPr/>
            </p:nvSpPr>
            <p:spPr>
              <a:xfrm flipV="1">
                <a:off x="330" y="819"/>
                <a:ext cx="1259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77" name="Freeform 14"/>
              <p:cNvSpPr/>
              <p:nvPr/>
            </p:nvSpPr>
            <p:spPr>
              <a:xfrm>
                <a:off x="143" y="909"/>
                <a:ext cx="227" cy="182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45" y="46"/>
                  </a:cxn>
                  <a:cxn ang="0">
                    <a:pos x="227" y="0"/>
                  </a:cxn>
                </a:cxnLst>
                <a:pathLst>
                  <a:path w="227" h="182">
                    <a:moveTo>
                      <a:pt x="0" y="182"/>
                    </a:moveTo>
                    <a:cubicBezTo>
                      <a:pt x="3" y="129"/>
                      <a:pt x="7" y="76"/>
                      <a:pt x="45" y="46"/>
                    </a:cubicBezTo>
                    <a:cubicBezTo>
                      <a:pt x="83" y="16"/>
                      <a:pt x="197" y="8"/>
                      <a:pt x="22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78" name="Line 15"/>
              <p:cNvSpPr/>
              <p:nvPr/>
            </p:nvSpPr>
            <p:spPr>
              <a:xfrm flipV="1">
                <a:off x="210" y="1227"/>
                <a:ext cx="1497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79" name="Line 16"/>
              <p:cNvSpPr/>
              <p:nvPr/>
            </p:nvSpPr>
            <p:spPr>
              <a:xfrm flipV="1">
                <a:off x="204" y="1589"/>
                <a:ext cx="1633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880" name="Line 17"/>
              <p:cNvSpPr/>
              <p:nvPr/>
            </p:nvSpPr>
            <p:spPr>
              <a:xfrm rot="-5543" flipV="1">
                <a:off x="169" y="1952"/>
                <a:ext cx="1724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6881" name="组合 31761"/>
              <p:cNvGrpSpPr/>
              <p:nvPr/>
            </p:nvGrpSpPr>
            <p:grpSpPr>
              <a:xfrm>
                <a:off x="3" y="2315"/>
                <a:ext cx="1994" cy="90"/>
                <a:chOff x="0" y="0"/>
                <a:chExt cx="2185" cy="102"/>
              </a:xfrm>
            </p:grpSpPr>
            <p:sp>
              <p:nvSpPr>
                <p:cNvPr id="36882" name="Line 19"/>
                <p:cNvSpPr/>
                <p:nvPr/>
              </p:nvSpPr>
              <p:spPr>
                <a:xfrm flipV="1">
                  <a:off x="315" y="0"/>
                  <a:ext cx="1870" cy="3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883" name="Freeform 20"/>
                <p:cNvSpPr/>
                <p:nvPr/>
              </p:nvSpPr>
              <p:spPr>
                <a:xfrm>
                  <a:off x="0" y="34"/>
                  <a:ext cx="359" cy="68"/>
                </a:xfrm>
                <a:custGeom>
                  <a:avLst/>
                  <a:gdLst/>
                  <a:ahLst/>
                  <a:cxnLst>
                    <a:cxn ang="0">
                      <a:pos x="0" y="68"/>
                    </a:cxn>
                    <a:cxn ang="0">
                      <a:pos x="164" y="14"/>
                    </a:cxn>
                    <a:cxn ang="0">
                      <a:pos x="359" y="0"/>
                    </a:cxn>
                  </a:cxnLst>
                  <a:pathLst>
                    <a:path w="359" h="68">
                      <a:moveTo>
                        <a:pt x="0" y="68"/>
                      </a:moveTo>
                      <a:cubicBezTo>
                        <a:pt x="27" y="59"/>
                        <a:pt x="104" y="25"/>
                        <a:pt x="164" y="14"/>
                      </a:cubicBezTo>
                      <a:cubicBezTo>
                        <a:pt x="224" y="3"/>
                        <a:pt x="319" y="3"/>
                        <a:pt x="359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6884" name="Freeform 21"/>
              <p:cNvSpPr/>
              <p:nvPr/>
            </p:nvSpPr>
            <p:spPr>
              <a:xfrm rot="-1056158">
                <a:off x="92" y="1321"/>
                <a:ext cx="136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5" y="15"/>
                  </a:cxn>
                  <a:cxn ang="0">
                    <a:pos x="136" y="15"/>
                  </a:cxn>
                </a:cxnLst>
                <a:pathLst>
                  <a:path w="136" h="105">
                    <a:moveTo>
                      <a:pt x="0" y="105"/>
                    </a:moveTo>
                    <a:cubicBezTo>
                      <a:pt x="11" y="67"/>
                      <a:pt x="22" y="30"/>
                      <a:pt x="45" y="15"/>
                    </a:cubicBezTo>
                    <a:cubicBezTo>
                      <a:pt x="68" y="0"/>
                      <a:pt x="102" y="7"/>
                      <a:pt x="136" y="1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85" name="Freeform 22"/>
              <p:cNvSpPr/>
              <p:nvPr/>
            </p:nvSpPr>
            <p:spPr>
              <a:xfrm>
                <a:off x="65" y="1679"/>
                <a:ext cx="184" cy="10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36" y="18"/>
                  </a:cxn>
                  <a:cxn ang="0">
                    <a:pos x="184" y="1"/>
                  </a:cxn>
                </a:cxnLst>
                <a:pathLst>
                  <a:path w="184" h="108">
                    <a:moveTo>
                      <a:pt x="0" y="108"/>
                    </a:moveTo>
                    <a:cubicBezTo>
                      <a:pt x="6" y="93"/>
                      <a:pt x="6" y="36"/>
                      <a:pt x="36" y="18"/>
                    </a:cubicBezTo>
                    <a:cubicBezTo>
                      <a:pt x="66" y="0"/>
                      <a:pt x="153" y="5"/>
                      <a:pt x="184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86" name="Freeform 23"/>
              <p:cNvSpPr/>
              <p:nvPr/>
            </p:nvSpPr>
            <p:spPr>
              <a:xfrm>
                <a:off x="34" y="2042"/>
                <a:ext cx="136" cy="92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43" y="15"/>
                  </a:cxn>
                  <a:cxn ang="0">
                    <a:pos x="136" y="1"/>
                  </a:cxn>
                </a:cxnLst>
                <a:pathLst>
                  <a:path w="136" h="92">
                    <a:moveTo>
                      <a:pt x="0" y="92"/>
                    </a:moveTo>
                    <a:cubicBezTo>
                      <a:pt x="7" y="79"/>
                      <a:pt x="20" y="30"/>
                      <a:pt x="43" y="15"/>
                    </a:cubicBezTo>
                    <a:cubicBezTo>
                      <a:pt x="66" y="0"/>
                      <a:pt x="117" y="4"/>
                      <a:pt x="136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6887" name="Freeform 24"/>
            <p:cNvSpPr/>
            <p:nvPr/>
          </p:nvSpPr>
          <p:spPr>
            <a:xfrm>
              <a:off x="611" y="555"/>
              <a:ext cx="377" cy="1957"/>
            </a:xfrm>
            <a:custGeom>
              <a:avLst/>
              <a:gdLst/>
              <a:ahLst/>
              <a:cxnLst>
                <a:cxn ang="0">
                  <a:pos x="0" y="1856"/>
                </a:cxn>
                <a:cxn ang="0">
                  <a:pos x="186" y="993"/>
                </a:cxn>
                <a:cxn ang="0">
                  <a:pos x="370" y="0"/>
                </a:cxn>
              </a:cxnLst>
              <a:pathLst>
                <a:path w="384" h="2064">
                  <a:moveTo>
                    <a:pt x="0" y="2064"/>
                  </a:moveTo>
                  <a:cubicBezTo>
                    <a:pt x="64" y="1756"/>
                    <a:pt x="128" y="1448"/>
                    <a:pt x="192" y="1104"/>
                  </a:cubicBezTo>
                  <a:cubicBezTo>
                    <a:pt x="256" y="760"/>
                    <a:pt x="352" y="176"/>
                    <a:pt x="384" y="0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8" name="Line 25"/>
            <p:cNvSpPr/>
            <p:nvPr/>
          </p:nvSpPr>
          <p:spPr>
            <a:xfrm>
              <a:off x="846" y="737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9" name="Line 26"/>
            <p:cNvSpPr/>
            <p:nvPr/>
          </p:nvSpPr>
          <p:spPr>
            <a:xfrm>
              <a:off x="699" y="154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0" name="Line 27"/>
            <p:cNvSpPr/>
            <p:nvPr/>
          </p:nvSpPr>
          <p:spPr>
            <a:xfrm>
              <a:off x="693" y="1625"/>
              <a:ext cx="95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1" name="Line 28"/>
            <p:cNvSpPr/>
            <p:nvPr/>
          </p:nvSpPr>
          <p:spPr>
            <a:xfrm>
              <a:off x="717" y="147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2" name="Line 29"/>
            <p:cNvSpPr/>
            <p:nvPr/>
          </p:nvSpPr>
          <p:spPr>
            <a:xfrm rot="-94735">
              <a:off x="799" y="783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3" name="Line 30"/>
            <p:cNvSpPr/>
            <p:nvPr/>
          </p:nvSpPr>
          <p:spPr>
            <a:xfrm rot="-94735">
              <a:off x="790" y="874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4" name="Line 31"/>
            <p:cNvSpPr/>
            <p:nvPr/>
          </p:nvSpPr>
          <p:spPr>
            <a:xfrm rot="-94735">
              <a:off x="752" y="939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5" name="Line 32"/>
            <p:cNvSpPr/>
            <p:nvPr/>
          </p:nvSpPr>
          <p:spPr>
            <a:xfrm rot="-94735">
              <a:off x="752" y="1027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6" name="Line 33"/>
            <p:cNvSpPr/>
            <p:nvPr/>
          </p:nvSpPr>
          <p:spPr>
            <a:xfrm rot="-94735">
              <a:off x="725" y="1406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7" name="Line 34"/>
            <p:cNvSpPr/>
            <p:nvPr/>
          </p:nvSpPr>
          <p:spPr>
            <a:xfrm>
              <a:off x="670" y="1693"/>
              <a:ext cx="100" cy="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8" name="Line 35"/>
            <p:cNvSpPr/>
            <p:nvPr/>
          </p:nvSpPr>
          <p:spPr>
            <a:xfrm>
              <a:off x="658" y="177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9" name="Line 36"/>
            <p:cNvSpPr/>
            <p:nvPr/>
          </p:nvSpPr>
          <p:spPr>
            <a:xfrm>
              <a:off x="735" y="133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0" name="Line 37"/>
            <p:cNvSpPr/>
            <p:nvPr/>
          </p:nvSpPr>
          <p:spPr>
            <a:xfrm rot="-94735">
              <a:off x="742" y="1269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1" name="Line 38"/>
            <p:cNvSpPr/>
            <p:nvPr/>
          </p:nvSpPr>
          <p:spPr>
            <a:xfrm rot="-94735">
              <a:off x="750" y="1103"/>
              <a:ext cx="143" cy="8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2" name="Line 39"/>
            <p:cNvSpPr/>
            <p:nvPr/>
          </p:nvSpPr>
          <p:spPr>
            <a:xfrm rot="-94735">
              <a:off x="751" y="119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3" name="Line 40"/>
            <p:cNvSpPr/>
            <p:nvPr/>
          </p:nvSpPr>
          <p:spPr>
            <a:xfrm>
              <a:off x="664" y="1846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4" name="Line 41"/>
            <p:cNvSpPr/>
            <p:nvPr/>
          </p:nvSpPr>
          <p:spPr>
            <a:xfrm>
              <a:off x="652" y="191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5" name="Line 42"/>
            <p:cNvSpPr/>
            <p:nvPr/>
          </p:nvSpPr>
          <p:spPr>
            <a:xfrm rot="-752289">
              <a:off x="664" y="1983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6" name="Line 43"/>
            <p:cNvSpPr/>
            <p:nvPr/>
          </p:nvSpPr>
          <p:spPr>
            <a:xfrm rot="-752289">
              <a:off x="652" y="2051"/>
              <a:ext cx="4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7" name="Line 44"/>
            <p:cNvSpPr/>
            <p:nvPr/>
          </p:nvSpPr>
          <p:spPr>
            <a:xfrm rot="-752289">
              <a:off x="652" y="2114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8" name="Line 45"/>
            <p:cNvSpPr/>
            <p:nvPr/>
          </p:nvSpPr>
          <p:spPr>
            <a:xfrm rot="-752289">
              <a:off x="640" y="2193"/>
              <a:ext cx="4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9" name="Line 46"/>
            <p:cNvSpPr/>
            <p:nvPr/>
          </p:nvSpPr>
          <p:spPr>
            <a:xfrm>
              <a:off x="617" y="2284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6910" name="组合 31790"/>
            <p:cNvGrpSpPr/>
            <p:nvPr/>
          </p:nvGrpSpPr>
          <p:grpSpPr>
            <a:xfrm>
              <a:off x="646" y="2421"/>
              <a:ext cx="1855" cy="96"/>
              <a:chOff x="0" y="0"/>
              <a:chExt cx="1890" cy="102"/>
            </a:xfrm>
          </p:grpSpPr>
          <p:sp>
            <p:nvSpPr>
              <p:cNvPr id="36911" name="Line 48"/>
              <p:cNvSpPr/>
              <p:nvPr/>
            </p:nvSpPr>
            <p:spPr>
              <a:xfrm flipH="1">
                <a:off x="1794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2" name="Line 49"/>
              <p:cNvSpPr/>
              <p:nvPr/>
            </p:nvSpPr>
            <p:spPr>
              <a:xfrm flipH="1">
                <a:off x="1722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3" name="Line 50"/>
              <p:cNvSpPr/>
              <p:nvPr/>
            </p:nvSpPr>
            <p:spPr>
              <a:xfrm flipH="1">
                <a:off x="1656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4" name="Line 51"/>
              <p:cNvSpPr/>
              <p:nvPr/>
            </p:nvSpPr>
            <p:spPr>
              <a:xfrm flipH="1">
                <a:off x="1590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5" name="Line 52"/>
              <p:cNvSpPr/>
              <p:nvPr/>
            </p:nvSpPr>
            <p:spPr>
              <a:xfrm flipH="1">
                <a:off x="1518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6" name="Line 53"/>
              <p:cNvSpPr/>
              <p:nvPr/>
            </p:nvSpPr>
            <p:spPr>
              <a:xfrm flipH="1">
                <a:off x="1452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7" name="Line 54"/>
              <p:cNvSpPr/>
              <p:nvPr/>
            </p:nvSpPr>
            <p:spPr>
              <a:xfrm flipH="1">
                <a:off x="1386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8" name="Line 55"/>
              <p:cNvSpPr/>
              <p:nvPr/>
            </p:nvSpPr>
            <p:spPr>
              <a:xfrm flipH="1">
                <a:off x="1314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19" name="Line 56"/>
              <p:cNvSpPr/>
              <p:nvPr/>
            </p:nvSpPr>
            <p:spPr>
              <a:xfrm flipH="1">
                <a:off x="1248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0" name="Line 57"/>
              <p:cNvSpPr/>
              <p:nvPr/>
            </p:nvSpPr>
            <p:spPr>
              <a:xfrm flipH="1">
                <a:off x="1188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1" name="Line 58"/>
              <p:cNvSpPr/>
              <p:nvPr/>
            </p:nvSpPr>
            <p:spPr>
              <a:xfrm flipH="1">
                <a:off x="1116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2" name="Line 59"/>
              <p:cNvSpPr/>
              <p:nvPr/>
            </p:nvSpPr>
            <p:spPr>
              <a:xfrm flipH="1">
                <a:off x="62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3" name="Line 60"/>
              <p:cNvSpPr/>
              <p:nvPr/>
            </p:nvSpPr>
            <p:spPr>
              <a:xfrm flipH="1">
                <a:off x="678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4" name="Line 61"/>
              <p:cNvSpPr/>
              <p:nvPr/>
            </p:nvSpPr>
            <p:spPr>
              <a:xfrm flipH="1">
                <a:off x="56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5" name="Line 62"/>
              <p:cNvSpPr/>
              <p:nvPr/>
            </p:nvSpPr>
            <p:spPr>
              <a:xfrm flipH="1">
                <a:off x="1056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6" name="Line 63"/>
              <p:cNvSpPr/>
              <p:nvPr/>
            </p:nvSpPr>
            <p:spPr>
              <a:xfrm flipH="1">
                <a:off x="45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7" name="Line 64"/>
              <p:cNvSpPr/>
              <p:nvPr/>
            </p:nvSpPr>
            <p:spPr>
              <a:xfrm flipH="1">
                <a:off x="510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8" name="Line 65"/>
              <p:cNvSpPr/>
              <p:nvPr/>
            </p:nvSpPr>
            <p:spPr>
              <a:xfrm flipH="1">
                <a:off x="39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29" name="Line 66"/>
              <p:cNvSpPr/>
              <p:nvPr/>
            </p:nvSpPr>
            <p:spPr>
              <a:xfrm flipH="1">
                <a:off x="954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0" name="Line 67"/>
              <p:cNvSpPr/>
              <p:nvPr/>
            </p:nvSpPr>
            <p:spPr>
              <a:xfrm flipH="1">
                <a:off x="1008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1" name="Line 68"/>
              <p:cNvSpPr/>
              <p:nvPr/>
            </p:nvSpPr>
            <p:spPr>
              <a:xfrm flipH="1">
                <a:off x="894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2" name="Line 69"/>
              <p:cNvSpPr/>
              <p:nvPr/>
            </p:nvSpPr>
            <p:spPr>
              <a:xfrm flipH="1">
                <a:off x="786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3" name="Line 70"/>
              <p:cNvSpPr/>
              <p:nvPr/>
            </p:nvSpPr>
            <p:spPr>
              <a:xfrm flipH="1">
                <a:off x="840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4" name="Line 71"/>
              <p:cNvSpPr/>
              <p:nvPr/>
            </p:nvSpPr>
            <p:spPr>
              <a:xfrm flipH="1">
                <a:off x="72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5" name="Line 72"/>
              <p:cNvSpPr/>
              <p:nvPr/>
            </p:nvSpPr>
            <p:spPr>
              <a:xfrm flipH="1">
                <a:off x="342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6" name="Line 73"/>
              <p:cNvSpPr/>
              <p:nvPr/>
            </p:nvSpPr>
            <p:spPr>
              <a:xfrm flipH="1">
                <a:off x="23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7" name="Line 74"/>
              <p:cNvSpPr/>
              <p:nvPr/>
            </p:nvSpPr>
            <p:spPr>
              <a:xfrm flipH="1">
                <a:off x="288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8" name="Line 75"/>
              <p:cNvSpPr/>
              <p:nvPr/>
            </p:nvSpPr>
            <p:spPr>
              <a:xfrm flipH="1">
                <a:off x="17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39" name="Line 76"/>
              <p:cNvSpPr/>
              <p:nvPr/>
            </p:nvSpPr>
            <p:spPr>
              <a:xfrm flipH="1">
                <a:off x="168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40" name="Line 77"/>
              <p:cNvSpPr/>
              <p:nvPr/>
            </p:nvSpPr>
            <p:spPr>
              <a:xfrm flipH="1">
                <a:off x="60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41" name="Line 78"/>
              <p:cNvSpPr/>
              <p:nvPr/>
            </p:nvSpPr>
            <p:spPr>
              <a:xfrm flipH="1">
                <a:off x="114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42" name="Line 79"/>
              <p:cNvSpPr/>
              <p:nvPr/>
            </p:nvSpPr>
            <p:spPr>
              <a:xfrm flipH="1">
                <a:off x="0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6943" name="Line 80"/>
            <p:cNvSpPr/>
            <p:nvPr/>
          </p:nvSpPr>
          <p:spPr>
            <a:xfrm>
              <a:off x="593" y="2375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44" name="Line 81"/>
            <p:cNvSpPr/>
            <p:nvPr/>
          </p:nvSpPr>
          <p:spPr>
            <a:xfrm flipH="1">
              <a:off x="576" y="1431"/>
              <a:ext cx="942" cy="0"/>
            </a:xfrm>
            <a:prstGeom prst="line">
              <a:avLst/>
            </a:prstGeom>
            <a:ln w="19050" cap="flat" cmpd="sng">
              <a:solidFill>
                <a:srgbClr val="000099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6945" name="Line 82"/>
            <p:cNvSpPr/>
            <p:nvPr/>
          </p:nvSpPr>
          <p:spPr>
            <a:xfrm flipH="1">
              <a:off x="570" y="1784"/>
              <a:ext cx="942" cy="0"/>
            </a:xfrm>
            <a:prstGeom prst="line">
              <a:avLst/>
            </a:prstGeom>
            <a:ln w="19050" cap="flat" cmpd="sng">
              <a:solidFill>
                <a:srgbClr val="000099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6946" name="Text Box 83"/>
            <p:cNvSpPr txBox="1"/>
            <p:nvPr/>
          </p:nvSpPr>
          <p:spPr>
            <a:xfrm>
              <a:off x="0" y="0"/>
              <a:ext cx="7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en-US" altLang="zh-CN" sz="24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mA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47" name="Text Box 84"/>
            <p:cNvSpPr txBox="1"/>
            <p:nvPr/>
          </p:nvSpPr>
          <p:spPr>
            <a:xfrm>
              <a:off x="2352" y="2544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48" name="Text Box 85"/>
            <p:cNvSpPr txBox="1"/>
            <p:nvPr/>
          </p:nvSpPr>
          <p:spPr>
            <a:xfrm>
              <a:off x="1920" y="426"/>
              <a:ext cx="801" cy="2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=0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49" name="Text Box 86"/>
            <p:cNvSpPr txBox="1"/>
            <p:nvPr/>
          </p:nvSpPr>
          <p:spPr>
            <a:xfrm>
              <a:off x="428" y="2466"/>
              <a:ext cx="24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5            10           15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50" name="Line 87"/>
            <p:cNvSpPr/>
            <p:nvPr/>
          </p:nvSpPr>
          <p:spPr>
            <a:xfrm>
              <a:off x="2674" y="2463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51" name="Line 88"/>
            <p:cNvSpPr/>
            <p:nvPr/>
          </p:nvSpPr>
          <p:spPr>
            <a:xfrm>
              <a:off x="2156" y="2466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52" name="Line 89"/>
            <p:cNvSpPr/>
            <p:nvPr/>
          </p:nvSpPr>
          <p:spPr>
            <a:xfrm>
              <a:off x="1088" y="2466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53" name="Text Box 90"/>
            <p:cNvSpPr txBox="1"/>
            <p:nvPr/>
          </p:nvSpPr>
          <p:spPr>
            <a:xfrm>
              <a:off x="240" y="447"/>
              <a:ext cx="471" cy="18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54" name="Line 91"/>
            <p:cNvSpPr/>
            <p:nvPr/>
          </p:nvSpPr>
          <p:spPr>
            <a:xfrm>
              <a:off x="579" y="555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55" name="Line 92"/>
            <p:cNvSpPr/>
            <p:nvPr/>
          </p:nvSpPr>
          <p:spPr>
            <a:xfrm>
              <a:off x="581" y="1056"/>
              <a:ext cx="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56" name="Line 93"/>
            <p:cNvSpPr/>
            <p:nvPr/>
          </p:nvSpPr>
          <p:spPr>
            <a:xfrm>
              <a:off x="587" y="1556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57" name="Line 94"/>
            <p:cNvSpPr/>
            <p:nvPr/>
          </p:nvSpPr>
          <p:spPr>
            <a:xfrm>
              <a:off x="579" y="2048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6958" name="Text Box 95"/>
          <p:cNvSpPr txBox="1"/>
          <p:nvPr/>
        </p:nvSpPr>
        <p:spPr>
          <a:xfrm>
            <a:off x="1905000" y="2846388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0" name="Text Box 96"/>
          <p:cNvSpPr txBox="1"/>
          <p:nvPr/>
        </p:nvSpPr>
        <p:spPr>
          <a:xfrm>
            <a:off x="4724400" y="4572000"/>
            <a:ext cx="41910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集电极电流和基极电流体现放大作用，即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841" name="对象 31840"/>
          <p:cNvGraphicFramePr>
            <a:graphicFrameLocks noChangeAspect="1"/>
          </p:cNvGraphicFramePr>
          <p:nvPr/>
        </p:nvGraphicFramePr>
        <p:xfrm>
          <a:off x="6324600" y="5715000"/>
          <a:ext cx="17859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35200" imgH="533400" progId="Equation.3">
                  <p:embed/>
                </p:oleObj>
              </mc:Choice>
              <mc:Fallback>
                <p:oleObj name="" r:id="rId1" imgW="2235200" imgH="533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0" y="5715000"/>
                        <a:ext cx="178593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2" name="Text Box 98"/>
          <p:cNvSpPr txBox="1"/>
          <p:nvPr/>
        </p:nvSpPr>
        <p:spPr>
          <a:xfrm>
            <a:off x="1905000" y="2846388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3" name="Text Box 99"/>
          <p:cNvSpPr txBox="1"/>
          <p:nvPr/>
        </p:nvSpPr>
        <p:spPr>
          <a:xfrm>
            <a:off x="1905000" y="2846388"/>
            <a:ext cx="533400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4" name="Text Box 100"/>
          <p:cNvSpPr txBox="1"/>
          <p:nvPr/>
        </p:nvSpPr>
        <p:spPr>
          <a:xfrm>
            <a:off x="4648200" y="2519363"/>
            <a:ext cx="4267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 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NPN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 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0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 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0</a:t>
            </a:r>
            <a:endParaRPr lang="en-US" altLang="zh-CN" sz="2600" b="1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64" name="Text Box 101"/>
          <p:cNvSpPr txBox="1"/>
          <p:nvPr/>
        </p:nvSpPr>
        <p:spPr>
          <a:xfrm>
            <a:off x="152400" y="60960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NPN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三极管的输出特性曲线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  <p:bldP spid="31748" grpId="0"/>
      <p:bldP spid="31840" grpId="0"/>
      <p:bldP spid="31842" grpId="0"/>
      <p:bldP spid="31843" grpId="0"/>
      <p:bldP spid="318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2"/>
          <p:cNvSpPr txBox="1"/>
          <p:nvPr/>
        </p:nvSpPr>
        <p:spPr>
          <a:xfrm>
            <a:off x="4978400" y="762000"/>
            <a:ext cx="2794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饱和区：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5410200" y="1339850"/>
            <a:ext cx="3657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：两个结均正偏</a:t>
            </a:r>
            <a:endParaRPr lang="zh-CN" altLang="en-US" sz="2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2" name="组合 32771"/>
          <p:cNvGrpSpPr/>
          <p:nvPr/>
        </p:nvGrpSpPr>
        <p:grpSpPr>
          <a:xfrm>
            <a:off x="914400" y="2057400"/>
            <a:ext cx="627063" cy="3106738"/>
            <a:chOff x="0" y="0"/>
            <a:chExt cx="395" cy="1957"/>
          </a:xfrm>
        </p:grpSpPr>
        <p:sp>
          <p:nvSpPr>
            <p:cNvPr id="37892" name="Freeform 5"/>
            <p:cNvSpPr/>
            <p:nvPr/>
          </p:nvSpPr>
          <p:spPr>
            <a:xfrm>
              <a:off x="18" y="0"/>
              <a:ext cx="377" cy="1957"/>
            </a:xfrm>
            <a:custGeom>
              <a:avLst/>
              <a:gdLst/>
              <a:ahLst/>
              <a:cxnLst>
                <a:cxn ang="0">
                  <a:pos x="0" y="1856"/>
                </a:cxn>
                <a:cxn ang="0">
                  <a:pos x="186" y="993"/>
                </a:cxn>
                <a:cxn ang="0">
                  <a:pos x="370" y="0"/>
                </a:cxn>
              </a:cxnLst>
              <a:pathLst>
                <a:path w="384" h="2064">
                  <a:moveTo>
                    <a:pt x="0" y="2064"/>
                  </a:moveTo>
                  <a:cubicBezTo>
                    <a:pt x="64" y="1756"/>
                    <a:pt x="128" y="1448"/>
                    <a:pt x="192" y="1104"/>
                  </a:cubicBezTo>
                  <a:cubicBezTo>
                    <a:pt x="256" y="760"/>
                    <a:pt x="352" y="176"/>
                    <a:pt x="384" y="0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3" name="Line 6"/>
            <p:cNvSpPr/>
            <p:nvPr/>
          </p:nvSpPr>
          <p:spPr>
            <a:xfrm>
              <a:off x="253" y="237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4" name="Line 7"/>
            <p:cNvSpPr/>
            <p:nvPr/>
          </p:nvSpPr>
          <p:spPr>
            <a:xfrm>
              <a:off x="106" y="104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5" name="Line 8"/>
            <p:cNvSpPr/>
            <p:nvPr/>
          </p:nvSpPr>
          <p:spPr>
            <a:xfrm>
              <a:off x="100" y="1125"/>
              <a:ext cx="95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6" name="Line 9"/>
            <p:cNvSpPr/>
            <p:nvPr/>
          </p:nvSpPr>
          <p:spPr>
            <a:xfrm>
              <a:off x="124" y="97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7" name="Line 10"/>
            <p:cNvSpPr/>
            <p:nvPr/>
          </p:nvSpPr>
          <p:spPr>
            <a:xfrm rot="-94735">
              <a:off x="206" y="283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8" name="Line 11"/>
            <p:cNvSpPr/>
            <p:nvPr/>
          </p:nvSpPr>
          <p:spPr>
            <a:xfrm rot="-94735">
              <a:off x="197" y="374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9" name="Line 12"/>
            <p:cNvSpPr/>
            <p:nvPr/>
          </p:nvSpPr>
          <p:spPr>
            <a:xfrm rot="-94735">
              <a:off x="159" y="439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0" name="Line 13"/>
            <p:cNvSpPr/>
            <p:nvPr/>
          </p:nvSpPr>
          <p:spPr>
            <a:xfrm rot="-94735">
              <a:off x="159" y="527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1" name="Line 14"/>
            <p:cNvSpPr/>
            <p:nvPr/>
          </p:nvSpPr>
          <p:spPr>
            <a:xfrm rot="-94735">
              <a:off x="132" y="906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2" name="Line 15"/>
            <p:cNvSpPr/>
            <p:nvPr/>
          </p:nvSpPr>
          <p:spPr>
            <a:xfrm>
              <a:off x="77" y="1138"/>
              <a:ext cx="100" cy="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3" name="Line 16"/>
            <p:cNvSpPr/>
            <p:nvPr/>
          </p:nvSpPr>
          <p:spPr>
            <a:xfrm>
              <a:off x="65" y="1217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4" name="Line 17"/>
            <p:cNvSpPr/>
            <p:nvPr/>
          </p:nvSpPr>
          <p:spPr>
            <a:xfrm>
              <a:off x="142" y="83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5" name="Line 18"/>
            <p:cNvSpPr/>
            <p:nvPr/>
          </p:nvSpPr>
          <p:spPr>
            <a:xfrm rot="-94735">
              <a:off x="149" y="769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6" name="Line 19"/>
            <p:cNvSpPr/>
            <p:nvPr/>
          </p:nvSpPr>
          <p:spPr>
            <a:xfrm rot="-94735">
              <a:off x="157" y="603"/>
              <a:ext cx="143" cy="8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7" name="Line 20"/>
            <p:cNvSpPr/>
            <p:nvPr/>
          </p:nvSpPr>
          <p:spPr>
            <a:xfrm rot="-94735">
              <a:off x="158" y="69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8" name="Line 21"/>
            <p:cNvSpPr/>
            <p:nvPr/>
          </p:nvSpPr>
          <p:spPr>
            <a:xfrm>
              <a:off x="71" y="129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9" name="Line 22"/>
            <p:cNvSpPr/>
            <p:nvPr/>
          </p:nvSpPr>
          <p:spPr>
            <a:xfrm>
              <a:off x="59" y="1360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0" name="Line 23"/>
            <p:cNvSpPr/>
            <p:nvPr/>
          </p:nvSpPr>
          <p:spPr>
            <a:xfrm rot="-752289">
              <a:off x="71" y="1428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1" name="Line 24"/>
            <p:cNvSpPr/>
            <p:nvPr/>
          </p:nvSpPr>
          <p:spPr>
            <a:xfrm rot="-752289">
              <a:off x="59" y="1496"/>
              <a:ext cx="4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2" name="Line 25"/>
            <p:cNvSpPr/>
            <p:nvPr/>
          </p:nvSpPr>
          <p:spPr>
            <a:xfrm rot="-752289">
              <a:off x="59" y="1559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3" name="Line 26"/>
            <p:cNvSpPr/>
            <p:nvPr/>
          </p:nvSpPr>
          <p:spPr>
            <a:xfrm rot="-752289">
              <a:off x="47" y="1638"/>
              <a:ext cx="4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4" name="Line 27"/>
            <p:cNvSpPr/>
            <p:nvPr/>
          </p:nvSpPr>
          <p:spPr>
            <a:xfrm>
              <a:off x="24" y="1729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5" name="Line 28"/>
            <p:cNvSpPr/>
            <p:nvPr/>
          </p:nvSpPr>
          <p:spPr>
            <a:xfrm>
              <a:off x="0" y="1820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797" name="组合 32796"/>
          <p:cNvGrpSpPr/>
          <p:nvPr/>
        </p:nvGrpSpPr>
        <p:grpSpPr>
          <a:xfrm>
            <a:off x="914400" y="2074863"/>
            <a:ext cx="627063" cy="3106737"/>
            <a:chOff x="0" y="0"/>
            <a:chExt cx="395" cy="1957"/>
          </a:xfrm>
        </p:grpSpPr>
        <p:sp>
          <p:nvSpPr>
            <p:cNvPr id="37917" name="Freeform 30"/>
            <p:cNvSpPr/>
            <p:nvPr/>
          </p:nvSpPr>
          <p:spPr>
            <a:xfrm>
              <a:off x="18" y="0"/>
              <a:ext cx="377" cy="1957"/>
            </a:xfrm>
            <a:custGeom>
              <a:avLst/>
              <a:gdLst/>
              <a:ahLst/>
              <a:cxnLst>
                <a:cxn ang="0">
                  <a:pos x="0" y="1856"/>
                </a:cxn>
                <a:cxn ang="0">
                  <a:pos x="186" y="993"/>
                </a:cxn>
                <a:cxn ang="0">
                  <a:pos x="370" y="0"/>
                </a:cxn>
              </a:cxnLst>
              <a:pathLst>
                <a:path w="384" h="2064">
                  <a:moveTo>
                    <a:pt x="0" y="2064"/>
                  </a:moveTo>
                  <a:cubicBezTo>
                    <a:pt x="64" y="1756"/>
                    <a:pt x="128" y="1448"/>
                    <a:pt x="192" y="1104"/>
                  </a:cubicBezTo>
                  <a:cubicBezTo>
                    <a:pt x="256" y="760"/>
                    <a:pt x="352" y="176"/>
                    <a:pt x="384" y="0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18" name="Line 31"/>
            <p:cNvSpPr/>
            <p:nvPr/>
          </p:nvSpPr>
          <p:spPr>
            <a:xfrm>
              <a:off x="253" y="237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9" name="Line 32"/>
            <p:cNvSpPr/>
            <p:nvPr/>
          </p:nvSpPr>
          <p:spPr>
            <a:xfrm>
              <a:off x="106" y="104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0" name="Line 33"/>
            <p:cNvSpPr/>
            <p:nvPr/>
          </p:nvSpPr>
          <p:spPr>
            <a:xfrm>
              <a:off x="100" y="1125"/>
              <a:ext cx="95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1" name="Line 34"/>
            <p:cNvSpPr/>
            <p:nvPr/>
          </p:nvSpPr>
          <p:spPr>
            <a:xfrm>
              <a:off x="124" y="97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2" name="Line 35"/>
            <p:cNvSpPr/>
            <p:nvPr/>
          </p:nvSpPr>
          <p:spPr>
            <a:xfrm rot="-94735">
              <a:off x="206" y="283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3" name="Line 36"/>
            <p:cNvSpPr/>
            <p:nvPr/>
          </p:nvSpPr>
          <p:spPr>
            <a:xfrm rot="-94735">
              <a:off x="197" y="374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4" name="Line 37"/>
            <p:cNvSpPr/>
            <p:nvPr/>
          </p:nvSpPr>
          <p:spPr>
            <a:xfrm rot="-94735">
              <a:off x="159" y="439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5" name="Line 38"/>
            <p:cNvSpPr/>
            <p:nvPr/>
          </p:nvSpPr>
          <p:spPr>
            <a:xfrm rot="-94735">
              <a:off x="159" y="527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6" name="Line 39"/>
            <p:cNvSpPr/>
            <p:nvPr/>
          </p:nvSpPr>
          <p:spPr>
            <a:xfrm rot="-94735">
              <a:off x="132" y="906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7" name="Line 40"/>
            <p:cNvSpPr/>
            <p:nvPr/>
          </p:nvSpPr>
          <p:spPr>
            <a:xfrm>
              <a:off x="77" y="1138"/>
              <a:ext cx="100" cy="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8" name="Line 41"/>
            <p:cNvSpPr/>
            <p:nvPr/>
          </p:nvSpPr>
          <p:spPr>
            <a:xfrm>
              <a:off x="65" y="1217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9" name="Line 42"/>
            <p:cNvSpPr/>
            <p:nvPr/>
          </p:nvSpPr>
          <p:spPr>
            <a:xfrm>
              <a:off x="142" y="83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0" name="Line 43"/>
            <p:cNvSpPr/>
            <p:nvPr/>
          </p:nvSpPr>
          <p:spPr>
            <a:xfrm rot="-94735">
              <a:off x="149" y="769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1" name="Line 44"/>
            <p:cNvSpPr/>
            <p:nvPr/>
          </p:nvSpPr>
          <p:spPr>
            <a:xfrm rot="-94735">
              <a:off x="157" y="603"/>
              <a:ext cx="143" cy="8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2" name="Line 45"/>
            <p:cNvSpPr/>
            <p:nvPr/>
          </p:nvSpPr>
          <p:spPr>
            <a:xfrm rot="-94735">
              <a:off x="158" y="69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3" name="Line 46"/>
            <p:cNvSpPr/>
            <p:nvPr/>
          </p:nvSpPr>
          <p:spPr>
            <a:xfrm>
              <a:off x="71" y="129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4" name="Line 47"/>
            <p:cNvSpPr/>
            <p:nvPr/>
          </p:nvSpPr>
          <p:spPr>
            <a:xfrm>
              <a:off x="59" y="1360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5" name="Line 48"/>
            <p:cNvSpPr/>
            <p:nvPr/>
          </p:nvSpPr>
          <p:spPr>
            <a:xfrm rot="-752289">
              <a:off x="71" y="1428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6" name="Line 49"/>
            <p:cNvSpPr/>
            <p:nvPr/>
          </p:nvSpPr>
          <p:spPr>
            <a:xfrm rot="-752289">
              <a:off x="59" y="1496"/>
              <a:ext cx="4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7" name="Line 50"/>
            <p:cNvSpPr/>
            <p:nvPr/>
          </p:nvSpPr>
          <p:spPr>
            <a:xfrm rot="-752289">
              <a:off x="59" y="1559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8" name="Line 51"/>
            <p:cNvSpPr/>
            <p:nvPr/>
          </p:nvSpPr>
          <p:spPr>
            <a:xfrm rot="-752289">
              <a:off x="47" y="1638"/>
              <a:ext cx="4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9" name="Line 52"/>
            <p:cNvSpPr/>
            <p:nvPr/>
          </p:nvSpPr>
          <p:spPr>
            <a:xfrm>
              <a:off x="24" y="1729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0" name="Line 53"/>
            <p:cNvSpPr/>
            <p:nvPr/>
          </p:nvSpPr>
          <p:spPr>
            <a:xfrm>
              <a:off x="0" y="1820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822" name="组合 32821"/>
          <p:cNvGrpSpPr/>
          <p:nvPr/>
        </p:nvGrpSpPr>
        <p:grpSpPr>
          <a:xfrm>
            <a:off x="914400" y="1998663"/>
            <a:ext cx="627063" cy="3106737"/>
            <a:chOff x="0" y="0"/>
            <a:chExt cx="395" cy="1957"/>
          </a:xfrm>
        </p:grpSpPr>
        <p:sp>
          <p:nvSpPr>
            <p:cNvPr id="37942" name="Freeform 55"/>
            <p:cNvSpPr/>
            <p:nvPr/>
          </p:nvSpPr>
          <p:spPr>
            <a:xfrm>
              <a:off x="18" y="0"/>
              <a:ext cx="377" cy="1957"/>
            </a:xfrm>
            <a:custGeom>
              <a:avLst/>
              <a:gdLst/>
              <a:ahLst/>
              <a:cxnLst>
                <a:cxn ang="0">
                  <a:pos x="0" y="1856"/>
                </a:cxn>
                <a:cxn ang="0">
                  <a:pos x="186" y="993"/>
                </a:cxn>
                <a:cxn ang="0">
                  <a:pos x="370" y="0"/>
                </a:cxn>
              </a:cxnLst>
              <a:pathLst>
                <a:path w="384" h="2064">
                  <a:moveTo>
                    <a:pt x="0" y="2064"/>
                  </a:moveTo>
                  <a:cubicBezTo>
                    <a:pt x="64" y="1756"/>
                    <a:pt x="128" y="1448"/>
                    <a:pt x="192" y="1104"/>
                  </a:cubicBezTo>
                  <a:cubicBezTo>
                    <a:pt x="256" y="760"/>
                    <a:pt x="352" y="176"/>
                    <a:pt x="384" y="0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43" name="Line 56"/>
            <p:cNvSpPr/>
            <p:nvPr/>
          </p:nvSpPr>
          <p:spPr>
            <a:xfrm>
              <a:off x="253" y="237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4" name="Line 57"/>
            <p:cNvSpPr/>
            <p:nvPr/>
          </p:nvSpPr>
          <p:spPr>
            <a:xfrm>
              <a:off x="106" y="104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5" name="Line 58"/>
            <p:cNvSpPr/>
            <p:nvPr/>
          </p:nvSpPr>
          <p:spPr>
            <a:xfrm>
              <a:off x="100" y="1125"/>
              <a:ext cx="95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6" name="Line 59"/>
            <p:cNvSpPr/>
            <p:nvPr/>
          </p:nvSpPr>
          <p:spPr>
            <a:xfrm>
              <a:off x="124" y="97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7" name="Line 60"/>
            <p:cNvSpPr/>
            <p:nvPr/>
          </p:nvSpPr>
          <p:spPr>
            <a:xfrm rot="-94735">
              <a:off x="206" y="283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8" name="Line 61"/>
            <p:cNvSpPr/>
            <p:nvPr/>
          </p:nvSpPr>
          <p:spPr>
            <a:xfrm rot="-94735">
              <a:off x="197" y="374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49" name="Line 62"/>
            <p:cNvSpPr/>
            <p:nvPr/>
          </p:nvSpPr>
          <p:spPr>
            <a:xfrm rot="-94735">
              <a:off x="159" y="439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0" name="Line 63"/>
            <p:cNvSpPr/>
            <p:nvPr/>
          </p:nvSpPr>
          <p:spPr>
            <a:xfrm rot="-94735">
              <a:off x="159" y="527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1" name="Line 64"/>
            <p:cNvSpPr/>
            <p:nvPr/>
          </p:nvSpPr>
          <p:spPr>
            <a:xfrm rot="-94735">
              <a:off x="132" y="906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2" name="Line 65"/>
            <p:cNvSpPr/>
            <p:nvPr/>
          </p:nvSpPr>
          <p:spPr>
            <a:xfrm>
              <a:off x="77" y="1138"/>
              <a:ext cx="100" cy="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3" name="Line 66"/>
            <p:cNvSpPr/>
            <p:nvPr/>
          </p:nvSpPr>
          <p:spPr>
            <a:xfrm>
              <a:off x="65" y="1217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4" name="Line 67"/>
            <p:cNvSpPr/>
            <p:nvPr/>
          </p:nvSpPr>
          <p:spPr>
            <a:xfrm>
              <a:off x="142" y="83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5" name="Line 68"/>
            <p:cNvSpPr/>
            <p:nvPr/>
          </p:nvSpPr>
          <p:spPr>
            <a:xfrm rot="-94735">
              <a:off x="149" y="769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6" name="Line 69"/>
            <p:cNvSpPr/>
            <p:nvPr/>
          </p:nvSpPr>
          <p:spPr>
            <a:xfrm rot="-94735">
              <a:off x="157" y="603"/>
              <a:ext cx="143" cy="8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7" name="Line 70"/>
            <p:cNvSpPr/>
            <p:nvPr/>
          </p:nvSpPr>
          <p:spPr>
            <a:xfrm rot="-94735">
              <a:off x="158" y="69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8" name="Line 71"/>
            <p:cNvSpPr/>
            <p:nvPr/>
          </p:nvSpPr>
          <p:spPr>
            <a:xfrm>
              <a:off x="71" y="129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59" name="Line 72"/>
            <p:cNvSpPr/>
            <p:nvPr/>
          </p:nvSpPr>
          <p:spPr>
            <a:xfrm>
              <a:off x="59" y="1360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60" name="Line 73"/>
            <p:cNvSpPr/>
            <p:nvPr/>
          </p:nvSpPr>
          <p:spPr>
            <a:xfrm rot="-752289">
              <a:off x="71" y="1428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61" name="Line 74"/>
            <p:cNvSpPr/>
            <p:nvPr/>
          </p:nvSpPr>
          <p:spPr>
            <a:xfrm rot="-752289">
              <a:off x="59" y="1496"/>
              <a:ext cx="4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62" name="Line 75"/>
            <p:cNvSpPr/>
            <p:nvPr/>
          </p:nvSpPr>
          <p:spPr>
            <a:xfrm rot="-752289">
              <a:off x="59" y="1559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63" name="Line 76"/>
            <p:cNvSpPr/>
            <p:nvPr/>
          </p:nvSpPr>
          <p:spPr>
            <a:xfrm rot="-752289">
              <a:off x="47" y="1638"/>
              <a:ext cx="4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64" name="Line 77"/>
            <p:cNvSpPr/>
            <p:nvPr/>
          </p:nvSpPr>
          <p:spPr>
            <a:xfrm>
              <a:off x="24" y="1729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65" name="Line 78"/>
            <p:cNvSpPr/>
            <p:nvPr/>
          </p:nvSpPr>
          <p:spPr>
            <a:xfrm>
              <a:off x="0" y="1820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966" name="组合 32846"/>
          <p:cNvGrpSpPr/>
          <p:nvPr/>
        </p:nvGrpSpPr>
        <p:grpSpPr>
          <a:xfrm>
            <a:off x="-74612" y="1219200"/>
            <a:ext cx="4875212" cy="4495800"/>
            <a:chOff x="0" y="0"/>
            <a:chExt cx="3072" cy="2832"/>
          </a:xfrm>
        </p:grpSpPr>
        <p:grpSp>
          <p:nvGrpSpPr>
            <p:cNvPr id="37967" name="组合 32847"/>
            <p:cNvGrpSpPr/>
            <p:nvPr/>
          </p:nvGrpSpPr>
          <p:grpSpPr>
            <a:xfrm>
              <a:off x="587" y="231"/>
              <a:ext cx="2358" cy="2281"/>
              <a:chOff x="0" y="0"/>
              <a:chExt cx="2403" cy="2406"/>
            </a:xfrm>
          </p:grpSpPr>
          <p:sp>
            <p:nvSpPr>
              <p:cNvPr id="37968" name="Line 81"/>
              <p:cNvSpPr/>
              <p:nvPr/>
            </p:nvSpPr>
            <p:spPr>
              <a:xfrm>
                <a:off x="0" y="2406"/>
                <a:ext cx="240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7969" name="Line 82"/>
              <p:cNvSpPr/>
              <p:nvPr/>
            </p:nvSpPr>
            <p:spPr>
              <a:xfrm flipV="1">
                <a:off x="0" y="0"/>
                <a:ext cx="0" cy="240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7970" name="Line 83"/>
              <p:cNvSpPr/>
              <p:nvPr/>
            </p:nvSpPr>
            <p:spPr>
              <a:xfrm flipV="1">
                <a:off x="1" y="728"/>
                <a:ext cx="181" cy="167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71" name="Line 84"/>
              <p:cNvSpPr/>
              <p:nvPr/>
            </p:nvSpPr>
            <p:spPr>
              <a:xfrm rot="-130980" flipV="1">
                <a:off x="318" y="453"/>
                <a:ext cx="1225" cy="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72" name="Freeform 85"/>
              <p:cNvSpPr/>
              <p:nvPr/>
            </p:nvSpPr>
            <p:spPr>
              <a:xfrm>
                <a:off x="182" y="504"/>
                <a:ext cx="136" cy="22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26" y="79"/>
                  </a:cxn>
                  <a:cxn ang="0">
                    <a:pos x="136" y="0"/>
                  </a:cxn>
                </a:cxnLst>
                <a:pathLst>
                  <a:path w="136" h="227">
                    <a:moveTo>
                      <a:pt x="0" y="227"/>
                    </a:moveTo>
                    <a:cubicBezTo>
                      <a:pt x="4" y="202"/>
                      <a:pt x="3" y="117"/>
                      <a:pt x="26" y="79"/>
                    </a:cubicBezTo>
                    <a:cubicBezTo>
                      <a:pt x="49" y="41"/>
                      <a:pt x="113" y="16"/>
                      <a:pt x="13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973" name="Line 86"/>
              <p:cNvSpPr/>
              <p:nvPr/>
            </p:nvSpPr>
            <p:spPr>
              <a:xfrm flipV="1">
                <a:off x="330" y="819"/>
                <a:ext cx="1259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74" name="Freeform 87"/>
              <p:cNvSpPr/>
              <p:nvPr/>
            </p:nvSpPr>
            <p:spPr>
              <a:xfrm>
                <a:off x="143" y="909"/>
                <a:ext cx="227" cy="182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45" y="46"/>
                  </a:cxn>
                  <a:cxn ang="0">
                    <a:pos x="227" y="0"/>
                  </a:cxn>
                </a:cxnLst>
                <a:pathLst>
                  <a:path w="227" h="182">
                    <a:moveTo>
                      <a:pt x="0" y="182"/>
                    </a:moveTo>
                    <a:cubicBezTo>
                      <a:pt x="3" y="129"/>
                      <a:pt x="7" y="76"/>
                      <a:pt x="45" y="46"/>
                    </a:cubicBezTo>
                    <a:cubicBezTo>
                      <a:pt x="83" y="16"/>
                      <a:pt x="197" y="8"/>
                      <a:pt x="22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975" name="Line 88"/>
              <p:cNvSpPr/>
              <p:nvPr/>
            </p:nvSpPr>
            <p:spPr>
              <a:xfrm flipV="1">
                <a:off x="210" y="1227"/>
                <a:ext cx="1497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76" name="Line 89"/>
              <p:cNvSpPr/>
              <p:nvPr/>
            </p:nvSpPr>
            <p:spPr>
              <a:xfrm flipV="1">
                <a:off x="204" y="1589"/>
                <a:ext cx="1633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77" name="Line 90"/>
              <p:cNvSpPr/>
              <p:nvPr/>
            </p:nvSpPr>
            <p:spPr>
              <a:xfrm rot="-5543" flipV="1">
                <a:off x="169" y="1952"/>
                <a:ext cx="1724" cy="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7978" name="组合 32858"/>
              <p:cNvGrpSpPr/>
              <p:nvPr/>
            </p:nvGrpSpPr>
            <p:grpSpPr>
              <a:xfrm>
                <a:off x="3" y="2315"/>
                <a:ext cx="1994" cy="90"/>
                <a:chOff x="0" y="0"/>
                <a:chExt cx="2185" cy="102"/>
              </a:xfrm>
            </p:grpSpPr>
            <p:sp>
              <p:nvSpPr>
                <p:cNvPr id="37979" name="Line 92"/>
                <p:cNvSpPr/>
                <p:nvPr/>
              </p:nvSpPr>
              <p:spPr>
                <a:xfrm flipV="1">
                  <a:off x="315" y="0"/>
                  <a:ext cx="1870" cy="3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980" name="Freeform 93"/>
                <p:cNvSpPr/>
                <p:nvPr/>
              </p:nvSpPr>
              <p:spPr>
                <a:xfrm>
                  <a:off x="0" y="34"/>
                  <a:ext cx="359" cy="68"/>
                </a:xfrm>
                <a:custGeom>
                  <a:avLst/>
                  <a:gdLst/>
                  <a:ahLst/>
                  <a:cxnLst>
                    <a:cxn ang="0">
                      <a:pos x="0" y="68"/>
                    </a:cxn>
                    <a:cxn ang="0">
                      <a:pos x="164" y="14"/>
                    </a:cxn>
                    <a:cxn ang="0">
                      <a:pos x="359" y="0"/>
                    </a:cxn>
                  </a:cxnLst>
                  <a:pathLst>
                    <a:path w="359" h="68">
                      <a:moveTo>
                        <a:pt x="0" y="68"/>
                      </a:moveTo>
                      <a:cubicBezTo>
                        <a:pt x="27" y="59"/>
                        <a:pt x="104" y="25"/>
                        <a:pt x="164" y="14"/>
                      </a:cubicBezTo>
                      <a:cubicBezTo>
                        <a:pt x="224" y="3"/>
                        <a:pt x="319" y="3"/>
                        <a:pt x="359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7981" name="Freeform 94"/>
              <p:cNvSpPr/>
              <p:nvPr/>
            </p:nvSpPr>
            <p:spPr>
              <a:xfrm rot="-1056158">
                <a:off x="92" y="1321"/>
                <a:ext cx="136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5" y="15"/>
                  </a:cxn>
                  <a:cxn ang="0">
                    <a:pos x="136" y="15"/>
                  </a:cxn>
                </a:cxnLst>
                <a:pathLst>
                  <a:path w="136" h="105">
                    <a:moveTo>
                      <a:pt x="0" y="105"/>
                    </a:moveTo>
                    <a:cubicBezTo>
                      <a:pt x="11" y="67"/>
                      <a:pt x="22" y="30"/>
                      <a:pt x="45" y="15"/>
                    </a:cubicBezTo>
                    <a:cubicBezTo>
                      <a:pt x="68" y="0"/>
                      <a:pt x="102" y="7"/>
                      <a:pt x="136" y="1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982" name="Freeform 95"/>
              <p:cNvSpPr/>
              <p:nvPr/>
            </p:nvSpPr>
            <p:spPr>
              <a:xfrm>
                <a:off x="65" y="1679"/>
                <a:ext cx="184" cy="10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36" y="18"/>
                  </a:cxn>
                  <a:cxn ang="0">
                    <a:pos x="184" y="1"/>
                  </a:cxn>
                </a:cxnLst>
                <a:pathLst>
                  <a:path w="184" h="108">
                    <a:moveTo>
                      <a:pt x="0" y="108"/>
                    </a:moveTo>
                    <a:cubicBezTo>
                      <a:pt x="6" y="93"/>
                      <a:pt x="6" y="36"/>
                      <a:pt x="36" y="18"/>
                    </a:cubicBezTo>
                    <a:cubicBezTo>
                      <a:pt x="66" y="0"/>
                      <a:pt x="153" y="5"/>
                      <a:pt x="184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983" name="Freeform 96"/>
              <p:cNvSpPr/>
              <p:nvPr/>
            </p:nvSpPr>
            <p:spPr>
              <a:xfrm>
                <a:off x="34" y="2042"/>
                <a:ext cx="136" cy="92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43" y="15"/>
                  </a:cxn>
                  <a:cxn ang="0">
                    <a:pos x="136" y="1"/>
                  </a:cxn>
                </a:cxnLst>
                <a:pathLst>
                  <a:path w="136" h="92">
                    <a:moveTo>
                      <a:pt x="0" y="92"/>
                    </a:moveTo>
                    <a:cubicBezTo>
                      <a:pt x="7" y="79"/>
                      <a:pt x="20" y="30"/>
                      <a:pt x="43" y="15"/>
                    </a:cubicBezTo>
                    <a:cubicBezTo>
                      <a:pt x="66" y="0"/>
                      <a:pt x="117" y="4"/>
                      <a:pt x="136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7984" name="Freeform 97"/>
            <p:cNvSpPr/>
            <p:nvPr/>
          </p:nvSpPr>
          <p:spPr>
            <a:xfrm>
              <a:off x="611" y="555"/>
              <a:ext cx="377" cy="1957"/>
            </a:xfrm>
            <a:custGeom>
              <a:avLst/>
              <a:gdLst/>
              <a:ahLst/>
              <a:cxnLst>
                <a:cxn ang="0">
                  <a:pos x="0" y="1856"/>
                </a:cxn>
                <a:cxn ang="0">
                  <a:pos x="186" y="993"/>
                </a:cxn>
                <a:cxn ang="0">
                  <a:pos x="370" y="0"/>
                </a:cxn>
              </a:cxnLst>
              <a:pathLst>
                <a:path w="384" h="2064">
                  <a:moveTo>
                    <a:pt x="0" y="2064"/>
                  </a:moveTo>
                  <a:cubicBezTo>
                    <a:pt x="64" y="1756"/>
                    <a:pt x="128" y="1448"/>
                    <a:pt x="192" y="1104"/>
                  </a:cubicBezTo>
                  <a:cubicBezTo>
                    <a:pt x="256" y="760"/>
                    <a:pt x="352" y="176"/>
                    <a:pt x="384" y="0"/>
                  </a:cubicBez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85" name="Line 98"/>
            <p:cNvSpPr/>
            <p:nvPr/>
          </p:nvSpPr>
          <p:spPr>
            <a:xfrm>
              <a:off x="846" y="737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86" name="Line 99"/>
            <p:cNvSpPr/>
            <p:nvPr/>
          </p:nvSpPr>
          <p:spPr>
            <a:xfrm>
              <a:off x="699" y="154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87" name="Line 100"/>
            <p:cNvSpPr/>
            <p:nvPr/>
          </p:nvSpPr>
          <p:spPr>
            <a:xfrm>
              <a:off x="693" y="1625"/>
              <a:ext cx="95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88" name="Line 101"/>
            <p:cNvSpPr/>
            <p:nvPr/>
          </p:nvSpPr>
          <p:spPr>
            <a:xfrm>
              <a:off x="717" y="1471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89" name="Line 102"/>
            <p:cNvSpPr/>
            <p:nvPr/>
          </p:nvSpPr>
          <p:spPr>
            <a:xfrm rot="-94735">
              <a:off x="799" y="783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0" name="Line 103"/>
            <p:cNvSpPr/>
            <p:nvPr/>
          </p:nvSpPr>
          <p:spPr>
            <a:xfrm rot="-94735">
              <a:off x="790" y="874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1" name="Line 104"/>
            <p:cNvSpPr/>
            <p:nvPr/>
          </p:nvSpPr>
          <p:spPr>
            <a:xfrm rot="-94735">
              <a:off x="752" y="939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2" name="Line 105"/>
            <p:cNvSpPr/>
            <p:nvPr/>
          </p:nvSpPr>
          <p:spPr>
            <a:xfrm rot="-94735">
              <a:off x="752" y="1027"/>
              <a:ext cx="142" cy="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3" name="Line 106"/>
            <p:cNvSpPr/>
            <p:nvPr/>
          </p:nvSpPr>
          <p:spPr>
            <a:xfrm rot="-94735">
              <a:off x="725" y="1406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4" name="Line 107"/>
            <p:cNvSpPr/>
            <p:nvPr/>
          </p:nvSpPr>
          <p:spPr>
            <a:xfrm>
              <a:off x="670" y="1693"/>
              <a:ext cx="100" cy="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5" name="Line 108"/>
            <p:cNvSpPr/>
            <p:nvPr/>
          </p:nvSpPr>
          <p:spPr>
            <a:xfrm>
              <a:off x="658" y="177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6" name="Line 109"/>
            <p:cNvSpPr/>
            <p:nvPr/>
          </p:nvSpPr>
          <p:spPr>
            <a:xfrm>
              <a:off x="735" y="133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7" name="Line 110"/>
            <p:cNvSpPr/>
            <p:nvPr/>
          </p:nvSpPr>
          <p:spPr>
            <a:xfrm rot="-94735">
              <a:off x="742" y="1269"/>
              <a:ext cx="9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8" name="Line 111"/>
            <p:cNvSpPr/>
            <p:nvPr/>
          </p:nvSpPr>
          <p:spPr>
            <a:xfrm rot="-94735">
              <a:off x="750" y="1103"/>
              <a:ext cx="143" cy="88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99" name="Line 112"/>
            <p:cNvSpPr/>
            <p:nvPr/>
          </p:nvSpPr>
          <p:spPr>
            <a:xfrm rot="-94735">
              <a:off x="751" y="1192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0" name="Line 113"/>
            <p:cNvSpPr/>
            <p:nvPr/>
          </p:nvSpPr>
          <p:spPr>
            <a:xfrm>
              <a:off x="664" y="1846"/>
              <a:ext cx="9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1" name="Line 114"/>
            <p:cNvSpPr/>
            <p:nvPr/>
          </p:nvSpPr>
          <p:spPr>
            <a:xfrm>
              <a:off x="652" y="1915"/>
              <a:ext cx="9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2" name="Line 115"/>
            <p:cNvSpPr/>
            <p:nvPr/>
          </p:nvSpPr>
          <p:spPr>
            <a:xfrm rot="-752289">
              <a:off x="664" y="1983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3" name="Line 116"/>
            <p:cNvSpPr/>
            <p:nvPr/>
          </p:nvSpPr>
          <p:spPr>
            <a:xfrm rot="-752289">
              <a:off x="652" y="2051"/>
              <a:ext cx="44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4" name="Line 117"/>
            <p:cNvSpPr/>
            <p:nvPr/>
          </p:nvSpPr>
          <p:spPr>
            <a:xfrm rot="-752289">
              <a:off x="652" y="2114"/>
              <a:ext cx="44" cy="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5" name="Line 118"/>
            <p:cNvSpPr/>
            <p:nvPr/>
          </p:nvSpPr>
          <p:spPr>
            <a:xfrm rot="-752289">
              <a:off x="640" y="2193"/>
              <a:ext cx="45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06" name="Line 119"/>
            <p:cNvSpPr/>
            <p:nvPr/>
          </p:nvSpPr>
          <p:spPr>
            <a:xfrm>
              <a:off x="617" y="2284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007" name="组合 32887"/>
            <p:cNvGrpSpPr/>
            <p:nvPr/>
          </p:nvGrpSpPr>
          <p:grpSpPr>
            <a:xfrm>
              <a:off x="646" y="2421"/>
              <a:ext cx="1855" cy="96"/>
              <a:chOff x="0" y="0"/>
              <a:chExt cx="1890" cy="102"/>
            </a:xfrm>
          </p:grpSpPr>
          <p:sp>
            <p:nvSpPr>
              <p:cNvPr id="38008" name="Line 121"/>
              <p:cNvSpPr/>
              <p:nvPr/>
            </p:nvSpPr>
            <p:spPr>
              <a:xfrm flipH="1">
                <a:off x="1794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09" name="Line 122"/>
              <p:cNvSpPr/>
              <p:nvPr/>
            </p:nvSpPr>
            <p:spPr>
              <a:xfrm flipH="1">
                <a:off x="1722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0" name="Line 123"/>
              <p:cNvSpPr/>
              <p:nvPr/>
            </p:nvSpPr>
            <p:spPr>
              <a:xfrm flipH="1">
                <a:off x="1656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1" name="Line 124"/>
              <p:cNvSpPr/>
              <p:nvPr/>
            </p:nvSpPr>
            <p:spPr>
              <a:xfrm flipH="1">
                <a:off x="1590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2" name="Line 125"/>
              <p:cNvSpPr/>
              <p:nvPr/>
            </p:nvSpPr>
            <p:spPr>
              <a:xfrm flipH="1">
                <a:off x="1518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3" name="Line 126"/>
              <p:cNvSpPr/>
              <p:nvPr/>
            </p:nvSpPr>
            <p:spPr>
              <a:xfrm flipH="1">
                <a:off x="1452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4" name="Line 127"/>
              <p:cNvSpPr/>
              <p:nvPr/>
            </p:nvSpPr>
            <p:spPr>
              <a:xfrm flipH="1">
                <a:off x="1386" y="0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5" name="Line 128"/>
              <p:cNvSpPr/>
              <p:nvPr/>
            </p:nvSpPr>
            <p:spPr>
              <a:xfrm flipH="1">
                <a:off x="1314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6" name="Line 129"/>
              <p:cNvSpPr/>
              <p:nvPr/>
            </p:nvSpPr>
            <p:spPr>
              <a:xfrm flipH="1">
                <a:off x="1248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7" name="Line 130"/>
              <p:cNvSpPr/>
              <p:nvPr/>
            </p:nvSpPr>
            <p:spPr>
              <a:xfrm flipH="1">
                <a:off x="1188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8" name="Line 131"/>
              <p:cNvSpPr/>
              <p:nvPr/>
            </p:nvSpPr>
            <p:spPr>
              <a:xfrm flipH="1">
                <a:off x="1116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19" name="Line 132"/>
              <p:cNvSpPr/>
              <p:nvPr/>
            </p:nvSpPr>
            <p:spPr>
              <a:xfrm flipH="1">
                <a:off x="62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0" name="Line 133"/>
              <p:cNvSpPr/>
              <p:nvPr/>
            </p:nvSpPr>
            <p:spPr>
              <a:xfrm flipH="1">
                <a:off x="678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1" name="Line 134"/>
              <p:cNvSpPr/>
              <p:nvPr/>
            </p:nvSpPr>
            <p:spPr>
              <a:xfrm flipH="1">
                <a:off x="56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2" name="Line 135"/>
              <p:cNvSpPr/>
              <p:nvPr/>
            </p:nvSpPr>
            <p:spPr>
              <a:xfrm flipH="1">
                <a:off x="1056" y="6"/>
                <a:ext cx="96" cy="96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3" name="Line 136"/>
              <p:cNvSpPr/>
              <p:nvPr/>
            </p:nvSpPr>
            <p:spPr>
              <a:xfrm flipH="1">
                <a:off x="45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4" name="Line 137"/>
              <p:cNvSpPr/>
              <p:nvPr/>
            </p:nvSpPr>
            <p:spPr>
              <a:xfrm flipH="1">
                <a:off x="510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5" name="Line 138"/>
              <p:cNvSpPr/>
              <p:nvPr/>
            </p:nvSpPr>
            <p:spPr>
              <a:xfrm flipH="1">
                <a:off x="39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6" name="Line 139"/>
              <p:cNvSpPr/>
              <p:nvPr/>
            </p:nvSpPr>
            <p:spPr>
              <a:xfrm flipH="1">
                <a:off x="954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7" name="Line 140"/>
              <p:cNvSpPr/>
              <p:nvPr/>
            </p:nvSpPr>
            <p:spPr>
              <a:xfrm flipH="1">
                <a:off x="1008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8" name="Line 141"/>
              <p:cNvSpPr/>
              <p:nvPr/>
            </p:nvSpPr>
            <p:spPr>
              <a:xfrm flipH="1">
                <a:off x="894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29" name="Line 142"/>
              <p:cNvSpPr/>
              <p:nvPr/>
            </p:nvSpPr>
            <p:spPr>
              <a:xfrm flipH="1">
                <a:off x="786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0" name="Line 143"/>
              <p:cNvSpPr/>
              <p:nvPr/>
            </p:nvSpPr>
            <p:spPr>
              <a:xfrm flipH="1">
                <a:off x="840" y="36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1" name="Line 144"/>
              <p:cNvSpPr/>
              <p:nvPr/>
            </p:nvSpPr>
            <p:spPr>
              <a:xfrm flipH="1">
                <a:off x="726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2" name="Line 145"/>
              <p:cNvSpPr/>
              <p:nvPr/>
            </p:nvSpPr>
            <p:spPr>
              <a:xfrm flipH="1">
                <a:off x="342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3" name="Line 146"/>
              <p:cNvSpPr/>
              <p:nvPr/>
            </p:nvSpPr>
            <p:spPr>
              <a:xfrm flipH="1">
                <a:off x="23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4" name="Line 147"/>
              <p:cNvSpPr/>
              <p:nvPr/>
            </p:nvSpPr>
            <p:spPr>
              <a:xfrm flipH="1">
                <a:off x="288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5" name="Line 148"/>
              <p:cNvSpPr/>
              <p:nvPr/>
            </p:nvSpPr>
            <p:spPr>
              <a:xfrm flipH="1">
                <a:off x="174" y="42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6" name="Line 149"/>
              <p:cNvSpPr/>
              <p:nvPr/>
            </p:nvSpPr>
            <p:spPr>
              <a:xfrm flipH="1">
                <a:off x="168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7" name="Line 150"/>
              <p:cNvSpPr/>
              <p:nvPr/>
            </p:nvSpPr>
            <p:spPr>
              <a:xfrm flipH="1">
                <a:off x="60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8" name="Line 151"/>
              <p:cNvSpPr/>
              <p:nvPr/>
            </p:nvSpPr>
            <p:spPr>
              <a:xfrm flipH="1">
                <a:off x="114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039" name="Line 152"/>
              <p:cNvSpPr/>
              <p:nvPr/>
            </p:nvSpPr>
            <p:spPr>
              <a:xfrm flipH="1">
                <a:off x="0" y="48"/>
                <a:ext cx="48" cy="48"/>
              </a:xfrm>
              <a:prstGeom prst="line">
                <a:avLst/>
              </a:prstGeom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8040" name="Line 153"/>
            <p:cNvSpPr/>
            <p:nvPr/>
          </p:nvSpPr>
          <p:spPr>
            <a:xfrm>
              <a:off x="593" y="2375"/>
              <a:ext cx="47" cy="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41" name="Line 154"/>
            <p:cNvSpPr/>
            <p:nvPr/>
          </p:nvSpPr>
          <p:spPr>
            <a:xfrm flipH="1">
              <a:off x="576" y="1431"/>
              <a:ext cx="942" cy="0"/>
            </a:xfrm>
            <a:prstGeom prst="line">
              <a:avLst/>
            </a:prstGeom>
            <a:ln w="19050" cap="flat" cmpd="sng">
              <a:solidFill>
                <a:srgbClr val="000099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8042" name="Line 155"/>
            <p:cNvSpPr/>
            <p:nvPr/>
          </p:nvSpPr>
          <p:spPr>
            <a:xfrm flipH="1">
              <a:off x="570" y="1784"/>
              <a:ext cx="942" cy="0"/>
            </a:xfrm>
            <a:prstGeom prst="line">
              <a:avLst/>
            </a:prstGeom>
            <a:ln w="19050" cap="flat" cmpd="sng">
              <a:solidFill>
                <a:srgbClr val="000099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8043" name="Text Box 156"/>
            <p:cNvSpPr txBox="1"/>
            <p:nvPr/>
          </p:nvSpPr>
          <p:spPr>
            <a:xfrm>
              <a:off x="0" y="0"/>
              <a:ext cx="7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en-US" altLang="zh-CN" sz="24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mA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44" name="Text Box 157"/>
            <p:cNvSpPr txBox="1"/>
            <p:nvPr/>
          </p:nvSpPr>
          <p:spPr>
            <a:xfrm>
              <a:off x="2352" y="2544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45" name="Text Box 158"/>
            <p:cNvSpPr txBox="1"/>
            <p:nvPr/>
          </p:nvSpPr>
          <p:spPr>
            <a:xfrm>
              <a:off x="1920" y="426"/>
              <a:ext cx="801" cy="2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µA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=0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46" name="Text Box 159"/>
            <p:cNvSpPr txBox="1"/>
            <p:nvPr/>
          </p:nvSpPr>
          <p:spPr>
            <a:xfrm>
              <a:off x="428" y="2466"/>
              <a:ext cx="24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5            10           15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47" name="Line 160"/>
            <p:cNvSpPr/>
            <p:nvPr/>
          </p:nvSpPr>
          <p:spPr>
            <a:xfrm>
              <a:off x="2674" y="2463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48" name="Line 161"/>
            <p:cNvSpPr/>
            <p:nvPr/>
          </p:nvSpPr>
          <p:spPr>
            <a:xfrm>
              <a:off x="2156" y="2466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49" name="Line 162"/>
            <p:cNvSpPr/>
            <p:nvPr/>
          </p:nvSpPr>
          <p:spPr>
            <a:xfrm>
              <a:off x="1088" y="2466"/>
              <a:ext cx="0" cy="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50" name="Text Box 163"/>
            <p:cNvSpPr txBox="1"/>
            <p:nvPr/>
          </p:nvSpPr>
          <p:spPr>
            <a:xfrm>
              <a:off x="240" y="447"/>
              <a:ext cx="471" cy="18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51" name="Line 164"/>
            <p:cNvSpPr/>
            <p:nvPr/>
          </p:nvSpPr>
          <p:spPr>
            <a:xfrm>
              <a:off x="579" y="555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52" name="Line 165"/>
            <p:cNvSpPr/>
            <p:nvPr/>
          </p:nvSpPr>
          <p:spPr>
            <a:xfrm>
              <a:off x="581" y="1056"/>
              <a:ext cx="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53" name="Line 166"/>
            <p:cNvSpPr/>
            <p:nvPr/>
          </p:nvSpPr>
          <p:spPr>
            <a:xfrm>
              <a:off x="587" y="1556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054" name="Line 167"/>
            <p:cNvSpPr/>
            <p:nvPr/>
          </p:nvSpPr>
          <p:spPr>
            <a:xfrm>
              <a:off x="579" y="2048"/>
              <a:ext cx="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936" name="Text Box 168"/>
          <p:cNvSpPr txBox="1"/>
          <p:nvPr/>
        </p:nvSpPr>
        <p:spPr>
          <a:xfrm>
            <a:off x="4572000" y="1752600"/>
            <a:ext cx="41910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对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型管，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BE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&gt; 0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&gt;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37" name="Text Box 169"/>
          <p:cNvSpPr txBox="1"/>
          <p:nvPr/>
        </p:nvSpPr>
        <p:spPr>
          <a:xfrm>
            <a:off x="4572000" y="2803525"/>
            <a:ext cx="4343400" cy="1050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在饱和区三极管失去放大作用。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6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38" name="Text Box 170"/>
          <p:cNvSpPr txBox="1"/>
          <p:nvPr/>
        </p:nvSpPr>
        <p:spPr>
          <a:xfrm>
            <a:off x="4953000" y="4314825"/>
            <a:ext cx="3962400" cy="1520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 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时，称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临界饱和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时称为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过饱和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39" name="Rectangle 171"/>
          <p:cNvSpPr/>
          <p:nvPr/>
        </p:nvSpPr>
        <p:spPr>
          <a:xfrm>
            <a:off x="304800" y="5867400"/>
            <a:ext cx="8001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饱和管压降 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CES 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0.7 V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硅管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CES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 2 V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锗管</a:t>
            </a:r>
            <a:r>
              <a:rPr lang="en-US" altLang="zh-CN" sz="2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2940" name="组合 32939"/>
          <p:cNvGrpSpPr/>
          <p:nvPr/>
        </p:nvGrpSpPr>
        <p:grpSpPr>
          <a:xfrm>
            <a:off x="152400" y="2895600"/>
            <a:ext cx="1219200" cy="1196975"/>
            <a:chOff x="0" y="0"/>
            <a:chExt cx="768" cy="754"/>
          </a:xfrm>
        </p:grpSpPr>
        <p:sp>
          <p:nvSpPr>
            <p:cNvPr id="38060" name="Text Box 173"/>
            <p:cNvSpPr txBox="1"/>
            <p:nvPr/>
          </p:nvSpPr>
          <p:spPr>
            <a:xfrm>
              <a:off x="0" y="0"/>
              <a:ext cx="384" cy="754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饱和区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61" name="Line 174"/>
            <p:cNvSpPr/>
            <p:nvPr/>
          </p:nvSpPr>
          <p:spPr>
            <a:xfrm flipV="1">
              <a:off x="384" y="319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32943" name="Text Box 175"/>
          <p:cNvSpPr txBox="1"/>
          <p:nvPr/>
        </p:nvSpPr>
        <p:spPr>
          <a:xfrm>
            <a:off x="152400" y="2895600"/>
            <a:ext cx="609600" cy="119697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44" name="Text Box 176"/>
          <p:cNvSpPr txBox="1"/>
          <p:nvPr/>
        </p:nvSpPr>
        <p:spPr>
          <a:xfrm>
            <a:off x="152400" y="2895600"/>
            <a:ext cx="609600" cy="119697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936" grpId="0"/>
      <p:bldP spid="32937" grpId="0"/>
      <p:bldP spid="32938" grpId="0"/>
      <p:bldP spid="32939" grpId="0"/>
      <p:bldP spid="32943" grpId="0" animBg="1"/>
      <p:bldP spid="329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250825" y="765175"/>
            <a:ext cx="3886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共射电流放大系数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i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600" b="1" i="1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795" name="对象 33794"/>
          <p:cNvGraphicFramePr>
            <a:graphicFrameLocks noChangeAspect="1"/>
          </p:cNvGraphicFramePr>
          <p:nvPr/>
        </p:nvGraphicFramePr>
        <p:xfrm>
          <a:off x="1692275" y="1484313"/>
          <a:ext cx="121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698500" imgH="508000" progId="Equation.3">
                  <p:embed/>
                </p:oleObj>
              </mc:Choice>
              <mc:Fallback>
                <p:oleObj name="" r:id="rId1" imgW="698500" imgH="508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484313"/>
                        <a:ext cx="1219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6" name="组合 33795"/>
          <p:cNvGrpSpPr/>
          <p:nvPr/>
        </p:nvGrpSpPr>
        <p:grpSpPr>
          <a:xfrm>
            <a:off x="4356100" y="765175"/>
            <a:ext cx="4191000" cy="533400"/>
            <a:chOff x="0" y="0"/>
            <a:chExt cx="2640" cy="336"/>
          </a:xfrm>
        </p:grpSpPr>
        <p:sp>
          <p:nvSpPr>
            <p:cNvPr id="38916" name="Text Box 5"/>
            <p:cNvSpPr txBox="1"/>
            <p:nvPr/>
          </p:nvSpPr>
          <p:spPr>
            <a:xfrm>
              <a:off x="0" y="11"/>
              <a:ext cx="264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sz="2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共射直流电流放大系数</a:t>
              </a:r>
              <a:endPara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17" name="对象 33797"/>
            <p:cNvGraphicFramePr>
              <a:graphicFrameLocks noChangeAspect="1"/>
            </p:cNvGraphicFramePr>
            <p:nvPr/>
          </p:nvGraphicFramePr>
          <p:xfrm>
            <a:off x="2400" y="0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190500" imgH="279400" progId="Equation.3">
                    <p:embed/>
                  </p:oleObj>
                </mc:Choice>
                <mc:Fallback>
                  <p:oleObj name="" r:id="rId3" imgW="190500" imgH="2794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0" y="0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Text Box 7"/>
          <p:cNvSpPr txBox="1"/>
          <p:nvPr/>
        </p:nvSpPr>
        <p:spPr>
          <a:xfrm>
            <a:off x="4572000" y="1628775"/>
            <a:ext cx="3683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忽略穿透电流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CEO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00" name="对象 33799"/>
          <p:cNvGraphicFramePr>
            <a:graphicFrameLocks noChangeAspect="1"/>
          </p:cNvGraphicFramePr>
          <p:nvPr/>
        </p:nvGraphicFramePr>
        <p:xfrm>
          <a:off x="5795963" y="2420938"/>
          <a:ext cx="1143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596900" imgH="508000" progId="Equation.3">
                  <p:embed/>
                </p:oleObj>
              </mc:Choice>
              <mc:Fallback>
                <p:oleObj name="" r:id="rId5" imgW="596900" imgH="508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5963" y="2420938"/>
                        <a:ext cx="11430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0" name="组合 33810"/>
          <p:cNvGrpSpPr/>
          <p:nvPr/>
        </p:nvGrpSpPr>
        <p:grpSpPr>
          <a:xfrm>
            <a:off x="684213" y="3068638"/>
            <a:ext cx="4319587" cy="3003550"/>
            <a:chOff x="5841" y="2922"/>
            <a:chExt cx="4118" cy="3033"/>
          </a:xfrm>
        </p:grpSpPr>
        <p:pic>
          <p:nvPicPr>
            <p:cNvPr id="38921" name="图片 3381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841" y="2922"/>
              <a:ext cx="4118" cy="28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8922" name="文本框 33812"/>
            <p:cNvSpPr txBox="1"/>
            <p:nvPr/>
          </p:nvSpPr>
          <p:spPr>
            <a:xfrm>
              <a:off x="7436" y="5524"/>
              <a:ext cx="1078" cy="43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1	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5184775" y="4991100"/>
            <a:ext cx="3600450" cy="1579563"/>
          </a:xfrm>
          <a:prstGeom prst="wedgeRoundRectCallout">
            <a:avLst>
              <a:gd name="adj1" fmla="val -79100"/>
              <a:gd name="adj2" fmla="val -8891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5340350" y="5284788"/>
            <a:ext cx="329882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60uA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变为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80uA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3mA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变为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4m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A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华文楷体" panose="02010600040101010101" charset="-122"/>
              </a:rPr>
              <a:t>，问β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华文楷体" panose="02010600040101010101" charset="-122"/>
              </a:rPr>
              <a:t>=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华文楷体" panose="02010600040101010101" charset="-122"/>
              </a:rPr>
              <a:t>？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  <a:sym typeface="华文楷体" panose="0201060004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9" grpId="0"/>
      <p:bldP spid="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4" name="Text Box 2"/>
          <p:cNvSpPr txBox="1"/>
          <p:nvPr/>
        </p:nvSpPr>
        <p:spPr>
          <a:xfrm>
            <a:off x="358775" y="47625"/>
            <a:ext cx="4267200" cy="49847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★★★★★三极管小结：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5" name="Text Box 2"/>
          <p:cNvSpPr txBox="1"/>
          <p:nvPr/>
        </p:nvSpPr>
        <p:spPr>
          <a:xfrm>
            <a:off x="358775" y="758825"/>
            <a:ext cx="8424863" cy="3322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三极管工作状态 ：</a:t>
            </a:r>
            <a:endParaRPr lang="zh-CN" altLang="en-US" sz="2000" b="1" noProof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截止：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lang="en-US" altLang="zh-CN" sz="2000" b="1" baseline="-25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 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lang="en-US" altLang="zh-CN" sz="2000" b="1" baseline="-25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ON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硅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0.5V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，锗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0.1V)</a:t>
            </a:r>
            <a:endParaRPr lang="en-US" altLang="zh-CN" sz="2000" b="1" noProof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导通：条件：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lang="en-US" altLang="zh-CN" sz="2000" b="1" baseline="-25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≥ 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lang="en-US" altLang="zh-CN" sz="2000" b="1" baseline="-25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ON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硅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0.5V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，锗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0.1V)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，导通之后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lang="en-US" altLang="zh-CN" sz="2000" b="1" baseline="-25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 (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硅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0.7V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，锗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0.2V)   </a:t>
            </a:r>
            <a:endParaRPr lang="en-US" altLang="zh-CN" sz="2000" b="1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⑴放大：发射结正偏，集电结反偏。</a:t>
            </a:r>
            <a:endParaRPr lang="zh-CN" altLang="en-US" sz="2000" b="1" noProof="1" dirty="0">
              <a:latin typeface="Arial" panose="020B0604020202020204" pitchFamily="34" charset="0"/>
            </a:endParaRPr>
          </a:p>
          <a:p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NPN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管：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＞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＞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PNP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管：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＜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＜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⑵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饱和：发射结正偏，集电结正偏。</a:t>
            </a:r>
            <a:endParaRPr lang="zh-CN" altLang="en-US" sz="2000" b="1" noProof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NPN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管：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＞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＞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lang="en-US" altLang="zh-CN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PNP</a:t>
            </a:r>
            <a:r>
              <a:rPr lang="zh-CN" altLang="en-US" sz="20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管：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＜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＜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lang="en-US" altLang="zh-CN" sz="20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lang="zh-CN" altLang="en-US" sz="2000" b="1" baseline="-25000" noProof="1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663950" y="4022725"/>
            <a:ext cx="1752600" cy="2730500"/>
            <a:chOff x="4224" y="1728"/>
            <a:chExt cx="1104" cy="1720"/>
          </a:xfrm>
        </p:grpSpPr>
        <p:sp>
          <p:nvSpPr>
            <p:cNvPr id="40964" name="Text Box 4"/>
            <p:cNvSpPr txBox="1"/>
            <p:nvPr/>
          </p:nvSpPr>
          <p:spPr>
            <a:xfrm>
              <a:off x="5081" y="3017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5" name="Text Box 5"/>
            <p:cNvSpPr txBox="1"/>
            <p:nvPr/>
          </p:nvSpPr>
          <p:spPr>
            <a:xfrm>
              <a:off x="4988" y="1728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6" name="Text Box 6"/>
            <p:cNvSpPr txBox="1"/>
            <p:nvPr/>
          </p:nvSpPr>
          <p:spPr>
            <a:xfrm>
              <a:off x="4224" y="2544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Oval 7"/>
            <p:cNvSpPr/>
            <p:nvPr/>
          </p:nvSpPr>
          <p:spPr>
            <a:xfrm>
              <a:off x="4244" y="2450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Line 8"/>
            <p:cNvSpPr/>
            <p:nvPr/>
          </p:nvSpPr>
          <p:spPr>
            <a:xfrm>
              <a:off x="4628" y="229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9" name="Line 9"/>
            <p:cNvSpPr/>
            <p:nvPr/>
          </p:nvSpPr>
          <p:spPr>
            <a:xfrm flipV="1">
              <a:off x="4628" y="2306"/>
              <a:ext cx="33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0" name="Line 10"/>
            <p:cNvSpPr/>
            <p:nvPr/>
          </p:nvSpPr>
          <p:spPr>
            <a:xfrm>
              <a:off x="4628" y="2546"/>
              <a:ext cx="33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40971" name="Line 11"/>
            <p:cNvSpPr/>
            <p:nvPr/>
          </p:nvSpPr>
          <p:spPr>
            <a:xfrm flipH="1">
              <a:off x="4340" y="2498"/>
              <a:ext cx="2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2" name="Line 12"/>
            <p:cNvSpPr/>
            <p:nvPr/>
          </p:nvSpPr>
          <p:spPr>
            <a:xfrm flipV="1">
              <a:off x="4964" y="1922"/>
              <a:ext cx="0" cy="38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3" name="Line 13"/>
            <p:cNvSpPr/>
            <p:nvPr/>
          </p:nvSpPr>
          <p:spPr>
            <a:xfrm>
              <a:off x="4952" y="2678"/>
              <a:ext cx="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4" name="Oval 14"/>
            <p:cNvSpPr/>
            <p:nvPr/>
          </p:nvSpPr>
          <p:spPr>
            <a:xfrm>
              <a:off x="4916" y="1826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Oval 15"/>
            <p:cNvSpPr/>
            <p:nvPr/>
          </p:nvSpPr>
          <p:spPr>
            <a:xfrm>
              <a:off x="4916" y="3122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Text Box 16"/>
            <p:cNvSpPr txBox="1"/>
            <p:nvPr/>
          </p:nvSpPr>
          <p:spPr>
            <a:xfrm>
              <a:off x="4373" y="3160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NPN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977" name="组合 168996"/>
          <p:cNvGrpSpPr/>
          <p:nvPr/>
        </p:nvGrpSpPr>
        <p:grpSpPr>
          <a:xfrm>
            <a:off x="6094413" y="3873500"/>
            <a:ext cx="2865437" cy="2803525"/>
            <a:chOff x="1519" y="2069"/>
            <a:chExt cx="1805" cy="1766"/>
          </a:xfrm>
        </p:grpSpPr>
        <p:sp>
          <p:nvSpPr>
            <p:cNvPr id="40978" name="Line 16"/>
            <p:cNvSpPr/>
            <p:nvPr/>
          </p:nvSpPr>
          <p:spPr>
            <a:xfrm>
              <a:off x="2061" y="2693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17"/>
            <p:cNvSpPr/>
            <p:nvPr/>
          </p:nvSpPr>
          <p:spPr>
            <a:xfrm flipV="1">
              <a:off x="2061" y="2693"/>
              <a:ext cx="288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0" name="Line 18"/>
            <p:cNvSpPr/>
            <p:nvPr/>
          </p:nvSpPr>
          <p:spPr>
            <a:xfrm rot="-290322" flipH="1" flipV="1">
              <a:off x="2060" y="2884"/>
              <a:ext cx="289" cy="2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40981" name="Line 19"/>
            <p:cNvSpPr/>
            <p:nvPr/>
          </p:nvSpPr>
          <p:spPr>
            <a:xfrm flipV="1">
              <a:off x="2349" y="2261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2" name="Line 20"/>
            <p:cNvSpPr/>
            <p:nvPr/>
          </p:nvSpPr>
          <p:spPr>
            <a:xfrm>
              <a:off x="2349" y="3125"/>
              <a:ext cx="0" cy="38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3" name="Line 21"/>
            <p:cNvSpPr/>
            <p:nvPr/>
          </p:nvSpPr>
          <p:spPr>
            <a:xfrm flipH="1">
              <a:off x="1581" y="2885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4" name="Text Box 23"/>
            <p:cNvSpPr txBox="1"/>
            <p:nvPr/>
          </p:nvSpPr>
          <p:spPr>
            <a:xfrm>
              <a:off x="2349" y="2069"/>
              <a:ext cx="2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Text Box 24"/>
            <p:cNvSpPr txBox="1"/>
            <p:nvPr/>
          </p:nvSpPr>
          <p:spPr>
            <a:xfrm>
              <a:off x="2301" y="2098"/>
              <a:ext cx="3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Text Box 25"/>
            <p:cNvSpPr txBox="1"/>
            <p:nvPr/>
          </p:nvSpPr>
          <p:spPr>
            <a:xfrm>
              <a:off x="1519" y="2934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Text Box 26"/>
            <p:cNvSpPr txBox="1"/>
            <p:nvPr/>
          </p:nvSpPr>
          <p:spPr>
            <a:xfrm>
              <a:off x="2394" y="341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Oval 27"/>
            <p:cNvSpPr/>
            <p:nvPr/>
          </p:nvSpPr>
          <p:spPr>
            <a:xfrm>
              <a:off x="1581" y="2837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Oval 28"/>
            <p:cNvSpPr/>
            <p:nvPr/>
          </p:nvSpPr>
          <p:spPr>
            <a:xfrm>
              <a:off x="2301" y="2213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Oval 29"/>
            <p:cNvSpPr/>
            <p:nvPr/>
          </p:nvSpPr>
          <p:spPr>
            <a:xfrm>
              <a:off x="2301" y="3509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Text Box 30"/>
            <p:cNvSpPr txBox="1"/>
            <p:nvPr/>
          </p:nvSpPr>
          <p:spPr>
            <a:xfrm>
              <a:off x="2413" y="2728"/>
              <a:ext cx="11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/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Text Box 31"/>
            <p:cNvSpPr txBox="1"/>
            <p:nvPr/>
          </p:nvSpPr>
          <p:spPr>
            <a:xfrm>
              <a:off x="2529" y="3545"/>
              <a:ext cx="795" cy="2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PNP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8998" name="Text Box 2"/>
          <p:cNvSpPr txBox="1"/>
          <p:nvPr/>
        </p:nvSpPr>
        <p:spPr>
          <a:xfrm>
            <a:off x="250825" y="4138613"/>
            <a:ext cx="2555875" cy="2719387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导通时电流关系：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=I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其中放大时还有：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=I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1+β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9000" name="对象 168999"/>
          <p:cNvGraphicFramePr>
            <a:graphicFrameLocks noChangeAspect="1"/>
          </p:cNvGraphicFramePr>
          <p:nvPr/>
        </p:nvGraphicFramePr>
        <p:xfrm>
          <a:off x="771525" y="5975350"/>
          <a:ext cx="993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08000" imgH="444500" progId="Equation.3">
                  <p:embed/>
                </p:oleObj>
              </mc:Choice>
              <mc:Fallback>
                <p:oleObj name="" r:id="rId1" imgW="508000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1525" y="5975350"/>
                        <a:ext cx="99377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bldLvl="0" animBg="1"/>
      <p:bldP spid="168965" grpId="0"/>
      <p:bldP spid="1689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8" name="Text Box 2"/>
          <p:cNvSpPr txBox="1"/>
          <p:nvPr/>
        </p:nvSpPr>
        <p:spPr>
          <a:xfrm>
            <a:off x="179388" y="188913"/>
            <a:ext cx="8424862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课本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P.54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习题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1.9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测得放大电路中六只晶体管的直流电位如图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P1.9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所示。在圆圈中画出管子，并说明它们是硅管还是锗管。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6" name="图片 169989"/>
          <p:cNvPicPr>
            <a:picLocks noChangeAspect="1"/>
          </p:cNvPicPr>
          <p:nvPr/>
        </p:nvPicPr>
        <p:blipFill>
          <a:blip r:embed="rId1"/>
          <a:srcRect b="58000"/>
          <a:stretch>
            <a:fillRect/>
          </a:stretch>
        </p:blipFill>
        <p:spPr>
          <a:xfrm>
            <a:off x="88900" y="2314575"/>
            <a:ext cx="8964613" cy="187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9991" name="图片 169990"/>
          <p:cNvPicPr>
            <a:picLocks noChangeAspect="1"/>
          </p:cNvPicPr>
          <p:nvPr/>
        </p:nvPicPr>
        <p:blipFill>
          <a:blip r:embed="rId2"/>
          <a:srcRect b="54124"/>
          <a:stretch>
            <a:fillRect/>
          </a:stretch>
        </p:blipFill>
        <p:spPr>
          <a:xfrm>
            <a:off x="0" y="4605338"/>
            <a:ext cx="8964613" cy="2054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3" name="Text Box 2"/>
          <p:cNvSpPr txBox="1"/>
          <p:nvPr/>
        </p:nvSpPr>
        <p:spPr>
          <a:xfrm>
            <a:off x="179388" y="188913"/>
            <a:ext cx="8424862" cy="119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课本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P.54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习题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1.8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现测得放大电路中两只管子两个电极的电流如图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P1.8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所示。分别求另一电极的电流，标出其方向，并在圆圈中画出管子，且分别求出它们的电流放大系数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β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0" name="图片 171013"/>
          <p:cNvPicPr>
            <a:picLocks noChangeAspect="1"/>
          </p:cNvPicPr>
          <p:nvPr/>
        </p:nvPicPr>
        <p:blipFill>
          <a:blip r:embed="rId1"/>
          <a:srcRect b="15030"/>
          <a:stretch>
            <a:fillRect/>
          </a:stretch>
        </p:blipFill>
        <p:spPr>
          <a:xfrm>
            <a:off x="177800" y="1903413"/>
            <a:ext cx="4248150" cy="180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1015" name="图片 171014"/>
          <p:cNvPicPr>
            <a:picLocks noChangeAspect="1"/>
          </p:cNvPicPr>
          <p:nvPr/>
        </p:nvPicPr>
        <p:blipFill>
          <a:blip r:embed="rId2"/>
          <a:srcRect b="14253"/>
          <a:stretch>
            <a:fillRect/>
          </a:stretch>
        </p:blipFill>
        <p:spPr>
          <a:xfrm>
            <a:off x="4741863" y="1903413"/>
            <a:ext cx="4211637" cy="1858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1016" name="Text Box 2"/>
          <p:cNvSpPr txBox="1"/>
          <p:nvPr/>
        </p:nvSpPr>
        <p:spPr>
          <a:xfrm>
            <a:off x="177800" y="4506913"/>
            <a:ext cx="311308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放大倍数分别为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矩形 17101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4" name="对象 171016"/>
          <p:cNvGraphicFramePr/>
          <p:nvPr/>
        </p:nvGraphicFramePr>
        <p:xfrm>
          <a:off x="528638" y="5138738"/>
          <a:ext cx="33131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398270" imgH="228600" progId="Equation.DSMT4">
                  <p:embed/>
                </p:oleObj>
              </mc:Choice>
              <mc:Fallback>
                <p:oleObj name="" r:id="rId3" imgW="139827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5138738"/>
                        <a:ext cx="3313112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矩形 171019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6" name="对象 171018"/>
          <p:cNvGraphicFramePr/>
          <p:nvPr/>
        </p:nvGraphicFramePr>
        <p:xfrm>
          <a:off x="5202238" y="5138738"/>
          <a:ext cx="35988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436370" imgH="228600" progId="Equation.DSMT4">
                  <p:embed/>
                </p:oleObj>
              </mc:Choice>
              <mc:Fallback>
                <p:oleObj name="" r:id="rId5" imgW="143637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2238" y="5138738"/>
                        <a:ext cx="3598862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矩形 171020"/>
          <p:cNvSpPr/>
          <p:nvPr/>
        </p:nvSpPr>
        <p:spPr>
          <a:xfrm>
            <a:off x="854075" y="3967163"/>
            <a:ext cx="7848600" cy="3667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(a)                              (b)                                (a)                            (b)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4" name="Text Box 2"/>
          <p:cNvSpPr txBox="1"/>
          <p:nvPr/>
        </p:nvSpPr>
        <p:spPr>
          <a:xfrm>
            <a:off x="252413" y="6118225"/>
            <a:ext cx="86217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理解并掌握课本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P.52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自测题三，习题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1.2,1.8,1.9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/>
      <p:bldP spid="171016" grpId="0"/>
      <p:bldP spid="1740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4" name="Text Box 2"/>
          <p:cNvSpPr txBox="1"/>
          <p:nvPr/>
        </p:nvSpPr>
        <p:spPr>
          <a:xfrm>
            <a:off x="179388" y="188913"/>
            <a:ext cx="8424862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课本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P.55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习题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1.10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电路如图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P1.10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所示，晶体管导通时，</a:t>
            </a:r>
            <a:r>
              <a:rPr lang="en-US" altLang="zh-CN" sz="2000" b="1" i="1">
                <a:latin typeface="Arial" panose="020B0604020202020204" pitchFamily="34" charset="0"/>
                <a:ea typeface="宋体" panose="02010600030101010101" pitchFamily="2" charset="-122"/>
              </a:rPr>
              <a:t>β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=50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。试分析为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0V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1V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3V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三种情况下</a:t>
            </a:r>
            <a:r>
              <a:rPr lang="en-US" altLang="zh-CN" sz="2000" b="1" i="1"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的工作状态及输出电压的值。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4" name="图片 174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338" y="1200150"/>
            <a:ext cx="2717800" cy="2808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图片 1740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084263"/>
            <a:ext cx="4273550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1740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4437063"/>
            <a:ext cx="8458200" cy="226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6" name="Text Box 5"/>
          <p:cNvSpPr txBox="1"/>
          <p:nvPr/>
        </p:nvSpPr>
        <p:spPr>
          <a:xfrm>
            <a:off x="250825" y="260350"/>
            <a:ext cx="252095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场效应管</a:t>
            </a:r>
            <a:endParaRPr lang="en-US" altLang="zh-CN" sz="3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826" name="Text Box 2"/>
          <p:cNvSpPr txBox="1"/>
          <p:nvPr/>
        </p:nvSpPr>
        <p:spPr>
          <a:xfrm>
            <a:off x="5013325" y="2297113"/>
            <a:ext cx="12954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27" name="Text Box 3"/>
          <p:cNvSpPr txBox="1"/>
          <p:nvPr/>
        </p:nvSpPr>
        <p:spPr>
          <a:xfrm>
            <a:off x="5002213" y="2994025"/>
            <a:ext cx="12954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28" name="Text Box 4"/>
          <p:cNvSpPr txBox="1"/>
          <p:nvPr/>
        </p:nvSpPr>
        <p:spPr>
          <a:xfrm>
            <a:off x="5332413" y="3897313"/>
            <a:ext cx="12954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增强型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29" name="Text Box 5"/>
          <p:cNvSpPr txBox="1"/>
          <p:nvPr/>
        </p:nvSpPr>
        <p:spPr>
          <a:xfrm>
            <a:off x="5310188" y="5184775"/>
            <a:ext cx="12954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耗尽型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0" name="Text Box 6"/>
          <p:cNvSpPr txBox="1"/>
          <p:nvPr/>
        </p:nvSpPr>
        <p:spPr>
          <a:xfrm>
            <a:off x="6950075" y="3538538"/>
            <a:ext cx="12954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1" name="Text Box 7"/>
          <p:cNvSpPr txBox="1"/>
          <p:nvPr/>
        </p:nvSpPr>
        <p:spPr>
          <a:xfrm>
            <a:off x="6994525" y="4213225"/>
            <a:ext cx="12954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2" name="Text Box 8"/>
          <p:cNvSpPr txBox="1"/>
          <p:nvPr/>
        </p:nvSpPr>
        <p:spPr>
          <a:xfrm>
            <a:off x="7050088" y="4930775"/>
            <a:ext cx="12954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3" name="Text Box 9"/>
          <p:cNvSpPr txBox="1"/>
          <p:nvPr/>
        </p:nvSpPr>
        <p:spPr>
          <a:xfrm>
            <a:off x="7083425" y="5578475"/>
            <a:ext cx="12954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4" name="AutoShape 10"/>
          <p:cNvSpPr/>
          <p:nvPr/>
        </p:nvSpPr>
        <p:spPr>
          <a:xfrm>
            <a:off x="2773363" y="3124200"/>
            <a:ext cx="228600" cy="1752600"/>
          </a:xfrm>
          <a:prstGeom prst="leftBrace">
            <a:avLst>
              <a:gd name="adj1" fmla="val 63072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5" name="AutoShape 11"/>
          <p:cNvSpPr/>
          <p:nvPr/>
        </p:nvSpPr>
        <p:spPr>
          <a:xfrm>
            <a:off x="4438650" y="2514600"/>
            <a:ext cx="228600" cy="914400"/>
          </a:xfrm>
          <a:prstGeom prst="leftBrace">
            <a:avLst>
              <a:gd name="adj1" fmla="val 330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6" name="AutoShape 12"/>
          <p:cNvSpPr/>
          <p:nvPr/>
        </p:nvSpPr>
        <p:spPr>
          <a:xfrm>
            <a:off x="5083175" y="41148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7" name="AutoShape 13"/>
          <p:cNvSpPr/>
          <p:nvPr/>
        </p:nvSpPr>
        <p:spPr>
          <a:xfrm>
            <a:off x="6711950" y="3733800"/>
            <a:ext cx="228600" cy="914400"/>
          </a:xfrm>
          <a:prstGeom prst="leftBrace">
            <a:avLst>
              <a:gd name="adj1" fmla="val 330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8" name="AutoShape 14"/>
          <p:cNvSpPr/>
          <p:nvPr/>
        </p:nvSpPr>
        <p:spPr>
          <a:xfrm>
            <a:off x="6734175" y="5181600"/>
            <a:ext cx="228600" cy="762000"/>
          </a:xfrm>
          <a:prstGeom prst="leftBrace">
            <a:avLst>
              <a:gd name="adj1" fmla="val 275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9" name="Text Box 15"/>
          <p:cNvSpPr txBox="1"/>
          <p:nvPr/>
        </p:nvSpPr>
        <p:spPr>
          <a:xfrm>
            <a:off x="6516688" y="2601913"/>
            <a:ext cx="19812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（耗尽型）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063625" y="3352800"/>
            <a:ext cx="1885950" cy="1062038"/>
            <a:chOff x="624" y="2112"/>
            <a:chExt cx="1188" cy="669"/>
          </a:xfrm>
        </p:grpSpPr>
        <p:sp>
          <p:nvSpPr>
            <p:cNvPr id="45073" name="Text Box 17"/>
            <p:cNvSpPr txBox="1"/>
            <p:nvPr/>
          </p:nvSpPr>
          <p:spPr>
            <a:xfrm>
              <a:off x="996" y="2112"/>
              <a:ext cx="816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FET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Text Box 18"/>
            <p:cNvSpPr txBox="1"/>
            <p:nvPr/>
          </p:nvSpPr>
          <p:spPr>
            <a:xfrm>
              <a:off x="624" y="2400"/>
              <a:ext cx="110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场效应管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3121025" y="2667000"/>
            <a:ext cx="1295400" cy="1062038"/>
            <a:chOff x="1920" y="1680"/>
            <a:chExt cx="816" cy="669"/>
          </a:xfrm>
        </p:grpSpPr>
        <p:sp>
          <p:nvSpPr>
            <p:cNvPr id="45076" name="Text Box 20"/>
            <p:cNvSpPr txBox="1"/>
            <p:nvPr/>
          </p:nvSpPr>
          <p:spPr>
            <a:xfrm>
              <a:off x="1920" y="1680"/>
              <a:ext cx="816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JFET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Text Box 21"/>
            <p:cNvSpPr txBox="1"/>
            <p:nvPr/>
          </p:nvSpPr>
          <p:spPr>
            <a:xfrm>
              <a:off x="1920" y="1968"/>
              <a:ext cx="816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结型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2968625" y="4267200"/>
            <a:ext cx="1981200" cy="1519238"/>
            <a:chOff x="1824" y="2688"/>
            <a:chExt cx="1248" cy="957"/>
          </a:xfrm>
        </p:grpSpPr>
        <p:sp>
          <p:nvSpPr>
            <p:cNvPr id="45079" name="Text Box 23"/>
            <p:cNvSpPr txBox="1"/>
            <p:nvPr/>
          </p:nvSpPr>
          <p:spPr>
            <a:xfrm>
              <a:off x="1872" y="2688"/>
              <a:ext cx="1200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MOSFET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Text Box 24"/>
            <p:cNvSpPr txBox="1"/>
            <p:nvPr/>
          </p:nvSpPr>
          <p:spPr>
            <a:xfrm>
              <a:off x="1824" y="3264"/>
              <a:ext cx="1152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绝缘栅型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Text Box 25"/>
            <p:cNvSpPr txBox="1"/>
            <p:nvPr/>
          </p:nvSpPr>
          <p:spPr>
            <a:xfrm>
              <a:off x="1872" y="2976"/>
              <a:ext cx="1152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(IGFET)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82" name="Text Box 26"/>
          <p:cNvSpPr txBox="1"/>
          <p:nvPr/>
        </p:nvSpPr>
        <p:spPr>
          <a:xfrm>
            <a:off x="1444625" y="946150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分类：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3" name="灯片编号占位符 27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205826" grpId="0"/>
      <p:bldP spid="205827" grpId="0"/>
      <p:bldP spid="205828" grpId="0"/>
      <p:bldP spid="205829" grpId="0"/>
      <p:bldP spid="205830" grpId="0"/>
      <p:bldP spid="205831" grpId="0"/>
      <p:bldP spid="205832" grpId="0"/>
      <p:bldP spid="205833" grpId="0"/>
      <p:bldP spid="205834" grpId="0" animBg="1"/>
      <p:bldP spid="205835" grpId="0" animBg="1"/>
      <p:bldP spid="205836" grpId="0" animBg="1"/>
      <p:bldP spid="205837" grpId="0" animBg="1"/>
      <p:bldP spid="205838" grpId="0" animBg="1"/>
      <p:bldP spid="2058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979738" y="1662113"/>
            <a:ext cx="838200" cy="1157287"/>
            <a:chOff x="1728" y="864"/>
            <a:chExt cx="528" cy="729"/>
          </a:xfrm>
        </p:grpSpPr>
        <p:grpSp>
          <p:nvGrpSpPr>
            <p:cNvPr id="46082" name="Group 3"/>
            <p:cNvGrpSpPr/>
            <p:nvPr/>
          </p:nvGrpSpPr>
          <p:grpSpPr>
            <a:xfrm>
              <a:off x="1872" y="1065"/>
              <a:ext cx="384" cy="528"/>
              <a:chOff x="1440" y="864"/>
              <a:chExt cx="384" cy="528"/>
            </a:xfrm>
          </p:grpSpPr>
          <p:sp>
            <p:nvSpPr>
              <p:cNvPr id="46083" name="Rectangle 4"/>
              <p:cNvSpPr/>
              <p:nvPr/>
            </p:nvSpPr>
            <p:spPr>
              <a:xfrm>
                <a:off x="1440" y="1248"/>
                <a:ext cx="384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84" name="Oval 5"/>
              <p:cNvSpPr/>
              <p:nvPr/>
            </p:nvSpPr>
            <p:spPr>
              <a:xfrm>
                <a:off x="1584" y="8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85" name="Line 6"/>
              <p:cNvSpPr/>
              <p:nvPr/>
            </p:nvSpPr>
            <p:spPr>
              <a:xfrm>
                <a:off x="1632" y="960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086" name="Text Box 7"/>
            <p:cNvSpPr txBox="1"/>
            <p:nvPr/>
          </p:nvSpPr>
          <p:spPr>
            <a:xfrm>
              <a:off x="1728" y="86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3208338" y="3733800"/>
            <a:ext cx="838200" cy="2300288"/>
            <a:chOff x="1440" y="1968"/>
            <a:chExt cx="528" cy="1449"/>
          </a:xfrm>
        </p:grpSpPr>
        <p:grpSp>
          <p:nvGrpSpPr>
            <p:cNvPr id="46088" name="Group 9"/>
            <p:cNvGrpSpPr/>
            <p:nvPr/>
          </p:nvGrpSpPr>
          <p:grpSpPr>
            <a:xfrm>
              <a:off x="1440" y="1968"/>
              <a:ext cx="384" cy="1344"/>
              <a:chOff x="1440" y="1968"/>
              <a:chExt cx="384" cy="1344"/>
            </a:xfrm>
          </p:grpSpPr>
          <p:sp>
            <p:nvSpPr>
              <p:cNvPr id="46089" name="Line 10"/>
              <p:cNvSpPr/>
              <p:nvPr/>
            </p:nvSpPr>
            <p:spPr>
              <a:xfrm>
                <a:off x="1632" y="1968"/>
                <a:ext cx="0" cy="12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90" name="Rectangle 11"/>
              <p:cNvSpPr/>
              <p:nvPr/>
            </p:nvSpPr>
            <p:spPr>
              <a:xfrm>
                <a:off x="1440" y="2784"/>
                <a:ext cx="384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1" name="Oval 12"/>
              <p:cNvSpPr/>
              <p:nvPr/>
            </p:nvSpPr>
            <p:spPr>
              <a:xfrm>
                <a:off x="1572" y="321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092" name="Text Box 13"/>
            <p:cNvSpPr txBox="1"/>
            <p:nvPr/>
          </p:nvSpPr>
          <p:spPr>
            <a:xfrm>
              <a:off x="1680" y="3129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1063625" y="3505200"/>
            <a:ext cx="3810000" cy="1966913"/>
            <a:chOff x="528" y="2025"/>
            <a:chExt cx="2400" cy="1239"/>
          </a:xfrm>
        </p:grpSpPr>
        <p:grpSp>
          <p:nvGrpSpPr>
            <p:cNvPr id="46094" name="Group 15"/>
            <p:cNvGrpSpPr/>
            <p:nvPr/>
          </p:nvGrpSpPr>
          <p:grpSpPr>
            <a:xfrm>
              <a:off x="528" y="2025"/>
              <a:ext cx="2400" cy="1239"/>
              <a:chOff x="528" y="1248"/>
              <a:chExt cx="2400" cy="1239"/>
            </a:xfrm>
          </p:grpSpPr>
          <p:sp>
            <p:nvSpPr>
              <p:cNvPr id="46095" name="Line 16"/>
              <p:cNvSpPr/>
              <p:nvPr/>
            </p:nvSpPr>
            <p:spPr>
              <a:xfrm>
                <a:off x="912" y="1431"/>
                <a:ext cx="201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96" name="Rectangle 17"/>
              <p:cNvSpPr/>
              <p:nvPr/>
            </p:nvSpPr>
            <p:spPr>
              <a:xfrm>
                <a:off x="1536" y="1287"/>
                <a:ext cx="48" cy="28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7" name="Line 18"/>
              <p:cNvSpPr/>
              <p:nvPr/>
            </p:nvSpPr>
            <p:spPr>
              <a:xfrm>
                <a:off x="1248" y="2487"/>
                <a:ext cx="16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98" name="Oval 19"/>
              <p:cNvSpPr/>
              <p:nvPr/>
            </p:nvSpPr>
            <p:spPr>
              <a:xfrm>
                <a:off x="828" y="139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99" name="Line 20"/>
              <p:cNvSpPr/>
              <p:nvPr/>
            </p:nvSpPr>
            <p:spPr>
              <a:xfrm>
                <a:off x="2928" y="1431"/>
                <a:ext cx="0" cy="105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00" name="Line 21"/>
              <p:cNvSpPr/>
              <p:nvPr/>
            </p:nvSpPr>
            <p:spPr>
              <a:xfrm>
                <a:off x="1248" y="1431"/>
                <a:ext cx="0" cy="105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01" name="Text Box 22"/>
              <p:cNvSpPr txBox="1"/>
              <p:nvPr/>
            </p:nvSpPr>
            <p:spPr>
              <a:xfrm>
                <a:off x="528" y="1248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02" name="Rectangle 23"/>
            <p:cNvSpPr/>
            <p:nvPr/>
          </p:nvSpPr>
          <p:spPr>
            <a:xfrm>
              <a:off x="2592" y="2064"/>
              <a:ext cx="48" cy="28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2751138" y="2667000"/>
            <a:ext cx="1600200" cy="2362200"/>
            <a:chOff x="1584" y="1497"/>
            <a:chExt cx="1008" cy="1488"/>
          </a:xfrm>
        </p:grpSpPr>
        <p:sp>
          <p:nvSpPr>
            <p:cNvPr id="46104" name="Rectangle 25"/>
            <p:cNvSpPr/>
            <p:nvPr/>
          </p:nvSpPr>
          <p:spPr>
            <a:xfrm>
              <a:off x="1584" y="1497"/>
              <a:ext cx="1008" cy="148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Text Box 26"/>
            <p:cNvSpPr txBox="1"/>
            <p:nvPr/>
          </p:nvSpPr>
          <p:spPr>
            <a:xfrm>
              <a:off x="2208" y="268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875" name="Text Box 27"/>
          <p:cNvSpPr txBox="1"/>
          <p:nvPr/>
        </p:nvSpPr>
        <p:spPr>
          <a:xfrm>
            <a:off x="5981700" y="928688"/>
            <a:ext cx="958850" cy="5238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7" name="Text Box 28"/>
          <p:cNvSpPr txBox="1"/>
          <p:nvPr/>
        </p:nvSpPr>
        <p:spPr>
          <a:xfrm>
            <a:off x="871538" y="276225"/>
            <a:ext cx="8077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▲结型场效应管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Junction Field Effect Transistor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06877" name="Text Box 29"/>
          <p:cNvSpPr txBox="1"/>
          <p:nvPr/>
        </p:nvSpPr>
        <p:spPr>
          <a:xfrm>
            <a:off x="1123950" y="94138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30"/>
          <p:cNvGrpSpPr/>
          <p:nvPr/>
        </p:nvGrpSpPr>
        <p:grpSpPr>
          <a:xfrm>
            <a:off x="7145338" y="877888"/>
            <a:ext cx="1752600" cy="1752600"/>
            <a:chOff x="4272" y="1440"/>
            <a:chExt cx="1104" cy="1200"/>
          </a:xfrm>
        </p:grpSpPr>
        <p:graphicFrame>
          <p:nvGraphicFramePr>
            <p:cNvPr id="46110" name="Object 31"/>
            <p:cNvGraphicFramePr/>
            <p:nvPr/>
          </p:nvGraphicFramePr>
          <p:xfrm>
            <a:off x="4272" y="1440"/>
            <a:ext cx="1098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3143250" imgH="2324100" progId="Paint.Picture">
                    <p:embed/>
                  </p:oleObj>
                </mc:Choice>
                <mc:Fallback>
                  <p:oleObj name="" r:id="rId1" imgW="3143250" imgH="2324100" progId="Paint.Picture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rcRect l="59613" t="17911" b="22388"/>
                        <a:stretch>
                          <a:fillRect/>
                        </a:stretch>
                      </p:blipFill>
                      <p:spPr>
                        <a:xfrm>
                          <a:off x="4272" y="1440"/>
                          <a:ext cx="1098" cy="1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1" name="Rectangle 32"/>
            <p:cNvSpPr/>
            <p:nvPr/>
          </p:nvSpPr>
          <p:spPr>
            <a:xfrm>
              <a:off x="5040" y="1776"/>
              <a:ext cx="336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881" name="Text Box 33"/>
          <p:cNvSpPr txBox="1"/>
          <p:nvPr/>
        </p:nvSpPr>
        <p:spPr>
          <a:xfrm>
            <a:off x="1000125" y="616585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1.4.1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沟道结型场效应管结构图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6882" name="Text Box 34"/>
          <p:cNvSpPr txBox="1"/>
          <p:nvPr/>
        </p:nvSpPr>
        <p:spPr>
          <a:xfrm>
            <a:off x="3360738" y="3184525"/>
            <a:ext cx="5334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型沟道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35"/>
          <p:cNvGrpSpPr/>
          <p:nvPr/>
        </p:nvGrpSpPr>
        <p:grpSpPr>
          <a:xfrm>
            <a:off x="1227138" y="4706938"/>
            <a:ext cx="1905000" cy="1160462"/>
            <a:chOff x="192" y="2581"/>
            <a:chExt cx="1200" cy="731"/>
          </a:xfrm>
        </p:grpSpPr>
        <p:sp>
          <p:nvSpPr>
            <p:cNvPr id="46115" name="Text Box 36"/>
            <p:cNvSpPr txBox="1"/>
            <p:nvPr/>
          </p:nvSpPr>
          <p:spPr>
            <a:xfrm>
              <a:off x="192" y="3024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型硅棒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6" name="Line 37"/>
            <p:cNvSpPr/>
            <p:nvPr/>
          </p:nvSpPr>
          <p:spPr>
            <a:xfrm flipV="1">
              <a:off x="624" y="2581"/>
              <a:ext cx="768" cy="4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sp>
        <p:nvSpPr>
          <p:cNvPr id="206886" name="Text Box 38"/>
          <p:cNvSpPr txBox="1"/>
          <p:nvPr/>
        </p:nvSpPr>
        <p:spPr>
          <a:xfrm>
            <a:off x="1303338" y="3124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栅极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887" name="Text Box 39"/>
          <p:cNvSpPr txBox="1"/>
          <p:nvPr/>
        </p:nvSpPr>
        <p:spPr>
          <a:xfrm>
            <a:off x="3894138" y="55483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888" name="Text Box 40"/>
          <p:cNvSpPr txBox="1"/>
          <p:nvPr/>
        </p:nvSpPr>
        <p:spPr>
          <a:xfrm>
            <a:off x="3589338" y="1676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漏极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41"/>
          <p:cNvGrpSpPr/>
          <p:nvPr/>
        </p:nvGrpSpPr>
        <p:grpSpPr>
          <a:xfrm>
            <a:off x="2751138" y="3109913"/>
            <a:ext cx="1905000" cy="1385887"/>
            <a:chOff x="1584" y="1776"/>
            <a:chExt cx="1200" cy="873"/>
          </a:xfrm>
        </p:grpSpPr>
        <p:grpSp>
          <p:nvGrpSpPr>
            <p:cNvPr id="46121" name="Group 42"/>
            <p:cNvGrpSpPr/>
            <p:nvPr/>
          </p:nvGrpSpPr>
          <p:grpSpPr>
            <a:xfrm>
              <a:off x="1584" y="1785"/>
              <a:ext cx="336" cy="864"/>
              <a:chOff x="1200" y="1584"/>
              <a:chExt cx="336" cy="864"/>
            </a:xfrm>
          </p:grpSpPr>
          <p:sp>
            <p:nvSpPr>
              <p:cNvPr id="46122" name="Rectangle 43"/>
              <p:cNvSpPr/>
              <p:nvPr/>
            </p:nvSpPr>
            <p:spPr>
              <a:xfrm>
                <a:off x="1200" y="1584"/>
                <a:ext cx="336" cy="86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3" name="Line 44"/>
              <p:cNvSpPr/>
              <p:nvPr/>
            </p:nvSpPr>
            <p:spPr>
              <a:xfrm flipH="1">
                <a:off x="1200" y="1584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24" name="Line 45"/>
              <p:cNvSpPr/>
              <p:nvPr/>
            </p:nvSpPr>
            <p:spPr>
              <a:xfrm flipH="1">
                <a:off x="1200" y="1728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25" name="Line 46"/>
              <p:cNvSpPr/>
              <p:nvPr/>
            </p:nvSpPr>
            <p:spPr>
              <a:xfrm flipH="1">
                <a:off x="1200" y="187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26" name="Line 47"/>
              <p:cNvSpPr/>
              <p:nvPr/>
            </p:nvSpPr>
            <p:spPr>
              <a:xfrm flipH="1">
                <a:off x="1200" y="2016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27" name="Line 48"/>
              <p:cNvSpPr/>
              <p:nvPr/>
            </p:nvSpPr>
            <p:spPr>
              <a:xfrm flipH="1">
                <a:off x="1200" y="2160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28" name="Line 49"/>
              <p:cNvSpPr/>
              <p:nvPr/>
            </p:nvSpPr>
            <p:spPr>
              <a:xfrm flipH="1">
                <a:off x="1344" y="2283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29" name="Line 50"/>
              <p:cNvSpPr/>
              <p:nvPr/>
            </p:nvSpPr>
            <p:spPr>
              <a:xfrm flipH="1">
                <a:off x="1440" y="2366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0" name="Line 51"/>
              <p:cNvSpPr/>
              <p:nvPr/>
            </p:nvSpPr>
            <p:spPr>
              <a:xfrm flipH="1">
                <a:off x="1200" y="1584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1" name="Line 52"/>
              <p:cNvSpPr/>
              <p:nvPr/>
            </p:nvSpPr>
            <p:spPr>
              <a:xfrm flipH="1">
                <a:off x="1200" y="1584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6132" name="Group 53"/>
            <p:cNvGrpSpPr/>
            <p:nvPr/>
          </p:nvGrpSpPr>
          <p:grpSpPr>
            <a:xfrm>
              <a:off x="2256" y="1776"/>
              <a:ext cx="336" cy="864"/>
              <a:chOff x="1200" y="1584"/>
              <a:chExt cx="336" cy="864"/>
            </a:xfrm>
          </p:grpSpPr>
          <p:sp>
            <p:nvSpPr>
              <p:cNvPr id="46133" name="Rectangle 54"/>
              <p:cNvSpPr/>
              <p:nvPr/>
            </p:nvSpPr>
            <p:spPr>
              <a:xfrm>
                <a:off x="1200" y="1584"/>
                <a:ext cx="336" cy="86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34" name="Line 55"/>
              <p:cNvSpPr/>
              <p:nvPr/>
            </p:nvSpPr>
            <p:spPr>
              <a:xfrm flipH="1">
                <a:off x="1200" y="1584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5" name="Line 56"/>
              <p:cNvSpPr/>
              <p:nvPr/>
            </p:nvSpPr>
            <p:spPr>
              <a:xfrm flipH="1">
                <a:off x="1200" y="1728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6" name="Line 57"/>
              <p:cNvSpPr/>
              <p:nvPr/>
            </p:nvSpPr>
            <p:spPr>
              <a:xfrm flipH="1">
                <a:off x="1200" y="187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7" name="Line 58"/>
              <p:cNvSpPr/>
              <p:nvPr/>
            </p:nvSpPr>
            <p:spPr>
              <a:xfrm flipH="1">
                <a:off x="1200" y="2016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8" name="Line 59"/>
              <p:cNvSpPr/>
              <p:nvPr/>
            </p:nvSpPr>
            <p:spPr>
              <a:xfrm flipH="1">
                <a:off x="1200" y="2160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39" name="Line 60"/>
              <p:cNvSpPr/>
              <p:nvPr/>
            </p:nvSpPr>
            <p:spPr>
              <a:xfrm flipH="1">
                <a:off x="1344" y="2283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40" name="Line 61"/>
              <p:cNvSpPr/>
              <p:nvPr/>
            </p:nvSpPr>
            <p:spPr>
              <a:xfrm flipH="1">
                <a:off x="1440" y="2366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41" name="Line 62"/>
              <p:cNvSpPr/>
              <p:nvPr/>
            </p:nvSpPr>
            <p:spPr>
              <a:xfrm flipH="1">
                <a:off x="1200" y="1584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42" name="Line 63"/>
              <p:cNvSpPr/>
              <p:nvPr/>
            </p:nvSpPr>
            <p:spPr>
              <a:xfrm flipH="1">
                <a:off x="1200" y="1584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6143" name="Rectangle 64"/>
            <p:cNvSpPr/>
            <p:nvPr/>
          </p:nvSpPr>
          <p:spPr>
            <a:xfrm>
              <a:off x="1584" y="1881"/>
              <a:ext cx="240" cy="67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4" name="Text Box 65"/>
            <p:cNvSpPr txBox="1"/>
            <p:nvPr/>
          </p:nvSpPr>
          <p:spPr>
            <a:xfrm>
              <a:off x="1584" y="2025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145" name="Group 66"/>
            <p:cNvGrpSpPr/>
            <p:nvPr/>
          </p:nvGrpSpPr>
          <p:grpSpPr>
            <a:xfrm>
              <a:off x="2352" y="1872"/>
              <a:ext cx="432" cy="672"/>
              <a:chOff x="2832" y="1872"/>
              <a:chExt cx="432" cy="672"/>
            </a:xfrm>
          </p:grpSpPr>
          <p:sp>
            <p:nvSpPr>
              <p:cNvPr id="46146" name="Rectangle 67"/>
              <p:cNvSpPr/>
              <p:nvPr/>
            </p:nvSpPr>
            <p:spPr>
              <a:xfrm>
                <a:off x="2832" y="1872"/>
                <a:ext cx="240" cy="672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47" name="Text Box 68"/>
              <p:cNvSpPr txBox="1"/>
              <p:nvPr/>
            </p:nvSpPr>
            <p:spPr>
              <a:xfrm>
                <a:off x="2832" y="2016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" name="Group 69"/>
          <p:cNvGrpSpPr/>
          <p:nvPr/>
        </p:nvGrpSpPr>
        <p:grpSpPr>
          <a:xfrm>
            <a:off x="1150938" y="2667000"/>
            <a:ext cx="2971800" cy="838200"/>
            <a:chOff x="144" y="1296"/>
            <a:chExt cx="1872" cy="528"/>
          </a:xfrm>
        </p:grpSpPr>
        <p:sp>
          <p:nvSpPr>
            <p:cNvPr id="46149" name="Text Box 70"/>
            <p:cNvSpPr txBox="1"/>
            <p:nvPr/>
          </p:nvSpPr>
          <p:spPr>
            <a:xfrm>
              <a:off x="144" y="1296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型区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50" name="Line 71"/>
            <p:cNvSpPr/>
            <p:nvPr/>
          </p:nvSpPr>
          <p:spPr>
            <a:xfrm>
              <a:off x="768" y="1440"/>
              <a:ext cx="480" cy="384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51" name="Line 72"/>
            <p:cNvSpPr/>
            <p:nvPr/>
          </p:nvSpPr>
          <p:spPr>
            <a:xfrm>
              <a:off x="768" y="1440"/>
              <a:ext cx="1248" cy="335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" name="Group 73"/>
          <p:cNvGrpSpPr/>
          <p:nvPr/>
        </p:nvGrpSpPr>
        <p:grpSpPr>
          <a:xfrm>
            <a:off x="3032125" y="1744663"/>
            <a:ext cx="3048000" cy="1455737"/>
            <a:chOff x="1344" y="715"/>
            <a:chExt cx="1920" cy="917"/>
          </a:xfrm>
        </p:grpSpPr>
        <p:sp>
          <p:nvSpPr>
            <p:cNvPr id="46153" name="Line 74"/>
            <p:cNvSpPr/>
            <p:nvPr/>
          </p:nvSpPr>
          <p:spPr>
            <a:xfrm flipV="1">
              <a:off x="1344" y="1008"/>
              <a:ext cx="1248" cy="624"/>
            </a:xfrm>
            <a:prstGeom prst="line">
              <a:avLst/>
            </a:prstGeom>
            <a:ln w="952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54" name="Text Box 75"/>
            <p:cNvSpPr txBox="1"/>
            <p:nvPr/>
          </p:nvSpPr>
          <p:spPr>
            <a:xfrm>
              <a:off x="2400" y="715"/>
              <a:ext cx="86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耗尽层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PN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155" name="Line 76"/>
            <p:cNvSpPr/>
            <p:nvPr/>
          </p:nvSpPr>
          <p:spPr>
            <a:xfrm flipH="1">
              <a:off x="1968" y="1008"/>
              <a:ext cx="624" cy="624"/>
            </a:xfrm>
            <a:prstGeom prst="line">
              <a:avLst/>
            </a:prstGeom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6925" name="Text Box 77"/>
          <p:cNvSpPr txBox="1"/>
          <p:nvPr/>
        </p:nvSpPr>
        <p:spPr>
          <a:xfrm>
            <a:off x="5321300" y="2882900"/>
            <a:ext cx="3690938" cy="1847850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在漏极和源极之间加上一个正向电压，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型半导体中多数载流子</a:t>
            </a: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可以导电。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926" name="Text Box 78"/>
          <p:cNvSpPr txBox="1"/>
          <p:nvPr/>
        </p:nvSpPr>
        <p:spPr>
          <a:xfrm>
            <a:off x="5299075" y="4913313"/>
            <a:ext cx="3705225" cy="97472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导电沟道是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型的，称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沟道结型场效应管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58" name="灯片编号占位符 79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5" grpId="0" animBg="1"/>
      <p:bldP spid="206877" grpId="0"/>
      <p:bldP spid="206881" grpId="0"/>
      <p:bldP spid="206882" grpId="0"/>
      <p:bldP spid="206886" grpId="0"/>
      <p:bldP spid="206887" grpId="0"/>
      <p:bldP spid="206888" grpId="0"/>
      <p:bldP spid="206925" grpId="0" animBg="1"/>
      <p:bldP spid="2069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Text Box 2"/>
          <p:cNvSpPr txBox="1"/>
          <p:nvPr/>
        </p:nvSpPr>
        <p:spPr>
          <a:xfrm>
            <a:off x="1335088" y="325438"/>
            <a:ext cx="3581400" cy="48895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沟道场效应管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7875" name="Text Box 3"/>
          <p:cNvSpPr txBox="1"/>
          <p:nvPr/>
        </p:nvSpPr>
        <p:spPr>
          <a:xfrm>
            <a:off x="1219200" y="5934075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沟道结型场效应管结构图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063625" y="1169988"/>
            <a:ext cx="3581400" cy="4191000"/>
            <a:chOff x="240" y="768"/>
            <a:chExt cx="2256" cy="2640"/>
          </a:xfrm>
        </p:grpSpPr>
        <p:sp>
          <p:nvSpPr>
            <p:cNvPr id="47108" name="Line 5"/>
            <p:cNvSpPr/>
            <p:nvPr/>
          </p:nvSpPr>
          <p:spPr>
            <a:xfrm>
              <a:off x="1632" y="960"/>
              <a:ext cx="0" cy="22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09" name="Line 6"/>
            <p:cNvSpPr/>
            <p:nvPr/>
          </p:nvSpPr>
          <p:spPr>
            <a:xfrm>
              <a:off x="480" y="1968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0" name="Rectangle 7"/>
            <p:cNvSpPr/>
            <p:nvPr/>
          </p:nvSpPr>
          <p:spPr>
            <a:xfrm>
              <a:off x="1152" y="1296"/>
              <a:ext cx="1008" cy="148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Rectangle 8"/>
            <p:cNvSpPr/>
            <p:nvPr/>
          </p:nvSpPr>
          <p:spPr>
            <a:xfrm>
              <a:off x="1440" y="1248"/>
              <a:ext cx="38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Rectangle 9"/>
            <p:cNvSpPr/>
            <p:nvPr/>
          </p:nvSpPr>
          <p:spPr>
            <a:xfrm>
              <a:off x="1440" y="2784"/>
              <a:ext cx="38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7113" name="Group 10"/>
            <p:cNvGrpSpPr/>
            <p:nvPr/>
          </p:nvGrpSpPr>
          <p:grpSpPr>
            <a:xfrm>
              <a:off x="1152" y="1584"/>
              <a:ext cx="336" cy="864"/>
              <a:chOff x="1200" y="1584"/>
              <a:chExt cx="336" cy="864"/>
            </a:xfrm>
          </p:grpSpPr>
          <p:sp>
            <p:nvSpPr>
              <p:cNvPr id="47114" name="Rectangle 11"/>
              <p:cNvSpPr/>
              <p:nvPr/>
            </p:nvSpPr>
            <p:spPr>
              <a:xfrm>
                <a:off x="1200" y="1584"/>
                <a:ext cx="336" cy="86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5" name="Line 12"/>
              <p:cNvSpPr/>
              <p:nvPr/>
            </p:nvSpPr>
            <p:spPr>
              <a:xfrm flipH="1">
                <a:off x="1200" y="1584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16" name="Line 13"/>
              <p:cNvSpPr/>
              <p:nvPr/>
            </p:nvSpPr>
            <p:spPr>
              <a:xfrm flipH="1">
                <a:off x="1200" y="1728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17" name="Line 14"/>
              <p:cNvSpPr/>
              <p:nvPr/>
            </p:nvSpPr>
            <p:spPr>
              <a:xfrm flipH="1">
                <a:off x="1200" y="187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18" name="Line 15"/>
              <p:cNvSpPr/>
              <p:nvPr/>
            </p:nvSpPr>
            <p:spPr>
              <a:xfrm flipH="1">
                <a:off x="1200" y="2016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19" name="Line 16"/>
              <p:cNvSpPr/>
              <p:nvPr/>
            </p:nvSpPr>
            <p:spPr>
              <a:xfrm flipH="1">
                <a:off x="1200" y="2160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0" name="Line 17"/>
              <p:cNvSpPr/>
              <p:nvPr/>
            </p:nvSpPr>
            <p:spPr>
              <a:xfrm flipH="1">
                <a:off x="1344" y="2283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1" name="Line 18"/>
              <p:cNvSpPr/>
              <p:nvPr/>
            </p:nvSpPr>
            <p:spPr>
              <a:xfrm flipH="1">
                <a:off x="1440" y="2366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2" name="Line 19"/>
              <p:cNvSpPr/>
              <p:nvPr/>
            </p:nvSpPr>
            <p:spPr>
              <a:xfrm flipH="1">
                <a:off x="1200" y="1584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3" name="Line 20"/>
              <p:cNvSpPr/>
              <p:nvPr/>
            </p:nvSpPr>
            <p:spPr>
              <a:xfrm flipH="1">
                <a:off x="1200" y="1584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24" name="Group 21"/>
            <p:cNvGrpSpPr/>
            <p:nvPr/>
          </p:nvGrpSpPr>
          <p:grpSpPr>
            <a:xfrm>
              <a:off x="1824" y="1584"/>
              <a:ext cx="336" cy="864"/>
              <a:chOff x="1200" y="1584"/>
              <a:chExt cx="336" cy="864"/>
            </a:xfrm>
          </p:grpSpPr>
          <p:sp>
            <p:nvSpPr>
              <p:cNvPr id="47125" name="Rectangle 22"/>
              <p:cNvSpPr/>
              <p:nvPr/>
            </p:nvSpPr>
            <p:spPr>
              <a:xfrm>
                <a:off x="1200" y="1584"/>
                <a:ext cx="336" cy="86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6" name="Line 23"/>
              <p:cNvSpPr/>
              <p:nvPr/>
            </p:nvSpPr>
            <p:spPr>
              <a:xfrm flipH="1">
                <a:off x="1200" y="1584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7" name="Line 24"/>
              <p:cNvSpPr/>
              <p:nvPr/>
            </p:nvSpPr>
            <p:spPr>
              <a:xfrm flipH="1">
                <a:off x="1200" y="1728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8" name="Line 25"/>
              <p:cNvSpPr/>
              <p:nvPr/>
            </p:nvSpPr>
            <p:spPr>
              <a:xfrm flipH="1">
                <a:off x="1200" y="187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29" name="Line 26"/>
              <p:cNvSpPr/>
              <p:nvPr/>
            </p:nvSpPr>
            <p:spPr>
              <a:xfrm flipH="1">
                <a:off x="1200" y="2016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30" name="Line 27"/>
              <p:cNvSpPr/>
              <p:nvPr/>
            </p:nvSpPr>
            <p:spPr>
              <a:xfrm flipH="1">
                <a:off x="1200" y="2160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31" name="Line 28"/>
              <p:cNvSpPr/>
              <p:nvPr/>
            </p:nvSpPr>
            <p:spPr>
              <a:xfrm flipH="1">
                <a:off x="1344" y="2283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32" name="Line 29"/>
              <p:cNvSpPr/>
              <p:nvPr/>
            </p:nvSpPr>
            <p:spPr>
              <a:xfrm flipH="1">
                <a:off x="1440" y="2366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33" name="Line 30"/>
              <p:cNvSpPr/>
              <p:nvPr/>
            </p:nvSpPr>
            <p:spPr>
              <a:xfrm flipH="1">
                <a:off x="1200" y="1584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34" name="Line 31"/>
              <p:cNvSpPr/>
              <p:nvPr/>
            </p:nvSpPr>
            <p:spPr>
              <a:xfrm flipH="1">
                <a:off x="1200" y="1584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7135" name="Rectangle 32"/>
            <p:cNvSpPr/>
            <p:nvPr/>
          </p:nvSpPr>
          <p:spPr>
            <a:xfrm>
              <a:off x="1152" y="1680"/>
              <a:ext cx="240" cy="67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Rectangle 33"/>
            <p:cNvSpPr/>
            <p:nvPr/>
          </p:nvSpPr>
          <p:spPr>
            <a:xfrm>
              <a:off x="1920" y="1680"/>
              <a:ext cx="240" cy="67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Rectangle 34"/>
            <p:cNvSpPr/>
            <p:nvPr/>
          </p:nvSpPr>
          <p:spPr>
            <a:xfrm>
              <a:off x="2160" y="1824"/>
              <a:ext cx="48" cy="28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8" name="Rectangle 35"/>
            <p:cNvSpPr/>
            <p:nvPr/>
          </p:nvSpPr>
          <p:spPr>
            <a:xfrm>
              <a:off x="1104" y="1824"/>
              <a:ext cx="48" cy="28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9" name="Line 36"/>
            <p:cNvSpPr/>
            <p:nvPr/>
          </p:nvSpPr>
          <p:spPr>
            <a:xfrm>
              <a:off x="816" y="3024"/>
              <a:ext cx="16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40" name="Oval 37"/>
            <p:cNvSpPr/>
            <p:nvPr/>
          </p:nvSpPr>
          <p:spPr>
            <a:xfrm>
              <a:off x="1572" y="321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1" name="Oval 38"/>
            <p:cNvSpPr/>
            <p:nvPr/>
          </p:nvSpPr>
          <p:spPr>
            <a:xfrm>
              <a:off x="396" y="1932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2" name="Oval 39"/>
            <p:cNvSpPr/>
            <p:nvPr/>
          </p:nvSpPr>
          <p:spPr>
            <a:xfrm>
              <a:off x="1584" y="864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3" name="Line 40"/>
            <p:cNvSpPr/>
            <p:nvPr/>
          </p:nvSpPr>
          <p:spPr>
            <a:xfrm>
              <a:off x="2496" y="1968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44" name="Line 41"/>
            <p:cNvSpPr/>
            <p:nvPr/>
          </p:nvSpPr>
          <p:spPr>
            <a:xfrm>
              <a:off x="816" y="1968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45" name="Text Box 42"/>
            <p:cNvSpPr txBox="1"/>
            <p:nvPr/>
          </p:nvSpPr>
          <p:spPr>
            <a:xfrm>
              <a:off x="1152" y="18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Text Box 43"/>
            <p:cNvSpPr txBox="1"/>
            <p:nvPr/>
          </p:nvSpPr>
          <p:spPr>
            <a:xfrm>
              <a:off x="1920" y="18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7" name="Text Box 44"/>
            <p:cNvSpPr txBox="1"/>
            <p:nvPr/>
          </p:nvSpPr>
          <p:spPr>
            <a:xfrm>
              <a:off x="1536" y="1584"/>
              <a:ext cx="336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型沟道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8" name="Text Box 45"/>
            <p:cNvSpPr txBox="1"/>
            <p:nvPr/>
          </p:nvSpPr>
          <p:spPr>
            <a:xfrm>
              <a:off x="240" y="201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9" name="Text Box 46"/>
            <p:cNvSpPr txBox="1"/>
            <p:nvPr/>
          </p:nvSpPr>
          <p:spPr>
            <a:xfrm>
              <a:off x="1728" y="312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0" name="Text Box 47"/>
            <p:cNvSpPr txBox="1"/>
            <p:nvPr/>
          </p:nvSpPr>
          <p:spPr>
            <a:xfrm>
              <a:off x="1728" y="76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7920" name="Text Box 48"/>
          <p:cNvSpPr txBox="1"/>
          <p:nvPr/>
        </p:nvSpPr>
        <p:spPr>
          <a:xfrm>
            <a:off x="5054600" y="854075"/>
            <a:ext cx="3962400" cy="2482850"/>
          </a:xfrm>
          <a:prstGeom prst="rect">
            <a:avLst/>
          </a:prstGeom>
          <a:noFill/>
          <a:ln w="9525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P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沟道场效应管是在 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型硅棒的两侧做成高掺杂的 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型区</a:t>
            </a: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b="1" baseline="30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导电沟道为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，多数载流子为空穴。</a:t>
            </a:r>
            <a:endParaRPr lang="zh-CN" altLang="en-US" sz="2600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49"/>
          <p:cNvGrpSpPr/>
          <p:nvPr/>
        </p:nvGrpSpPr>
        <p:grpSpPr>
          <a:xfrm>
            <a:off x="6538913" y="3568700"/>
            <a:ext cx="1905000" cy="2984500"/>
            <a:chOff x="3744" y="2160"/>
            <a:chExt cx="1248" cy="1927"/>
          </a:xfrm>
        </p:grpSpPr>
        <p:sp>
          <p:nvSpPr>
            <p:cNvPr id="47153" name="Text Box 50"/>
            <p:cNvSpPr txBox="1"/>
            <p:nvPr/>
          </p:nvSpPr>
          <p:spPr>
            <a:xfrm>
              <a:off x="4176" y="3792"/>
              <a:ext cx="72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符号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7154" name="Group 51"/>
            <p:cNvGrpSpPr/>
            <p:nvPr/>
          </p:nvGrpSpPr>
          <p:grpSpPr>
            <a:xfrm>
              <a:off x="3744" y="2160"/>
              <a:ext cx="1248" cy="1591"/>
              <a:chOff x="3696" y="2064"/>
              <a:chExt cx="1248" cy="1591"/>
            </a:xfrm>
          </p:grpSpPr>
          <p:sp>
            <p:nvSpPr>
              <p:cNvPr id="47155" name="Line 52"/>
              <p:cNvSpPr/>
              <p:nvPr/>
            </p:nvSpPr>
            <p:spPr>
              <a:xfrm>
                <a:off x="4080" y="3024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lg"/>
                <a:tailEnd type="none" w="med" len="lg"/>
              </a:ln>
            </p:spPr>
          </p:sp>
          <p:sp>
            <p:nvSpPr>
              <p:cNvPr id="47156" name="Line 53"/>
              <p:cNvSpPr/>
              <p:nvPr/>
            </p:nvSpPr>
            <p:spPr>
              <a:xfrm>
                <a:off x="4320" y="2688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57" name="Line 54"/>
              <p:cNvSpPr/>
              <p:nvPr/>
            </p:nvSpPr>
            <p:spPr>
              <a:xfrm>
                <a:off x="4320" y="2784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58" name="Line 55"/>
              <p:cNvSpPr/>
              <p:nvPr/>
            </p:nvSpPr>
            <p:spPr>
              <a:xfrm>
                <a:off x="4512" y="2304"/>
                <a:ext cx="0" cy="4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59" name="Line 56"/>
              <p:cNvSpPr/>
              <p:nvPr/>
            </p:nvSpPr>
            <p:spPr>
              <a:xfrm>
                <a:off x="4512" y="3024"/>
                <a:ext cx="0" cy="4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60" name="Line 57"/>
              <p:cNvSpPr/>
              <p:nvPr/>
            </p:nvSpPr>
            <p:spPr>
              <a:xfrm>
                <a:off x="3936" y="302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61" name="Oval 58"/>
              <p:cNvSpPr/>
              <p:nvPr/>
            </p:nvSpPr>
            <p:spPr>
              <a:xfrm>
                <a:off x="4452" y="348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2" name="Oval 59"/>
              <p:cNvSpPr/>
              <p:nvPr/>
            </p:nvSpPr>
            <p:spPr>
              <a:xfrm>
                <a:off x="3840" y="29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3" name="Oval 60"/>
              <p:cNvSpPr/>
              <p:nvPr/>
            </p:nvSpPr>
            <p:spPr>
              <a:xfrm>
                <a:off x="4452" y="22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4" name="Text Box 61"/>
              <p:cNvSpPr txBox="1"/>
              <p:nvPr/>
            </p:nvSpPr>
            <p:spPr>
              <a:xfrm>
                <a:off x="3696" y="2649"/>
                <a:ext cx="384" cy="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5" name="Text Box 62"/>
              <p:cNvSpPr txBox="1"/>
              <p:nvPr/>
            </p:nvSpPr>
            <p:spPr>
              <a:xfrm>
                <a:off x="4560" y="2064"/>
                <a:ext cx="28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6" name="Text Box 63"/>
              <p:cNvSpPr txBox="1"/>
              <p:nvPr/>
            </p:nvSpPr>
            <p:spPr>
              <a:xfrm>
                <a:off x="4560" y="3360"/>
                <a:ext cx="384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7167" name="灯片编号占位符 64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/>
      <p:bldP spid="207875" grpId="0"/>
      <p:bldP spid="2079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395288" y="285750"/>
            <a:ext cx="5105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杂质半导体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1219200" y="1497013"/>
            <a:ext cx="3429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杂质半导体有两种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AutoShape 4"/>
          <p:cNvSpPr/>
          <p:nvPr/>
        </p:nvSpPr>
        <p:spPr>
          <a:xfrm>
            <a:off x="4343400" y="1350963"/>
            <a:ext cx="228600" cy="776287"/>
          </a:xfrm>
          <a:prstGeom prst="leftBrace">
            <a:avLst>
              <a:gd name="adj1" fmla="val 27936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4724400" y="1177925"/>
            <a:ext cx="2514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型半导体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4724400" y="1787525"/>
            <a:ext cx="2514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型半导体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Text Box 8"/>
          <p:cNvSpPr txBox="1"/>
          <p:nvPr/>
        </p:nvSpPr>
        <p:spPr>
          <a:xfrm>
            <a:off x="609600" y="2565400"/>
            <a:ext cx="7924800" cy="1652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型半导体：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在硅或锗的晶体中掺入少量的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杂质元素，如磷、锑、砷等，即构成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型半导体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或称电子型半导体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611188" y="4365625"/>
            <a:ext cx="7924800" cy="177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二、 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型半导体：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在硅或锗的晶体中掺入少量的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价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杂质元素，如硼、镓、铟等，即构成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型半导体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 animBg="1"/>
      <p:bldP spid="14341" grpId="0"/>
      <p:bldP spid="14342" grpId="0"/>
      <p:bldP spid="14343" grpId="0"/>
      <p:bldP spid="143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Text Box 2"/>
          <p:cNvSpPr txBox="1"/>
          <p:nvPr/>
        </p:nvSpPr>
        <p:spPr>
          <a:xfrm>
            <a:off x="1039813" y="3810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一、结型场效应管工作原理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899" name="Text Box 3"/>
          <p:cNvSpPr txBox="1"/>
          <p:nvPr/>
        </p:nvSpPr>
        <p:spPr>
          <a:xfrm>
            <a:off x="892175" y="1079500"/>
            <a:ext cx="7899400" cy="933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05000"/>
              </a:lnSpc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沟道结型场效应管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用改变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大小来控制漏极电流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的。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(VCCS)</a:t>
            </a:r>
            <a:endParaRPr lang="en-US" altLang="zh-CN" sz="26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76300" y="1905000"/>
            <a:ext cx="3810000" cy="4371975"/>
            <a:chOff x="96" y="1287"/>
            <a:chExt cx="2400" cy="2754"/>
          </a:xfrm>
        </p:grpSpPr>
        <p:grpSp>
          <p:nvGrpSpPr>
            <p:cNvPr id="48132" name="Group 5"/>
            <p:cNvGrpSpPr/>
            <p:nvPr/>
          </p:nvGrpSpPr>
          <p:grpSpPr>
            <a:xfrm>
              <a:off x="96" y="2448"/>
              <a:ext cx="2400" cy="1239"/>
              <a:chOff x="528" y="2025"/>
              <a:chExt cx="2400" cy="1239"/>
            </a:xfrm>
          </p:grpSpPr>
          <p:grpSp>
            <p:nvGrpSpPr>
              <p:cNvPr id="48133" name="Group 6"/>
              <p:cNvGrpSpPr/>
              <p:nvPr/>
            </p:nvGrpSpPr>
            <p:grpSpPr>
              <a:xfrm>
                <a:off x="528" y="2025"/>
                <a:ext cx="2400" cy="1239"/>
                <a:chOff x="528" y="1248"/>
                <a:chExt cx="2400" cy="1239"/>
              </a:xfrm>
            </p:grpSpPr>
            <p:sp>
              <p:nvSpPr>
                <p:cNvPr id="48134" name="Line 7"/>
                <p:cNvSpPr/>
                <p:nvPr/>
              </p:nvSpPr>
              <p:spPr>
                <a:xfrm>
                  <a:off x="912" y="1431"/>
                  <a:ext cx="201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135" name="Rectangle 8"/>
                <p:cNvSpPr/>
                <p:nvPr/>
              </p:nvSpPr>
              <p:spPr>
                <a:xfrm>
                  <a:off x="1536" y="1287"/>
                  <a:ext cx="48" cy="28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36" name="Line 9"/>
                <p:cNvSpPr/>
                <p:nvPr/>
              </p:nvSpPr>
              <p:spPr>
                <a:xfrm>
                  <a:off x="1248" y="2487"/>
                  <a:ext cx="16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137" name="Oval 10"/>
                <p:cNvSpPr/>
                <p:nvPr/>
              </p:nvSpPr>
              <p:spPr>
                <a:xfrm>
                  <a:off x="828" y="1395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38" name="Line 11"/>
                <p:cNvSpPr/>
                <p:nvPr/>
              </p:nvSpPr>
              <p:spPr>
                <a:xfrm>
                  <a:off x="2928" y="1431"/>
                  <a:ext cx="0" cy="105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139" name="Line 12"/>
                <p:cNvSpPr/>
                <p:nvPr/>
              </p:nvSpPr>
              <p:spPr>
                <a:xfrm>
                  <a:off x="1248" y="1431"/>
                  <a:ext cx="0" cy="105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140" name="Text Box 13"/>
                <p:cNvSpPr txBox="1"/>
                <p:nvPr/>
              </p:nvSpPr>
              <p:spPr>
                <a:xfrm>
                  <a:off x="528" y="124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141" name="Rectangle 14"/>
              <p:cNvSpPr/>
              <p:nvPr/>
            </p:nvSpPr>
            <p:spPr>
              <a:xfrm>
                <a:off x="2592" y="2064"/>
                <a:ext cx="48" cy="28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142" name="Group 15"/>
            <p:cNvGrpSpPr/>
            <p:nvPr/>
          </p:nvGrpSpPr>
          <p:grpSpPr>
            <a:xfrm>
              <a:off x="240" y="1287"/>
              <a:ext cx="2256" cy="2754"/>
              <a:chOff x="240" y="1287"/>
              <a:chExt cx="2256" cy="2754"/>
            </a:xfrm>
          </p:grpSpPr>
          <p:grpSp>
            <p:nvGrpSpPr>
              <p:cNvPr id="48143" name="Group 16"/>
              <p:cNvGrpSpPr/>
              <p:nvPr/>
            </p:nvGrpSpPr>
            <p:grpSpPr>
              <a:xfrm>
                <a:off x="1296" y="1287"/>
                <a:ext cx="528" cy="729"/>
                <a:chOff x="1728" y="864"/>
                <a:chExt cx="528" cy="729"/>
              </a:xfrm>
            </p:grpSpPr>
            <p:grpSp>
              <p:nvGrpSpPr>
                <p:cNvPr id="48144" name="Group 17"/>
                <p:cNvGrpSpPr/>
                <p:nvPr/>
              </p:nvGrpSpPr>
              <p:grpSpPr>
                <a:xfrm>
                  <a:off x="1872" y="1065"/>
                  <a:ext cx="384" cy="528"/>
                  <a:chOff x="1440" y="864"/>
                  <a:chExt cx="384" cy="528"/>
                </a:xfrm>
              </p:grpSpPr>
              <p:sp>
                <p:nvSpPr>
                  <p:cNvPr id="48145" name="Rectangle 18"/>
                  <p:cNvSpPr/>
                  <p:nvPr/>
                </p:nvSpPr>
                <p:spPr>
                  <a:xfrm>
                    <a:off x="1440" y="1248"/>
                    <a:ext cx="384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46" name="Oval 19"/>
                  <p:cNvSpPr/>
                  <p:nvPr/>
                </p:nvSpPr>
                <p:spPr>
                  <a:xfrm>
                    <a:off x="1584" y="86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47" name="Line 20"/>
                  <p:cNvSpPr/>
                  <p:nvPr/>
                </p:nvSpPr>
                <p:spPr>
                  <a:xfrm>
                    <a:off x="1632" y="960"/>
                    <a:ext cx="0" cy="43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8148" name="Text Box 21"/>
                <p:cNvSpPr txBox="1"/>
                <p:nvPr/>
              </p:nvSpPr>
              <p:spPr>
                <a:xfrm>
                  <a:off x="1728" y="864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8149" name="Group 22"/>
              <p:cNvGrpSpPr/>
              <p:nvPr/>
            </p:nvGrpSpPr>
            <p:grpSpPr>
              <a:xfrm>
                <a:off x="1440" y="2592"/>
                <a:ext cx="528" cy="1449"/>
                <a:chOff x="1440" y="1968"/>
                <a:chExt cx="528" cy="1449"/>
              </a:xfrm>
            </p:grpSpPr>
            <p:grpSp>
              <p:nvGrpSpPr>
                <p:cNvPr id="48150" name="Group 23"/>
                <p:cNvGrpSpPr/>
                <p:nvPr/>
              </p:nvGrpSpPr>
              <p:grpSpPr>
                <a:xfrm>
                  <a:off x="1440" y="1968"/>
                  <a:ext cx="384" cy="1344"/>
                  <a:chOff x="1440" y="1968"/>
                  <a:chExt cx="384" cy="1344"/>
                </a:xfrm>
              </p:grpSpPr>
              <p:sp>
                <p:nvSpPr>
                  <p:cNvPr id="48151" name="Line 24"/>
                  <p:cNvSpPr/>
                  <p:nvPr/>
                </p:nvSpPr>
                <p:spPr>
                  <a:xfrm>
                    <a:off x="1632" y="1968"/>
                    <a:ext cx="0" cy="124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52" name="Rectangle 25"/>
                  <p:cNvSpPr/>
                  <p:nvPr/>
                </p:nvSpPr>
                <p:spPr>
                  <a:xfrm>
                    <a:off x="1440" y="2784"/>
                    <a:ext cx="384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53" name="Oval 26"/>
                  <p:cNvSpPr/>
                  <p:nvPr/>
                </p:nvSpPr>
                <p:spPr>
                  <a:xfrm>
                    <a:off x="1572" y="3216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8154" name="Text Box 27"/>
                <p:cNvSpPr txBox="1"/>
                <p:nvPr/>
              </p:nvSpPr>
              <p:spPr>
                <a:xfrm>
                  <a:off x="1680" y="312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8155" name="Group 28"/>
              <p:cNvGrpSpPr/>
              <p:nvPr/>
            </p:nvGrpSpPr>
            <p:grpSpPr>
              <a:xfrm>
                <a:off x="1152" y="1920"/>
                <a:ext cx="1008" cy="1488"/>
                <a:chOff x="1584" y="1497"/>
                <a:chExt cx="1008" cy="1488"/>
              </a:xfrm>
            </p:grpSpPr>
            <p:sp>
              <p:nvSpPr>
                <p:cNvPr id="48156" name="Rectangle 29"/>
                <p:cNvSpPr/>
                <p:nvPr/>
              </p:nvSpPr>
              <p:spPr>
                <a:xfrm>
                  <a:off x="1584" y="1497"/>
                  <a:ext cx="1008" cy="1488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57" name="Text Box 30"/>
                <p:cNvSpPr txBox="1"/>
                <p:nvPr/>
              </p:nvSpPr>
              <p:spPr>
                <a:xfrm>
                  <a:off x="2208" y="2688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158" name="Text Box 31"/>
              <p:cNvSpPr txBox="1"/>
              <p:nvPr/>
            </p:nvSpPr>
            <p:spPr>
              <a:xfrm>
                <a:off x="1536" y="2246"/>
                <a:ext cx="336" cy="8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型沟道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9" name="Text Box 32"/>
              <p:cNvSpPr txBox="1"/>
              <p:nvPr/>
            </p:nvSpPr>
            <p:spPr>
              <a:xfrm>
                <a:off x="240" y="2208"/>
                <a:ext cx="6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栅极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0" name="Text Box 33"/>
              <p:cNvSpPr txBox="1"/>
              <p:nvPr/>
            </p:nvSpPr>
            <p:spPr>
              <a:xfrm>
                <a:off x="1872" y="3735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源极</a:t>
                </a:r>
                <a:endPara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1" name="Text Box 34"/>
              <p:cNvSpPr txBox="1"/>
              <p:nvPr/>
            </p:nvSpPr>
            <p:spPr>
              <a:xfrm>
                <a:off x="1680" y="1296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漏极</a:t>
                </a:r>
                <a:endPara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162" name="Group 35"/>
              <p:cNvGrpSpPr/>
              <p:nvPr/>
            </p:nvGrpSpPr>
            <p:grpSpPr>
              <a:xfrm>
                <a:off x="1152" y="2199"/>
                <a:ext cx="1200" cy="873"/>
                <a:chOff x="1584" y="1776"/>
                <a:chExt cx="1200" cy="873"/>
              </a:xfrm>
            </p:grpSpPr>
            <p:grpSp>
              <p:nvGrpSpPr>
                <p:cNvPr id="48163" name="Group 36"/>
                <p:cNvGrpSpPr/>
                <p:nvPr/>
              </p:nvGrpSpPr>
              <p:grpSpPr>
                <a:xfrm>
                  <a:off x="1584" y="1785"/>
                  <a:ext cx="336" cy="864"/>
                  <a:chOff x="1200" y="1584"/>
                  <a:chExt cx="336" cy="864"/>
                </a:xfrm>
              </p:grpSpPr>
              <p:sp>
                <p:nvSpPr>
                  <p:cNvPr id="48164" name="Rectangle 37"/>
                  <p:cNvSpPr/>
                  <p:nvPr/>
                </p:nvSpPr>
                <p:spPr>
                  <a:xfrm>
                    <a:off x="1200" y="1584"/>
                    <a:ext cx="336" cy="864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5" name="Line 38"/>
                  <p:cNvSpPr/>
                  <p:nvPr/>
                </p:nvSpPr>
                <p:spPr>
                  <a:xfrm flipH="1">
                    <a:off x="1200" y="1584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6" name="Line 39"/>
                  <p:cNvSpPr/>
                  <p:nvPr/>
                </p:nvSpPr>
                <p:spPr>
                  <a:xfrm flipH="1">
                    <a:off x="1200" y="1728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7" name="Line 40"/>
                  <p:cNvSpPr/>
                  <p:nvPr/>
                </p:nvSpPr>
                <p:spPr>
                  <a:xfrm flipH="1">
                    <a:off x="1200" y="187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8" name="Line 41"/>
                  <p:cNvSpPr/>
                  <p:nvPr/>
                </p:nvSpPr>
                <p:spPr>
                  <a:xfrm flipH="1">
                    <a:off x="1200" y="2016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9" name="Line 42"/>
                  <p:cNvSpPr/>
                  <p:nvPr/>
                </p:nvSpPr>
                <p:spPr>
                  <a:xfrm flipH="1">
                    <a:off x="1200" y="2160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0" name="Line 43"/>
                  <p:cNvSpPr/>
                  <p:nvPr/>
                </p:nvSpPr>
                <p:spPr>
                  <a:xfrm flipH="1">
                    <a:off x="1344" y="2283"/>
                    <a:ext cx="192" cy="16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1" name="Line 44"/>
                  <p:cNvSpPr/>
                  <p:nvPr/>
                </p:nvSpPr>
                <p:spPr>
                  <a:xfrm flipH="1">
                    <a:off x="1440" y="2366"/>
                    <a:ext cx="96" cy="8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2" name="Line 45"/>
                  <p:cNvSpPr/>
                  <p:nvPr/>
                </p:nvSpPr>
                <p:spPr>
                  <a:xfrm flipH="1">
                    <a:off x="1200" y="1584"/>
                    <a:ext cx="192" cy="16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3" name="Line 46"/>
                  <p:cNvSpPr/>
                  <p:nvPr/>
                </p:nvSpPr>
                <p:spPr>
                  <a:xfrm flipH="1">
                    <a:off x="1200" y="1584"/>
                    <a:ext cx="96" cy="8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48174" name="Group 47"/>
                <p:cNvGrpSpPr/>
                <p:nvPr/>
              </p:nvGrpSpPr>
              <p:grpSpPr>
                <a:xfrm>
                  <a:off x="2256" y="1776"/>
                  <a:ext cx="336" cy="864"/>
                  <a:chOff x="1200" y="1584"/>
                  <a:chExt cx="336" cy="864"/>
                </a:xfrm>
              </p:grpSpPr>
              <p:sp>
                <p:nvSpPr>
                  <p:cNvPr id="48175" name="Rectangle 48"/>
                  <p:cNvSpPr/>
                  <p:nvPr/>
                </p:nvSpPr>
                <p:spPr>
                  <a:xfrm>
                    <a:off x="1200" y="1584"/>
                    <a:ext cx="336" cy="864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76" name="Line 49"/>
                  <p:cNvSpPr/>
                  <p:nvPr/>
                </p:nvSpPr>
                <p:spPr>
                  <a:xfrm flipH="1">
                    <a:off x="1200" y="1584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7" name="Line 50"/>
                  <p:cNvSpPr/>
                  <p:nvPr/>
                </p:nvSpPr>
                <p:spPr>
                  <a:xfrm flipH="1">
                    <a:off x="1200" y="1728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8" name="Line 51"/>
                  <p:cNvSpPr/>
                  <p:nvPr/>
                </p:nvSpPr>
                <p:spPr>
                  <a:xfrm flipH="1">
                    <a:off x="1200" y="187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79" name="Line 52"/>
                  <p:cNvSpPr/>
                  <p:nvPr/>
                </p:nvSpPr>
                <p:spPr>
                  <a:xfrm flipH="1">
                    <a:off x="1200" y="2016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80" name="Line 53"/>
                  <p:cNvSpPr/>
                  <p:nvPr/>
                </p:nvSpPr>
                <p:spPr>
                  <a:xfrm flipH="1">
                    <a:off x="1200" y="2160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81" name="Line 54"/>
                  <p:cNvSpPr/>
                  <p:nvPr/>
                </p:nvSpPr>
                <p:spPr>
                  <a:xfrm flipH="1">
                    <a:off x="1344" y="2283"/>
                    <a:ext cx="192" cy="16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82" name="Line 55"/>
                  <p:cNvSpPr/>
                  <p:nvPr/>
                </p:nvSpPr>
                <p:spPr>
                  <a:xfrm flipH="1">
                    <a:off x="1440" y="2366"/>
                    <a:ext cx="96" cy="8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83" name="Line 56"/>
                  <p:cNvSpPr/>
                  <p:nvPr/>
                </p:nvSpPr>
                <p:spPr>
                  <a:xfrm flipH="1">
                    <a:off x="1200" y="1584"/>
                    <a:ext cx="192" cy="16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84" name="Line 57"/>
                  <p:cNvSpPr/>
                  <p:nvPr/>
                </p:nvSpPr>
                <p:spPr>
                  <a:xfrm flipH="1">
                    <a:off x="1200" y="1584"/>
                    <a:ext cx="96" cy="8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8185" name="Rectangle 58"/>
                <p:cNvSpPr/>
                <p:nvPr/>
              </p:nvSpPr>
              <p:spPr>
                <a:xfrm>
                  <a:off x="1584" y="1881"/>
                  <a:ext cx="240" cy="672"/>
                </a:xfrm>
                <a:prstGeom prst="rect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86" name="Text Box 59"/>
                <p:cNvSpPr txBox="1"/>
                <p:nvPr/>
              </p:nvSpPr>
              <p:spPr>
                <a:xfrm>
                  <a:off x="1584" y="2025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en-US" altLang="zh-CN" sz="24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8187" name="Group 60"/>
                <p:cNvGrpSpPr/>
                <p:nvPr/>
              </p:nvGrpSpPr>
              <p:grpSpPr>
                <a:xfrm>
                  <a:off x="2352" y="1872"/>
                  <a:ext cx="432" cy="672"/>
                  <a:chOff x="2832" y="1872"/>
                  <a:chExt cx="432" cy="672"/>
                </a:xfrm>
              </p:grpSpPr>
              <p:sp>
                <p:nvSpPr>
                  <p:cNvPr id="48188" name="Rectangle 61"/>
                  <p:cNvSpPr/>
                  <p:nvPr/>
                </p:nvSpPr>
                <p:spPr>
                  <a:xfrm>
                    <a:off x="2832" y="1872"/>
                    <a:ext cx="240" cy="672"/>
                  </a:xfrm>
                  <a:prstGeom prst="rect">
                    <a:avLst/>
                  </a:prstGeom>
                  <a:solidFill>
                    <a:srgbClr val="FFCCCC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89" name="Text Box 62"/>
                  <p:cNvSpPr txBox="1"/>
                  <p:nvPr/>
                </p:nvSpPr>
                <p:spPr>
                  <a:xfrm>
                    <a:off x="2832" y="2016"/>
                    <a:ext cx="43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  <a:r>
                      <a:rPr lang="en-US" altLang="zh-CN" sz="2400" b="1" baseline="30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+</a:t>
                    </a:r>
                    <a:endPara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48190" name="Line 63"/>
              <p:cNvSpPr/>
              <p:nvPr/>
            </p:nvSpPr>
            <p:spPr>
              <a:xfrm>
                <a:off x="768" y="1867"/>
                <a:ext cx="624" cy="3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191" name="Group 64"/>
              <p:cNvGrpSpPr/>
              <p:nvPr/>
            </p:nvGrpSpPr>
            <p:grpSpPr>
              <a:xfrm>
                <a:off x="336" y="1536"/>
                <a:ext cx="1617" cy="718"/>
                <a:chOff x="336" y="1536"/>
                <a:chExt cx="1617" cy="718"/>
              </a:xfrm>
            </p:grpSpPr>
            <p:sp>
              <p:nvSpPr>
                <p:cNvPr id="48192" name="Text Box 65"/>
                <p:cNvSpPr txBox="1"/>
                <p:nvPr/>
              </p:nvSpPr>
              <p:spPr>
                <a:xfrm>
                  <a:off x="336" y="1536"/>
                  <a:ext cx="86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solidFill>
                        <a:srgbClr val="9900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耗尽层</a:t>
                  </a:r>
                  <a:endParaRPr lang="zh-CN" altLang="en-US" sz="2000" b="1" dirty="0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8193" name="Group 66"/>
                <p:cNvGrpSpPr/>
                <p:nvPr/>
              </p:nvGrpSpPr>
              <p:grpSpPr>
                <a:xfrm>
                  <a:off x="765" y="1857"/>
                  <a:ext cx="1188" cy="397"/>
                  <a:chOff x="765" y="1857"/>
                  <a:chExt cx="1188" cy="397"/>
                </a:xfrm>
              </p:grpSpPr>
              <p:sp>
                <p:nvSpPr>
                  <p:cNvPr id="48194" name="Line 67"/>
                  <p:cNvSpPr/>
                  <p:nvPr/>
                </p:nvSpPr>
                <p:spPr>
                  <a:xfrm>
                    <a:off x="765" y="1857"/>
                    <a:ext cx="675" cy="39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95" name="Line 68"/>
                  <p:cNvSpPr/>
                  <p:nvPr/>
                </p:nvSpPr>
                <p:spPr>
                  <a:xfrm>
                    <a:off x="772" y="1864"/>
                    <a:ext cx="1181" cy="359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sp>
        <p:nvSpPr>
          <p:cNvPr id="208965" name="Text Box 69"/>
          <p:cNvSpPr txBox="1"/>
          <p:nvPr/>
        </p:nvSpPr>
        <p:spPr>
          <a:xfrm>
            <a:off x="5108575" y="1870075"/>
            <a:ext cx="3886200" cy="2711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*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在栅极和源极之间加反向电压，耗尽层会变宽，导电沟道宽度减小，使沟道本身的电阻值增大，漏极电流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减小，反之，漏极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电流将增加。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966" name="Text Box 70"/>
          <p:cNvSpPr txBox="1"/>
          <p:nvPr/>
        </p:nvSpPr>
        <p:spPr>
          <a:xfrm>
            <a:off x="5108575" y="5159375"/>
            <a:ext cx="3886200" cy="9652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耗尽层的宽度改变主要在沟道区。</a:t>
            </a:r>
            <a:endParaRPr lang="zh-CN" altLang="en-US" sz="2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98" name="灯片编号占位符 71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899" grpId="0"/>
      <p:bldP spid="208965" grpId="0"/>
      <p:bldP spid="2089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Text Box 2"/>
          <p:cNvSpPr txBox="1"/>
          <p:nvPr/>
        </p:nvSpPr>
        <p:spPr>
          <a:xfrm>
            <a:off x="1009650" y="520700"/>
            <a:ext cx="6934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zh-CN" altLang="en-US" sz="2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4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对导电沟道的控制作用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160713" y="2378075"/>
            <a:ext cx="2609850" cy="3749675"/>
            <a:chOff x="96" y="1824"/>
            <a:chExt cx="1644" cy="2362"/>
          </a:xfrm>
        </p:grpSpPr>
        <p:sp>
          <p:nvSpPr>
            <p:cNvPr id="49155" name="Text Box 4"/>
            <p:cNvSpPr txBox="1"/>
            <p:nvPr/>
          </p:nvSpPr>
          <p:spPr>
            <a:xfrm>
              <a:off x="864" y="1824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56" name="Line 5"/>
            <p:cNvSpPr/>
            <p:nvPr/>
          </p:nvSpPr>
          <p:spPr>
            <a:xfrm>
              <a:off x="211" y="2723"/>
              <a:ext cx="12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7" name="Rectangle 6"/>
            <p:cNvSpPr/>
            <p:nvPr/>
          </p:nvSpPr>
          <p:spPr>
            <a:xfrm>
              <a:off x="434" y="2605"/>
              <a:ext cx="35" cy="23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58" name="Line 7"/>
            <p:cNvSpPr/>
            <p:nvPr/>
          </p:nvSpPr>
          <p:spPr>
            <a:xfrm>
              <a:off x="229" y="3575"/>
              <a:ext cx="11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9" name="Line 8"/>
            <p:cNvSpPr/>
            <p:nvPr/>
          </p:nvSpPr>
          <p:spPr>
            <a:xfrm>
              <a:off x="1425" y="2723"/>
              <a:ext cx="0" cy="8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0" name="Text Box 9"/>
            <p:cNvSpPr txBox="1"/>
            <p:nvPr/>
          </p:nvSpPr>
          <p:spPr>
            <a:xfrm>
              <a:off x="96" y="2408"/>
              <a:ext cx="2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Rectangle 10"/>
            <p:cNvSpPr/>
            <p:nvPr/>
          </p:nvSpPr>
          <p:spPr>
            <a:xfrm>
              <a:off x="1186" y="2605"/>
              <a:ext cx="34" cy="23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11"/>
            <p:cNvSpPr/>
            <p:nvPr/>
          </p:nvSpPr>
          <p:spPr>
            <a:xfrm>
              <a:off x="673" y="2109"/>
              <a:ext cx="274" cy="3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Line 12"/>
            <p:cNvSpPr/>
            <p:nvPr/>
          </p:nvSpPr>
          <p:spPr>
            <a:xfrm>
              <a:off x="810" y="1869"/>
              <a:ext cx="0" cy="3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4" name="Text Box 13"/>
            <p:cNvSpPr txBox="1"/>
            <p:nvPr/>
          </p:nvSpPr>
          <p:spPr>
            <a:xfrm>
              <a:off x="526" y="1824"/>
              <a:ext cx="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Line 14"/>
            <p:cNvSpPr/>
            <p:nvPr/>
          </p:nvSpPr>
          <p:spPr>
            <a:xfrm>
              <a:off x="810" y="2691"/>
              <a:ext cx="0" cy="12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6" name="Rectangle 15"/>
            <p:cNvSpPr/>
            <p:nvPr/>
          </p:nvSpPr>
          <p:spPr>
            <a:xfrm>
              <a:off x="673" y="3350"/>
              <a:ext cx="274" cy="3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Text Box 16"/>
            <p:cNvSpPr txBox="1"/>
            <p:nvPr/>
          </p:nvSpPr>
          <p:spPr>
            <a:xfrm>
              <a:off x="844" y="3308"/>
              <a:ext cx="2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Rectangle 17"/>
            <p:cNvSpPr/>
            <p:nvPr/>
          </p:nvSpPr>
          <p:spPr>
            <a:xfrm>
              <a:off x="480" y="2147"/>
              <a:ext cx="706" cy="1203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Text Box 18"/>
            <p:cNvSpPr txBox="1"/>
            <p:nvPr/>
          </p:nvSpPr>
          <p:spPr>
            <a:xfrm>
              <a:off x="741" y="2411"/>
              <a:ext cx="240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型沟道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70" name="Group 19"/>
            <p:cNvGrpSpPr/>
            <p:nvPr/>
          </p:nvGrpSpPr>
          <p:grpSpPr>
            <a:xfrm>
              <a:off x="480" y="2381"/>
              <a:ext cx="225" cy="698"/>
              <a:chOff x="1200" y="1584"/>
              <a:chExt cx="336" cy="864"/>
            </a:xfrm>
          </p:grpSpPr>
          <p:sp>
            <p:nvSpPr>
              <p:cNvPr id="49171" name="Rectangle 20"/>
              <p:cNvSpPr/>
              <p:nvPr/>
            </p:nvSpPr>
            <p:spPr>
              <a:xfrm>
                <a:off x="1200" y="1584"/>
                <a:ext cx="336" cy="86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2" name="Line 21"/>
              <p:cNvSpPr/>
              <p:nvPr/>
            </p:nvSpPr>
            <p:spPr>
              <a:xfrm flipH="1">
                <a:off x="1200" y="1584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3" name="Line 22"/>
              <p:cNvSpPr/>
              <p:nvPr/>
            </p:nvSpPr>
            <p:spPr>
              <a:xfrm flipH="1">
                <a:off x="1200" y="1728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4" name="Line 23"/>
              <p:cNvSpPr/>
              <p:nvPr/>
            </p:nvSpPr>
            <p:spPr>
              <a:xfrm flipH="1">
                <a:off x="1200" y="187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5" name="Line 24"/>
              <p:cNvSpPr/>
              <p:nvPr/>
            </p:nvSpPr>
            <p:spPr>
              <a:xfrm flipH="1">
                <a:off x="1200" y="2016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6" name="Line 25"/>
              <p:cNvSpPr/>
              <p:nvPr/>
            </p:nvSpPr>
            <p:spPr>
              <a:xfrm flipH="1">
                <a:off x="1200" y="2160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7" name="Line 26"/>
              <p:cNvSpPr/>
              <p:nvPr/>
            </p:nvSpPr>
            <p:spPr>
              <a:xfrm flipH="1">
                <a:off x="1344" y="2283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8" name="Line 27"/>
              <p:cNvSpPr/>
              <p:nvPr/>
            </p:nvSpPr>
            <p:spPr>
              <a:xfrm flipH="1">
                <a:off x="1440" y="2366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79" name="Line 28"/>
              <p:cNvSpPr/>
              <p:nvPr/>
            </p:nvSpPr>
            <p:spPr>
              <a:xfrm flipH="1">
                <a:off x="1200" y="1584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0" name="Line 29"/>
              <p:cNvSpPr/>
              <p:nvPr/>
            </p:nvSpPr>
            <p:spPr>
              <a:xfrm flipH="1">
                <a:off x="1200" y="1584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181" name="Group 30"/>
            <p:cNvGrpSpPr/>
            <p:nvPr/>
          </p:nvGrpSpPr>
          <p:grpSpPr>
            <a:xfrm>
              <a:off x="960" y="2373"/>
              <a:ext cx="224" cy="698"/>
              <a:chOff x="1200" y="1584"/>
              <a:chExt cx="336" cy="864"/>
            </a:xfrm>
          </p:grpSpPr>
          <p:sp>
            <p:nvSpPr>
              <p:cNvPr id="49182" name="Rectangle 31"/>
              <p:cNvSpPr/>
              <p:nvPr/>
            </p:nvSpPr>
            <p:spPr>
              <a:xfrm>
                <a:off x="1200" y="1584"/>
                <a:ext cx="336" cy="864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3" name="Line 32"/>
              <p:cNvSpPr/>
              <p:nvPr/>
            </p:nvSpPr>
            <p:spPr>
              <a:xfrm flipH="1">
                <a:off x="1200" y="1584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4" name="Line 33"/>
              <p:cNvSpPr/>
              <p:nvPr/>
            </p:nvSpPr>
            <p:spPr>
              <a:xfrm flipH="1">
                <a:off x="1200" y="1728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5" name="Line 34"/>
              <p:cNvSpPr/>
              <p:nvPr/>
            </p:nvSpPr>
            <p:spPr>
              <a:xfrm flipH="1">
                <a:off x="1200" y="1872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6" name="Line 35"/>
              <p:cNvSpPr/>
              <p:nvPr/>
            </p:nvSpPr>
            <p:spPr>
              <a:xfrm flipH="1">
                <a:off x="1200" y="2016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7" name="Line 36"/>
              <p:cNvSpPr/>
              <p:nvPr/>
            </p:nvSpPr>
            <p:spPr>
              <a:xfrm flipH="1">
                <a:off x="1200" y="2160"/>
                <a:ext cx="33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8" name="Line 37"/>
              <p:cNvSpPr/>
              <p:nvPr/>
            </p:nvSpPr>
            <p:spPr>
              <a:xfrm flipH="1">
                <a:off x="1344" y="2283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89" name="Line 38"/>
              <p:cNvSpPr/>
              <p:nvPr/>
            </p:nvSpPr>
            <p:spPr>
              <a:xfrm flipH="1">
                <a:off x="1440" y="2366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90" name="Line 39"/>
              <p:cNvSpPr/>
              <p:nvPr/>
            </p:nvSpPr>
            <p:spPr>
              <a:xfrm flipH="1">
                <a:off x="1200" y="1584"/>
                <a:ext cx="192" cy="1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91" name="Line 40"/>
              <p:cNvSpPr/>
              <p:nvPr/>
            </p:nvSpPr>
            <p:spPr>
              <a:xfrm flipH="1">
                <a:off x="1200" y="1584"/>
                <a:ext cx="96" cy="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9192" name="Rectangle 41"/>
            <p:cNvSpPr/>
            <p:nvPr/>
          </p:nvSpPr>
          <p:spPr>
            <a:xfrm>
              <a:off x="480" y="2458"/>
              <a:ext cx="170" cy="543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3" name="Text Box 42"/>
            <p:cNvSpPr txBox="1"/>
            <p:nvPr/>
          </p:nvSpPr>
          <p:spPr>
            <a:xfrm>
              <a:off x="436" y="2575"/>
              <a:ext cx="3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4" name="Rectangle 43"/>
            <p:cNvSpPr/>
            <p:nvPr/>
          </p:nvSpPr>
          <p:spPr>
            <a:xfrm>
              <a:off x="1005" y="2451"/>
              <a:ext cx="170" cy="54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5" name="Text Box 44"/>
            <p:cNvSpPr txBox="1"/>
            <p:nvPr/>
          </p:nvSpPr>
          <p:spPr>
            <a:xfrm>
              <a:off x="976" y="2567"/>
              <a:ext cx="30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6" name="Line 45"/>
            <p:cNvSpPr/>
            <p:nvPr/>
          </p:nvSpPr>
          <p:spPr>
            <a:xfrm>
              <a:off x="211" y="3929"/>
              <a:ext cx="152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7" name="Line 46"/>
            <p:cNvSpPr/>
            <p:nvPr/>
          </p:nvSpPr>
          <p:spPr>
            <a:xfrm>
              <a:off x="796" y="1861"/>
              <a:ext cx="9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8" name="Line 47"/>
            <p:cNvSpPr/>
            <p:nvPr/>
          </p:nvSpPr>
          <p:spPr>
            <a:xfrm>
              <a:off x="1740" y="1861"/>
              <a:ext cx="0" cy="20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9" name="Line 48"/>
            <p:cNvSpPr/>
            <p:nvPr/>
          </p:nvSpPr>
          <p:spPr>
            <a:xfrm>
              <a:off x="211" y="2715"/>
              <a:ext cx="0" cy="9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0" name="Oval 49"/>
            <p:cNvSpPr/>
            <p:nvPr/>
          </p:nvSpPr>
          <p:spPr>
            <a:xfrm>
              <a:off x="166" y="3502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1" name="Line 50"/>
            <p:cNvSpPr/>
            <p:nvPr/>
          </p:nvSpPr>
          <p:spPr>
            <a:xfrm>
              <a:off x="211" y="3623"/>
              <a:ext cx="0" cy="3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2" name="Oval 51"/>
            <p:cNvSpPr/>
            <p:nvPr/>
          </p:nvSpPr>
          <p:spPr>
            <a:xfrm>
              <a:off x="762" y="3873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3" name="Text Box 52"/>
            <p:cNvSpPr txBox="1"/>
            <p:nvPr/>
          </p:nvSpPr>
          <p:spPr>
            <a:xfrm>
              <a:off x="336" y="3936"/>
              <a:ext cx="12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9973" name="Text Box 53"/>
          <p:cNvSpPr txBox="1"/>
          <p:nvPr/>
        </p:nvSpPr>
        <p:spPr>
          <a:xfrm>
            <a:off x="1308100" y="1508125"/>
            <a:ext cx="6303963" cy="4000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时，耗尽层比较窄，导电沟比较宽</a:t>
            </a:r>
            <a:endParaRPr lang="zh-CN" altLang="en-US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205" name="灯片编号占位符 54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Text Box 2"/>
          <p:cNvSpPr txBox="1"/>
          <p:nvPr/>
        </p:nvSpPr>
        <p:spPr>
          <a:xfrm>
            <a:off x="1065213" y="422275"/>
            <a:ext cx="6934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zh-CN" altLang="en-US" sz="2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4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对导电沟道的控制作用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974" name="Text Box 54"/>
          <p:cNvSpPr txBox="1"/>
          <p:nvPr/>
        </p:nvSpPr>
        <p:spPr>
          <a:xfrm>
            <a:off x="1420813" y="1365250"/>
            <a:ext cx="6819900" cy="4000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由零逐渐减小，耗尽层逐渐加宽，导电沟相应变窄。</a:t>
            </a:r>
            <a:endParaRPr lang="zh-CN" altLang="en-US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2798763" y="2203450"/>
            <a:ext cx="2992437" cy="4224338"/>
            <a:chOff x="1920" y="1776"/>
            <a:chExt cx="1728" cy="2367"/>
          </a:xfrm>
        </p:grpSpPr>
        <p:grpSp>
          <p:nvGrpSpPr>
            <p:cNvPr id="50180" name="Group 57"/>
            <p:cNvGrpSpPr/>
            <p:nvPr/>
          </p:nvGrpSpPr>
          <p:grpSpPr>
            <a:xfrm>
              <a:off x="1920" y="1776"/>
              <a:ext cx="1728" cy="2367"/>
              <a:chOff x="1920" y="1776"/>
              <a:chExt cx="1728" cy="2367"/>
            </a:xfrm>
          </p:grpSpPr>
          <p:sp>
            <p:nvSpPr>
              <p:cNvPr id="50181" name="Text Box 58"/>
              <p:cNvSpPr txBox="1"/>
              <p:nvPr/>
            </p:nvSpPr>
            <p:spPr>
              <a:xfrm>
                <a:off x="2832" y="1776"/>
                <a:ext cx="8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2" name="Line 59"/>
              <p:cNvSpPr/>
              <p:nvPr/>
            </p:nvSpPr>
            <p:spPr>
              <a:xfrm>
                <a:off x="2080" y="2675"/>
                <a:ext cx="121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83" name="Rectangle 60"/>
              <p:cNvSpPr/>
              <p:nvPr/>
            </p:nvSpPr>
            <p:spPr>
              <a:xfrm>
                <a:off x="2317" y="2557"/>
                <a:ext cx="35" cy="234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4" name="Line 61"/>
              <p:cNvSpPr/>
              <p:nvPr/>
            </p:nvSpPr>
            <p:spPr>
              <a:xfrm>
                <a:off x="2098" y="3527"/>
                <a:ext cx="11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85" name="Line 62"/>
              <p:cNvSpPr/>
              <p:nvPr/>
            </p:nvSpPr>
            <p:spPr>
              <a:xfrm>
                <a:off x="3294" y="2675"/>
                <a:ext cx="0" cy="85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86" name="Text Box 63"/>
              <p:cNvSpPr txBox="1"/>
              <p:nvPr/>
            </p:nvSpPr>
            <p:spPr>
              <a:xfrm>
                <a:off x="1965" y="2360"/>
                <a:ext cx="2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7" name="Rectangle 64"/>
              <p:cNvSpPr/>
              <p:nvPr/>
            </p:nvSpPr>
            <p:spPr>
              <a:xfrm>
                <a:off x="3072" y="2557"/>
                <a:ext cx="34" cy="234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8" name="Rectangle 65"/>
              <p:cNvSpPr/>
              <p:nvPr/>
            </p:nvSpPr>
            <p:spPr>
              <a:xfrm>
                <a:off x="2542" y="2061"/>
                <a:ext cx="274" cy="3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9" name="Line 66"/>
              <p:cNvSpPr/>
              <p:nvPr/>
            </p:nvSpPr>
            <p:spPr>
              <a:xfrm>
                <a:off x="2679" y="1821"/>
                <a:ext cx="0" cy="35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0" name="Text Box 67"/>
              <p:cNvSpPr txBox="1"/>
              <p:nvPr/>
            </p:nvSpPr>
            <p:spPr>
              <a:xfrm>
                <a:off x="2395" y="1776"/>
                <a:ext cx="2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1" name="Line 68"/>
              <p:cNvSpPr/>
              <p:nvPr/>
            </p:nvSpPr>
            <p:spPr>
              <a:xfrm>
                <a:off x="2679" y="2643"/>
                <a:ext cx="0" cy="123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2" name="Rectangle 69"/>
              <p:cNvSpPr/>
              <p:nvPr/>
            </p:nvSpPr>
            <p:spPr>
              <a:xfrm>
                <a:off x="2542" y="3302"/>
                <a:ext cx="274" cy="39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3" name="Text Box 70"/>
              <p:cNvSpPr txBox="1"/>
              <p:nvPr/>
            </p:nvSpPr>
            <p:spPr>
              <a:xfrm>
                <a:off x="2713" y="3260"/>
                <a:ext cx="20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0194" name="Group 71"/>
              <p:cNvGrpSpPr/>
              <p:nvPr/>
            </p:nvGrpSpPr>
            <p:grpSpPr>
              <a:xfrm>
                <a:off x="2352" y="2099"/>
                <a:ext cx="720" cy="1250"/>
                <a:chOff x="1584" y="1497"/>
                <a:chExt cx="1008" cy="1547"/>
              </a:xfrm>
            </p:grpSpPr>
            <p:sp>
              <p:nvSpPr>
                <p:cNvPr id="50195" name="Rectangle 72"/>
                <p:cNvSpPr/>
                <p:nvPr/>
              </p:nvSpPr>
              <p:spPr>
                <a:xfrm>
                  <a:off x="1584" y="1497"/>
                  <a:ext cx="1008" cy="1488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196" name="Text Box 73"/>
                <p:cNvSpPr txBox="1"/>
                <p:nvPr/>
              </p:nvSpPr>
              <p:spPr>
                <a:xfrm>
                  <a:off x="2208" y="2688"/>
                  <a:ext cx="335" cy="3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zh-CN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197" name="Group 74"/>
              <p:cNvGrpSpPr/>
              <p:nvPr/>
            </p:nvGrpSpPr>
            <p:grpSpPr>
              <a:xfrm>
                <a:off x="2351" y="2326"/>
                <a:ext cx="289" cy="698"/>
                <a:chOff x="1200" y="1584"/>
                <a:chExt cx="336" cy="864"/>
              </a:xfrm>
            </p:grpSpPr>
            <p:sp>
              <p:nvSpPr>
                <p:cNvPr id="50198" name="Rectangle 75"/>
                <p:cNvSpPr/>
                <p:nvPr/>
              </p:nvSpPr>
              <p:spPr>
                <a:xfrm>
                  <a:off x="1200" y="1584"/>
                  <a:ext cx="336" cy="864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199" name="Line 76"/>
                <p:cNvSpPr/>
                <p:nvPr/>
              </p:nvSpPr>
              <p:spPr>
                <a:xfrm flipH="1">
                  <a:off x="1200" y="1584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0" name="Line 77"/>
                <p:cNvSpPr/>
                <p:nvPr/>
              </p:nvSpPr>
              <p:spPr>
                <a:xfrm flipH="1">
                  <a:off x="1200" y="1728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1" name="Line 78"/>
                <p:cNvSpPr/>
                <p:nvPr/>
              </p:nvSpPr>
              <p:spPr>
                <a:xfrm flipH="1">
                  <a:off x="1200" y="1872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2" name="Line 79"/>
                <p:cNvSpPr/>
                <p:nvPr/>
              </p:nvSpPr>
              <p:spPr>
                <a:xfrm flipH="1">
                  <a:off x="1200" y="2016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3" name="Line 80"/>
                <p:cNvSpPr/>
                <p:nvPr/>
              </p:nvSpPr>
              <p:spPr>
                <a:xfrm flipH="1">
                  <a:off x="1200" y="2160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4" name="Line 81"/>
                <p:cNvSpPr/>
                <p:nvPr/>
              </p:nvSpPr>
              <p:spPr>
                <a:xfrm flipH="1">
                  <a:off x="1344" y="2283"/>
                  <a:ext cx="192" cy="16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5" name="Line 82"/>
                <p:cNvSpPr/>
                <p:nvPr/>
              </p:nvSpPr>
              <p:spPr>
                <a:xfrm flipH="1">
                  <a:off x="1440" y="2366"/>
                  <a:ext cx="96" cy="8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6" name="Line 83"/>
                <p:cNvSpPr/>
                <p:nvPr/>
              </p:nvSpPr>
              <p:spPr>
                <a:xfrm flipH="1">
                  <a:off x="1200" y="1584"/>
                  <a:ext cx="192" cy="16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07" name="Line 84"/>
                <p:cNvSpPr/>
                <p:nvPr/>
              </p:nvSpPr>
              <p:spPr>
                <a:xfrm flipH="1">
                  <a:off x="1200" y="1584"/>
                  <a:ext cx="96" cy="8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0208" name="Group 85"/>
              <p:cNvGrpSpPr/>
              <p:nvPr/>
            </p:nvGrpSpPr>
            <p:grpSpPr>
              <a:xfrm>
                <a:off x="2777" y="2325"/>
                <a:ext cx="295" cy="698"/>
                <a:chOff x="1200" y="1584"/>
                <a:chExt cx="336" cy="864"/>
              </a:xfrm>
            </p:grpSpPr>
            <p:sp>
              <p:nvSpPr>
                <p:cNvPr id="50209" name="Rectangle 86"/>
                <p:cNvSpPr/>
                <p:nvPr/>
              </p:nvSpPr>
              <p:spPr>
                <a:xfrm>
                  <a:off x="1200" y="1584"/>
                  <a:ext cx="336" cy="864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10" name="Line 87"/>
                <p:cNvSpPr/>
                <p:nvPr/>
              </p:nvSpPr>
              <p:spPr>
                <a:xfrm flipH="1">
                  <a:off x="1200" y="1584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1" name="Line 88"/>
                <p:cNvSpPr/>
                <p:nvPr/>
              </p:nvSpPr>
              <p:spPr>
                <a:xfrm flipH="1">
                  <a:off x="1200" y="1728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2" name="Line 89"/>
                <p:cNvSpPr/>
                <p:nvPr/>
              </p:nvSpPr>
              <p:spPr>
                <a:xfrm flipH="1">
                  <a:off x="1200" y="1872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3" name="Line 90"/>
                <p:cNvSpPr/>
                <p:nvPr/>
              </p:nvSpPr>
              <p:spPr>
                <a:xfrm flipH="1">
                  <a:off x="1200" y="2016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4" name="Line 91"/>
                <p:cNvSpPr/>
                <p:nvPr/>
              </p:nvSpPr>
              <p:spPr>
                <a:xfrm flipH="1">
                  <a:off x="1200" y="2160"/>
                  <a:ext cx="33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5" name="Line 92"/>
                <p:cNvSpPr/>
                <p:nvPr/>
              </p:nvSpPr>
              <p:spPr>
                <a:xfrm flipH="1">
                  <a:off x="1344" y="2283"/>
                  <a:ext cx="192" cy="16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6" name="Line 93"/>
                <p:cNvSpPr/>
                <p:nvPr/>
              </p:nvSpPr>
              <p:spPr>
                <a:xfrm flipH="1">
                  <a:off x="1440" y="2366"/>
                  <a:ext cx="96" cy="8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7" name="Line 94"/>
                <p:cNvSpPr/>
                <p:nvPr/>
              </p:nvSpPr>
              <p:spPr>
                <a:xfrm flipH="1">
                  <a:off x="1200" y="1584"/>
                  <a:ext cx="192" cy="16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18" name="Line 95"/>
                <p:cNvSpPr/>
                <p:nvPr/>
              </p:nvSpPr>
              <p:spPr>
                <a:xfrm flipH="1">
                  <a:off x="1200" y="1584"/>
                  <a:ext cx="96" cy="8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0219" name="Rectangle 96"/>
              <p:cNvSpPr/>
              <p:nvPr/>
            </p:nvSpPr>
            <p:spPr>
              <a:xfrm>
                <a:off x="2352" y="2410"/>
                <a:ext cx="170" cy="543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0" name="Text Box 97"/>
              <p:cNvSpPr txBox="1"/>
              <p:nvPr/>
            </p:nvSpPr>
            <p:spPr>
              <a:xfrm>
                <a:off x="2284" y="2527"/>
                <a:ext cx="3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1" name="Rectangle 98"/>
              <p:cNvSpPr/>
              <p:nvPr/>
            </p:nvSpPr>
            <p:spPr>
              <a:xfrm>
                <a:off x="2890" y="2403"/>
                <a:ext cx="170" cy="542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2" name="Text Box 99"/>
              <p:cNvSpPr txBox="1"/>
              <p:nvPr/>
            </p:nvSpPr>
            <p:spPr>
              <a:xfrm>
                <a:off x="2832" y="2519"/>
                <a:ext cx="3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3" name="Line 100"/>
              <p:cNvSpPr/>
              <p:nvPr/>
            </p:nvSpPr>
            <p:spPr>
              <a:xfrm>
                <a:off x="2080" y="3881"/>
                <a:ext cx="152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24" name="Line 101"/>
              <p:cNvSpPr/>
              <p:nvPr/>
            </p:nvSpPr>
            <p:spPr>
              <a:xfrm>
                <a:off x="2665" y="1813"/>
                <a:ext cx="9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25" name="Line 102"/>
              <p:cNvSpPr/>
              <p:nvPr/>
            </p:nvSpPr>
            <p:spPr>
              <a:xfrm>
                <a:off x="3609" y="1813"/>
                <a:ext cx="0" cy="20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26" name="Line 103"/>
              <p:cNvSpPr/>
              <p:nvPr/>
            </p:nvSpPr>
            <p:spPr>
              <a:xfrm>
                <a:off x="2080" y="2667"/>
                <a:ext cx="0" cy="104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27" name="Oval 104"/>
              <p:cNvSpPr/>
              <p:nvPr/>
            </p:nvSpPr>
            <p:spPr>
              <a:xfrm>
                <a:off x="2035" y="3454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8" name="Line 105"/>
              <p:cNvSpPr/>
              <p:nvPr/>
            </p:nvSpPr>
            <p:spPr>
              <a:xfrm>
                <a:off x="2080" y="3755"/>
                <a:ext cx="0" cy="12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29" name="Oval 106"/>
              <p:cNvSpPr/>
              <p:nvPr/>
            </p:nvSpPr>
            <p:spPr>
              <a:xfrm>
                <a:off x="2631" y="3825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0230" name="Group 107"/>
              <p:cNvGrpSpPr/>
              <p:nvPr/>
            </p:nvGrpSpPr>
            <p:grpSpPr>
              <a:xfrm>
                <a:off x="1920" y="3575"/>
                <a:ext cx="360" cy="270"/>
                <a:chOff x="1152" y="3648"/>
                <a:chExt cx="384" cy="288"/>
              </a:xfrm>
            </p:grpSpPr>
            <p:sp>
              <p:nvSpPr>
                <p:cNvPr id="50231" name="Line 108"/>
                <p:cNvSpPr/>
                <p:nvPr/>
              </p:nvSpPr>
              <p:spPr>
                <a:xfrm>
                  <a:off x="1248" y="3792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32" name="Line 109"/>
                <p:cNvSpPr/>
                <p:nvPr/>
              </p:nvSpPr>
              <p:spPr>
                <a:xfrm>
                  <a:off x="1152" y="3840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0233" name="Line 110"/>
                <p:cNvSpPr/>
                <p:nvPr/>
              </p:nvSpPr>
              <p:spPr>
                <a:xfrm flipV="1">
                  <a:off x="1200" y="3648"/>
                  <a:ext cx="288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0234" name="Text Box 111"/>
              <p:cNvSpPr txBox="1"/>
              <p:nvPr/>
            </p:nvSpPr>
            <p:spPr>
              <a:xfrm>
                <a:off x="2592" y="2363"/>
                <a:ext cx="240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型沟道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5" name="Text Box 112"/>
              <p:cNvSpPr txBox="1"/>
              <p:nvPr/>
            </p:nvSpPr>
            <p:spPr>
              <a:xfrm>
                <a:off x="2160" y="3936"/>
                <a:ext cx="1382" cy="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1" i="1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b="1" baseline="-2500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GS(off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&lt; </a:t>
                </a:r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&lt; 0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236" name="Text Box 113"/>
            <p:cNvSpPr txBox="1"/>
            <p:nvPr/>
          </p:nvSpPr>
          <p:spPr>
            <a:xfrm>
              <a:off x="2237" y="3585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237" name="灯片编号占位符 62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Text Box 2"/>
          <p:cNvSpPr txBox="1"/>
          <p:nvPr/>
        </p:nvSpPr>
        <p:spPr>
          <a:xfrm>
            <a:off x="911225" y="500063"/>
            <a:ext cx="6934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6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zh-CN" altLang="en-US" sz="2600" b="1" dirty="0">
                <a:solidFill>
                  <a:srgbClr val="1530F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对导电沟道的控制作用</a:t>
            </a:r>
            <a:endParaRPr lang="zh-CN" altLang="en-US" sz="2400" b="1" dirty="0">
              <a:solidFill>
                <a:srgbClr val="1530F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975" name="Text Box 55"/>
          <p:cNvSpPr txBox="1"/>
          <p:nvPr/>
        </p:nvSpPr>
        <p:spPr>
          <a:xfrm>
            <a:off x="1079500" y="1192213"/>
            <a:ext cx="7872413" cy="4000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0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Off)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，耗尽层合拢，导电沟被夹断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4"/>
          <p:cNvGrpSpPr/>
          <p:nvPr/>
        </p:nvGrpSpPr>
        <p:grpSpPr>
          <a:xfrm>
            <a:off x="3162300" y="2413000"/>
            <a:ext cx="2967038" cy="4140200"/>
            <a:chOff x="3840" y="1776"/>
            <a:chExt cx="1728" cy="2400"/>
          </a:xfrm>
        </p:grpSpPr>
        <p:grpSp>
          <p:nvGrpSpPr>
            <p:cNvPr id="51204" name="Group 115"/>
            <p:cNvGrpSpPr/>
            <p:nvPr/>
          </p:nvGrpSpPr>
          <p:grpSpPr>
            <a:xfrm>
              <a:off x="3840" y="1776"/>
              <a:ext cx="1728" cy="2400"/>
              <a:chOff x="3840" y="1776"/>
              <a:chExt cx="1728" cy="2400"/>
            </a:xfrm>
          </p:grpSpPr>
          <p:sp>
            <p:nvSpPr>
              <p:cNvPr id="51205" name="Text Box 116"/>
              <p:cNvSpPr txBox="1"/>
              <p:nvPr/>
            </p:nvSpPr>
            <p:spPr>
              <a:xfrm>
                <a:off x="4752" y="1776"/>
                <a:ext cx="8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1206" name="Group 117"/>
              <p:cNvGrpSpPr/>
              <p:nvPr/>
            </p:nvGrpSpPr>
            <p:grpSpPr>
              <a:xfrm>
                <a:off x="3840" y="3525"/>
                <a:ext cx="384" cy="288"/>
                <a:chOff x="1152" y="3648"/>
                <a:chExt cx="384" cy="288"/>
              </a:xfrm>
            </p:grpSpPr>
            <p:sp>
              <p:nvSpPr>
                <p:cNvPr id="51207" name="Line 118"/>
                <p:cNvSpPr/>
                <p:nvPr/>
              </p:nvSpPr>
              <p:spPr>
                <a:xfrm>
                  <a:off x="1248" y="3792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08" name="Line 119"/>
                <p:cNvSpPr/>
                <p:nvPr/>
              </p:nvSpPr>
              <p:spPr>
                <a:xfrm>
                  <a:off x="1152" y="3840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09" name="Line 120"/>
                <p:cNvSpPr/>
                <p:nvPr/>
              </p:nvSpPr>
              <p:spPr>
                <a:xfrm flipV="1">
                  <a:off x="1200" y="3648"/>
                  <a:ext cx="288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51210" name="Line 121"/>
              <p:cNvSpPr/>
              <p:nvPr/>
            </p:nvSpPr>
            <p:spPr>
              <a:xfrm>
                <a:off x="4026" y="2654"/>
                <a:ext cx="118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11" name="Rectangle 122"/>
              <p:cNvSpPr/>
              <p:nvPr/>
            </p:nvSpPr>
            <p:spPr>
              <a:xfrm>
                <a:off x="4224" y="2540"/>
                <a:ext cx="48" cy="22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2" name="Line 123"/>
              <p:cNvSpPr/>
              <p:nvPr/>
            </p:nvSpPr>
            <p:spPr>
              <a:xfrm>
                <a:off x="4043" y="3488"/>
                <a:ext cx="116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13" name="Line 124"/>
              <p:cNvSpPr/>
              <p:nvPr/>
            </p:nvSpPr>
            <p:spPr>
              <a:xfrm>
                <a:off x="5212" y="2654"/>
                <a:ext cx="0" cy="83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14" name="Text Box 125"/>
              <p:cNvSpPr txBox="1"/>
              <p:nvPr/>
            </p:nvSpPr>
            <p:spPr>
              <a:xfrm>
                <a:off x="3913" y="2347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5" name="Rectangle 126"/>
              <p:cNvSpPr/>
              <p:nvPr/>
            </p:nvSpPr>
            <p:spPr>
              <a:xfrm>
                <a:off x="4979" y="2540"/>
                <a:ext cx="33" cy="22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6" name="Rectangle 127"/>
              <p:cNvSpPr/>
              <p:nvPr/>
            </p:nvSpPr>
            <p:spPr>
              <a:xfrm>
                <a:off x="4477" y="2074"/>
                <a:ext cx="267" cy="3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7" name="Line 128"/>
              <p:cNvSpPr/>
              <p:nvPr/>
            </p:nvSpPr>
            <p:spPr>
              <a:xfrm>
                <a:off x="4611" y="1820"/>
                <a:ext cx="0" cy="3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18" name="Text Box 129"/>
              <p:cNvSpPr txBox="1"/>
              <p:nvPr/>
            </p:nvSpPr>
            <p:spPr>
              <a:xfrm>
                <a:off x="4333" y="1776"/>
                <a:ext cx="2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9" name="Line 130"/>
              <p:cNvSpPr/>
              <p:nvPr/>
            </p:nvSpPr>
            <p:spPr>
              <a:xfrm>
                <a:off x="4611" y="2623"/>
                <a:ext cx="0" cy="121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0" name="Rectangle 131"/>
              <p:cNvSpPr/>
              <p:nvPr/>
            </p:nvSpPr>
            <p:spPr>
              <a:xfrm>
                <a:off x="4477" y="3268"/>
                <a:ext cx="267" cy="3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1" name="Text Box 132"/>
              <p:cNvSpPr txBox="1"/>
              <p:nvPr/>
            </p:nvSpPr>
            <p:spPr>
              <a:xfrm>
                <a:off x="4645" y="3227"/>
                <a:ext cx="20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1222" name="Group 133"/>
              <p:cNvGrpSpPr/>
              <p:nvPr/>
            </p:nvGrpSpPr>
            <p:grpSpPr>
              <a:xfrm>
                <a:off x="4277" y="2112"/>
                <a:ext cx="702" cy="1213"/>
                <a:chOff x="1584" y="1497"/>
                <a:chExt cx="1008" cy="1561"/>
              </a:xfrm>
            </p:grpSpPr>
            <p:sp>
              <p:nvSpPr>
                <p:cNvPr id="51223" name="Rectangle 134"/>
                <p:cNvSpPr/>
                <p:nvPr/>
              </p:nvSpPr>
              <p:spPr>
                <a:xfrm>
                  <a:off x="1584" y="1497"/>
                  <a:ext cx="1008" cy="1488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4" name="Text Box 135"/>
                <p:cNvSpPr txBox="1"/>
                <p:nvPr/>
              </p:nvSpPr>
              <p:spPr>
                <a:xfrm>
                  <a:off x="2209" y="2687"/>
                  <a:ext cx="334" cy="3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zh-CN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225" name="Rectangle 136"/>
              <p:cNvSpPr/>
              <p:nvPr/>
            </p:nvSpPr>
            <p:spPr>
              <a:xfrm>
                <a:off x="4272" y="2112"/>
                <a:ext cx="696" cy="115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6" name="Line 137"/>
              <p:cNvSpPr/>
              <p:nvPr/>
            </p:nvSpPr>
            <p:spPr>
              <a:xfrm flipH="1">
                <a:off x="4272" y="2112"/>
                <a:ext cx="696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7" name="Line 138"/>
              <p:cNvSpPr/>
              <p:nvPr/>
            </p:nvSpPr>
            <p:spPr>
              <a:xfrm flipH="1">
                <a:off x="4272" y="2304"/>
                <a:ext cx="696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8" name="Line 139"/>
              <p:cNvSpPr/>
              <p:nvPr/>
            </p:nvSpPr>
            <p:spPr>
              <a:xfrm flipH="1">
                <a:off x="4272" y="2496"/>
                <a:ext cx="696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9" name="Line 140"/>
              <p:cNvSpPr/>
              <p:nvPr/>
            </p:nvSpPr>
            <p:spPr>
              <a:xfrm flipH="1">
                <a:off x="4272" y="2688"/>
                <a:ext cx="696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0" name="Line 141"/>
              <p:cNvSpPr/>
              <p:nvPr/>
            </p:nvSpPr>
            <p:spPr>
              <a:xfrm flipH="1">
                <a:off x="4272" y="2880"/>
                <a:ext cx="696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1" name="Line 142"/>
              <p:cNvSpPr/>
              <p:nvPr/>
            </p:nvSpPr>
            <p:spPr>
              <a:xfrm flipH="1">
                <a:off x="4570" y="3044"/>
                <a:ext cx="398" cy="22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2" name="Line 143"/>
              <p:cNvSpPr/>
              <p:nvPr/>
            </p:nvSpPr>
            <p:spPr>
              <a:xfrm flipH="1">
                <a:off x="4769" y="3155"/>
                <a:ext cx="199" cy="1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3" name="Line 144"/>
              <p:cNvSpPr/>
              <p:nvPr/>
            </p:nvSpPr>
            <p:spPr>
              <a:xfrm flipH="1">
                <a:off x="4272" y="2112"/>
                <a:ext cx="398" cy="22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4" name="Line 145"/>
              <p:cNvSpPr/>
              <p:nvPr/>
            </p:nvSpPr>
            <p:spPr>
              <a:xfrm flipH="1">
                <a:off x="4272" y="2112"/>
                <a:ext cx="199" cy="1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5" name="Rectangle 146"/>
              <p:cNvSpPr/>
              <p:nvPr/>
            </p:nvSpPr>
            <p:spPr>
              <a:xfrm>
                <a:off x="4272" y="2396"/>
                <a:ext cx="167" cy="530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36" name="Text Box 147"/>
              <p:cNvSpPr txBox="1"/>
              <p:nvPr/>
            </p:nvSpPr>
            <p:spPr>
              <a:xfrm>
                <a:off x="4224" y="2511"/>
                <a:ext cx="30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37" name="Rectangle 148"/>
              <p:cNvSpPr/>
              <p:nvPr/>
            </p:nvSpPr>
            <p:spPr>
              <a:xfrm>
                <a:off x="4800" y="2389"/>
                <a:ext cx="166" cy="530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38" name="Text Box 149"/>
              <p:cNvSpPr txBox="1"/>
              <p:nvPr/>
            </p:nvSpPr>
            <p:spPr>
              <a:xfrm>
                <a:off x="4752" y="2502"/>
                <a:ext cx="30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39" name="Line 150"/>
              <p:cNvSpPr/>
              <p:nvPr/>
            </p:nvSpPr>
            <p:spPr>
              <a:xfrm>
                <a:off x="4026" y="3834"/>
                <a:ext cx="149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0" name="Line 151"/>
              <p:cNvSpPr/>
              <p:nvPr/>
            </p:nvSpPr>
            <p:spPr>
              <a:xfrm>
                <a:off x="4597" y="1812"/>
                <a:ext cx="92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1" name="Line 152"/>
              <p:cNvSpPr/>
              <p:nvPr/>
            </p:nvSpPr>
            <p:spPr>
              <a:xfrm>
                <a:off x="5520" y="1812"/>
                <a:ext cx="0" cy="202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2" name="Line 153"/>
              <p:cNvSpPr/>
              <p:nvPr/>
            </p:nvSpPr>
            <p:spPr>
              <a:xfrm>
                <a:off x="4026" y="2647"/>
                <a:ext cx="0" cy="10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3" name="Oval 154"/>
              <p:cNvSpPr/>
              <p:nvPr/>
            </p:nvSpPr>
            <p:spPr>
              <a:xfrm>
                <a:off x="3982" y="3416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4" name="Line 155"/>
              <p:cNvSpPr/>
              <p:nvPr/>
            </p:nvSpPr>
            <p:spPr>
              <a:xfrm>
                <a:off x="4026" y="3710"/>
                <a:ext cx="0" cy="1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5" name="Oval 156"/>
              <p:cNvSpPr/>
              <p:nvPr/>
            </p:nvSpPr>
            <p:spPr>
              <a:xfrm>
                <a:off x="4564" y="3779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6" name="Line 157"/>
              <p:cNvSpPr/>
              <p:nvPr/>
            </p:nvSpPr>
            <p:spPr>
              <a:xfrm>
                <a:off x="4616" y="2021"/>
                <a:ext cx="0" cy="12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7" name="Text Box 158"/>
              <p:cNvSpPr txBox="1"/>
              <p:nvPr/>
            </p:nvSpPr>
            <p:spPr>
              <a:xfrm>
                <a:off x="4128" y="3888"/>
                <a:ext cx="13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000" b="1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＜</a:t>
                </a:r>
                <a:r>
                  <a:rPr lang="en-US" altLang="zh-CN" sz="2000" b="1" i="1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GS(off</a:t>
                </a:r>
                <a:r>
                  <a: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48" name="Text Box 159"/>
            <p:cNvSpPr txBox="1"/>
            <p:nvPr/>
          </p:nvSpPr>
          <p:spPr>
            <a:xfrm>
              <a:off x="4171" y="3543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086" name="Rectangle 166"/>
          <p:cNvSpPr/>
          <p:nvPr/>
        </p:nvSpPr>
        <p:spPr>
          <a:xfrm>
            <a:off x="1082675" y="1755775"/>
            <a:ext cx="76311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为夹断电压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为负值。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也可用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0" name="灯片编号占位符 51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8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008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75" grpId="0" animBg="1"/>
      <p:bldP spid="21008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Text Box 2"/>
          <p:cNvSpPr txBox="1"/>
          <p:nvPr/>
        </p:nvSpPr>
        <p:spPr>
          <a:xfrm>
            <a:off x="900113" y="88900"/>
            <a:ext cx="83867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Off)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中一固定值时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对漏极电流</a:t>
            </a:r>
            <a:r>
              <a:rPr lang="en-US" altLang="zh-CN" sz="2400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的影响。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5" name="Text Box 4"/>
          <p:cNvSpPr txBox="1"/>
          <p:nvPr/>
        </p:nvSpPr>
        <p:spPr>
          <a:xfrm>
            <a:off x="968375" y="4638675"/>
            <a:ext cx="3468688" cy="1016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较大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953000" y="1200150"/>
            <a:ext cx="3962400" cy="3190875"/>
            <a:chOff x="2880" y="960"/>
            <a:chExt cx="2496" cy="2010"/>
          </a:xfrm>
        </p:grpSpPr>
        <p:grpSp>
          <p:nvGrpSpPr>
            <p:cNvPr id="52228" name="Group 7"/>
            <p:cNvGrpSpPr/>
            <p:nvPr/>
          </p:nvGrpSpPr>
          <p:grpSpPr>
            <a:xfrm>
              <a:off x="2880" y="2304"/>
              <a:ext cx="360" cy="270"/>
              <a:chOff x="1152" y="3648"/>
              <a:chExt cx="384" cy="288"/>
            </a:xfrm>
          </p:grpSpPr>
          <p:sp>
            <p:nvSpPr>
              <p:cNvPr id="52229" name="Line 8"/>
              <p:cNvSpPr/>
              <p:nvPr/>
            </p:nvSpPr>
            <p:spPr>
              <a:xfrm>
                <a:off x="1248" y="379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30" name="Line 9"/>
              <p:cNvSpPr/>
              <p:nvPr/>
            </p:nvSpPr>
            <p:spPr>
              <a:xfrm>
                <a:off x="1152" y="384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31" name="Line 10"/>
              <p:cNvSpPr/>
              <p:nvPr/>
            </p:nvSpPr>
            <p:spPr>
              <a:xfrm flipV="1">
                <a:off x="1200" y="3648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2232" name="Line 11"/>
            <p:cNvSpPr/>
            <p:nvPr/>
          </p:nvSpPr>
          <p:spPr>
            <a:xfrm>
              <a:off x="3047" y="1859"/>
              <a:ext cx="15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Line 12"/>
            <p:cNvSpPr/>
            <p:nvPr/>
          </p:nvSpPr>
          <p:spPr>
            <a:xfrm>
              <a:off x="3479" y="2711"/>
              <a:ext cx="108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Line 13"/>
            <p:cNvSpPr/>
            <p:nvPr/>
          </p:nvSpPr>
          <p:spPr>
            <a:xfrm>
              <a:off x="4565" y="1859"/>
              <a:ext cx="0" cy="8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5" name="Text Box 14"/>
            <p:cNvSpPr txBox="1"/>
            <p:nvPr/>
          </p:nvSpPr>
          <p:spPr>
            <a:xfrm>
              <a:off x="3370" y="1622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Rectangle 15"/>
            <p:cNvSpPr/>
            <p:nvPr/>
          </p:nvSpPr>
          <p:spPr>
            <a:xfrm>
              <a:off x="4343" y="1741"/>
              <a:ext cx="34" cy="23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Rectangle 16"/>
            <p:cNvSpPr/>
            <p:nvPr/>
          </p:nvSpPr>
          <p:spPr>
            <a:xfrm>
              <a:off x="3813" y="1245"/>
              <a:ext cx="274" cy="3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Line 17"/>
            <p:cNvSpPr/>
            <p:nvPr/>
          </p:nvSpPr>
          <p:spPr>
            <a:xfrm>
              <a:off x="3950" y="960"/>
              <a:ext cx="0" cy="4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Text Box 18"/>
            <p:cNvSpPr txBox="1"/>
            <p:nvPr/>
          </p:nvSpPr>
          <p:spPr>
            <a:xfrm>
              <a:off x="3719" y="1008"/>
              <a:ext cx="2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0" name="Line 19"/>
            <p:cNvSpPr/>
            <p:nvPr/>
          </p:nvSpPr>
          <p:spPr>
            <a:xfrm>
              <a:off x="3950" y="1827"/>
              <a:ext cx="0" cy="11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Rectangle 20"/>
            <p:cNvSpPr/>
            <p:nvPr/>
          </p:nvSpPr>
          <p:spPr>
            <a:xfrm>
              <a:off x="3813" y="2486"/>
              <a:ext cx="274" cy="3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Text Box 21"/>
            <p:cNvSpPr txBox="1"/>
            <p:nvPr/>
          </p:nvSpPr>
          <p:spPr>
            <a:xfrm>
              <a:off x="3984" y="2486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Rectangle 22"/>
            <p:cNvSpPr/>
            <p:nvPr/>
          </p:nvSpPr>
          <p:spPr>
            <a:xfrm>
              <a:off x="3623" y="1283"/>
              <a:ext cx="720" cy="120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23"/>
            <p:cNvSpPr txBox="1"/>
            <p:nvPr/>
          </p:nvSpPr>
          <p:spPr>
            <a:xfrm>
              <a:off x="3603" y="1584"/>
              <a:ext cx="33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="1" baseline="30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Line 24"/>
            <p:cNvSpPr/>
            <p:nvPr/>
          </p:nvSpPr>
          <p:spPr>
            <a:xfrm>
              <a:off x="3038" y="2928"/>
              <a:ext cx="18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Line 25"/>
            <p:cNvSpPr/>
            <p:nvPr/>
          </p:nvSpPr>
          <p:spPr>
            <a:xfrm>
              <a:off x="3936" y="960"/>
              <a:ext cx="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7" name="Line 26"/>
            <p:cNvSpPr/>
            <p:nvPr/>
          </p:nvSpPr>
          <p:spPr>
            <a:xfrm>
              <a:off x="3047" y="249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8" name="Oval 27"/>
            <p:cNvSpPr/>
            <p:nvPr/>
          </p:nvSpPr>
          <p:spPr>
            <a:xfrm>
              <a:off x="3431" y="1830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9" name="Oval 28"/>
            <p:cNvSpPr/>
            <p:nvPr/>
          </p:nvSpPr>
          <p:spPr>
            <a:xfrm>
              <a:off x="3902" y="2880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0" name="Text Box 29"/>
            <p:cNvSpPr txBox="1"/>
            <p:nvPr/>
          </p:nvSpPr>
          <p:spPr>
            <a:xfrm>
              <a:off x="3863" y="1680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1" name="Line 30"/>
            <p:cNvSpPr/>
            <p:nvPr/>
          </p:nvSpPr>
          <p:spPr>
            <a:xfrm>
              <a:off x="4871" y="960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252" name="Group 31"/>
            <p:cNvGrpSpPr/>
            <p:nvPr/>
          </p:nvGrpSpPr>
          <p:grpSpPr>
            <a:xfrm>
              <a:off x="4679" y="1829"/>
              <a:ext cx="361" cy="151"/>
              <a:chOff x="3599" y="2681"/>
              <a:chExt cx="361" cy="151"/>
            </a:xfrm>
          </p:grpSpPr>
          <p:grpSp>
            <p:nvGrpSpPr>
              <p:cNvPr id="52253" name="Group 32"/>
              <p:cNvGrpSpPr/>
              <p:nvPr/>
            </p:nvGrpSpPr>
            <p:grpSpPr>
              <a:xfrm>
                <a:off x="3599" y="2681"/>
                <a:ext cx="360" cy="46"/>
                <a:chOff x="3599" y="2681"/>
                <a:chExt cx="360" cy="46"/>
              </a:xfrm>
            </p:grpSpPr>
            <p:sp>
              <p:nvSpPr>
                <p:cNvPr id="52254" name="Line 33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2255" name="Line 34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256" name="Group 35"/>
              <p:cNvGrpSpPr/>
              <p:nvPr/>
            </p:nvGrpSpPr>
            <p:grpSpPr>
              <a:xfrm>
                <a:off x="3600" y="2786"/>
                <a:ext cx="360" cy="46"/>
                <a:chOff x="3599" y="2681"/>
                <a:chExt cx="360" cy="46"/>
              </a:xfrm>
            </p:grpSpPr>
            <p:sp>
              <p:nvSpPr>
                <p:cNvPr id="52257" name="Line 36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2258" name="Line 37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2259" name="Line 38"/>
            <p:cNvSpPr/>
            <p:nvPr/>
          </p:nvSpPr>
          <p:spPr>
            <a:xfrm>
              <a:off x="3479" y="1885"/>
              <a:ext cx="0" cy="8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0" name="Line 39"/>
            <p:cNvSpPr/>
            <p:nvPr/>
          </p:nvSpPr>
          <p:spPr>
            <a:xfrm>
              <a:off x="4871" y="1981"/>
              <a:ext cx="0" cy="9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1" name="Line 40"/>
            <p:cNvSpPr/>
            <p:nvPr/>
          </p:nvSpPr>
          <p:spPr>
            <a:xfrm>
              <a:off x="4007" y="2640"/>
              <a:ext cx="0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2262" name="Text Box 41"/>
            <p:cNvSpPr txBox="1"/>
            <p:nvPr/>
          </p:nvSpPr>
          <p:spPr>
            <a:xfrm>
              <a:off x="4007" y="268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2263" name="Group 42"/>
            <p:cNvGrpSpPr/>
            <p:nvPr/>
          </p:nvGrpSpPr>
          <p:grpSpPr>
            <a:xfrm>
              <a:off x="4007" y="960"/>
              <a:ext cx="288" cy="250"/>
              <a:chOff x="864" y="998"/>
              <a:chExt cx="288" cy="250"/>
            </a:xfrm>
          </p:grpSpPr>
          <p:sp>
            <p:nvSpPr>
              <p:cNvPr id="52264" name="Text Box 43"/>
              <p:cNvSpPr txBox="1"/>
              <p:nvPr/>
            </p:nvSpPr>
            <p:spPr>
              <a:xfrm>
                <a:off x="864" y="99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65" name="Line 44"/>
              <p:cNvSpPr/>
              <p:nvPr/>
            </p:nvSpPr>
            <p:spPr>
              <a:xfrm>
                <a:off x="864" y="1008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</p:grpSp>
        <p:sp>
          <p:nvSpPr>
            <p:cNvPr id="52266" name="Line 45"/>
            <p:cNvSpPr/>
            <p:nvPr/>
          </p:nvSpPr>
          <p:spPr>
            <a:xfrm>
              <a:off x="3047" y="1851"/>
              <a:ext cx="0" cy="5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7" name="Line 46"/>
            <p:cNvSpPr/>
            <p:nvPr/>
          </p:nvSpPr>
          <p:spPr>
            <a:xfrm>
              <a:off x="3600" y="1440"/>
              <a:ext cx="2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8" name="Line 47"/>
            <p:cNvSpPr/>
            <p:nvPr/>
          </p:nvSpPr>
          <p:spPr>
            <a:xfrm>
              <a:off x="4080" y="144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9" name="Freeform 48"/>
            <p:cNvSpPr/>
            <p:nvPr/>
          </p:nvSpPr>
          <p:spPr>
            <a:xfrm>
              <a:off x="3640" y="1440"/>
              <a:ext cx="251" cy="902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37" y="471"/>
                </a:cxn>
                <a:cxn ang="0">
                  <a:pos x="163" y="782"/>
                </a:cxn>
                <a:cxn ang="0">
                  <a:pos x="26" y="882"/>
                </a:cxn>
                <a:cxn ang="0">
                  <a:pos x="8" y="901"/>
                </a:cxn>
              </a:cxnLst>
              <a:pathLst>
                <a:path w="251" h="902">
                  <a:moveTo>
                    <a:pt x="248" y="0"/>
                  </a:moveTo>
                  <a:cubicBezTo>
                    <a:pt x="246" y="78"/>
                    <a:pt x="251" y="341"/>
                    <a:pt x="237" y="471"/>
                  </a:cubicBezTo>
                  <a:cubicBezTo>
                    <a:pt x="223" y="601"/>
                    <a:pt x="198" y="713"/>
                    <a:pt x="163" y="782"/>
                  </a:cubicBezTo>
                  <a:cubicBezTo>
                    <a:pt x="128" y="851"/>
                    <a:pt x="52" y="862"/>
                    <a:pt x="26" y="882"/>
                  </a:cubicBezTo>
                  <a:cubicBezTo>
                    <a:pt x="0" y="902"/>
                    <a:pt x="12" y="897"/>
                    <a:pt x="8" y="90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0" name="Freeform 49"/>
            <p:cNvSpPr/>
            <p:nvPr/>
          </p:nvSpPr>
          <p:spPr>
            <a:xfrm>
              <a:off x="4077" y="1440"/>
              <a:ext cx="275" cy="88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398"/>
                </a:cxn>
                <a:cxn ang="0">
                  <a:pos x="10" y="526"/>
                </a:cxn>
                <a:cxn ang="0">
                  <a:pos x="28" y="617"/>
                </a:cxn>
                <a:cxn ang="0">
                  <a:pos x="92" y="745"/>
                </a:cxn>
                <a:cxn ang="0">
                  <a:pos x="220" y="864"/>
                </a:cxn>
                <a:cxn ang="0">
                  <a:pos x="275" y="846"/>
                </a:cxn>
              </a:cxnLst>
              <a:pathLst>
                <a:path w="275" h="881">
                  <a:moveTo>
                    <a:pt x="3" y="0"/>
                  </a:moveTo>
                  <a:cubicBezTo>
                    <a:pt x="3" y="66"/>
                    <a:pt x="0" y="310"/>
                    <a:pt x="1" y="398"/>
                  </a:cubicBezTo>
                  <a:cubicBezTo>
                    <a:pt x="2" y="486"/>
                    <a:pt x="6" y="490"/>
                    <a:pt x="10" y="526"/>
                  </a:cubicBezTo>
                  <a:cubicBezTo>
                    <a:pt x="14" y="562"/>
                    <a:pt x="14" y="581"/>
                    <a:pt x="28" y="617"/>
                  </a:cubicBezTo>
                  <a:cubicBezTo>
                    <a:pt x="42" y="653"/>
                    <a:pt x="60" y="704"/>
                    <a:pt x="92" y="745"/>
                  </a:cubicBezTo>
                  <a:cubicBezTo>
                    <a:pt x="124" y="786"/>
                    <a:pt x="190" y="847"/>
                    <a:pt x="220" y="864"/>
                  </a:cubicBezTo>
                  <a:cubicBezTo>
                    <a:pt x="250" y="881"/>
                    <a:pt x="264" y="850"/>
                    <a:pt x="275" y="8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1" name="Line 50"/>
            <p:cNvSpPr/>
            <p:nvPr/>
          </p:nvSpPr>
          <p:spPr>
            <a:xfrm flipH="1">
              <a:off x="3648" y="1440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2" name="Line 51"/>
            <p:cNvSpPr/>
            <p:nvPr/>
          </p:nvSpPr>
          <p:spPr>
            <a:xfrm flipH="1">
              <a:off x="3648" y="1536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3" name="Line 52"/>
            <p:cNvSpPr/>
            <p:nvPr/>
          </p:nvSpPr>
          <p:spPr>
            <a:xfrm flipH="1">
              <a:off x="3648" y="1632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4" name="Line 53"/>
            <p:cNvSpPr/>
            <p:nvPr/>
          </p:nvSpPr>
          <p:spPr>
            <a:xfrm flipH="1">
              <a:off x="3648" y="1728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5" name="Line 54"/>
            <p:cNvSpPr/>
            <p:nvPr/>
          </p:nvSpPr>
          <p:spPr>
            <a:xfrm flipH="1">
              <a:off x="3648" y="1824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6" name="Line 55"/>
            <p:cNvSpPr/>
            <p:nvPr/>
          </p:nvSpPr>
          <p:spPr>
            <a:xfrm flipH="1">
              <a:off x="3648" y="1920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7" name="Line 56"/>
            <p:cNvSpPr/>
            <p:nvPr/>
          </p:nvSpPr>
          <p:spPr>
            <a:xfrm flipH="1">
              <a:off x="3600" y="2064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8" name="Line 57"/>
            <p:cNvSpPr/>
            <p:nvPr/>
          </p:nvSpPr>
          <p:spPr>
            <a:xfrm flipH="1">
              <a:off x="3600" y="1440"/>
              <a:ext cx="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9" name="Line 58"/>
            <p:cNvSpPr/>
            <p:nvPr/>
          </p:nvSpPr>
          <p:spPr>
            <a:xfrm flipH="1">
              <a:off x="3624" y="1440"/>
              <a:ext cx="8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280" name="Group 59"/>
            <p:cNvGrpSpPr/>
            <p:nvPr/>
          </p:nvGrpSpPr>
          <p:grpSpPr>
            <a:xfrm>
              <a:off x="3552" y="1584"/>
              <a:ext cx="307" cy="553"/>
              <a:chOff x="3552" y="1584"/>
              <a:chExt cx="307" cy="553"/>
            </a:xfrm>
          </p:grpSpPr>
          <p:grpSp>
            <p:nvGrpSpPr>
              <p:cNvPr id="52281" name="Group 60"/>
              <p:cNvGrpSpPr/>
              <p:nvPr/>
            </p:nvGrpSpPr>
            <p:grpSpPr>
              <a:xfrm>
                <a:off x="3588" y="1594"/>
                <a:ext cx="156" cy="543"/>
                <a:chOff x="3588" y="1594"/>
                <a:chExt cx="156" cy="543"/>
              </a:xfrm>
            </p:grpSpPr>
            <p:sp>
              <p:nvSpPr>
                <p:cNvPr id="52282" name="Rectangle 61"/>
                <p:cNvSpPr/>
                <p:nvPr/>
              </p:nvSpPr>
              <p:spPr>
                <a:xfrm>
                  <a:off x="3588" y="1741"/>
                  <a:ext cx="35" cy="234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83" name="Rectangle 62"/>
                <p:cNvSpPr/>
                <p:nvPr/>
              </p:nvSpPr>
              <p:spPr>
                <a:xfrm>
                  <a:off x="3623" y="1594"/>
                  <a:ext cx="121" cy="543"/>
                </a:xfrm>
                <a:prstGeom prst="rect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284" name="Text Box 63"/>
              <p:cNvSpPr txBox="1"/>
              <p:nvPr/>
            </p:nvSpPr>
            <p:spPr>
              <a:xfrm>
                <a:off x="3552" y="1584"/>
                <a:ext cx="30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85" name="Line 64"/>
            <p:cNvSpPr/>
            <p:nvPr/>
          </p:nvSpPr>
          <p:spPr>
            <a:xfrm flipH="1">
              <a:off x="4080" y="1440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6" name="Line 65"/>
            <p:cNvSpPr/>
            <p:nvPr/>
          </p:nvSpPr>
          <p:spPr>
            <a:xfrm flipH="1">
              <a:off x="4080" y="1488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7" name="Line 66"/>
            <p:cNvSpPr/>
            <p:nvPr/>
          </p:nvSpPr>
          <p:spPr>
            <a:xfrm flipH="1">
              <a:off x="4080" y="1584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8" name="Line 67"/>
            <p:cNvSpPr/>
            <p:nvPr/>
          </p:nvSpPr>
          <p:spPr>
            <a:xfrm flipH="1">
              <a:off x="4080" y="1728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9" name="Line 68"/>
            <p:cNvSpPr/>
            <p:nvPr/>
          </p:nvSpPr>
          <p:spPr>
            <a:xfrm flipH="1">
              <a:off x="4128" y="1824"/>
              <a:ext cx="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90" name="Line 69"/>
            <p:cNvSpPr/>
            <p:nvPr/>
          </p:nvSpPr>
          <p:spPr>
            <a:xfrm flipH="1">
              <a:off x="4136" y="1920"/>
              <a:ext cx="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91" name="Line 70"/>
            <p:cNvSpPr/>
            <p:nvPr/>
          </p:nvSpPr>
          <p:spPr>
            <a:xfrm flipH="1">
              <a:off x="4176" y="2016"/>
              <a:ext cx="160" cy="19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92" name="Line 71"/>
            <p:cNvSpPr/>
            <p:nvPr/>
          </p:nvSpPr>
          <p:spPr>
            <a:xfrm flipH="1">
              <a:off x="4088" y="1440"/>
              <a:ext cx="160" cy="19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93" name="Line 72"/>
            <p:cNvSpPr/>
            <p:nvPr/>
          </p:nvSpPr>
          <p:spPr>
            <a:xfrm flipH="1">
              <a:off x="4056" y="1440"/>
              <a:ext cx="120" cy="1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94" name="Line 73"/>
            <p:cNvSpPr/>
            <p:nvPr/>
          </p:nvSpPr>
          <p:spPr>
            <a:xfrm flipH="1">
              <a:off x="4224" y="2112"/>
              <a:ext cx="120" cy="1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95" name="Line 74"/>
            <p:cNvSpPr/>
            <p:nvPr/>
          </p:nvSpPr>
          <p:spPr>
            <a:xfrm flipH="1">
              <a:off x="4248" y="2208"/>
              <a:ext cx="8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296" name="Group 75"/>
            <p:cNvGrpSpPr/>
            <p:nvPr/>
          </p:nvGrpSpPr>
          <p:grpSpPr>
            <a:xfrm>
              <a:off x="4157" y="1584"/>
              <a:ext cx="307" cy="545"/>
              <a:chOff x="4157" y="1584"/>
              <a:chExt cx="307" cy="545"/>
            </a:xfrm>
          </p:grpSpPr>
          <p:sp>
            <p:nvSpPr>
              <p:cNvPr id="52297" name="Rectangle 76"/>
              <p:cNvSpPr/>
              <p:nvPr/>
            </p:nvSpPr>
            <p:spPr>
              <a:xfrm>
                <a:off x="4224" y="1587"/>
                <a:ext cx="107" cy="542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98" name="Text Box 77"/>
              <p:cNvSpPr txBox="1"/>
              <p:nvPr/>
            </p:nvSpPr>
            <p:spPr>
              <a:xfrm>
                <a:off x="4157" y="1584"/>
                <a:ext cx="30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99" name="Text Box 78"/>
            <p:cNvSpPr txBox="1"/>
            <p:nvPr/>
          </p:nvSpPr>
          <p:spPr>
            <a:xfrm>
              <a:off x="4848" y="158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00" name="Text Box 79"/>
            <p:cNvSpPr txBox="1"/>
            <p:nvPr/>
          </p:nvSpPr>
          <p:spPr>
            <a:xfrm>
              <a:off x="2976" y="2448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3070" name="Text Box 81"/>
          <p:cNvSpPr txBox="1"/>
          <p:nvPr/>
        </p:nvSpPr>
        <p:spPr>
          <a:xfrm>
            <a:off x="5100638" y="4648200"/>
            <a:ext cx="3743325" cy="9144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&lt; 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更小。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83"/>
          <p:cNvGrpSpPr/>
          <p:nvPr/>
        </p:nvGrpSpPr>
        <p:grpSpPr>
          <a:xfrm>
            <a:off x="1066800" y="1300163"/>
            <a:ext cx="3711575" cy="3190875"/>
            <a:chOff x="3038" y="960"/>
            <a:chExt cx="2338" cy="2010"/>
          </a:xfrm>
        </p:grpSpPr>
        <p:sp>
          <p:nvSpPr>
            <p:cNvPr id="52303" name="Line 84"/>
            <p:cNvSpPr/>
            <p:nvPr/>
          </p:nvSpPr>
          <p:spPr>
            <a:xfrm>
              <a:off x="3047" y="1859"/>
              <a:ext cx="15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4" name="Line 85"/>
            <p:cNvSpPr/>
            <p:nvPr/>
          </p:nvSpPr>
          <p:spPr>
            <a:xfrm>
              <a:off x="3479" y="2711"/>
              <a:ext cx="108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5" name="Line 86"/>
            <p:cNvSpPr/>
            <p:nvPr/>
          </p:nvSpPr>
          <p:spPr>
            <a:xfrm>
              <a:off x="4565" y="1859"/>
              <a:ext cx="0" cy="8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6" name="Text Box 87"/>
            <p:cNvSpPr txBox="1"/>
            <p:nvPr/>
          </p:nvSpPr>
          <p:spPr>
            <a:xfrm>
              <a:off x="3370" y="1622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07" name="Rectangle 88"/>
            <p:cNvSpPr/>
            <p:nvPr/>
          </p:nvSpPr>
          <p:spPr>
            <a:xfrm>
              <a:off x="3813" y="1245"/>
              <a:ext cx="274" cy="3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08" name="Line 89"/>
            <p:cNvSpPr/>
            <p:nvPr/>
          </p:nvSpPr>
          <p:spPr>
            <a:xfrm>
              <a:off x="3950" y="960"/>
              <a:ext cx="0" cy="4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9" name="Text Box 90"/>
            <p:cNvSpPr txBox="1"/>
            <p:nvPr/>
          </p:nvSpPr>
          <p:spPr>
            <a:xfrm>
              <a:off x="3719" y="1008"/>
              <a:ext cx="2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10" name="Line 91"/>
            <p:cNvSpPr/>
            <p:nvPr/>
          </p:nvSpPr>
          <p:spPr>
            <a:xfrm>
              <a:off x="3950" y="1827"/>
              <a:ext cx="0" cy="11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1" name="Rectangle 92"/>
            <p:cNvSpPr/>
            <p:nvPr/>
          </p:nvSpPr>
          <p:spPr>
            <a:xfrm>
              <a:off x="3813" y="2486"/>
              <a:ext cx="274" cy="3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12" name="Text Box 93"/>
            <p:cNvSpPr txBox="1"/>
            <p:nvPr/>
          </p:nvSpPr>
          <p:spPr>
            <a:xfrm>
              <a:off x="3984" y="2486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13" name="Rectangle 94"/>
            <p:cNvSpPr/>
            <p:nvPr/>
          </p:nvSpPr>
          <p:spPr>
            <a:xfrm>
              <a:off x="3623" y="1283"/>
              <a:ext cx="720" cy="120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14" name="Line 95"/>
            <p:cNvSpPr/>
            <p:nvPr/>
          </p:nvSpPr>
          <p:spPr>
            <a:xfrm>
              <a:off x="3038" y="2928"/>
              <a:ext cx="18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5" name="Line 96"/>
            <p:cNvSpPr/>
            <p:nvPr/>
          </p:nvSpPr>
          <p:spPr>
            <a:xfrm>
              <a:off x="3936" y="960"/>
              <a:ext cx="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6" name="Line 97"/>
            <p:cNvSpPr/>
            <p:nvPr/>
          </p:nvSpPr>
          <p:spPr>
            <a:xfrm>
              <a:off x="3047" y="249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7" name="Oval 98"/>
            <p:cNvSpPr/>
            <p:nvPr/>
          </p:nvSpPr>
          <p:spPr>
            <a:xfrm>
              <a:off x="3431" y="1830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18" name="Oval 99"/>
            <p:cNvSpPr/>
            <p:nvPr/>
          </p:nvSpPr>
          <p:spPr>
            <a:xfrm>
              <a:off x="3902" y="2880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19" name="Text Box 100"/>
            <p:cNvSpPr txBox="1"/>
            <p:nvPr/>
          </p:nvSpPr>
          <p:spPr>
            <a:xfrm>
              <a:off x="3863" y="1680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20" name="Line 101"/>
            <p:cNvSpPr/>
            <p:nvPr/>
          </p:nvSpPr>
          <p:spPr>
            <a:xfrm>
              <a:off x="4871" y="960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321" name="Group 102"/>
            <p:cNvGrpSpPr/>
            <p:nvPr/>
          </p:nvGrpSpPr>
          <p:grpSpPr>
            <a:xfrm>
              <a:off x="4679" y="1829"/>
              <a:ext cx="361" cy="151"/>
              <a:chOff x="3599" y="2681"/>
              <a:chExt cx="361" cy="151"/>
            </a:xfrm>
          </p:grpSpPr>
          <p:grpSp>
            <p:nvGrpSpPr>
              <p:cNvPr id="52322" name="Group 103"/>
              <p:cNvGrpSpPr/>
              <p:nvPr/>
            </p:nvGrpSpPr>
            <p:grpSpPr>
              <a:xfrm>
                <a:off x="3599" y="2681"/>
                <a:ext cx="360" cy="46"/>
                <a:chOff x="3599" y="2681"/>
                <a:chExt cx="360" cy="46"/>
              </a:xfrm>
            </p:grpSpPr>
            <p:sp>
              <p:nvSpPr>
                <p:cNvPr id="52323" name="Line 104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2324" name="Line 105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2325" name="Group 106"/>
              <p:cNvGrpSpPr/>
              <p:nvPr/>
            </p:nvGrpSpPr>
            <p:grpSpPr>
              <a:xfrm>
                <a:off x="3600" y="2786"/>
                <a:ext cx="360" cy="46"/>
                <a:chOff x="3599" y="2681"/>
                <a:chExt cx="360" cy="46"/>
              </a:xfrm>
            </p:grpSpPr>
            <p:sp>
              <p:nvSpPr>
                <p:cNvPr id="52326" name="Line 107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2327" name="Line 108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2328" name="Line 109"/>
            <p:cNvSpPr/>
            <p:nvPr/>
          </p:nvSpPr>
          <p:spPr>
            <a:xfrm>
              <a:off x="3479" y="1885"/>
              <a:ext cx="0" cy="8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29" name="Line 110"/>
            <p:cNvSpPr/>
            <p:nvPr/>
          </p:nvSpPr>
          <p:spPr>
            <a:xfrm>
              <a:off x="4871" y="1981"/>
              <a:ext cx="0" cy="9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30" name="Line 111"/>
            <p:cNvSpPr/>
            <p:nvPr/>
          </p:nvSpPr>
          <p:spPr>
            <a:xfrm>
              <a:off x="4007" y="2640"/>
              <a:ext cx="0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2331" name="Text Box 112"/>
            <p:cNvSpPr txBox="1"/>
            <p:nvPr/>
          </p:nvSpPr>
          <p:spPr>
            <a:xfrm>
              <a:off x="4007" y="268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2332" name="Group 113"/>
            <p:cNvGrpSpPr/>
            <p:nvPr/>
          </p:nvGrpSpPr>
          <p:grpSpPr>
            <a:xfrm>
              <a:off x="4007" y="960"/>
              <a:ext cx="288" cy="250"/>
              <a:chOff x="864" y="998"/>
              <a:chExt cx="288" cy="250"/>
            </a:xfrm>
          </p:grpSpPr>
          <p:sp>
            <p:nvSpPr>
              <p:cNvPr id="52333" name="Text Box 114"/>
              <p:cNvSpPr txBox="1"/>
              <p:nvPr/>
            </p:nvSpPr>
            <p:spPr>
              <a:xfrm>
                <a:off x="864" y="99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334" name="Line 115"/>
              <p:cNvSpPr/>
              <p:nvPr/>
            </p:nvSpPr>
            <p:spPr>
              <a:xfrm>
                <a:off x="864" y="1008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</p:grpSp>
        <p:sp>
          <p:nvSpPr>
            <p:cNvPr id="52335" name="Line 116"/>
            <p:cNvSpPr/>
            <p:nvPr/>
          </p:nvSpPr>
          <p:spPr>
            <a:xfrm>
              <a:off x="3047" y="1851"/>
              <a:ext cx="0" cy="6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36" name="Freeform 117"/>
            <p:cNvSpPr/>
            <p:nvPr/>
          </p:nvSpPr>
          <p:spPr>
            <a:xfrm>
              <a:off x="3624" y="1584"/>
              <a:ext cx="168" cy="74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4" y="372"/>
                </a:cxn>
                <a:cxn ang="0">
                  <a:pos x="31" y="617"/>
                </a:cxn>
                <a:cxn ang="0">
                  <a:pos x="15" y="704"/>
                </a:cxn>
                <a:cxn ang="0">
                  <a:pos x="0" y="748"/>
                </a:cxn>
              </a:cxnLst>
              <a:pathLst>
                <a:path w="197" h="748">
                  <a:moveTo>
                    <a:pt x="195" y="0"/>
                  </a:moveTo>
                  <a:cubicBezTo>
                    <a:pt x="193" y="62"/>
                    <a:pt x="197" y="269"/>
                    <a:pt x="186" y="372"/>
                  </a:cubicBezTo>
                  <a:cubicBezTo>
                    <a:pt x="175" y="474"/>
                    <a:pt x="148" y="562"/>
                    <a:pt x="128" y="617"/>
                  </a:cubicBezTo>
                  <a:cubicBezTo>
                    <a:pt x="108" y="672"/>
                    <a:pt x="85" y="682"/>
                    <a:pt x="64" y="704"/>
                  </a:cubicBezTo>
                  <a:cubicBezTo>
                    <a:pt x="43" y="726"/>
                    <a:pt x="13" y="739"/>
                    <a:pt x="0" y="74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37" name="Freeform 118"/>
            <p:cNvSpPr/>
            <p:nvPr/>
          </p:nvSpPr>
          <p:spPr>
            <a:xfrm>
              <a:off x="3632" y="1636"/>
              <a:ext cx="152" cy="1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175"/>
                </a:cxn>
              </a:cxnLst>
              <a:pathLst>
                <a:path w="152" h="175">
                  <a:moveTo>
                    <a:pt x="152" y="0"/>
                  </a:moveTo>
                  <a:lnTo>
                    <a:pt x="0" y="175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38" name="Freeform 119"/>
            <p:cNvSpPr/>
            <p:nvPr/>
          </p:nvSpPr>
          <p:spPr>
            <a:xfrm>
              <a:off x="3631" y="1688"/>
              <a:ext cx="165" cy="199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199"/>
                </a:cxn>
              </a:cxnLst>
              <a:pathLst>
                <a:path w="165" h="199">
                  <a:moveTo>
                    <a:pt x="165" y="0"/>
                  </a:moveTo>
                  <a:lnTo>
                    <a:pt x="0" y="19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39" name="Freeform 120"/>
            <p:cNvSpPr/>
            <p:nvPr/>
          </p:nvSpPr>
          <p:spPr>
            <a:xfrm>
              <a:off x="3631" y="1765"/>
              <a:ext cx="161" cy="19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0" y="198"/>
                </a:cxn>
              </a:cxnLst>
              <a:pathLst>
                <a:path w="161" h="198">
                  <a:moveTo>
                    <a:pt x="161" y="0"/>
                  </a:moveTo>
                  <a:lnTo>
                    <a:pt x="0" y="19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0" name="Freeform 121"/>
            <p:cNvSpPr/>
            <p:nvPr/>
          </p:nvSpPr>
          <p:spPr>
            <a:xfrm>
              <a:off x="3631" y="1860"/>
              <a:ext cx="157" cy="179"/>
            </a:xfrm>
            <a:custGeom>
              <a:avLst/>
              <a:gdLst/>
              <a:ahLst/>
              <a:cxnLst>
                <a:cxn ang="0">
                  <a:pos x="157" y="0"/>
                </a:cxn>
                <a:cxn ang="0">
                  <a:pos x="0" y="179"/>
                </a:cxn>
              </a:cxnLst>
              <a:pathLst>
                <a:path w="157" h="179">
                  <a:moveTo>
                    <a:pt x="157" y="0"/>
                  </a:moveTo>
                  <a:lnTo>
                    <a:pt x="0" y="17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1" name="Freeform 122"/>
            <p:cNvSpPr/>
            <p:nvPr/>
          </p:nvSpPr>
          <p:spPr>
            <a:xfrm>
              <a:off x="3631" y="1913"/>
              <a:ext cx="165" cy="202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02"/>
                </a:cxn>
              </a:cxnLst>
              <a:pathLst>
                <a:path w="165" h="202">
                  <a:moveTo>
                    <a:pt x="165" y="0"/>
                  </a:moveTo>
                  <a:lnTo>
                    <a:pt x="0" y="20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2" name="Freeform 123"/>
            <p:cNvSpPr/>
            <p:nvPr/>
          </p:nvSpPr>
          <p:spPr>
            <a:xfrm>
              <a:off x="3631" y="1981"/>
              <a:ext cx="157" cy="209"/>
            </a:xfrm>
            <a:custGeom>
              <a:avLst/>
              <a:gdLst/>
              <a:ahLst/>
              <a:cxnLst>
                <a:cxn ang="0">
                  <a:pos x="157" y="0"/>
                </a:cxn>
                <a:cxn ang="0">
                  <a:pos x="0" y="209"/>
                </a:cxn>
              </a:cxnLst>
              <a:pathLst>
                <a:path w="157" h="209">
                  <a:moveTo>
                    <a:pt x="157" y="0"/>
                  </a:moveTo>
                  <a:lnTo>
                    <a:pt x="0" y="20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3" name="Freeform 124"/>
            <p:cNvSpPr/>
            <p:nvPr/>
          </p:nvSpPr>
          <p:spPr>
            <a:xfrm>
              <a:off x="3612" y="2112"/>
              <a:ext cx="153" cy="162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0" y="116"/>
                </a:cxn>
              </a:cxnLst>
              <a:pathLst>
                <a:path w="160" h="169">
                  <a:moveTo>
                    <a:pt x="160" y="0"/>
                  </a:moveTo>
                  <a:lnTo>
                    <a:pt x="0" y="169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4" name="Freeform 125"/>
            <p:cNvSpPr/>
            <p:nvPr/>
          </p:nvSpPr>
          <p:spPr>
            <a:xfrm>
              <a:off x="3612" y="1584"/>
              <a:ext cx="139" cy="158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58"/>
                </a:cxn>
              </a:cxnLst>
              <a:pathLst>
                <a:path w="139" h="158">
                  <a:moveTo>
                    <a:pt x="139" y="0"/>
                  </a:moveTo>
                  <a:lnTo>
                    <a:pt x="0" y="158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45" name="Line 126"/>
            <p:cNvSpPr/>
            <p:nvPr/>
          </p:nvSpPr>
          <p:spPr>
            <a:xfrm flipH="1">
              <a:off x="3612" y="1584"/>
              <a:ext cx="62" cy="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46" name="Rectangle 127"/>
            <p:cNvSpPr/>
            <p:nvPr/>
          </p:nvSpPr>
          <p:spPr>
            <a:xfrm>
              <a:off x="3623" y="1617"/>
              <a:ext cx="121" cy="543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47" name="Text Box 128"/>
            <p:cNvSpPr txBox="1"/>
            <p:nvPr/>
          </p:nvSpPr>
          <p:spPr>
            <a:xfrm>
              <a:off x="3581" y="1607"/>
              <a:ext cx="3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2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48" name="Rectangle 129"/>
            <p:cNvSpPr/>
            <p:nvPr/>
          </p:nvSpPr>
          <p:spPr>
            <a:xfrm>
              <a:off x="4351" y="1776"/>
              <a:ext cx="26" cy="19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49" name="Freeform 130"/>
            <p:cNvSpPr/>
            <p:nvPr/>
          </p:nvSpPr>
          <p:spPr>
            <a:xfrm>
              <a:off x="4176" y="1584"/>
              <a:ext cx="145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</a:cxnLst>
              <a:pathLst>
                <a:path w="193" h="1">
                  <a:moveTo>
                    <a:pt x="0" y="0"/>
                  </a:moveTo>
                  <a:lnTo>
                    <a:pt x="193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0" name="Freeform 131"/>
            <p:cNvSpPr/>
            <p:nvPr/>
          </p:nvSpPr>
          <p:spPr>
            <a:xfrm>
              <a:off x="4176" y="1584"/>
              <a:ext cx="158" cy="72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333"/>
                </a:cxn>
                <a:cxn ang="0">
                  <a:pos x="2" y="440"/>
                </a:cxn>
                <a:cxn ang="0">
                  <a:pos x="3" y="516"/>
                </a:cxn>
                <a:cxn ang="0">
                  <a:pos x="12" y="623"/>
                </a:cxn>
                <a:cxn ang="0">
                  <a:pos x="22" y="684"/>
                </a:cxn>
                <a:cxn ang="0">
                  <a:pos x="36" y="720"/>
                </a:cxn>
              </a:cxnLst>
              <a:pathLst>
                <a:path w="190" h="720">
                  <a:moveTo>
                    <a:pt x="2" y="0"/>
                  </a:moveTo>
                  <a:cubicBezTo>
                    <a:pt x="2" y="55"/>
                    <a:pt x="0" y="259"/>
                    <a:pt x="1" y="333"/>
                  </a:cubicBezTo>
                  <a:cubicBezTo>
                    <a:pt x="2" y="407"/>
                    <a:pt x="4" y="410"/>
                    <a:pt x="7" y="440"/>
                  </a:cubicBezTo>
                  <a:cubicBezTo>
                    <a:pt x="9" y="470"/>
                    <a:pt x="9" y="486"/>
                    <a:pt x="19" y="516"/>
                  </a:cubicBezTo>
                  <a:cubicBezTo>
                    <a:pt x="28" y="546"/>
                    <a:pt x="47" y="595"/>
                    <a:pt x="62" y="623"/>
                  </a:cubicBezTo>
                  <a:cubicBezTo>
                    <a:pt x="78" y="651"/>
                    <a:pt x="91" y="668"/>
                    <a:pt x="112" y="684"/>
                  </a:cubicBezTo>
                  <a:cubicBezTo>
                    <a:pt x="133" y="700"/>
                    <a:pt x="174" y="713"/>
                    <a:pt x="190" y="72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1" name="Freeform 132"/>
            <p:cNvSpPr/>
            <p:nvPr/>
          </p:nvSpPr>
          <p:spPr>
            <a:xfrm>
              <a:off x="4168" y="1584"/>
              <a:ext cx="165" cy="212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12"/>
                </a:cxn>
              </a:cxnLst>
              <a:pathLst>
                <a:path w="165" h="212">
                  <a:moveTo>
                    <a:pt x="165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2" name="Freeform 133"/>
            <p:cNvSpPr/>
            <p:nvPr/>
          </p:nvSpPr>
          <p:spPr>
            <a:xfrm>
              <a:off x="4172" y="1652"/>
              <a:ext cx="176" cy="224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224"/>
                </a:cxn>
              </a:cxnLst>
              <a:pathLst>
                <a:path w="176" h="224">
                  <a:moveTo>
                    <a:pt x="176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3" name="Freeform 134"/>
            <p:cNvSpPr/>
            <p:nvPr/>
          </p:nvSpPr>
          <p:spPr>
            <a:xfrm>
              <a:off x="4172" y="1704"/>
              <a:ext cx="193" cy="25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52"/>
                </a:cxn>
              </a:cxnLst>
              <a:pathLst>
                <a:path w="193" h="252">
                  <a:moveTo>
                    <a:pt x="193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4" name="Freeform 135"/>
            <p:cNvSpPr/>
            <p:nvPr/>
          </p:nvSpPr>
          <p:spPr>
            <a:xfrm>
              <a:off x="4176" y="1825"/>
              <a:ext cx="157" cy="203"/>
            </a:xfrm>
            <a:custGeom>
              <a:avLst/>
              <a:gdLst/>
              <a:ahLst/>
              <a:cxnLst>
                <a:cxn ang="0">
                  <a:pos x="157" y="0"/>
                </a:cxn>
                <a:cxn ang="0">
                  <a:pos x="0" y="203"/>
                </a:cxn>
              </a:cxnLst>
              <a:pathLst>
                <a:path w="157" h="203">
                  <a:moveTo>
                    <a:pt x="157" y="0"/>
                  </a:moveTo>
                  <a:lnTo>
                    <a:pt x="0" y="20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5" name="Freeform 136"/>
            <p:cNvSpPr/>
            <p:nvPr/>
          </p:nvSpPr>
          <p:spPr>
            <a:xfrm>
              <a:off x="4188" y="1905"/>
              <a:ext cx="152" cy="203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03"/>
                </a:cxn>
              </a:cxnLst>
              <a:pathLst>
                <a:path w="152" h="203">
                  <a:moveTo>
                    <a:pt x="152" y="0"/>
                  </a:moveTo>
                  <a:lnTo>
                    <a:pt x="0" y="20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6" name="Freeform 137"/>
            <p:cNvSpPr/>
            <p:nvPr/>
          </p:nvSpPr>
          <p:spPr>
            <a:xfrm>
              <a:off x="4212" y="1986"/>
              <a:ext cx="134" cy="186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186"/>
                </a:cxn>
              </a:cxnLst>
              <a:pathLst>
                <a:path w="134" h="186">
                  <a:moveTo>
                    <a:pt x="134" y="0"/>
                  </a:moveTo>
                  <a:lnTo>
                    <a:pt x="0" y="18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7" name="Freeform 138"/>
            <p:cNvSpPr/>
            <p:nvPr/>
          </p:nvSpPr>
          <p:spPr>
            <a:xfrm>
              <a:off x="4228" y="2064"/>
              <a:ext cx="115" cy="152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152"/>
                </a:cxn>
              </a:cxnLst>
              <a:pathLst>
                <a:path w="115" h="152">
                  <a:moveTo>
                    <a:pt x="115" y="0"/>
                  </a:moveTo>
                  <a:lnTo>
                    <a:pt x="0" y="15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8" name="Freeform 139"/>
            <p:cNvSpPr/>
            <p:nvPr/>
          </p:nvSpPr>
          <p:spPr>
            <a:xfrm>
              <a:off x="4180" y="1584"/>
              <a:ext cx="97" cy="13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32"/>
                </a:cxn>
              </a:cxnLst>
              <a:pathLst>
                <a:path w="97" h="132">
                  <a:moveTo>
                    <a:pt x="97" y="0"/>
                  </a:moveTo>
                  <a:lnTo>
                    <a:pt x="0" y="132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59" name="Freeform 140"/>
            <p:cNvSpPr/>
            <p:nvPr/>
          </p:nvSpPr>
          <p:spPr>
            <a:xfrm>
              <a:off x="4172" y="1584"/>
              <a:ext cx="50" cy="6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60"/>
                </a:cxn>
              </a:cxnLst>
              <a:pathLst>
                <a:path w="50" h="60">
                  <a:moveTo>
                    <a:pt x="50" y="0"/>
                  </a:moveTo>
                  <a:lnTo>
                    <a:pt x="0" y="6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60" name="Freeform 141"/>
            <p:cNvSpPr/>
            <p:nvPr/>
          </p:nvSpPr>
          <p:spPr>
            <a:xfrm>
              <a:off x="4259" y="2146"/>
              <a:ext cx="93" cy="121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5" y="114"/>
                </a:cxn>
                <a:cxn ang="0">
                  <a:pos x="0" y="121"/>
                </a:cxn>
              </a:cxnLst>
              <a:pathLst>
                <a:path w="93" h="121">
                  <a:moveTo>
                    <a:pt x="93" y="0"/>
                  </a:moveTo>
                  <a:lnTo>
                    <a:pt x="5" y="114"/>
                  </a:lnTo>
                  <a:lnTo>
                    <a:pt x="0" y="12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61" name="Freeform 142"/>
            <p:cNvSpPr/>
            <p:nvPr/>
          </p:nvSpPr>
          <p:spPr>
            <a:xfrm>
              <a:off x="4292" y="2208"/>
              <a:ext cx="59" cy="8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83"/>
                </a:cxn>
              </a:cxnLst>
              <a:pathLst>
                <a:path w="59" h="83">
                  <a:moveTo>
                    <a:pt x="59" y="0"/>
                  </a:moveTo>
                  <a:lnTo>
                    <a:pt x="0" y="8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62" name="Rectangle 143"/>
            <p:cNvSpPr/>
            <p:nvPr/>
          </p:nvSpPr>
          <p:spPr>
            <a:xfrm>
              <a:off x="4224" y="1618"/>
              <a:ext cx="107" cy="542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3" name="Text Box 144"/>
            <p:cNvSpPr txBox="1"/>
            <p:nvPr/>
          </p:nvSpPr>
          <p:spPr>
            <a:xfrm>
              <a:off x="4176" y="1615"/>
              <a:ext cx="3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2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4" name="Text Box 145"/>
            <p:cNvSpPr txBox="1"/>
            <p:nvPr/>
          </p:nvSpPr>
          <p:spPr>
            <a:xfrm>
              <a:off x="4848" y="158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5" name="Rectangle 146"/>
            <p:cNvSpPr/>
            <p:nvPr/>
          </p:nvSpPr>
          <p:spPr>
            <a:xfrm>
              <a:off x="3574" y="1772"/>
              <a:ext cx="50" cy="19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6" name="Freeform 147"/>
            <p:cNvSpPr/>
            <p:nvPr/>
          </p:nvSpPr>
          <p:spPr>
            <a:xfrm>
              <a:off x="3648" y="2208"/>
              <a:ext cx="94" cy="9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</a:cxnLst>
              <a:pathLst>
                <a:path w="142" h="140">
                  <a:moveTo>
                    <a:pt x="142" y="0"/>
                  </a:moveTo>
                  <a:lnTo>
                    <a:pt x="0" y="14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67" name="Freeform 148"/>
            <p:cNvSpPr/>
            <p:nvPr/>
          </p:nvSpPr>
          <p:spPr>
            <a:xfrm>
              <a:off x="3616" y="1584"/>
              <a:ext cx="17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"/>
                </a:cxn>
              </a:cxnLst>
              <a:pathLst>
                <a:path w="176" h="1">
                  <a:moveTo>
                    <a:pt x="0" y="0"/>
                  </a:moveTo>
                  <a:lnTo>
                    <a:pt x="176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1093" name="Text Box 149"/>
          <p:cNvSpPr txBox="1"/>
          <p:nvPr/>
        </p:nvSpPr>
        <p:spPr>
          <a:xfrm>
            <a:off x="1157288" y="5946775"/>
            <a:ext cx="75565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注意：当 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&gt;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时，耗尽层呈现楔形。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1094" name="Text Box 150"/>
          <p:cNvSpPr txBox="1"/>
          <p:nvPr/>
        </p:nvSpPr>
        <p:spPr>
          <a:xfrm>
            <a:off x="838200" y="18192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095" name="Text Box 151"/>
          <p:cNvSpPr txBox="1"/>
          <p:nvPr/>
        </p:nvSpPr>
        <p:spPr>
          <a:xfrm>
            <a:off x="4953000" y="1752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100" name="Rectangle 156"/>
          <p:cNvSpPr/>
          <p:nvPr/>
        </p:nvSpPr>
        <p:spPr>
          <a:xfrm>
            <a:off x="2689225" y="636588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400" b="1" i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1" i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372" name="灯片编号占位符 149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0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110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13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2995" grpId="0" animBg="1"/>
      <p:bldP spid="213070" grpId="0" animBg="1"/>
      <p:bldP spid="211093" grpId="0"/>
      <p:bldP spid="211094" grpId="0"/>
      <p:bldP spid="211095" grpId="0"/>
      <p:bldP spid="21110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985838" y="307975"/>
            <a:ext cx="3962400" cy="3190875"/>
            <a:chOff x="288" y="726"/>
            <a:chExt cx="2496" cy="2010"/>
          </a:xfrm>
        </p:grpSpPr>
        <p:grpSp>
          <p:nvGrpSpPr>
            <p:cNvPr id="53250" name="Group 3"/>
            <p:cNvGrpSpPr/>
            <p:nvPr/>
          </p:nvGrpSpPr>
          <p:grpSpPr>
            <a:xfrm>
              <a:off x="288" y="2070"/>
              <a:ext cx="360" cy="270"/>
              <a:chOff x="1152" y="3648"/>
              <a:chExt cx="384" cy="288"/>
            </a:xfrm>
          </p:grpSpPr>
          <p:sp>
            <p:nvSpPr>
              <p:cNvPr id="53251" name="Line 4"/>
              <p:cNvSpPr/>
              <p:nvPr/>
            </p:nvSpPr>
            <p:spPr>
              <a:xfrm>
                <a:off x="1248" y="379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52" name="Line 5"/>
              <p:cNvSpPr/>
              <p:nvPr/>
            </p:nvSpPr>
            <p:spPr>
              <a:xfrm>
                <a:off x="1152" y="384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53" name="Line 6"/>
              <p:cNvSpPr/>
              <p:nvPr/>
            </p:nvSpPr>
            <p:spPr>
              <a:xfrm flipV="1">
                <a:off x="1200" y="3648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3254" name="Line 7"/>
            <p:cNvSpPr/>
            <p:nvPr/>
          </p:nvSpPr>
          <p:spPr>
            <a:xfrm>
              <a:off x="455" y="1625"/>
              <a:ext cx="15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5" name="Line 8"/>
            <p:cNvSpPr/>
            <p:nvPr/>
          </p:nvSpPr>
          <p:spPr>
            <a:xfrm>
              <a:off x="887" y="2477"/>
              <a:ext cx="108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6" name="Line 9"/>
            <p:cNvSpPr/>
            <p:nvPr/>
          </p:nvSpPr>
          <p:spPr>
            <a:xfrm>
              <a:off x="1973" y="1625"/>
              <a:ext cx="0" cy="8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7" name="Text Box 10"/>
            <p:cNvSpPr txBox="1"/>
            <p:nvPr/>
          </p:nvSpPr>
          <p:spPr>
            <a:xfrm>
              <a:off x="778" y="1388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8" name="Rectangle 11"/>
            <p:cNvSpPr/>
            <p:nvPr/>
          </p:nvSpPr>
          <p:spPr>
            <a:xfrm>
              <a:off x="1728" y="1507"/>
              <a:ext cx="48" cy="23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Rectangle 12"/>
            <p:cNvSpPr/>
            <p:nvPr/>
          </p:nvSpPr>
          <p:spPr>
            <a:xfrm>
              <a:off x="1221" y="1011"/>
              <a:ext cx="274" cy="3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0" name="Line 13"/>
            <p:cNvSpPr/>
            <p:nvPr/>
          </p:nvSpPr>
          <p:spPr>
            <a:xfrm>
              <a:off x="1358" y="726"/>
              <a:ext cx="0" cy="4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1" name="Text Box 14"/>
            <p:cNvSpPr txBox="1"/>
            <p:nvPr/>
          </p:nvSpPr>
          <p:spPr>
            <a:xfrm>
              <a:off x="1127" y="774"/>
              <a:ext cx="2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Line 15"/>
            <p:cNvSpPr/>
            <p:nvPr/>
          </p:nvSpPr>
          <p:spPr>
            <a:xfrm>
              <a:off x="1358" y="1593"/>
              <a:ext cx="0" cy="11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3" name="Rectangle 16"/>
            <p:cNvSpPr/>
            <p:nvPr/>
          </p:nvSpPr>
          <p:spPr>
            <a:xfrm>
              <a:off x="1221" y="2252"/>
              <a:ext cx="274" cy="3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Text Box 17"/>
            <p:cNvSpPr txBox="1"/>
            <p:nvPr/>
          </p:nvSpPr>
          <p:spPr>
            <a:xfrm>
              <a:off x="1392" y="2252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5" name="Rectangle 18"/>
            <p:cNvSpPr/>
            <p:nvPr/>
          </p:nvSpPr>
          <p:spPr>
            <a:xfrm>
              <a:off x="1008" y="1062"/>
              <a:ext cx="720" cy="120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6" name="Text Box 19"/>
            <p:cNvSpPr txBox="1"/>
            <p:nvPr/>
          </p:nvSpPr>
          <p:spPr>
            <a:xfrm>
              <a:off x="1011" y="1350"/>
              <a:ext cx="33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="1" baseline="30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7" name="Line 20"/>
            <p:cNvSpPr/>
            <p:nvPr/>
          </p:nvSpPr>
          <p:spPr>
            <a:xfrm>
              <a:off x="446" y="2694"/>
              <a:ext cx="18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8" name="Line 21"/>
            <p:cNvSpPr/>
            <p:nvPr/>
          </p:nvSpPr>
          <p:spPr>
            <a:xfrm>
              <a:off x="1344" y="726"/>
              <a:ext cx="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9" name="Line 22"/>
            <p:cNvSpPr/>
            <p:nvPr/>
          </p:nvSpPr>
          <p:spPr>
            <a:xfrm>
              <a:off x="455" y="226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0" name="Oval 23"/>
            <p:cNvSpPr/>
            <p:nvPr/>
          </p:nvSpPr>
          <p:spPr>
            <a:xfrm>
              <a:off x="839" y="1596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Oval 24"/>
            <p:cNvSpPr/>
            <p:nvPr/>
          </p:nvSpPr>
          <p:spPr>
            <a:xfrm>
              <a:off x="1310" y="2646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2" name="Text Box 25"/>
            <p:cNvSpPr txBox="1"/>
            <p:nvPr/>
          </p:nvSpPr>
          <p:spPr>
            <a:xfrm>
              <a:off x="1296" y="1878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3" name="Line 26"/>
            <p:cNvSpPr/>
            <p:nvPr/>
          </p:nvSpPr>
          <p:spPr>
            <a:xfrm>
              <a:off x="2279" y="726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274" name="Group 27"/>
            <p:cNvGrpSpPr/>
            <p:nvPr/>
          </p:nvGrpSpPr>
          <p:grpSpPr>
            <a:xfrm>
              <a:off x="2087" y="1595"/>
              <a:ext cx="361" cy="151"/>
              <a:chOff x="3599" y="2681"/>
              <a:chExt cx="361" cy="151"/>
            </a:xfrm>
          </p:grpSpPr>
          <p:grpSp>
            <p:nvGrpSpPr>
              <p:cNvPr id="53275" name="Group 28"/>
              <p:cNvGrpSpPr/>
              <p:nvPr/>
            </p:nvGrpSpPr>
            <p:grpSpPr>
              <a:xfrm>
                <a:off x="3599" y="2681"/>
                <a:ext cx="360" cy="46"/>
                <a:chOff x="3599" y="2681"/>
                <a:chExt cx="360" cy="46"/>
              </a:xfrm>
            </p:grpSpPr>
            <p:sp>
              <p:nvSpPr>
                <p:cNvPr id="53276" name="Line 29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77" name="Line 30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278" name="Group 31"/>
              <p:cNvGrpSpPr/>
              <p:nvPr/>
            </p:nvGrpSpPr>
            <p:grpSpPr>
              <a:xfrm>
                <a:off x="3600" y="2786"/>
                <a:ext cx="360" cy="46"/>
                <a:chOff x="3599" y="2681"/>
                <a:chExt cx="360" cy="46"/>
              </a:xfrm>
            </p:grpSpPr>
            <p:sp>
              <p:nvSpPr>
                <p:cNvPr id="53279" name="Line 32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280" name="Line 33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3281" name="Line 34"/>
            <p:cNvSpPr/>
            <p:nvPr/>
          </p:nvSpPr>
          <p:spPr>
            <a:xfrm>
              <a:off x="887" y="1651"/>
              <a:ext cx="0" cy="8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82" name="Line 35"/>
            <p:cNvSpPr/>
            <p:nvPr/>
          </p:nvSpPr>
          <p:spPr>
            <a:xfrm>
              <a:off x="2279" y="1747"/>
              <a:ext cx="0" cy="9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83" name="Line 36"/>
            <p:cNvSpPr/>
            <p:nvPr/>
          </p:nvSpPr>
          <p:spPr>
            <a:xfrm>
              <a:off x="1415" y="2406"/>
              <a:ext cx="0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3284" name="Text Box 37"/>
            <p:cNvSpPr txBox="1"/>
            <p:nvPr/>
          </p:nvSpPr>
          <p:spPr>
            <a:xfrm>
              <a:off x="1415" y="245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285" name="Group 38"/>
            <p:cNvGrpSpPr/>
            <p:nvPr/>
          </p:nvGrpSpPr>
          <p:grpSpPr>
            <a:xfrm>
              <a:off x="1415" y="726"/>
              <a:ext cx="288" cy="250"/>
              <a:chOff x="864" y="998"/>
              <a:chExt cx="288" cy="250"/>
            </a:xfrm>
          </p:grpSpPr>
          <p:sp>
            <p:nvSpPr>
              <p:cNvPr id="53286" name="Text Box 39"/>
              <p:cNvSpPr txBox="1"/>
              <p:nvPr/>
            </p:nvSpPr>
            <p:spPr>
              <a:xfrm>
                <a:off x="864" y="99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7" name="Line 40"/>
              <p:cNvSpPr/>
              <p:nvPr/>
            </p:nvSpPr>
            <p:spPr>
              <a:xfrm>
                <a:off x="864" y="1008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</p:grpSp>
        <p:sp>
          <p:nvSpPr>
            <p:cNvPr id="53288" name="Line 41"/>
            <p:cNvSpPr/>
            <p:nvPr/>
          </p:nvSpPr>
          <p:spPr>
            <a:xfrm>
              <a:off x="455" y="1617"/>
              <a:ext cx="0" cy="5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89" name="Freeform 42"/>
            <p:cNvSpPr/>
            <p:nvPr/>
          </p:nvSpPr>
          <p:spPr>
            <a:xfrm>
              <a:off x="976" y="1247"/>
              <a:ext cx="414" cy="887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351" y="411"/>
                </a:cxn>
                <a:cxn ang="0">
                  <a:pos x="225" y="741"/>
                </a:cxn>
                <a:cxn ang="0">
                  <a:pos x="32" y="868"/>
                </a:cxn>
                <a:cxn ang="0">
                  <a:pos x="32" y="858"/>
                </a:cxn>
              </a:cxnLst>
              <a:pathLst>
                <a:path w="414" h="887">
                  <a:moveTo>
                    <a:pt x="414" y="0"/>
                  </a:moveTo>
                  <a:cubicBezTo>
                    <a:pt x="403" y="70"/>
                    <a:pt x="382" y="288"/>
                    <a:pt x="351" y="411"/>
                  </a:cubicBezTo>
                  <a:cubicBezTo>
                    <a:pt x="320" y="534"/>
                    <a:pt x="278" y="665"/>
                    <a:pt x="225" y="741"/>
                  </a:cubicBezTo>
                  <a:cubicBezTo>
                    <a:pt x="172" y="818"/>
                    <a:pt x="64" y="849"/>
                    <a:pt x="32" y="868"/>
                  </a:cubicBezTo>
                  <a:cubicBezTo>
                    <a:pt x="0" y="887"/>
                    <a:pt x="32" y="860"/>
                    <a:pt x="32" y="85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90" name="Line 43"/>
            <p:cNvSpPr/>
            <p:nvPr/>
          </p:nvSpPr>
          <p:spPr>
            <a:xfrm flipH="1">
              <a:off x="1056" y="1206"/>
              <a:ext cx="24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1" name="Line 44"/>
            <p:cNvSpPr/>
            <p:nvPr/>
          </p:nvSpPr>
          <p:spPr>
            <a:xfrm flipH="1">
              <a:off x="1056" y="1254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2" name="Line 45"/>
            <p:cNvSpPr/>
            <p:nvPr/>
          </p:nvSpPr>
          <p:spPr>
            <a:xfrm flipH="1">
              <a:off x="1056" y="1302"/>
              <a:ext cx="32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3" name="Line 46"/>
            <p:cNvSpPr/>
            <p:nvPr/>
          </p:nvSpPr>
          <p:spPr>
            <a:xfrm flipH="1">
              <a:off x="1056" y="1398"/>
              <a:ext cx="320" cy="3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4" name="Line 47"/>
            <p:cNvSpPr/>
            <p:nvPr/>
          </p:nvSpPr>
          <p:spPr>
            <a:xfrm flipH="1">
              <a:off x="1056" y="1542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5" name="Line 48"/>
            <p:cNvSpPr/>
            <p:nvPr/>
          </p:nvSpPr>
          <p:spPr>
            <a:xfrm flipH="1">
              <a:off x="1056" y="1638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6" name="Line 49"/>
            <p:cNvSpPr/>
            <p:nvPr/>
          </p:nvSpPr>
          <p:spPr>
            <a:xfrm flipH="1">
              <a:off x="1008" y="1782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7" name="Line 50"/>
            <p:cNvSpPr/>
            <p:nvPr/>
          </p:nvSpPr>
          <p:spPr>
            <a:xfrm flipH="1">
              <a:off x="1008" y="1206"/>
              <a:ext cx="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98" name="Freeform 51"/>
            <p:cNvSpPr/>
            <p:nvPr/>
          </p:nvSpPr>
          <p:spPr>
            <a:xfrm>
              <a:off x="1032" y="1192"/>
              <a:ext cx="97" cy="1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10"/>
                </a:cxn>
              </a:cxnLst>
              <a:pathLst>
                <a:path w="97" h="110">
                  <a:moveTo>
                    <a:pt x="97" y="0"/>
                  </a:moveTo>
                  <a:lnTo>
                    <a:pt x="0" y="11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3299" name="Group 52"/>
            <p:cNvGrpSpPr/>
            <p:nvPr/>
          </p:nvGrpSpPr>
          <p:grpSpPr>
            <a:xfrm>
              <a:off x="960" y="1350"/>
              <a:ext cx="307" cy="553"/>
              <a:chOff x="3581" y="1584"/>
              <a:chExt cx="307" cy="553"/>
            </a:xfrm>
          </p:grpSpPr>
          <p:grpSp>
            <p:nvGrpSpPr>
              <p:cNvPr id="53300" name="Group 53"/>
              <p:cNvGrpSpPr/>
              <p:nvPr/>
            </p:nvGrpSpPr>
            <p:grpSpPr>
              <a:xfrm>
                <a:off x="3588" y="1594"/>
                <a:ext cx="156" cy="543"/>
                <a:chOff x="3588" y="1594"/>
                <a:chExt cx="156" cy="543"/>
              </a:xfrm>
            </p:grpSpPr>
            <p:sp>
              <p:nvSpPr>
                <p:cNvPr id="53301" name="Rectangle 54"/>
                <p:cNvSpPr/>
                <p:nvPr/>
              </p:nvSpPr>
              <p:spPr>
                <a:xfrm>
                  <a:off x="3588" y="1741"/>
                  <a:ext cx="35" cy="234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2" name="Rectangle 55"/>
                <p:cNvSpPr/>
                <p:nvPr/>
              </p:nvSpPr>
              <p:spPr>
                <a:xfrm>
                  <a:off x="3623" y="1594"/>
                  <a:ext cx="121" cy="543"/>
                </a:xfrm>
                <a:prstGeom prst="rect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303" name="Text Box 56"/>
              <p:cNvSpPr txBox="1"/>
              <p:nvPr/>
            </p:nvSpPr>
            <p:spPr>
              <a:xfrm>
                <a:off x="3581" y="1584"/>
                <a:ext cx="3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2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304" name="Line 57"/>
            <p:cNvSpPr/>
            <p:nvPr/>
          </p:nvSpPr>
          <p:spPr>
            <a:xfrm flipH="1">
              <a:off x="1448" y="1206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05" name="Line 58"/>
            <p:cNvSpPr/>
            <p:nvPr/>
          </p:nvSpPr>
          <p:spPr>
            <a:xfrm flipH="1">
              <a:off x="1440" y="1302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06" name="Line 59"/>
            <p:cNvSpPr/>
            <p:nvPr/>
          </p:nvSpPr>
          <p:spPr>
            <a:xfrm flipH="1">
              <a:off x="1440" y="1398"/>
              <a:ext cx="280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07" name="Freeform 60"/>
            <p:cNvSpPr/>
            <p:nvPr/>
          </p:nvSpPr>
          <p:spPr>
            <a:xfrm>
              <a:off x="1462" y="1542"/>
              <a:ext cx="218" cy="263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0" y="263"/>
                </a:cxn>
              </a:cxnLst>
              <a:pathLst>
                <a:path w="218" h="263">
                  <a:moveTo>
                    <a:pt x="218" y="0"/>
                  </a:moveTo>
                  <a:lnTo>
                    <a:pt x="0" y="263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308" name="Line 61"/>
            <p:cNvSpPr/>
            <p:nvPr/>
          </p:nvSpPr>
          <p:spPr>
            <a:xfrm flipH="1">
              <a:off x="1488" y="1638"/>
              <a:ext cx="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09" name="Freeform 62"/>
            <p:cNvSpPr/>
            <p:nvPr/>
          </p:nvSpPr>
          <p:spPr>
            <a:xfrm>
              <a:off x="1514" y="1807"/>
              <a:ext cx="102" cy="12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6"/>
                </a:cxn>
              </a:cxnLst>
              <a:pathLst>
                <a:path w="102" h="126">
                  <a:moveTo>
                    <a:pt x="102" y="0"/>
                  </a:moveTo>
                  <a:lnTo>
                    <a:pt x="0" y="12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310" name="Line 63"/>
            <p:cNvSpPr/>
            <p:nvPr/>
          </p:nvSpPr>
          <p:spPr>
            <a:xfrm flipH="1">
              <a:off x="1584" y="1782"/>
              <a:ext cx="160" cy="19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11" name="Line 64"/>
            <p:cNvSpPr/>
            <p:nvPr/>
          </p:nvSpPr>
          <p:spPr>
            <a:xfrm flipH="1">
              <a:off x="1456" y="1206"/>
              <a:ext cx="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12" name="Line 65"/>
            <p:cNvSpPr/>
            <p:nvPr/>
          </p:nvSpPr>
          <p:spPr>
            <a:xfrm flipH="1">
              <a:off x="1424" y="1206"/>
              <a:ext cx="160" cy="19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13" name="Line 66"/>
            <p:cNvSpPr/>
            <p:nvPr/>
          </p:nvSpPr>
          <p:spPr>
            <a:xfrm flipH="1">
              <a:off x="1632" y="1878"/>
              <a:ext cx="120" cy="1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14" name="Line 67"/>
            <p:cNvSpPr/>
            <p:nvPr/>
          </p:nvSpPr>
          <p:spPr>
            <a:xfrm flipH="1">
              <a:off x="1656" y="1974"/>
              <a:ext cx="8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15" name="Group 68"/>
            <p:cNvGrpSpPr/>
            <p:nvPr/>
          </p:nvGrpSpPr>
          <p:grpSpPr>
            <a:xfrm>
              <a:off x="1565" y="1350"/>
              <a:ext cx="307" cy="545"/>
              <a:chOff x="4176" y="1584"/>
              <a:chExt cx="307" cy="545"/>
            </a:xfrm>
          </p:grpSpPr>
          <p:sp>
            <p:nvSpPr>
              <p:cNvPr id="53316" name="Rectangle 69"/>
              <p:cNvSpPr/>
              <p:nvPr/>
            </p:nvSpPr>
            <p:spPr>
              <a:xfrm>
                <a:off x="4224" y="1587"/>
                <a:ext cx="107" cy="542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17" name="Text Box 70"/>
              <p:cNvSpPr txBox="1"/>
              <p:nvPr/>
            </p:nvSpPr>
            <p:spPr>
              <a:xfrm>
                <a:off x="4176" y="1584"/>
                <a:ext cx="3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2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318" name="Text Box 71"/>
            <p:cNvSpPr txBox="1"/>
            <p:nvPr/>
          </p:nvSpPr>
          <p:spPr>
            <a:xfrm>
              <a:off x="2256" y="1350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19" name="Text Box 72"/>
            <p:cNvSpPr txBox="1"/>
            <p:nvPr/>
          </p:nvSpPr>
          <p:spPr>
            <a:xfrm>
              <a:off x="384" y="221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0" name="Line 73"/>
            <p:cNvSpPr/>
            <p:nvPr/>
          </p:nvSpPr>
          <p:spPr>
            <a:xfrm>
              <a:off x="1008" y="1158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21" name="Freeform 74"/>
            <p:cNvSpPr/>
            <p:nvPr/>
          </p:nvSpPr>
          <p:spPr>
            <a:xfrm>
              <a:off x="1392" y="1137"/>
              <a:ext cx="359" cy="117"/>
            </a:xfrm>
            <a:custGeom>
              <a:avLst/>
              <a:gdLst/>
              <a:ahLst/>
              <a:cxnLst>
                <a:cxn ang="0">
                  <a:pos x="359" y="0"/>
                </a:cxn>
                <a:cxn ang="0">
                  <a:pos x="0" y="117"/>
                </a:cxn>
              </a:cxnLst>
              <a:pathLst>
                <a:path w="359" h="117">
                  <a:moveTo>
                    <a:pt x="359" y="0"/>
                  </a:moveTo>
                  <a:lnTo>
                    <a:pt x="0" y="11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322" name="Freeform 75"/>
            <p:cNvSpPr/>
            <p:nvPr/>
          </p:nvSpPr>
          <p:spPr>
            <a:xfrm>
              <a:off x="1392" y="1279"/>
              <a:ext cx="372" cy="8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411"/>
                </a:cxn>
                <a:cxn ang="0">
                  <a:pos x="112" y="636"/>
                </a:cxn>
                <a:cxn ang="0">
                  <a:pos x="194" y="736"/>
                </a:cxn>
                <a:cxn ang="0">
                  <a:pos x="350" y="837"/>
                </a:cxn>
                <a:cxn ang="0">
                  <a:pos x="327" y="858"/>
                </a:cxn>
              </a:cxnLst>
              <a:pathLst>
                <a:path w="372" h="858">
                  <a:moveTo>
                    <a:pt x="0" y="0"/>
                  </a:moveTo>
                  <a:cubicBezTo>
                    <a:pt x="9" y="70"/>
                    <a:pt x="35" y="305"/>
                    <a:pt x="54" y="411"/>
                  </a:cubicBezTo>
                  <a:cubicBezTo>
                    <a:pt x="73" y="517"/>
                    <a:pt x="89" y="582"/>
                    <a:pt x="112" y="636"/>
                  </a:cubicBezTo>
                  <a:cubicBezTo>
                    <a:pt x="135" y="690"/>
                    <a:pt x="155" y="703"/>
                    <a:pt x="194" y="736"/>
                  </a:cubicBezTo>
                  <a:cubicBezTo>
                    <a:pt x="233" y="769"/>
                    <a:pt x="328" y="817"/>
                    <a:pt x="350" y="837"/>
                  </a:cubicBezTo>
                  <a:cubicBezTo>
                    <a:pt x="372" y="857"/>
                    <a:pt x="332" y="854"/>
                    <a:pt x="327" y="85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2044" name="Text Box 76"/>
          <p:cNvSpPr txBox="1"/>
          <p:nvPr/>
        </p:nvSpPr>
        <p:spPr>
          <a:xfrm>
            <a:off x="1123950" y="3670300"/>
            <a:ext cx="2665413" cy="86201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0,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0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沟道变窄预夹断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045" name="Text Box 77"/>
          <p:cNvSpPr txBox="1"/>
          <p:nvPr/>
        </p:nvSpPr>
        <p:spPr>
          <a:xfrm>
            <a:off x="5356225" y="3648075"/>
            <a:ext cx="3479800" cy="862013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&lt; 0 ,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0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夹断，</a:t>
            </a:r>
            <a:endParaRPr lang="en-US" altLang="zh-CN" sz="20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几乎不变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78"/>
          <p:cNvGrpSpPr/>
          <p:nvPr/>
        </p:nvGrpSpPr>
        <p:grpSpPr>
          <a:xfrm>
            <a:off x="5289550" y="330200"/>
            <a:ext cx="4097338" cy="3190875"/>
            <a:chOff x="2832" y="726"/>
            <a:chExt cx="2496" cy="2010"/>
          </a:xfrm>
        </p:grpSpPr>
        <p:grpSp>
          <p:nvGrpSpPr>
            <p:cNvPr id="53326" name="Group 79"/>
            <p:cNvGrpSpPr/>
            <p:nvPr/>
          </p:nvGrpSpPr>
          <p:grpSpPr>
            <a:xfrm>
              <a:off x="2832" y="2070"/>
              <a:ext cx="360" cy="270"/>
              <a:chOff x="1152" y="3648"/>
              <a:chExt cx="384" cy="288"/>
            </a:xfrm>
          </p:grpSpPr>
          <p:sp>
            <p:nvSpPr>
              <p:cNvPr id="53327" name="Line 80"/>
              <p:cNvSpPr/>
              <p:nvPr/>
            </p:nvSpPr>
            <p:spPr>
              <a:xfrm>
                <a:off x="1248" y="379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328" name="Line 81"/>
              <p:cNvSpPr/>
              <p:nvPr/>
            </p:nvSpPr>
            <p:spPr>
              <a:xfrm>
                <a:off x="1152" y="384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329" name="Line 82"/>
              <p:cNvSpPr/>
              <p:nvPr/>
            </p:nvSpPr>
            <p:spPr>
              <a:xfrm flipV="1">
                <a:off x="1200" y="3648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3330" name="Line 83"/>
            <p:cNvSpPr/>
            <p:nvPr/>
          </p:nvSpPr>
          <p:spPr>
            <a:xfrm>
              <a:off x="2999" y="1625"/>
              <a:ext cx="15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1" name="Line 84"/>
            <p:cNvSpPr/>
            <p:nvPr/>
          </p:nvSpPr>
          <p:spPr>
            <a:xfrm>
              <a:off x="3431" y="2477"/>
              <a:ext cx="108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2" name="Line 85"/>
            <p:cNvSpPr/>
            <p:nvPr/>
          </p:nvSpPr>
          <p:spPr>
            <a:xfrm>
              <a:off x="4517" y="1625"/>
              <a:ext cx="0" cy="8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3" name="Text Box 86"/>
            <p:cNvSpPr txBox="1"/>
            <p:nvPr/>
          </p:nvSpPr>
          <p:spPr>
            <a:xfrm>
              <a:off x="3322" y="1388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4" name="Rectangle 87"/>
            <p:cNvSpPr/>
            <p:nvPr/>
          </p:nvSpPr>
          <p:spPr>
            <a:xfrm>
              <a:off x="3765" y="1011"/>
              <a:ext cx="274" cy="3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5" name="Line 88"/>
            <p:cNvSpPr/>
            <p:nvPr/>
          </p:nvSpPr>
          <p:spPr>
            <a:xfrm>
              <a:off x="3902" y="726"/>
              <a:ext cx="0" cy="4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6" name="Text Box 89"/>
            <p:cNvSpPr txBox="1"/>
            <p:nvPr/>
          </p:nvSpPr>
          <p:spPr>
            <a:xfrm>
              <a:off x="3671" y="774"/>
              <a:ext cx="2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7" name="Line 90"/>
            <p:cNvSpPr/>
            <p:nvPr/>
          </p:nvSpPr>
          <p:spPr>
            <a:xfrm>
              <a:off x="3902" y="1593"/>
              <a:ext cx="0" cy="11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38" name="Rectangle 91"/>
            <p:cNvSpPr/>
            <p:nvPr/>
          </p:nvSpPr>
          <p:spPr>
            <a:xfrm>
              <a:off x="3765" y="2252"/>
              <a:ext cx="274" cy="3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9" name="Text Box 92"/>
            <p:cNvSpPr txBox="1"/>
            <p:nvPr/>
          </p:nvSpPr>
          <p:spPr>
            <a:xfrm>
              <a:off x="3936" y="2252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40" name="Rectangle 93"/>
            <p:cNvSpPr/>
            <p:nvPr/>
          </p:nvSpPr>
          <p:spPr>
            <a:xfrm>
              <a:off x="3552" y="1062"/>
              <a:ext cx="720" cy="120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41" name="Line 94"/>
            <p:cNvSpPr/>
            <p:nvPr/>
          </p:nvSpPr>
          <p:spPr>
            <a:xfrm>
              <a:off x="2990" y="2694"/>
              <a:ext cx="18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2" name="Line 95"/>
            <p:cNvSpPr/>
            <p:nvPr/>
          </p:nvSpPr>
          <p:spPr>
            <a:xfrm>
              <a:off x="3888" y="726"/>
              <a:ext cx="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3" name="Line 96"/>
            <p:cNvSpPr/>
            <p:nvPr/>
          </p:nvSpPr>
          <p:spPr>
            <a:xfrm>
              <a:off x="2999" y="226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4" name="Oval 97"/>
            <p:cNvSpPr/>
            <p:nvPr/>
          </p:nvSpPr>
          <p:spPr>
            <a:xfrm>
              <a:off x="3383" y="1596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45" name="Oval 98"/>
            <p:cNvSpPr/>
            <p:nvPr/>
          </p:nvSpPr>
          <p:spPr>
            <a:xfrm>
              <a:off x="3854" y="2646"/>
              <a:ext cx="90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46" name="Line 99"/>
            <p:cNvSpPr/>
            <p:nvPr/>
          </p:nvSpPr>
          <p:spPr>
            <a:xfrm>
              <a:off x="4823" y="726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47" name="Group 100"/>
            <p:cNvGrpSpPr/>
            <p:nvPr/>
          </p:nvGrpSpPr>
          <p:grpSpPr>
            <a:xfrm>
              <a:off x="4631" y="1595"/>
              <a:ext cx="361" cy="151"/>
              <a:chOff x="3599" y="2681"/>
              <a:chExt cx="361" cy="151"/>
            </a:xfrm>
          </p:grpSpPr>
          <p:grpSp>
            <p:nvGrpSpPr>
              <p:cNvPr id="53348" name="Group 101"/>
              <p:cNvGrpSpPr/>
              <p:nvPr/>
            </p:nvGrpSpPr>
            <p:grpSpPr>
              <a:xfrm>
                <a:off x="3599" y="2681"/>
                <a:ext cx="360" cy="46"/>
                <a:chOff x="3599" y="2681"/>
                <a:chExt cx="360" cy="46"/>
              </a:xfrm>
            </p:grpSpPr>
            <p:sp>
              <p:nvSpPr>
                <p:cNvPr id="53349" name="Line 102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350" name="Line 103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3351" name="Group 104"/>
              <p:cNvGrpSpPr/>
              <p:nvPr/>
            </p:nvGrpSpPr>
            <p:grpSpPr>
              <a:xfrm>
                <a:off x="3600" y="2786"/>
                <a:ext cx="360" cy="46"/>
                <a:chOff x="3599" y="2681"/>
                <a:chExt cx="360" cy="46"/>
              </a:xfrm>
            </p:grpSpPr>
            <p:sp>
              <p:nvSpPr>
                <p:cNvPr id="53352" name="Line 105"/>
                <p:cNvSpPr/>
                <p:nvPr/>
              </p:nvSpPr>
              <p:spPr>
                <a:xfrm rot="10800000">
                  <a:off x="3690" y="27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3353" name="Line 106"/>
                <p:cNvSpPr/>
                <p:nvPr/>
              </p:nvSpPr>
              <p:spPr>
                <a:xfrm rot="10800000">
                  <a:off x="3599" y="2681"/>
                  <a:ext cx="3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3354" name="Line 107"/>
            <p:cNvSpPr/>
            <p:nvPr/>
          </p:nvSpPr>
          <p:spPr>
            <a:xfrm>
              <a:off x="3431" y="1651"/>
              <a:ext cx="0" cy="8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55" name="Line 108"/>
            <p:cNvSpPr/>
            <p:nvPr/>
          </p:nvSpPr>
          <p:spPr>
            <a:xfrm>
              <a:off x="4823" y="1747"/>
              <a:ext cx="0" cy="94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56" name="Line 109"/>
            <p:cNvSpPr/>
            <p:nvPr/>
          </p:nvSpPr>
          <p:spPr>
            <a:xfrm>
              <a:off x="3959" y="2406"/>
              <a:ext cx="0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3357" name="Text Box 110"/>
            <p:cNvSpPr txBox="1"/>
            <p:nvPr/>
          </p:nvSpPr>
          <p:spPr>
            <a:xfrm>
              <a:off x="3959" y="245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358" name="Group 111"/>
            <p:cNvGrpSpPr/>
            <p:nvPr/>
          </p:nvGrpSpPr>
          <p:grpSpPr>
            <a:xfrm>
              <a:off x="3959" y="726"/>
              <a:ext cx="288" cy="250"/>
              <a:chOff x="864" y="998"/>
              <a:chExt cx="288" cy="250"/>
            </a:xfrm>
          </p:grpSpPr>
          <p:sp>
            <p:nvSpPr>
              <p:cNvPr id="53359" name="Text Box 112"/>
              <p:cNvSpPr txBox="1"/>
              <p:nvPr/>
            </p:nvSpPr>
            <p:spPr>
              <a:xfrm>
                <a:off x="864" y="99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60" name="Line 113"/>
              <p:cNvSpPr/>
              <p:nvPr/>
            </p:nvSpPr>
            <p:spPr>
              <a:xfrm>
                <a:off x="864" y="1008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</p:grpSp>
        <p:sp>
          <p:nvSpPr>
            <p:cNvPr id="53361" name="Line 114"/>
            <p:cNvSpPr/>
            <p:nvPr/>
          </p:nvSpPr>
          <p:spPr>
            <a:xfrm>
              <a:off x="2999" y="1617"/>
              <a:ext cx="0" cy="5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62" name="Rectangle 115"/>
            <p:cNvSpPr/>
            <p:nvPr/>
          </p:nvSpPr>
          <p:spPr>
            <a:xfrm>
              <a:off x="3502" y="1488"/>
              <a:ext cx="50" cy="28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3" name="Text Box 116"/>
            <p:cNvSpPr txBox="1"/>
            <p:nvPr/>
          </p:nvSpPr>
          <p:spPr>
            <a:xfrm>
              <a:off x="3533" y="1367"/>
              <a:ext cx="3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2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4" name="Text Box 117"/>
            <p:cNvSpPr txBox="1"/>
            <p:nvPr/>
          </p:nvSpPr>
          <p:spPr>
            <a:xfrm>
              <a:off x="4800" y="1350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5" name="Text Box 118"/>
            <p:cNvSpPr txBox="1"/>
            <p:nvPr/>
          </p:nvSpPr>
          <p:spPr>
            <a:xfrm>
              <a:off x="2928" y="221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6" name="Rectangle 119"/>
            <p:cNvSpPr/>
            <p:nvPr/>
          </p:nvSpPr>
          <p:spPr>
            <a:xfrm>
              <a:off x="4272" y="1488"/>
              <a:ext cx="50" cy="28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7" name="Line 120"/>
            <p:cNvSpPr/>
            <p:nvPr/>
          </p:nvSpPr>
          <p:spPr>
            <a:xfrm>
              <a:off x="3552" y="1200"/>
              <a:ext cx="72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68" name="Line 121"/>
            <p:cNvSpPr/>
            <p:nvPr/>
          </p:nvSpPr>
          <p:spPr>
            <a:xfrm>
              <a:off x="3552" y="2160"/>
              <a:ext cx="72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69" name="Line 122"/>
            <p:cNvSpPr/>
            <p:nvPr/>
          </p:nvSpPr>
          <p:spPr>
            <a:xfrm flipH="1">
              <a:off x="3552" y="1200"/>
              <a:ext cx="720" cy="7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0" name="Line 123"/>
            <p:cNvSpPr/>
            <p:nvPr/>
          </p:nvSpPr>
          <p:spPr>
            <a:xfrm flipH="1">
              <a:off x="3552" y="1200"/>
              <a:ext cx="576" cy="57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1" name="Line 124"/>
            <p:cNvSpPr/>
            <p:nvPr/>
          </p:nvSpPr>
          <p:spPr>
            <a:xfrm flipH="1">
              <a:off x="3552" y="1344"/>
              <a:ext cx="720" cy="7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2" name="Line 125"/>
            <p:cNvSpPr/>
            <p:nvPr/>
          </p:nvSpPr>
          <p:spPr>
            <a:xfrm flipH="1">
              <a:off x="3600" y="1488"/>
              <a:ext cx="672" cy="67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3" name="Line 126"/>
            <p:cNvSpPr/>
            <p:nvPr/>
          </p:nvSpPr>
          <p:spPr>
            <a:xfrm flipH="1">
              <a:off x="3744" y="1680"/>
              <a:ext cx="480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4" name="Line 127"/>
            <p:cNvSpPr/>
            <p:nvPr/>
          </p:nvSpPr>
          <p:spPr>
            <a:xfrm flipH="1">
              <a:off x="3888" y="1824"/>
              <a:ext cx="336" cy="3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5" name="Line 128"/>
            <p:cNvSpPr/>
            <p:nvPr/>
          </p:nvSpPr>
          <p:spPr>
            <a:xfrm flipH="1">
              <a:off x="4032" y="1920"/>
              <a:ext cx="24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6" name="Line 129"/>
            <p:cNvSpPr/>
            <p:nvPr/>
          </p:nvSpPr>
          <p:spPr>
            <a:xfrm flipH="1">
              <a:off x="4176" y="2064"/>
              <a:ext cx="96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7" name="Line 130"/>
            <p:cNvSpPr/>
            <p:nvPr/>
          </p:nvSpPr>
          <p:spPr>
            <a:xfrm flipH="1">
              <a:off x="3552" y="1200"/>
              <a:ext cx="432" cy="43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8" name="Line 131"/>
            <p:cNvSpPr/>
            <p:nvPr/>
          </p:nvSpPr>
          <p:spPr>
            <a:xfrm flipH="1">
              <a:off x="3552" y="1200"/>
              <a:ext cx="288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79" name="Line 132"/>
            <p:cNvSpPr/>
            <p:nvPr/>
          </p:nvSpPr>
          <p:spPr>
            <a:xfrm flipH="1">
              <a:off x="3552" y="1200"/>
              <a:ext cx="144" cy="1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80" name="Group 133"/>
            <p:cNvGrpSpPr/>
            <p:nvPr/>
          </p:nvGrpSpPr>
          <p:grpSpPr>
            <a:xfrm>
              <a:off x="4109" y="1344"/>
              <a:ext cx="307" cy="545"/>
              <a:chOff x="4176" y="1584"/>
              <a:chExt cx="307" cy="545"/>
            </a:xfrm>
          </p:grpSpPr>
          <p:sp>
            <p:nvSpPr>
              <p:cNvPr id="53381" name="Rectangle 134"/>
              <p:cNvSpPr/>
              <p:nvPr/>
            </p:nvSpPr>
            <p:spPr>
              <a:xfrm>
                <a:off x="4224" y="1587"/>
                <a:ext cx="107" cy="542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82" name="Text Box 135"/>
              <p:cNvSpPr txBox="1"/>
              <p:nvPr/>
            </p:nvSpPr>
            <p:spPr>
              <a:xfrm>
                <a:off x="4176" y="1584"/>
                <a:ext cx="3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2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383" name="Line 136"/>
            <p:cNvSpPr/>
            <p:nvPr/>
          </p:nvSpPr>
          <p:spPr>
            <a:xfrm>
              <a:off x="3888" y="1200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53384" name="Group 137"/>
            <p:cNvGrpSpPr/>
            <p:nvPr/>
          </p:nvGrpSpPr>
          <p:grpSpPr>
            <a:xfrm>
              <a:off x="3504" y="1344"/>
              <a:ext cx="307" cy="545"/>
              <a:chOff x="4176" y="1584"/>
              <a:chExt cx="307" cy="545"/>
            </a:xfrm>
          </p:grpSpPr>
          <p:sp>
            <p:nvSpPr>
              <p:cNvPr id="53385" name="Rectangle 138"/>
              <p:cNvSpPr/>
              <p:nvPr/>
            </p:nvSpPr>
            <p:spPr>
              <a:xfrm>
                <a:off x="4224" y="1587"/>
                <a:ext cx="107" cy="542"/>
              </a:xfrm>
              <a:prstGeom prst="rect">
                <a:avLst/>
              </a:prstGeom>
              <a:solidFill>
                <a:srgbClr val="FFCC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86" name="Text Box 139"/>
              <p:cNvSpPr txBox="1"/>
              <p:nvPr/>
            </p:nvSpPr>
            <p:spPr>
              <a:xfrm>
                <a:off x="4176" y="1584"/>
                <a:ext cx="3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2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12108" name="Text Box 140"/>
          <p:cNvSpPr txBox="1"/>
          <p:nvPr/>
        </p:nvSpPr>
        <p:spPr>
          <a:xfrm>
            <a:off x="981075" y="4660900"/>
            <a:ext cx="7866063" cy="1863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>
              <a:lnSpc>
                <a:spcPct val="120000"/>
              </a:lnSpc>
              <a:buAutoNum type="arabicParenBoth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改变了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结中电场，控制了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，故称场效应管；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20000"/>
              </a:lnSpc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结型场效应管栅源之间加反向偏置电压，使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反偏，栅极基本不取电流，因此，场效应管输入电阻很高。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109" name="Text Box 141"/>
          <p:cNvSpPr txBox="1"/>
          <p:nvPr/>
        </p:nvSpPr>
        <p:spPr>
          <a:xfrm>
            <a:off x="1125538" y="3413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2110" name="Text Box 142"/>
          <p:cNvSpPr txBox="1"/>
          <p:nvPr/>
        </p:nvSpPr>
        <p:spPr>
          <a:xfrm>
            <a:off x="5530850" y="3190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390" name="灯片编号占位符 143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44" grpId="0" animBg="1"/>
      <p:bldP spid="212045" grpId="0" animBg="1"/>
      <p:bldP spid="212108" grpId="0"/>
      <p:bldP spid="212109" grpId="0"/>
      <p:bldP spid="2121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4"/>
          <p:cNvSpPr/>
          <p:nvPr/>
        </p:nvSpPr>
        <p:spPr>
          <a:xfrm>
            <a:off x="925513" y="411163"/>
            <a:ext cx="79263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8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8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对漏极电流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的控制作用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7" name="Rectangle 5"/>
          <p:cNvSpPr/>
          <p:nvPr/>
        </p:nvSpPr>
        <p:spPr>
          <a:xfrm>
            <a:off x="1071563" y="3562350"/>
            <a:ext cx="7620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场效应管用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低频跨导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的大小描述栅源电压对漏极电流的控制作用。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8" name="Rectangle 6"/>
          <p:cNvSpPr/>
          <p:nvPr/>
        </p:nvSpPr>
        <p:spPr>
          <a:xfrm>
            <a:off x="1042988" y="25654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★场效应管为电压控制元件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(VCCS)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9" name="Rectangle 7"/>
          <p:cNvSpPr/>
          <p:nvPr/>
        </p:nvSpPr>
        <p:spPr>
          <a:xfrm>
            <a:off x="1016000" y="1219200"/>
            <a:ext cx="75438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为一常量时，对应于确定的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，就有确定的</a:t>
            </a: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000" name="Rectangle 8"/>
          <p:cNvSpPr/>
          <p:nvPr/>
        </p:nvSpPr>
        <p:spPr>
          <a:xfrm>
            <a:off x="3025775" y="4670425"/>
            <a:ext cx="22510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i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i="1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800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i="1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aseline="-25000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endParaRPr lang="en-US" altLang="zh-CN" sz="2800" baseline="-25000">
              <a:solidFill>
                <a:srgbClr val="F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001" name="Rectangle 9"/>
          <p:cNvSpPr/>
          <p:nvPr/>
        </p:nvSpPr>
        <p:spPr>
          <a:xfrm>
            <a:off x="5562600" y="4722813"/>
            <a:ext cx="16081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单位</a:t>
            </a:r>
            <a:r>
              <a:rPr lang="en-US" altLang="zh-CN" sz="2800" err="1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</a:t>
            </a:r>
            <a:r>
              <a:rPr lang="en-US" altLang="zh-CN" sz="2800">
                <a:solidFill>
                  <a:srgbClr val="F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rgbClr val="F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9" name="灯片编号占位符 8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2999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299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299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300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30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build="p"/>
      <p:bldP spid="212998" grpId="0" build="p"/>
      <p:bldP spid="212999" grpId="0" build="p"/>
      <p:bldP spid="213000" grpId="0" build="p"/>
      <p:bldP spid="2130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 Box 4"/>
          <p:cNvSpPr txBox="1"/>
          <p:nvPr/>
        </p:nvSpPr>
        <p:spPr>
          <a:xfrm>
            <a:off x="1146175" y="331788"/>
            <a:ext cx="1752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485" name="Text Box 5"/>
          <p:cNvSpPr txBox="1"/>
          <p:nvPr/>
        </p:nvSpPr>
        <p:spPr>
          <a:xfrm>
            <a:off x="914400" y="1104900"/>
            <a:ext cx="8086725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情况下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即当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对应于不同的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d-s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间等效成不同阻值的电阻。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486" name="Text Box 6"/>
          <p:cNvSpPr txBox="1"/>
          <p:nvPr/>
        </p:nvSpPr>
        <p:spPr>
          <a:xfrm>
            <a:off x="898525" y="26162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 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d-s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之间预夹断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487" name="Text Box 7"/>
          <p:cNvSpPr txBox="1"/>
          <p:nvPr/>
        </p:nvSpPr>
        <p:spPr>
          <a:xfrm>
            <a:off x="995363" y="3824288"/>
            <a:ext cx="830580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&lt; 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几乎仅仅决定于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而与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无关。此时，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可以把</a:t>
            </a:r>
            <a:r>
              <a:rPr lang="en-US" altLang="zh-CN" sz="2400" b="1" i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近似看成</a:t>
            </a:r>
            <a:r>
              <a:rPr lang="en-US" altLang="zh-CN" sz="2400" b="1" i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控制的电流源。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灯片编号占位符 6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8" name="Rectangle 6"/>
          <p:cNvSpPr/>
          <p:nvPr/>
        </p:nvSpPr>
        <p:spPr>
          <a:xfrm>
            <a:off x="2484438" y="404813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★场效应管为电压控制元件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(VCCS)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485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485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48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648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487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charRg st="5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6487">
                                            <p:txEl>
                                              <p:charRg st="56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299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build="p"/>
      <p:bldP spid="276486" grpId="0" build="p"/>
      <p:bldP spid="276487" grpId="0" build="p"/>
      <p:bldP spid="21299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Text Box 2"/>
          <p:cNvSpPr txBox="1"/>
          <p:nvPr/>
        </p:nvSpPr>
        <p:spPr>
          <a:xfrm>
            <a:off x="1057275" y="32543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二、结型场效应管的特性曲线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019" name="Text Box 3"/>
          <p:cNvSpPr txBox="1"/>
          <p:nvPr/>
        </p:nvSpPr>
        <p:spPr>
          <a:xfrm>
            <a:off x="914400" y="911225"/>
            <a:ext cx="7162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转移特性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沟道结型场效应管为例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948488" y="1776413"/>
            <a:ext cx="2671762" cy="2446337"/>
            <a:chOff x="1917" y="528"/>
            <a:chExt cx="1683" cy="1541"/>
          </a:xfrm>
        </p:grpSpPr>
        <p:sp>
          <p:nvSpPr>
            <p:cNvPr id="56324" name="Line 6"/>
            <p:cNvSpPr/>
            <p:nvPr/>
          </p:nvSpPr>
          <p:spPr>
            <a:xfrm>
              <a:off x="1980" y="1812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6325" name="Line 7"/>
            <p:cNvSpPr/>
            <p:nvPr/>
          </p:nvSpPr>
          <p:spPr>
            <a:xfrm flipV="1">
              <a:off x="2832" y="624"/>
              <a:ext cx="0" cy="11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6326" name="Text Box 8"/>
            <p:cNvSpPr txBox="1"/>
            <p:nvPr/>
          </p:nvSpPr>
          <p:spPr>
            <a:xfrm>
              <a:off x="2736" y="1776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Text Box 9"/>
            <p:cNvSpPr txBox="1"/>
            <p:nvPr/>
          </p:nvSpPr>
          <p:spPr>
            <a:xfrm>
              <a:off x="2856" y="528"/>
              <a:ext cx="6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Text Box 10"/>
            <p:cNvSpPr txBox="1"/>
            <p:nvPr/>
          </p:nvSpPr>
          <p:spPr>
            <a:xfrm>
              <a:off x="2880" y="816"/>
              <a:ext cx="54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DSS</a:t>
              </a:r>
              <a:endParaRPr lang="en-US" altLang="zh-CN" sz="20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Rectangle 11"/>
            <p:cNvSpPr/>
            <p:nvPr/>
          </p:nvSpPr>
          <p:spPr>
            <a:xfrm>
              <a:off x="1917" y="1819"/>
              <a:ext cx="5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err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GS(off</a:t>
              </a:r>
              <a:r>
                <a:rPr lang="en-US" altLang="zh-CN" sz="2000" b="1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000" b="1" baseline="-25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7273925" y="2451100"/>
            <a:ext cx="1181100" cy="1352550"/>
            <a:chOff x="2136" y="960"/>
            <a:chExt cx="744" cy="852"/>
          </a:xfrm>
        </p:grpSpPr>
        <p:sp>
          <p:nvSpPr>
            <p:cNvPr id="56331" name="Freeform 13"/>
            <p:cNvSpPr/>
            <p:nvPr/>
          </p:nvSpPr>
          <p:spPr>
            <a:xfrm>
              <a:off x="2136" y="972"/>
              <a:ext cx="696" cy="834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768" y="70"/>
                </a:cxn>
                <a:cxn ang="0">
                  <a:pos x="1343" y="60"/>
                </a:cxn>
                <a:cxn ang="0">
                  <a:pos x="1807" y="47"/>
                </a:cxn>
                <a:cxn ang="0">
                  <a:pos x="2302" y="28"/>
                </a:cxn>
                <a:cxn ang="0">
                  <a:pos x="2682" y="0"/>
                </a:cxn>
              </a:cxnLst>
              <a:pathLst>
                <a:path w="588" h="1122">
                  <a:moveTo>
                    <a:pt x="0" y="1122"/>
                  </a:moveTo>
                  <a:cubicBezTo>
                    <a:pt x="28" y="1104"/>
                    <a:pt x="119" y="1057"/>
                    <a:pt x="168" y="1014"/>
                  </a:cubicBezTo>
                  <a:cubicBezTo>
                    <a:pt x="217" y="971"/>
                    <a:pt x="256" y="919"/>
                    <a:pt x="294" y="864"/>
                  </a:cubicBezTo>
                  <a:cubicBezTo>
                    <a:pt x="332" y="809"/>
                    <a:pt x="361" y="760"/>
                    <a:pt x="396" y="684"/>
                  </a:cubicBezTo>
                  <a:cubicBezTo>
                    <a:pt x="431" y="608"/>
                    <a:pt x="472" y="522"/>
                    <a:pt x="504" y="408"/>
                  </a:cubicBezTo>
                  <a:cubicBezTo>
                    <a:pt x="536" y="294"/>
                    <a:pt x="571" y="85"/>
                    <a:pt x="58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2" name="Line 14"/>
            <p:cNvSpPr/>
            <p:nvPr/>
          </p:nvSpPr>
          <p:spPr>
            <a:xfrm rot="-5400000">
              <a:off x="2832" y="913"/>
              <a:ext cx="1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3" name="Line 15"/>
            <p:cNvSpPr/>
            <p:nvPr/>
          </p:nvSpPr>
          <p:spPr>
            <a:xfrm rot="900000">
              <a:off x="2136" y="1764"/>
              <a:ext cx="1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4032" name="Text Box 16"/>
          <p:cNvSpPr txBox="1"/>
          <p:nvPr/>
        </p:nvSpPr>
        <p:spPr>
          <a:xfrm>
            <a:off x="6013450" y="4443413"/>
            <a:ext cx="2895600" cy="427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2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1.4.6</a:t>
            </a: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转移特性</a:t>
            </a:r>
            <a:endParaRPr lang="zh-CN" altLang="en-US" sz="2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4033" name="Text Box 17"/>
          <p:cNvSpPr txBox="1"/>
          <p:nvPr/>
        </p:nvSpPr>
        <p:spPr>
          <a:xfrm>
            <a:off x="5172075" y="1387475"/>
            <a:ext cx="2916238" cy="1228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最大；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愈负，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愈小；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6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034" name="Text Box 18"/>
          <p:cNvSpPr txBox="1"/>
          <p:nvPr/>
        </p:nvSpPr>
        <p:spPr>
          <a:xfrm>
            <a:off x="930275" y="5649913"/>
            <a:ext cx="2286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两个重要参数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035" name="Text Box 19"/>
          <p:cNvSpPr txBox="1"/>
          <p:nvPr/>
        </p:nvSpPr>
        <p:spPr>
          <a:xfrm>
            <a:off x="3487738" y="5943600"/>
            <a:ext cx="54578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饱和漏极电流</a:t>
            </a:r>
            <a:r>
              <a:rPr lang="zh-CN" altLang="en-US" sz="26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DSS</a:t>
            </a:r>
            <a:r>
              <a:rPr lang="en-US" altLang="zh-CN" sz="2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时的 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036" name="Text Box 20"/>
          <p:cNvSpPr txBox="1"/>
          <p:nvPr/>
        </p:nvSpPr>
        <p:spPr>
          <a:xfrm>
            <a:off x="3525838" y="5410200"/>
            <a:ext cx="5348287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夹断电压 </a:t>
            </a:r>
            <a:r>
              <a:rPr lang="en-US" altLang="zh-CN" sz="26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时的 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4101" name="AutoShape 85"/>
          <p:cNvSpPr/>
          <p:nvPr/>
        </p:nvSpPr>
        <p:spPr>
          <a:xfrm>
            <a:off x="3357563" y="5518150"/>
            <a:ext cx="152400" cy="762000"/>
          </a:xfrm>
          <a:prstGeom prst="leftBrace">
            <a:avLst>
              <a:gd name="adj1" fmla="val 4125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40" name="Group 2"/>
          <p:cNvGrpSpPr/>
          <p:nvPr/>
        </p:nvGrpSpPr>
        <p:grpSpPr>
          <a:xfrm>
            <a:off x="846138" y="1935163"/>
            <a:ext cx="4694237" cy="3441700"/>
            <a:chOff x="19" y="1163"/>
            <a:chExt cx="2957" cy="2168"/>
          </a:xfrm>
        </p:grpSpPr>
        <p:grpSp>
          <p:nvGrpSpPr>
            <p:cNvPr id="56341" name="Group 21"/>
            <p:cNvGrpSpPr/>
            <p:nvPr/>
          </p:nvGrpSpPr>
          <p:grpSpPr>
            <a:xfrm>
              <a:off x="19" y="1163"/>
              <a:ext cx="2957" cy="2168"/>
              <a:chOff x="19" y="1163"/>
              <a:chExt cx="2957" cy="2168"/>
            </a:xfrm>
          </p:grpSpPr>
          <p:sp>
            <p:nvSpPr>
              <p:cNvPr id="56342" name="Text Box 22"/>
              <p:cNvSpPr txBox="1"/>
              <p:nvPr/>
            </p:nvSpPr>
            <p:spPr>
              <a:xfrm>
                <a:off x="1998" y="2068"/>
                <a:ext cx="371" cy="25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000" b="1" i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endParaRPr lang="en-US" altLang="zh-CN" sz="20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3" name="Line 23"/>
              <p:cNvSpPr/>
              <p:nvPr/>
            </p:nvSpPr>
            <p:spPr>
              <a:xfrm>
                <a:off x="1728" y="1410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56344" name="Text Box 24"/>
              <p:cNvSpPr txBox="1"/>
              <p:nvPr/>
            </p:nvSpPr>
            <p:spPr>
              <a:xfrm>
                <a:off x="1739" y="1403"/>
                <a:ext cx="261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 err="1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 err="1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 baseline="-25000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5" name="Line 25"/>
              <p:cNvSpPr/>
              <p:nvPr/>
            </p:nvSpPr>
            <p:spPr>
              <a:xfrm flipV="1">
                <a:off x="392" y="2357"/>
                <a:ext cx="247" cy="24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6346" name="Line 26"/>
              <p:cNvSpPr/>
              <p:nvPr/>
            </p:nvSpPr>
            <p:spPr>
              <a:xfrm>
                <a:off x="2537" y="2110"/>
                <a:ext cx="0" cy="78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6347" name="Group 27"/>
              <p:cNvGrpSpPr/>
              <p:nvPr/>
            </p:nvGrpSpPr>
            <p:grpSpPr>
              <a:xfrm rot="5400000" flipV="1">
                <a:off x="2412" y="1856"/>
                <a:ext cx="198" cy="247"/>
                <a:chOff x="4551" y="1056"/>
                <a:chExt cx="231" cy="288"/>
              </a:xfrm>
            </p:grpSpPr>
            <p:grpSp>
              <p:nvGrpSpPr>
                <p:cNvPr id="56348" name="Group 28"/>
                <p:cNvGrpSpPr/>
                <p:nvPr/>
              </p:nvGrpSpPr>
              <p:grpSpPr>
                <a:xfrm>
                  <a:off x="4551" y="1056"/>
                  <a:ext cx="78" cy="288"/>
                  <a:chOff x="4320" y="1872"/>
                  <a:chExt cx="78" cy="288"/>
                </a:xfrm>
              </p:grpSpPr>
              <p:sp>
                <p:nvSpPr>
                  <p:cNvPr id="56349" name="Line 29"/>
                  <p:cNvSpPr/>
                  <p:nvPr/>
                </p:nvSpPr>
                <p:spPr>
                  <a:xfrm>
                    <a:off x="4320" y="1872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56350" name="Line 30"/>
                  <p:cNvSpPr/>
                  <p:nvPr/>
                </p:nvSpPr>
                <p:spPr>
                  <a:xfrm>
                    <a:off x="4398" y="1968"/>
                    <a:ext cx="0" cy="11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56351" name="Group 31"/>
                <p:cNvGrpSpPr/>
                <p:nvPr/>
              </p:nvGrpSpPr>
              <p:grpSpPr>
                <a:xfrm>
                  <a:off x="4704" y="1056"/>
                  <a:ext cx="78" cy="288"/>
                  <a:chOff x="4320" y="1872"/>
                  <a:chExt cx="78" cy="288"/>
                </a:xfrm>
              </p:grpSpPr>
              <p:sp>
                <p:nvSpPr>
                  <p:cNvPr id="56352" name="Line 32"/>
                  <p:cNvSpPr/>
                  <p:nvPr/>
                </p:nvSpPr>
                <p:spPr>
                  <a:xfrm>
                    <a:off x="4320" y="1872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56353" name="Line 33"/>
                  <p:cNvSpPr/>
                  <p:nvPr/>
                </p:nvSpPr>
                <p:spPr>
                  <a:xfrm>
                    <a:off x="4398" y="1968"/>
                    <a:ext cx="0" cy="11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</p:grpSp>
          </p:grpSp>
          <p:sp>
            <p:nvSpPr>
              <p:cNvPr id="56354" name="Line 34"/>
              <p:cNvSpPr/>
              <p:nvPr/>
            </p:nvSpPr>
            <p:spPr>
              <a:xfrm>
                <a:off x="1533" y="2075"/>
                <a:ext cx="0" cy="81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56355" name="Line 35"/>
              <p:cNvSpPr/>
              <p:nvPr/>
            </p:nvSpPr>
            <p:spPr>
              <a:xfrm flipV="1">
                <a:off x="2454" y="1780"/>
                <a:ext cx="206" cy="33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56356" name="Text Box 36"/>
              <p:cNvSpPr txBox="1"/>
              <p:nvPr/>
            </p:nvSpPr>
            <p:spPr>
              <a:xfrm>
                <a:off x="2548" y="1904"/>
                <a:ext cx="42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DD</a:t>
                </a:r>
                <a:endPara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7" name="Text Box 37"/>
              <p:cNvSpPr txBox="1"/>
              <p:nvPr/>
            </p:nvSpPr>
            <p:spPr>
              <a:xfrm>
                <a:off x="19" y="2357"/>
                <a:ext cx="444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GG</a:t>
                </a:r>
                <a:endPara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8" name="Text Box 38"/>
              <p:cNvSpPr txBox="1"/>
              <p:nvPr/>
            </p:nvSpPr>
            <p:spPr>
              <a:xfrm>
                <a:off x="1422" y="1788"/>
                <a:ext cx="37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9" name="Text Box 39"/>
              <p:cNvSpPr txBox="1"/>
              <p:nvPr/>
            </p:nvSpPr>
            <p:spPr>
              <a:xfrm>
                <a:off x="1513" y="2118"/>
                <a:ext cx="196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0" name="Text Box 40"/>
              <p:cNvSpPr txBox="1"/>
              <p:nvPr/>
            </p:nvSpPr>
            <p:spPr>
              <a:xfrm>
                <a:off x="1074" y="1815"/>
                <a:ext cx="22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1" name="Line 41"/>
              <p:cNvSpPr/>
              <p:nvPr/>
            </p:nvSpPr>
            <p:spPr>
              <a:xfrm>
                <a:off x="516" y="2892"/>
                <a:ext cx="202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62" name="Line 42"/>
              <p:cNvSpPr/>
              <p:nvPr/>
            </p:nvSpPr>
            <p:spPr>
              <a:xfrm>
                <a:off x="516" y="2069"/>
                <a:ext cx="8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63" name="Line 43"/>
              <p:cNvSpPr/>
              <p:nvPr/>
            </p:nvSpPr>
            <p:spPr>
              <a:xfrm>
                <a:off x="516" y="2069"/>
                <a:ext cx="0" cy="82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6364" name="Group 44"/>
              <p:cNvGrpSpPr/>
              <p:nvPr/>
            </p:nvGrpSpPr>
            <p:grpSpPr>
              <a:xfrm rot="5400000">
                <a:off x="459" y="2341"/>
                <a:ext cx="67" cy="247"/>
                <a:chOff x="4320" y="1872"/>
                <a:chExt cx="78" cy="288"/>
              </a:xfrm>
            </p:grpSpPr>
            <p:sp>
              <p:nvSpPr>
                <p:cNvPr id="56365" name="Line 45"/>
                <p:cNvSpPr/>
                <p:nvPr/>
              </p:nvSpPr>
              <p:spPr>
                <a:xfrm>
                  <a:off x="4320" y="1872"/>
                  <a:ext cx="0" cy="28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56366" name="Line 46"/>
                <p:cNvSpPr/>
                <p:nvPr/>
              </p:nvSpPr>
              <p:spPr>
                <a:xfrm>
                  <a:off x="4398" y="1968"/>
                  <a:ext cx="0" cy="11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sp>
            <p:nvSpPr>
              <p:cNvPr id="56367" name="Line 47"/>
              <p:cNvSpPr/>
              <p:nvPr/>
            </p:nvSpPr>
            <p:spPr>
              <a:xfrm>
                <a:off x="1507" y="1245"/>
                <a:ext cx="0" cy="7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68" name="Line 48"/>
              <p:cNvSpPr/>
              <p:nvPr/>
            </p:nvSpPr>
            <p:spPr>
              <a:xfrm>
                <a:off x="1507" y="1245"/>
                <a:ext cx="103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69" name="Line 49"/>
              <p:cNvSpPr/>
              <p:nvPr/>
            </p:nvSpPr>
            <p:spPr>
              <a:xfrm>
                <a:off x="2537" y="1245"/>
                <a:ext cx="0" cy="65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70" name="Oval 50"/>
              <p:cNvSpPr/>
              <p:nvPr/>
            </p:nvSpPr>
            <p:spPr>
              <a:xfrm>
                <a:off x="1466" y="2851"/>
                <a:ext cx="83" cy="8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6371" name="Group 51"/>
              <p:cNvGrpSpPr/>
              <p:nvPr/>
            </p:nvGrpSpPr>
            <p:grpSpPr>
              <a:xfrm>
                <a:off x="804" y="2027"/>
                <a:ext cx="412" cy="906"/>
                <a:chOff x="3264" y="2304"/>
                <a:chExt cx="480" cy="1056"/>
              </a:xfrm>
            </p:grpSpPr>
            <p:sp>
              <p:nvSpPr>
                <p:cNvPr id="56372" name="Line 52"/>
                <p:cNvSpPr/>
                <p:nvPr/>
              </p:nvSpPr>
              <p:spPr>
                <a:xfrm>
                  <a:off x="3456" y="2352"/>
                  <a:ext cx="0" cy="96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grpSp>
              <p:nvGrpSpPr>
                <p:cNvPr id="56373" name="Group 53"/>
                <p:cNvGrpSpPr/>
                <p:nvPr/>
              </p:nvGrpSpPr>
              <p:grpSpPr>
                <a:xfrm>
                  <a:off x="3264" y="2736"/>
                  <a:ext cx="433" cy="322"/>
                  <a:chOff x="2304" y="1662"/>
                  <a:chExt cx="433" cy="322"/>
                </a:xfrm>
              </p:grpSpPr>
              <p:sp>
                <p:nvSpPr>
                  <p:cNvPr id="56374" name="Oval 54"/>
                  <p:cNvSpPr/>
                  <p:nvPr/>
                </p:nvSpPr>
                <p:spPr>
                  <a:xfrm>
                    <a:off x="2367" y="166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75" name="Text Box 55"/>
                  <p:cNvSpPr txBox="1"/>
                  <p:nvPr/>
                </p:nvSpPr>
                <p:spPr>
                  <a:xfrm>
                    <a:off x="2304" y="1692"/>
                    <a:ext cx="433" cy="29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V</a:t>
                    </a:r>
                    <a:endPara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6376" name="Group 56"/>
                <p:cNvGrpSpPr/>
                <p:nvPr/>
              </p:nvGrpSpPr>
              <p:grpSpPr>
                <a:xfrm>
                  <a:off x="3456" y="2448"/>
                  <a:ext cx="288" cy="780"/>
                  <a:chOff x="3456" y="2448"/>
                  <a:chExt cx="288" cy="780"/>
                </a:xfrm>
              </p:grpSpPr>
              <p:sp>
                <p:nvSpPr>
                  <p:cNvPr id="56377" name="Text Box 57"/>
                  <p:cNvSpPr txBox="1"/>
                  <p:nvPr/>
                </p:nvSpPr>
                <p:spPr>
                  <a:xfrm>
                    <a:off x="3456" y="2803"/>
                    <a:ext cx="288" cy="4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baseline="-25000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</a:t>
                    </a:r>
                    <a:endParaRPr lang="en-US" altLang="zh-CN" sz="32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78" name="Text Box 58"/>
                  <p:cNvSpPr txBox="1"/>
                  <p:nvPr/>
                </p:nvSpPr>
                <p:spPr>
                  <a:xfrm>
                    <a:off x="3456" y="2448"/>
                    <a:ext cx="241" cy="3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+</a:t>
                    </a:r>
                    <a:endPara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379" name="Oval 59"/>
                <p:cNvSpPr/>
                <p:nvPr/>
              </p:nvSpPr>
              <p:spPr>
                <a:xfrm>
                  <a:off x="3408" y="32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80" name="Oval 60"/>
                <p:cNvSpPr/>
                <p:nvPr/>
              </p:nvSpPr>
              <p:spPr>
                <a:xfrm>
                  <a:off x="34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381" name="Group 61"/>
              <p:cNvGrpSpPr/>
              <p:nvPr/>
            </p:nvGrpSpPr>
            <p:grpSpPr>
              <a:xfrm>
                <a:off x="1466" y="1780"/>
                <a:ext cx="659" cy="1153"/>
                <a:chOff x="3888" y="2016"/>
                <a:chExt cx="768" cy="1344"/>
              </a:xfrm>
            </p:grpSpPr>
            <p:sp>
              <p:nvSpPr>
                <p:cNvPr id="56382" name="Line 62"/>
                <p:cNvSpPr/>
                <p:nvPr/>
              </p:nvSpPr>
              <p:spPr>
                <a:xfrm>
                  <a:off x="4368" y="2064"/>
                  <a:ext cx="0" cy="12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grpSp>
              <p:nvGrpSpPr>
                <p:cNvPr id="56383" name="Group 63"/>
                <p:cNvGrpSpPr/>
                <p:nvPr/>
              </p:nvGrpSpPr>
              <p:grpSpPr>
                <a:xfrm>
                  <a:off x="4176" y="2400"/>
                  <a:ext cx="432" cy="321"/>
                  <a:chOff x="2304" y="1662"/>
                  <a:chExt cx="432" cy="321"/>
                </a:xfrm>
              </p:grpSpPr>
              <p:sp>
                <p:nvSpPr>
                  <p:cNvPr id="56384" name="Oval 64"/>
                  <p:cNvSpPr/>
                  <p:nvPr/>
                </p:nvSpPr>
                <p:spPr>
                  <a:xfrm>
                    <a:off x="2367" y="166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85" name="Text Box 65"/>
                  <p:cNvSpPr txBox="1"/>
                  <p:nvPr/>
                </p:nvSpPr>
                <p:spPr>
                  <a:xfrm>
                    <a:off x="2304" y="1691"/>
                    <a:ext cx="432" cy="29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V</a:t>
                    </a:r>
                    <a:endPara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386" name="Line 66"/>
                <p:cNvSpPr/>
                <p:nvPr/>
              </p:nvSpPr>
              <p:spPr>
                <a:xfrm>
                  <a:off x="3936" y="2064"/>
                  <a:ext cx="43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56387" name="Group 67"/>
                <p:cNvGrpSpPr/>
                <p:nvPr/>
              </p:nvGrpSpPr>
              <p:grpSpPr>
                <a:xfrm>
                  <a:off x="4368" y="2111"/>
                  <a:ext cx="288" cy="762"/>
                  <a:chOff x="4368" y="2111"/>
                  <a:chExt cx="288" cy="762"/>
                </a:xfrm>
              </p:grpSpPr>
              <p:sp>
                <p:nvSpPr>
                  <p:cNvPr id="56388" name="Text Box 68"/>
                  <p:cNvSpPr txBox="1"/>
                  <p:nvPr/>
                </p:nvSpPr>
                <p:spPr>
                  <a:xfrm>
                    <a:off x="4368" y="2447"/>
                    <a:ext cx="288" cy="4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baseline="-25000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</a:t>
                    </a:r>
                    <a:endParaRPr lang="en-US" altLang="zh-CN" sz="32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389" name="Text Box 69"/>
                  <p:cNvSpPr txBox="1"/>
                  <p:nvPr/>
                </p:nvSpPr>
                <p:spPr>
                  <a:xfrm>
                    <a:off x="4368" y="2111"/>
                    <a:ext cx="240" cy="3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+</a:t>
                    </a:r>
                    <a:endPara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6390" name="Oval 70"/>
                <p:cNvSpPr/>
                <p:nvPr/>
              </p:nvSpPr>
              <p:spPr>
                <a:xfrm>
                  <a:off x="3888" y="201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91" name="Oval 71"/>
                <p:cNvSpPr/>
                <p:nvPr/>
              </p:nvSpPr>
              <p:spPr>
                <a:xfrm>
                  <a:off x="4320" y="32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392" name="Text Box 72"/>
              <p:cNvSpPr txBox="1"/>
              <p:nvPr/>
            </p:nvSpPr>
            <p:spPr>
              <a:xfrm>
                <a:off x="1092" y="2397"/>
                <a:ext cx="371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000" b="1" i="1" err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endParaRPr lang="en-US" altLang="zh-CN" sz="20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93" name="Text Box 73"/>
              <p:cNvSpPr txBox="1"/>
              <p:nvPr/>
            </p:nvSpPr>
            <p:spPr>
              <a:xfrm>
                <a:off x="288" y="3062"/>
                <a:ext cx="235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200" b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　特性曲线测试电路</a:t>
                </a:r>
                <a:endParaRPr lang="zh-CN" altLang="en-US" sz="22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394" name="Line 74"/>
              <p:cNvSpPr/>
              <p:nvPr/>
            </p:nvSpPr>
            <p:spPr>
              <a:xfrm>
                <a:off x="1344" y="2075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95" name="Freeform 75"/>
              <p:cNvSpPr/>
              <p:nvPr/>
            </p:nvSpPr>
            <p:spPr>
              <a:xfrm>
                <a:off x="1344" y="1931"/>
                <a:ext cx="179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9" y="2"/>
                  </a:cxn>
                </a:cxnLst>
                <a:pathLst>
                  <a:path w="179" h="2">
                    <a:moveTo>
                      <a:pt x="0" y="0"/>
                    </a:moveTo>
                    <a:lnTo>
                      <a:pt x="179" y="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6" name="Line 76"/>
              <p:cNvSpPr/>
              <p:nvPr/>
            </p:nvSpPr>
            <p:spPr>
              <a:xfrm>
                <a:off x="1344" y="1883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97" name="Line 77"/>
              <p:cNvSpPr/>
              <p:nvPr/>
            </p:nvSpPr>
            <p:spPr>
              <a:xfrm>
                <a:off x="1171" y="2063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grpSp>
            <p:nvGrpSpPr>
              <p:cNvPr id="56398" name="Group 78"/>
              <p:cNvGrpSpPr/>
              <p:nvPr/>
            </p:nvGrpSpPr>
            <p:grpSpPr>
              <a:xfrm>
                <a:off x="1372" y="1163"/>
                <a:ext cx="370" cy="628"/>
                <a:chOff x="3744" y="1296"/>
                <a:chExt cx="432" cy="732"/>
              </a:xfrm>
            </p:grpSpPr>
            <p:grpSp>
              <p:nvGrpSpPr>
                <p:cNvPr id="56399" name="Group 79"/>
                <p:cNvGrpSpPr/>
                <p:nvPr/>
              </p:nvGrpSpPr>
              <p:grpSpPr>
                <a:xfrm>
                  <a:off x="3888" y="1296"/>
                  <a:ext cx="288" cy="732"/>
                  <a:chOff x="3936" y="1296"/>
                  <a:chExt cx="288" cy="732"/>
                </a:xfrm>
              </p:grpSpPr>
              <p:sp>
                <p:nvSpPr>
                  <p:cNvPr id="56400" name="Text Box 80"/>
                  <p:cNvSpPr txBox="1"/>
                  <p:nvPr/>
                </p:nvSpPr>
                <p:spPr>
                  <a:xfrm>
                    <a:off x="3936" y="1296"/>
                    <a:ext cx="240" cy="3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+</a:t>
                    </a:r>
                    <a:endPara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401" name="Text Box 81"/>
                  <p:cNvSpPr txBox="1"/>
                  <p:nvPr/>
                </p:nvSpPr>
                <p:spPr>
                  <a:xfrm>
                    <a:off x="3936" y="1603"/>
                    <a:ext cx="288" cy="4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baseline="-25000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</a:t>
                    </a:r>
                    <a:endParaRPr lang="en-US" altLang="zh-CN" sz="32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6402" name="Group 82"/>
                <p:cNvGrpSpPr/>
                <p:nvPr/>
              </p:nvGrpSpPr>
              <p:grpSpPr>
                <a:xfrm>
                  <a:off x="3744" y="1584"/>
                  <a:ext cx="432" cy="288"/>
                  <a:chOff x="4608" y="1776"/>
                  <a:chExt cx="432" cy="288"/>
                </a:xfrm>
              </p:grpSpPr>
              <p:sp>
                <p:nvSpPr>
                  <p:cNvPr id="56403" name="Oval 83"/>
                  <p:cNvSpPr/>
                  <p:nvPr/>
                </p:nvSpPr>
                <p:spPr>
                  <a:xfrm>
                    <a:off x="4671" y="1776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404" name="Text Box 84"/>
                  <p:cNvSpPr txBox="1"/>
                  <p:nvPr/>
                </p:nvSpPr>
                <p:spPr>
                  <a:xfrm>
                    <a:off x="4608" y="1788"/>
                    <a:ext cx="432" cy="269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err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mA</a:t>
                    </a:r>
                    <a:endParaRPr lang="en-US" altLang="zh-CN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56405" name="Line 0"/>
            <p:cNvSpPr/>
            <p:nvPr/>
          </p:nvSpPr>
          <p:spPr>
            <a:xfrm>
              <a:off x="336" y="2496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6" name="Line 1"/>
            <p:cNvSpPr/>
            <p:nvPr/>
          </p:nvSpPr>
          <p:spPr>
            <a:xfrm>
              <a:off x="384" y="244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6407" name="灯片编号占位符 89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40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4575" y="1343025"/>
          <a:ext cx="30114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270000" imgH="304800" progId="Equation.KSEE3">
                  <p:embed/>
                </p:oleObj>
              </mc:Choice>
              <mc:Fallback>
                <p:oleObj name="" r:id="rId1" imgW="1270000" imgH="3048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4575" y="1343025"/>
                        <a:ext cx="3011488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19" grpId="0"/>
      <p:bldP spid="214032" grpId="0"/>
      <p:bldP spid="214033" grpId="0" animBg="1"/>
      <p:bldP spid="214034" grpId="0"/>
      <p:bldP spid="214035" grpId="0"/>
      <p:bldP spid="214036" grpId="0"/>
      <p:bldP spid="21410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2"/>
          <p:cNvSpPr txBox="1"/>
          <p:nvPr/>
        </p:nvSpPr>
        <p:spPr>
          <a:xfrm>
            <a:off x="1527175" y="376238"/>
            <a:ext cx="2286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转移特性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346" name="Group 3"/>
          <p:cNvGrpSpPr/>
          <p:nvPr/>
        </p:nvGrpSpPr>
        <p:grpSpPr>
          <a:xfrm>
            <a:off x="5583238" y="715963"/>
            <a:ext cx="2819400" cy="2949575"/>
            <a:chOff x="3600" y="715"/>
            <a:chExt cx="1776" cy="1858"/>
          </a:xfrm>
        </p:grpSpPr>
        <p:grpSp>
          <p:nvGrpSpPr>
            <p:cNvPr id="57347" name="Group 4"/>
            <p:cNvGrpSpPr/>
            <p:nvPr/>
          </p:nvGrpSpPr>
          <p:grpSpPr>
            <a:xfrm>
              <a:off x="3693" y="715"/>
              <a:ext cx="1683" cy="1541"/>
              <a:chOff x="1917" y="528"/>
              <a:chExt cx="1683" cy="1541"/>
            </a:xfrm>
          </p:grpSpPr>
          <p:sp>
            <p:nvSpPr>
              <p:cNvPr id="57348" name="Line 5"/>
              <p:cNvSpPr/>
              <p:nvPr/>
            </p:nvSpPr>
            <p:spPr>
              <a:xfrm>
                <a:off x="1980" y="1812"/>
                <a:ext cx="113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57349" name="Line 6"/>
              <p:cNvSpPr/>
              <p:nvPr/>
            </p:nvSpPr>
            <p:spPr>
              <a:xfrm flipV="1">
                <a:off x="2832" y="624"/>
                <a:ext cx="0" cy="11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57350" name="Text Box 7"/>
              <p:cNvSpPr txBox="1"/>
              <p:nvPr/>
            </p:nvSpPr>
            <p:spPr>
              <a:xfrm>
                <a:off x="2736" y="1776"/>
                <a:ext cx="8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  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V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51" name="Text Box 8"/>
              <p:cNvSpPr txBox="1"/>
              <p:nvPr/>
            </p:nvSpPr>
            <p:spPr>
              <a:xfrm>
                <a:off x="2856" y="528"/>
                <a:ext cx="6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4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mA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52" name="Text Box 9"/>
              <p:cNvSpPr txBox="1"/>
              <p:nvPr/>
            </p:nvSpPr>
            <p:spPr>
              <a:xfrm>
                <a:off x="2880" y="816"/>
                <a:ext cx="54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i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DSS</a:t>
                </a:r>
                <a:endParaRPr lang="en-US" altLang="zh-CN" sz="24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53" name="Rectangle 10"/>
              <p:cNvSpPr/>
              <p:nvPr/>
            </p:nvSpPr>
            <p:spPr>
              <a:xfrm>
                <a:off x="1917" y="1819"/>
                <a:ext cx="2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7354" name="Group 11"/>
            <p:cNvGrpSpPr/>
            <p:nvPr/>
          </p:nvGrpSpPr>
          <p:grpSpPr>
            <a:xfrm>
              <a:off x="3912" y="1164"/>
              <a:ext cx="744" cy="852"/>
              <a:chOff x="2136" y="960"/>
              <a:chExt cx="744" cy="852"/>
            </a:xfrm>
          </p:grpSpPr>
          <p:sp>
            <p:nvSpPr>
              <p:cNvPr id="57355" name="Freeform 12"/>
              <p:cNvSpPr/>
              <p:nvPr/>
            </p:nvSpPr>
            <p:spPr>
              <a:xfrm>
                <a:off x="2136" y="972"/>
                <a:ext cx="696" cy="834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768" y="70"/>
                  </a:cxn>
                  <a:cxn ang="0">
                    <a:pos x="1343" y="60"/>
                  </a:cxn>
                  <a:cxn ang="0">
                    <a:pos x="1807" y="47"/>
                  </a:cxn>
                  <a:cxn ang="0">
                    <a:pos x="2302" y="28"/>
                  </a:cxn>
                  <a:cxn ang="0">
                    <a:pos x="2682" y="0"/>
                  </a:cxn>
                </a:cxnLst>
                <a:pathLst>
                  <a:path w="588" h="1122">
                    <a:moveTo>
                      <a:pt x="0" y="1122"/>
                    </a:moveTo>
                    <a:cubicBezTo>
                      <a:pt x="28" y="1104"/>
                      <a:pt x="119" y="1057"/>
                      <a:pt x="168" y="1014"/>
                    </a:cubicBezTo>
                    <a:cubicBezTo>
                      <a:pt x="217" y="971"/>
                      <a:pt x="256" y="919"/>
                      <a:pt x="294" y="864"/>
                    </a:cubicBezTo>
                    <a:cubicBezTo>
                      <a:pt x="332" y="809"/>
                      <a:pt x="361" y="760"/>
                      <a:pt x="396" y="684"/>
                    </a:cubicBezTo>
                    <a:cubicBezTo>
                      <a:pt x="431" y="608"/>
                      <a:pt x="472" y="522"/>
                      <a:pt x="504" y="408"/>
                    </a:cubicBezTo>
                    <a:cubicBezTo>
                      <a:pt x="536" y="294"/>
                      <a:pt x="571" y="85"/>
                      <a:pt x="588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7356" name="Line 13"/>
              <p:cNvSpPr/>
              <p:nvPr/>
            </p:nvSpPr>
            <p:spPr>
              <a:xfrm rot="-5400000">
                <a:off x="2832" y="913"/>
                <a:ext cx="1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57" name="Line 14"/>
              <p:cNvSpPr/>
              <p:nvPr/>
            </p:nvSpPr>
            <p:spPr>
              <a:xfrm rot="900000">
                <a:off x="2136" y="1764"/>
                <a:ext cx="1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358" name="Text Box 15"/>
            <p:cNvSpPr txBox="1"/>
            <p:nvPr/>
          </p:nvSpPr>
          <p:spPr>
            <a:xfrm>
              <a:off x="3600" y="2304"/>
              <a:ext cx="168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图 </a:t>
              </a:r>
              <a:r>
                <a:rPr lang="en-US" altLang="zh-CN" sz="2200" b="1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1.4.6</a:t>
              </a:r>
              <a:r>
                <a:rPr lang="zh-CN" altLang="en-US" sz="22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　转移特性</a:t>
              </a:r>
              <a:endPara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5056" name="Text Box 16"/>
          <p:cNvSpPr txBox="1"/>
          <p:nvPr/>
        </p:nvSpPr>
        <p:spPr>
          <a:xfrm>
            <a:off x="1219200" y="3962400"/>
            <a:ext cx="3352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输出特性曲线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57" name="Text Box 17"/>
          <p:cNvSpPr txBox="1"/>
          <p:nvPr/>
        </p:nvSpPr>
        <p:spPr>
          <a:xfrm>
            <a:off x="947738" y="4572000"/>
            <a:ext cx="7739062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当栅源 之间的电压 </a:t>
            </a:r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不变时，漏极电流 </a:t>
            </a:r>
            <a:r>
              <a:rPr lang="en-US" altLang="zh-CN" sz="26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与漏源之间电压 </a:t>
            </a:r>
            <a:r>
              <a:rPr lang="en-US" altLang="zh-CN" sz="26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的关系，即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58" name="Text Box 18"/>
          <p:cNvSpPr txBox="1"/>
          <p:nvPr/>
        </p:nvSpPr>
        <p:spPr>
          <a:xfrm>
            <a:off x="1173163" y="1019175"/>
            <a:ext cx="39624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结型场效应管转移特性曲线的近似公式：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2" name="灯片编号占位符 24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36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313" y="2132013"/>
          <a:ext cx="460692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968500" imgH="711200" progId="Equation.KSEE3">
                  <p:embed/>
                </p:oleObj>
              </mc:Choice>
              <mc:Fallback>
                <p:oleObj name="" r:id="rId1" imgW="1968500" imgH="711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6313" y="2132013"/>
                        <a:ext cx="4606925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7675" y="5616575"/>
          <a:ext cx="44831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270000" imgH="304800" progId="Equation.KSEE3">
                  <p:embed/>
                </p:oleObj>
              </mc:Choice>
              <mc:Fallback>
                <p:oleObj name="" r:id="rId3" imgW="1270000" imgH="3048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675" y="5616575"/>
                        <a:ext cx="448310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6" grpId="0"/>
      <p:bldP spid="215057" grpId="0"/>
      <p:bldP spid="2150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 vert="horz" wrap="square" anchor="t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kern="1200" cap="none" spc="0" normalizeH="0" baseline="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PN </a:t>
            </a:r>
            <a:r>
              <a:rPr kumimoji="0" lang="zh-CN" altLang="en-US" sz="4400" b="1" i="0" u="none" strike="noStrike" kern="1200" cap="none" spc="0" normalizeH="0" baseline="0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结</a:t>
            </a:r>
            <a:endParaRPr kumimoji="0" lang="zh-CN" altLang="en-US" sz="4400" b="0" i="0" u="none" strike="noStrike" kern="1200" cap="none" spc="0" normalizeH="0" baseline="0" noProof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6" name="Rectangle 2">
            <a:hlinkClick r:id="rId1" action="ppaction://hlinksldjump"/>
          </p:cNvPr>
          <p:cNvSpPr/>
          <p:nvPr/>
        </p:nvSpPr>
        <p:spPr>
          <a:xfrm>
            <a:off x="395288" y="25019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结的形成</a:t>
            </a:r>
            <a:endParaRPr lang="zh-CN" altLang="en-US" sz="2800" dirty="0">
              <a:solidFill>
                <a:srgbClr val="000066"/>
              </a:solidFill>
              <a:latin typeface="幼圆" panose="02010509060101010101" pitchFamily="1" charset="-122"/>
              <a:ea typeface="幼圆" panose="02010509060101010101" pitchFamily="1" charset="-122"/>
            </a:endParaRPr>
          </a:p>
        </p:txBody>
      </p:sp>
      <p:sp>
        <p:nvSpPr>
          <p:cNvPr id="11267" name="Rectangle 3">
            <a:hlinkClick r:id="rId2" action="ppaction://hlinksldjump"/>
          </p:cNvPr>
          <p:cNvSpPr/>
          <p:nvPr/>
        </p:nvSpPr>
        <p:spPr>
          <a:xfrm>
            <a:off x="395288" y="3798888"/>
            <a:ext cx="61325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PN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结的单向导电性</a:t>
            </a:r>
            <a:endParaRPr lang="zh-CN" altLang="en-US" sz="28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5">
            <a:hlinkClick r:id="" action="ppaction://hlinkshowjump?jump=nextslide"/>
          </p:cNvPr>
          <p:cNvSpPr/>
          <p:nvPr/>
        </p:nvSpPr>
        <p:spPr>
          <a:xfrm>
            <a:off x="395288" y="142240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载流子的漂移与扩散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1763713" y="1927225"/>
            <a:ext cx="58324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场强      浓度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endParaRPr lang="zh-CN" altLang="en-US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70" name="AutoShape 7"/>
          <p:cNvSpPr/>
          <p:nvPr/>
        </p:nvSpPr>
        <p:spPr>
          <a:xfrm>
            <a:off x="827088" y="1927225"/>
            <a:ext cx="215900" cy="576263"/>
          </a:xfrm>
          <a:prstGeom prst="downArrow">
            <a:avLst>
              <a:gd name="adj1" fmla="val 50000"/>
              <a:gd name="adj2" fmla="val 6644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AutoShape 8"/>
          <p:cNvSpPr/>
          <p:nvPr/>
        </p:nvSpPr>
        <p:spPr>
          <a:xfrm>
            <a:off x="827088" y="3078163"/>
            <a:ext cx="215900" cy="576262"/>
          </a:xfrm>
          <a:prstGeom prst="downArrow">
            <a:avLst>
              <a:gd name="adj1" fmla="val 50000"/>
              <a:gd name="adj2" fmla="val 6644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Text Box 9"/>
          <p:cNvSpPr txBox="1"/>
          <p:nvPr/>
        </p:nvSpPr>
        <p:spPr>
          <a:xfrm>
            <a:off x="3419475" y="2574925"/>
            <a:ext cx="5329238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结和</a:t>
            </a:r>
            <a:r>
              <a:rPr lang="en-US" altLang="zh-CN" sz="2000">
                <a:latin typeface="Times New Roman" panose="02020603050405020304" pitchFamily="18" charset="0"/>
                <a:ea typeface="楷体_GB2312" pitchFamily="1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结交界区空间电荷区形成空间电荷区</a:t>
            </a:r>
            <a:endParaRPr lang="zh-CN" altLang="en-US" sz="20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73" name="Text Box 10"/>
          <p:cNvSpPr txBox="1"/>
          <p:nvPr/>
        </p:nvSpPr>
        <p:spPr>
          <a:xfrm>
            <a:off x="3708400" y="3078163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又称耗尽区、阻挡层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电阻率高</a:t>
            </a:r>
            <a:endParaRPr lang="zh-CN" altLang="en-US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74" name="Text Box 12"/>
          <p:cNvSpPr txBox="1"/>
          <p:nvPr/>
        </p:nvSpPr>
        <p:spPr>
          <a:xfrm>
            <a:off x="179388" y="4375150"/>
            <a:ext cx="66976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加正电压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耗尽区变窄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电阻变小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导通</a:t>
            </a:r>
            <a:endParaRPr lang="zh-CN" altLang="en-US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75" name="Text Box 13"/>
          <p:cNvSpPr txBox="1"/>
          <p:nvPr/>
        </p:nvSpPr>
        <p:spPr>
          <a:xfrm>
            <a:off x="0" y="4951413"/>
            <a:ext cx="69135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 加反电压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耗尽区变宽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电阻变大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截止</a:t>
            </a:r>
            <a:endParaRPr lang="zh-CN" altLang="en-US" sz="24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397" name="内容占位符 16396"/>
          <p:cNvGraphicFramePr>
            <a:graphicFrameLocks noGrp="1" noChangeAspect="1"/>
          </p:cNvGraphicFramePr>
          <p:nvPr>
            <p:ph idx="4294967295"/>
          </p:nvPr>
        </p:nvGraphicFramePr>
        <p:xfrm>
          <a:off x="468313" y="5381625"/>
          <a:ext cx="3168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30300" imgH="254000" progId="Equation.3">
                  <p:embed/>
                </p:oleObj>
              </mc:Choice>
              <mc:Fallback>
                <p:oleObj name="" r:id="rId3" imgW="1130300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5381625"/>
                        <a:ext cx="3168650" cy="71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692650" y="1676400"/>
            <a:ext cx="1371600" cy="1905000"/>
            <a:chOff x="2976" y="864"/>
            <a:chExt cx="864" cy="1200"/>
          </a:xfrm>
        </p:grpSpPr>
        <p:sp>
          <p:nvSpPr>
            <p:cNvPr id="58370" name="Line 3"/>
            <p:cNvSpPr/>
            <p:nvPr/>
          </p:nvSpPr>
          <p:spPr>
            <a:xfrm>
              <a:off x="3840" y="960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8371" name="Line 4"/>
            <p:cNvSpPr/>
            <p:nvPr/>
          </p:nvSpPr>
          <p:spPr>
            <a:xfrm>
              <a:off x="3504" y="96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8372" name="Text Box 5"/>
            <p:cNvSpPr txBox="1"/>
            <p:nvPr/>
          </p:nvSpPr>
          <p:spPr>
            <a:xfrm>
              <a:off x="2976" y="864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DSS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5486400" y="1119188"/>
            <a:ext cx="2514600" cy="2473325"/>
            <a:chOff x="3504" y="506"/>
            <a:chExt cx="1584" cy="1558"/>
          </a:xfrm>
        </p:grpSpPr>
        <p:sp>
          <p:nvSpPr>
            <p:cNvPr id="58374" name="Freeform 7"/>
            <p:cNvSpPr/>
            <p:nvPr/>
          </p:nvSpPr>
          <p:spPr>
            <a:xfrm>
              <a:off x="3504" y="576"/>
              <a:ext cx="384" cy="1488"/>
            </a:xfrm>
            <a:custGeom>
              <a:avLst/>
              <a:gdLst/>
              <a:ahLst/>
              <a:cxnLst>
                <a:cxn ang="0">
                  <a:pos x="844" y="0"/>
                </a:cxn>
                <a:cxn ang="0">
                  <a:pos x="698" y="1938"/>
                </a:cxn>
                <a:cxn ang="0">
                  <a:pos x="466" y="4910"/>
                </a:cxn>
                <a:cxn ang="0">
                  <a:pos x="0" y="6400"/>
                </a:cxn>
              </a:cxnLst>
              <a:pathLst>
                <a:path w="348" h="1240">
                  <a:moveTo>
                    <a:pt x="348" y="0"/>
                  </a:moveTo>
                  <a:cubicBezTo>
                    <a:pt x="339" y="63"/>
                    <a:pt x="314" y="217"/>
                    <a:pt x="288" y="376"/>
                  </a:cubicBezTo>
                  <a:cubicBezTo>
                    <a:pt x="262" y="535"/>
                    <a:pt x="240" y="808"/>
                    <a:pt x="192" y="952"/>
                  </a:cubicBezTo>
                  <a:cubicBezTo>
                    <a:pt x="144" y="1096"/>
                    <a:pt x="72" y="1168"/>
                    <a:pt x="0" y="124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8375" name="Object 8"/>
            <p:cNvGraphicFramePr/>
            <p:nvPr/>
          </p:nvGraphicFramePr>
          <p:xfrm>
            <a:off x="4048" y="506"/>
            <a:ext cx="10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" imgW="1016000" imgH="228600" progId="Equation.3">
                    <p:embed/>
                  </p:oleObj>
                </mc:Choice>
                <mc:Fallback>
                  <p:oleObj name="" r:id="rId1" imgW="10160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48" y="506"/>
                          <a:ext cx="1040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>
          <a:xfrm>
            <a:off x="5105400" y="936625"/>
            <a:ext cx="3733800" cy="3063875"/>
            <a:chOff x="3264" y="384"/>
            <a:chExt cx="2352" cy="1930"/>
          </a:xfrm>
        </p:grpSpPr>
        <p:sp>
          <p:nvSpPr>
            <p:cNvPr id="58377" name="Text Box 10"/>
            <p:cNvSpPr txBox="1"/>
            <p:nvPr/>
          </p:nvSpPr>
          <p:spPr>
            <a:xfrm>
              <a:off x="3264" y="384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sz="20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mA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8" name="Text Box 11"/>
            <p:cNvSpPr txBox="1"/>
            <p:nvPr/>
          </p:nvSpPr>
          <p:spPr>
            <a:xfrm>
              <a:off x="5040" y="2064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Line 12"/>
            <p:cNvSpPr/>
            <p:nvPr/>
          </p:nvSpPr>
          <p:spPr>
            <a:xfrm>
              <a:off x="3490" y="2064"/>
              <a:ext cx="188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0" name="Text Box 13"/>
            <p:cNvSpPr txBox="1"/>
            <p:nvPr/>
          </p:nvSpPr>
          <p:spPr>
            <a:xfrm>
              <a:off x="3360" y="2016"/>
              <a:ext cx="35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Text Box 14"/>
            <p:cNvSpPr txBox="1"/>
            <p:nvPr/>
          </p:nvSpPr>
          <p:spPr>
            <a:xfrm>
              <a:off x="4080" y="662"/>
              <a:ext cx="76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GS 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= 0V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2" name="Freeform 15"/>
            <p:cNvSpPr/>
            <p:nvPr/>
          </p:nvSpPr>
          <p:spPr>
            <a:xfrm>
              <a:off x="3504" y="1488"/>
              <a:ext cx="192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8" y="116"/>
                </a:cxn>
                <a:cxn ang="0">
                  <a:pos x="192" y="0"/>
                </a:cxn>
              </a:cxnLst>
              <a:pathLst>
                <a:path w="192" h="576">
                  <a:moveTo>
                    <a:pt x="0" y="576"/>
                  </a:moveTo>
                  <a:cubicBezTo>
                    <a:pt x="25" y="499"/>
                    <a:pt x="116" y="212"/>
                    <a:pt x="148" y="116"/>
                  </a:cubicBezTo>
                  <a:cubicBezTo>
                    <a:pt x="180" y="20"/>
                    <a:pt x="183" y="24"/>
                    <a:pt x="192" y="0"/>
                  </a:cubicBezTo>
                </a:path>
              </a:pathLst>
            </a:custGeom>
            <a:noFill/>
            <a:ln w="254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3" name="Line 16"/>
            <p:cNvSpPr/>
            <p:nvPr/>
          </p:nvSpPr>
          <p:spPr>
            <a:xfrm flipV="1">
              <a:off x="3504" y="624"/>
              <a:ext cx="0" cy="14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4" name="Freeform 17"/>
            <p:cNvSpPr/>
            <p:nvPr/>
          </p:nvSpPr>
          <p:spPr>
            <a:xfrm>
              <a:off x="3692" y="1204"/>
              <a:ext cx="1492" cy="296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48" y="212"/>
                </a:cxn>
                <a:cxn ang="0">
                  <a:pos x="210" y="166"/>
                </a:cxn>
                <a:cxn ang="0">
                  <a:pos x="1033" y="103"/>
                </a:cxn>
                <a:cxn ang="0">
                  <a:pos x="1408" y="76"/>
                </a:cxn>
                <a:cxn ang="0">
                  <a:pos x="1492" y="0"/>
                </a:cxn>
              </a:cxnLst>
              <a:pathLst>
                <a:path w="1492" h="296">
                  <a:moveTo>
                    <a:pt x="0" y="296"/>
                  </a:moveTo>
                  <a:cubicBezTo>
                    <a:pt x="8" y="283"/>
                    <a:pt x="13" y="234"/>
                    <a:pt x="48" y="212"/>
                  </a:cubicBezTo>
                  <a:cubicBezTo>
                    <a:pt x="83" y="190"/>
                    <a:pt x="46" y="184"/>
                    <a:pt x="210" y="166"/>
                  </a:cubicBezTo>
                  <a:cubicBezTo>
                    <a:pt x="374" y="148"/>
                    <a:pt x="833" y="118"/>
                    <a:pt x="1033" y="103"/>
                  </a:cubicBezTo>
                  <a:cubicBezTo>
                    <a:pt x="1233" y="88"/>
                    <a:pt x="1332" y="93"/>
                    <a:pt x="1408" y="76"/>
                  </a:cubicBezTo>
                  <a:cubicBezTo>
                    <a:pt x="1484" y="59"/>
                    <a:pt x="1475" y="16"/>
                    <a:pt x="1492" y="0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5" name="Freeform 18"/>
            <p:cNvSpPr/>
            <p:nvPr/>
          </p:nvSpPr>
          <p:spPr>
            <a:xfrm>
              <a:off x="3600" y="1604"/>
              <a:ext cx="1448" cy="316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50" y="240"/>
                </a:cxn>
                <a:cxn ang="0">
                  <a:pos x="199" y="164"/>
                </a:cxn>
                <a:cxn ang="0">
                  <a:pos x="994" y="89"/>
                </a:cxn>
                <a:cxn ang="0">
                  <a:pos x="1308" y="52"/>
                </a:cxn>
                <a:cxn ang="0">
                  <a:pos x="1400" y="36"/>
                </a:cxn>
                <a:cxn ang="0">
                  <a:pos x="1448" y="0"/>
                </a:cxn>
              </a:cxnLst>
              <a:pathLst>
                <a:path w="1448" h="316">
                  <a:moveTo>
                    <a:pt x="0" y="316"/>
                  </a:moveTo>
                  <a:cubicBezTo>
                    <a:pt x="8" y="291"/>
                    <a:pt x="17" y="265"/>
                    <a:pt x="50" y="240"/>
                  </a:cubicBezTo>
                  <a:cubicBezTo>
                    <a:pt x="83" y="215"/>
                    <a:pt x="41" y="190"/>
                    <a:pt x="199" y="164"/>
                  </a:cubicBezTo>
                  <a:cubicBezTo>
                    <a:pt x="356" y="139"/>
                    <a:pt x="809" y="108"/>
                    <a:pt x="994" y="89"/>
                  </a:cubicBezTo>
                  <a:cubicBezTo>
                    <a:pt x="1179" y="70"/>
                    <a:pt x="1240" y="61"/>
                    <a:pt x="1308" y="52"/>
                  </a:cubicBezTo>
                  <a:cubicBezTo>
                    <a:pt x="1376" y="43"/>
                    <a:pt x="1377" y="45"/>
                    <a:pt x="1400" y="36"/>
                  </a:cubicBezTo>
                  <a:cubicBezTo>
                    <a:pt x="1423" y="27"/>
                    <a:pt x="1438" y="7"/>
                    <a:pt x="1448" y="0"/>
                  </a:cubicBezTo>
                </a:path>
              </a:pathLst>
            </a:custGeom>
            <a:noFill/>
            <a:ln w="254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6" name="Freeform 19"/>
            <p:cNvSpPr/>
            <p:nvPr/>
          </p:nvSpPr>
          <p:spPr>
            <a:xfrm>
              <a:off x="3504" y="1920"/>
              <a:ext cx="96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</a:cxnLst>
              <a:pathLst>
                <a:path w="96" h="144">
                  <a:moveTo>
                    <a:pt x="0" y="144"/>
                  </a:moveTo>
                  <a:cubicBezTo>
                    <a:pt x="36" y="84"/>
                    <a:pt x="72" y="24"/>
                    <a:pt x="96" y="0"/>
                  </a:cubicBez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7" name="Freeform 20"/>
            <p:cNvSpPr/>
            <p:nvPr/>
          </p:nvSpPr>
          <p:spPr>
            <a:xfrm>
              <a:off x="3504" y="1904"/>
              <a:ext cx="1428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50" y="130"/>
                </a:cxn>
                <a:cxn ang="0">
                  <a:pos x="199" y="99"/>
                </a:cxn>
                <a:cxn ang="0">
                  <a:pos x="994" y="69"/>
                </a:cxn>
                <a:cxn ang="0">
                  <a:pos x="1356" y="44"/>
                </a:cxn>
                <a:cxn ang="0">
                  <a:pos x="1424" y="0"/>
                </a:cxn>
              </a:cxnLst>
              <a:pathLst>
                <a:path w="1428" h="160">
                  <a:moveTo>
                    <a:pt x="0" y="160"/>
                  </a:moveTo>
                  <a:cubicBezTo>
                    <a:pt x="8" y="150"/>
                    <a:pt x="17" y="140"/>
                    <a:pt x="50" y="130"/>
                  </a:cubicBezTo>
                  <a:cubicBezTo>
                    <a:pt x="83" y="120"/>
                    <a:pt x="41" y="109"/>
                    <a:pt x="199" y="99"/>
                  </a:cubicBezTo>
                  <a:cubicBezTo>
                    <a:pt x="356" y="89"/>
                    <a:pt x="801" y="78"/>
                    <a:pt x="994" y="69"/>
                  </a:cubicBezTo>
                  <a:cubicBezTo>
                    <a:pt x="1187" y="60"/>
                    <a:pt x="1284" y="55"/>
                    <a:pt x="1356" y="44"/>
                  </a:cubicBezTo>
                  <a:cubicBezTo>
                    <a:pt x="1428" y="33"/>
                    <a:pt x="1410" y="9"/>
                    <a:pt x="1424" y="0"/>
                  </a:cubicBezTo>
                </a:path>
              </a:pathLst>
            </a:custGeom>
            <a:noFill/>
            <a:ln w="254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8" name="Freeform 21"/>
            <p:cNvSpPr/>
            <p:nvPr/>
          </p:nvSpPr>
          <p:spPr>
            <a:xfrm>
              <a:off x="3648" y="624"/>
              <a:ext cx="1592" cy="536"/>
            </a:xfrm>
            <a:custGeom>
              <a:avLst/>
              <a:gdLst/>
              <a:ahLst/>
              <a:cxnLst>
                <a:cxn ang="0">
                  <a:pos x="0" y="536"/>
                </a:cxn>
                <a:cxn ang="0">
                  <a:pos x="36" y="416"/>
                </a:cxn>
                <a:cxn ang="0">
                  <a:pos x="88" y="364"/>
                </a:cxn>
                <a:cxn ang="0">
                  <a:pos x="219" y="319"/>
                </a:cxn>
                <a:cxn ang="0">
                  <a:pos x="1097" y="210"/>
                </a:cxn>
                <a:cxn ang="0">
                  <a:pos x="1488" y="152"/>
                </a:cxn>
                <a:cxn ang="0">
                  <a:pos x="1560" y="100"/>
                </a:cxn>
                <a:cxn ang="0">
                  <a:pos x="1592" y="0"/>
                </a:cxn>
              </a:cxnLst>
              <a:pathLst>
                <a:path w="1592" h="536">
                  <a:moveTo>
                    <a:pt x="0" y="536"/>
                  </a:moveTo>
                  <a:cubicBezTo>
                    <a:pt x="6" y="516"/>
                    <a:pt x="21" y="445"/>
                    <a:pt x="36" y="416"/>
                  </a:cubicBezTo>
                  <a:cubicBezTo>
                    <a:pt x="51" y="387"/>
                    <a:pt x="58" y="380"/>
                    <a:pt x="88" y="364"/>
                  </a:cubicBezTo>
                  <a:cubicBezTo>
                    <a:pt x="118" y="348"/>
                    <a:pt x="51" y="345"/>
                    <a:pt x="219" y="319"/>
                  </a:cubicBezTo>
                  <a:cubicBezTo>
                    <a:pt x="387" y="293"/>
                    <a:pt x="886" y="238"/>
                    <a:pt x="1097" y="210"/>
                  </a:cubicBezTo>
                  <a:cubicBezTo>
                    <a:pt x="1308" y="182"/>
                    <a:pt x="1411" y="170"/>
                    <a:pt x="1488" y="152"/>
                  </a:cubicBezTo>
                  <a:cubicBezTo>
                    <a:pt x="1565" y="134"/>
                    <a:pt x="1543" y="125"/>
                    <a:pt x="1560" y="100"/>
                  </a:cubicBezTo>
                  <a:cubicBezTo>
                    <a:pt x="1577" y="75"/>
                    <a:pt x="1585" y="21"/>
                    <a:pt x="1592" y="0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89" name="Freeform 22"/>
            <p:cNvSpPr/>
            <p:nvPr/>
          </p:nvSpPr>
          <p:spPr>
            <a:xfrm>
              <a:off x="3504" y="1152"/>
              <a:ext cx="144" cy="912"/>
            </a:xfrm>
            <a:custGeom>
              <a:avLst/>
              <a:gdLst/>
              <a:ahLst/>
              <a:cxnLst>
                <a:cxn ang="0">
                  <a:pos x="0" y="409"/>
                </a:cxn>
                <a:cxn ang="0">
                  <a:pos x="144" y="0"/>
                </a:cxn>
              </a:cxnLst>
              <a:pathLst>
                <a:path w="144" h="1008">
                  <a:moveTo>
                    <a:pt x="0" y="1008"/>
                  </a:moveTo>
                  <a:cubicBezTo>
                    <a:pt x="60" y="588"/>
                    <a:pt x="120" y="168"/>
                    <a:pt x="144" y="0"/>
                  </a:cubicBezTo>
                </a:path>
              </a:pathLst>
            </a:custGeom>
            <a:noFill/>
            <a:ln w="254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0" name="Text Box 23"/>
            <p:cNvSpPr txBox="1"/>
            <p:nvPr/>
          </p:nvSpPr>
          <p:spPr>
            <a:xfrm>
              <a:off x="4416" y="864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Freeform 24"/>
            <p:cNvSpPr/>
            <p:nvPr/>
          </p:nvSpPr>
          <p:spPr>
            <a:xfrm>
              <a:off x="3744" y="901"/>
              <a:ext cx="1533" cy="355"/>
            </a:xfrm>
            <a:custGeom>
              <a:avLst/>
              <a:gdLst/>
              <a:ahLst/>
              <a:cxnLst>
                <a:cxn ang="0">
                  <a:pos x="0" y="355"/>
                </a:cxn>
                <a:cxn ang="0">
                  <a:pos x="43" y="290"/>
                </a:cxn>
                <a:cxn ang="0">
                  <a:pos x="199" y="252"/>
                </a:cxn>
                <a:cxn ang="0">
                  <a:pos x="996" y="201"/>
                </a:cxn>
                <a:cxn ang="0">
                  <a:pos x="1374" y="166"/>
                </a:cxn>
                <a:cxn ang="0">
                  <a:pos x="1468" y="103"/>
                </a:cxn>
                <a:cxn ang="0">
                  <a:pos x="1524" y="15"/>
                </a:cxn>
                <a:cxn ang="0">
                  <a:pos x="1520" y="15"/>
                </a:cxn>
              </a:cxnLst>
              <a:pathLst>
                <a:path w="1533" h="355">
                  <a:moveTo>
                    <a:pt x="0" y="355"/>
                  </a:moveTo>
                  <a:cubicBezTo>
                    <a:pt x="7" y="344"/>
                    <a:pt x="10" y="307"/>
                    <a:pt x="43" y="290"/>
                  </a:cubicBezTo>
                  <a:cubicBezTo>
                    <a:pt x="75" y="273"/>
                    <a:pt x="41" y="267"/>
                    <a:pt x="199" y="252"/>
                  </a:cubicBezTo>
                  <a:cubicBezTo>
                    <a:pt x="358" y="237"/>
                    <a:pt x="800" y="215"/>
                    <a:pt x="996" y="201"/>
                  </a:cubicBezTo>
                  <a:cubicBezTo>
                    <a:pt x="1191" y="186"/>
                    <a:pt x="1295" y="182"/>
                    <a:pt x="1374" y="166"/>
                  </a:cubicBezTo>
                  <a:cubicBezTo>
                    <a:pt x="1453" y="150"/>
                    <a:pt x="1443" y="128"/>
                    <a:pt x="1468" y="103"/>
                  </a:cubicBezTo>
                  <a:cubicBezTo>
                    <a:pt x="1493" y="78"/>
                    <a:pt x="1515" y="30"/>
                    <a:pt x="1524" y="15"/>
                  </a:cubicBezTo>
                  <a:cubicBezTo>
                    <a:pt x="1533" y="0"/>
                    <a:pt x="1521" y="15"/>
                    <a:pt x="1520" y="15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2" name="Freeform 25"/>
            <p:cNvSpPr/>
            <p:nvPr/>
          </p:nvSpPr>
          <p:spPr>
            <a:xfrm>
              <a:off x="3696" y="1396"/>
              <a:ext cx="1468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4" y="204"/>
                </a:cxn>
                <a:cxn ang="0">
                  <a:pos x="206" y="158"/>
                </a:cxn>
                <a:cxn ang="0">
                  <a:pos x="1029" y="95"/>
                </a:cxn>
                <a:cxn ang="0">
                  <a:pos x="1364" y="68"/>
                </a:cxn>
                <a:cxn ang="0">
                  <a:pos x="1444" y="32"/>
                </a:cxn>
                <a:cxn ang="0">
                  <a:pos x="1468" y="0"/>
                </a:cxn>
              </a:cxnLst>
              <a:pathLst>
                <a:path w="1468" h="284">
                  <a:moveTo>
                    <a:pt x="0" y="284"/>
                  </a:moveTo>
                  <a:cubicBezTo>
                    <a:pt x="7" y="271"/>
                    <a:pt x="10" y="225"/>
                    <a:pt x="44" y="204"/>
                  </a:cubicBezTo>
                  <a:cubicBezTo>
                    <a:pt x="78" y="183"/>
                    <a:pt x="42" y="176"/>
                    <a:pt x="206" y="158"/>
                  </a:cubicBezTo>
                  <a:cubicBezTo>
                    <a:pt x="370" y="140"/>
                    <a:pt x="836" y="110"/>
                    <a:pt x="1029" y="95"/>
                  </a:cubicBezTo>
                  <a:cubicBezTo>
                    <a:pt x="1222" y="80"/>
                    <a:pt x="1295" y="78"/>
                    <a:pt x="1364" y="68"/>
                  </a:cubicBezTo>
                  <a:cubicBezTo>
                    <a:pt x="1433" y="58"/>
                    <a:pt x="1427" y="43"/>
                    <a:pt x="1444" y="32"/>
                  </a:cubicBezTo>
                  <a:cubicBezTo>
                    <a:pt x="1461" y="21"/>
                    <a:pt x="1463" y="7"/>
                    <a:pt x="1468" y="0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3" name="Freeform 26"/>
            <p:cNvSpPr/>
            <p:nvPr/>
          </p:nvSpPr>
          <p:spPr>
            <a:xfrm>
              <a:off x="3552" y="1756"/>
              <a:ext cx="1448" cy="268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44" y="188"/>
                </a:cxn>
                <a:cxn ang="0">
                  <a:pos x="206" y="142"/>
                </a:cxn>
                <a:cxn ang="0">
                  <a:pos x="1029" y="79"/>
                </a:cxn>
                <a:cxn ang="0">
                  <a:pos x="1368" y="48"/>
                </a:cxn>
                <a:cxn ang="0">
                  <a:pos x="1448" y="0"/>
                </a:cxn>
              </a:cxnLst>
              <a:pathLst>
                <a:path w="1448" h="268">
                  <a:moveTo>
                    <a:pt x="0" y="268"/>
                  </a:moveTo>
                  <a:cubicBezTo>
                    <a:pt x="7" y="255"/>
                    <a:pt x="10" y="209"/>
                    <a:pt x="44" y="188"/>
                  </a:cubicBezTo>
                  <a:cubicBezTo>
                    <a:pt x="78" y="167"/>
                    <a:pt x="42" y="160"/>
                    <a:pt x="206" y="142"/>
                  </a:cubicBezTo>
                  <a:cubicBezTo>
                    <a:pt x="370" y="124"/>
                    <a:pt x="835" y="95"/>
                    <a:pt x="1029" y="79"/>
                  </a:cubicBezTo>
                  <a:cubicBezTo>
                    <a:pt x="1223" y="63"/>
                    <a:pt x="1298" y="61"/>
                    <a:pt x="1368" y="48"/>
                  </a:cubicBezTo>
                  <a:cubicBezTo>
                    <a:pt x="1438" y="35"/>
                    <a:pt x="1431" y="10"/>
                    <a:pt x="1448" y="0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4" name="Freeform 27"/>
            <p:cNvSpPr/>
            <p:nvPr/>
          </p:nvSpPr>
          <p:spPr>
            <a:xfrm>
              <a:off x="3526" y="1248"/>
              <a:ext cx="218" cy="816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182" y="76"/>
                </a:cxn>
                <a:cxn ang="0">
                  <a:pos x="134" y="200"/>
                </a:cxn>
                <a:cxn ang="0">
                  <a:pos x="130" y="216"/>
                </a:cxn>
                <a:cxn ang="0">
                  <a:pos x="114" y="252"/>
                </a:cxn>
                <a:cxn ang="0">
                  <a:pos x="98" y="312"/>
                </a:cxn>
                <a:cxn ang="0">
                  <a:pos x="62" y="444"/>
                </a:cxn>
                <a:cxn ang="0">
                  <a:pos x="46" y="516"/>
                </a:cxn>
                <a:cxn ang="0">
                  <a:pos x="0" y="816"/>
                </a:cxn>
              </a:cxnLst>
              <a:pathLst>
                <a:path w="218" h="816">
                  <a:moveTo>
                    <a:pt x="218" y="0"/>
                  </a:moveTo>
                  <a:lnTo>
                    <a:pt x="182" y="76"/>
                  </a:lnTo>
                  <a:lnTo>
                    <a:pt x="134" y="200"/>
                  </a:lnTo>
                  <a:lnTo>
                    <a:pt x="130" y="216"/>
                  </a:lnTo>
                  <a:lnTo>
                    <a:pt x="114" y="252"/>
                  </a:lnTo>
                  <a:lnTo>
                    <a:pt x="98" y="312"/>
                  </a:lnTo>
                  <a:lnTo>
                    <a:pt x="62" y="444"/>
                  </a:lnTo>
                  <a:lnTo>
                    <a:pt x="46" y="516"/>
                  </a:lnTo>
                  <a:lnTo>
                    <a:pt x="0" y="816"/>
                  </a:ln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5" name="Freeform 28"/>
            <p:cNvSpPr/>
            <p:nvPr/>
          </p:nvSpPr>
          <p:spPr>
            <a:xfrm>
              <a:off x="3530" y="1644"/>
              <a:ext cx="174" cy="324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324"/>
                </a:cxn>
              </a:cxnLst>
              <a:pathLst>
                <a:path w="174" h="324">
                  <a:moveTo>
                    <a:pt x="174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396" name="Text Box 29"/>
            <p:cNvSpPr txBox="1"/>
            <p:nvPr/>
          </p:nvSpPr>
          <p:spPr>
            <a:xfrm>
              <a:off x="4416" y="1096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7" name="Text Box 30"/>
            <p:cNvSpPr txBox="1"/>
            <p:nvPr/>
          </p:nvSpPr>
          <p:spPr>
            <a:xfrm>
              <a:off x="4368" y="1286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8" name="Text Box 31"/>
            <p:cNvSpPr txBox="1"/>
            <p:nvPr/>
          </p:nvSpPr>
          <p:spPr>
            <a:xfrm>
              <a:off x="4320" y="1454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9" name="Text Box 32"/>
            <p:cNvSpPr txBox="1"/>
            <p:nvPr/>
          </p:nvSpPr>
          <p:spPr>
            <a:xfrm>
              <a:off x="4320" y="1632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0" name="Text Box 33"/>
            <p:cNvSpPr txBox="1"/>
            <p:nvPr/>
          </p:nvSpPr>
          <p:spPr>
            <a:xfrm>
              <a:off x="4272" y="1776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1" name="Text Box 34"/>
            <p:cNvSpPr txBox="1"/>
            <p:nvPr/>
          </p:nvSpPr>
          <p:spPr>
            <a:xfrm>
              <a:off x="4272" y="1920"/>
              <a:ext cx="57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latin typeface="楷体_GB2312" pitchFamily="1" charset="-122"/>
                  <a:ea typeface="楷体_GB2312" pitchFamily="1" charset="-122"/>
                </a:rPr>
                <a:t>-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402" name="Object 35"/>
            <p:cNvGraphicFramePr/>
            <p:nvPr/>
          </p:nvGraphicFramePr>
          <p:xfrm>
            <a:off x="3696" y="2016"/>
            <a:ext cx="72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571500" imgH="228600" progId="Equation.3">
                    <p:embed/>
                  </p:oleObj>
                </mc:Choice>
                <mc:Fallback>
                  <p:oleObj name="" r:id="rId3" imgW="5715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96" y="2016"/>
                          <a:ext cx="720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3" name="Line 36"/>
            <p:cNvSpPr/>
            <p:nvPr/>
          </p:nvSpPr>
          <p:spPr>
            <a:xfrm flipH="1">
              <a:off x="3888" y="672"/>
              <a:ext cx="144" cy="96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" name="Group 37"/>
          <p:cNvGrpSpPr/>
          <p:nvPr/>
        </p:nvGrpSpPr>
        <p:grpSpPr>
          <a:xfrm>
            <a:off x="5410200" y="644525"/>
            <a:ext cx="1371600" cy="2881313"/>
            <a:chOff x="3456" y="249"/>
            <a:chExt cx="864" cy="1815"/>
          </a:xfrm>
        </p:grpSpPr>
        <p:sp>
          <p:nvSpPr>
            <p:cNvPr id="58405" name="Text Box 38"/>
            <p:cNvSpPr txBox="1"/>
            <p:nvPr/>
          </p:nvSpPr>
          <p:spPr>
            <a:xfrm>
              <a:off x="3456" y="249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预夹断轨迹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6" name="Freeform 39"/>
            <p:cNvSpPr/>
            <p:nvPr/>
          </p:nvSpPr>
          <p:spPr>
            <a:xfrm>
              <a:off x="3504" y="576"/>
              <a:ext cx="384" cy="1488"/>
            </a:xfrm>
            <a:custGeom>
              <a:avLst/>
              <a:gdLst/>
              <a:ahLst/>
              <a:cxnLst>
                <a:cxn ang="0">
                  <a:pos x="844" y="0"/>
                </a:cxn>
                <a:cxn ang="0">
                  <a:pos x="698" y="1938"/>
                </a:cxn>
                <a:cxn ang="0">
                  <a:pos x="466" y="4910"/>
                </a:cxn>
                <a:cxn ang="0">
                  <a:pos x="0" y="6400"/>
                </a:cxn>
              </a:cxnLst>
              <a:pathLst>
                <a:path w="348" h="1240">
                  <a:moveTo>
                    <a:pt x="348" y="0"/>
                  </a:moveTo>
                  <a:cubicBezTo>
                    <a:pt x="339" y="63"/>
                    <a:pt x="314" y="217"/>
                    <a:pt x="288" y="376"/>
                  </a:cubicBezTo>
                  <a:cubicBezTo>
                    <a:pt x="262" y="535"/>
                    <a:pt x="240" y="808"/>
                    <a:pt x="192" y="952"/>
                  </a:cubicBezTo>
                  <a:cubicBezTo>
                    <a:pt x="144" y="1096"/>
                    <a:pt x="72" y="1168"/>
                    <a:pt x="0" y="124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16104" name="Text Box 40"/>
          <p:cNvSpPr txBox="1"/>
          <p:nvPr/>
        </p:nvSpPr>
        <p:spPr>
          <a:xfrm>
            <a:off x="6176963" y="2225675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恒流区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41"/>
          <p:cNvGrpSpPr/>
          <p:nvPr/>
        </p:nvGrpSpPr>
        <p:grpSpPr>
          <a:xfrm>
            <a:off x="7469188" y="849313"/>
            <a:ext cx="1690687" cy="2743200"/>
            <a:chOff x="4743" y="336"/>
            <a:chExt cx="1065" cy="1728"/>
          </a:xfrm>
        </p:grpSpPr>
        <p:sp>
          <p:nvSpPr>
            <p:cNvPr id="58409" name="Line 42"/>
            <p:cNvSpPr/>
            <p:nvPr/>
          </p:nvSpPr>
          <p:spPr>
            <a:xfrm flipH="1">
              <a:off x="4743" y="336"/>
              <a:ext cx="537" cy="17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8410" name="Text Box 43"/>
            <p:cNvSpPr txBox="1"/>
            <p:nvPr/>
          </p:nvSpPr>
          <p:spPr>
            <a:xfrm>
              <a:off x="5184" y="384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6108" name="Text Box 44"/>
          <p:cNvSpPr txBox="1"/>
          <p:nvPr/>
        </p:nvSpPr>
        <p:spPr>
          <a:xfrm>
            <a:off x="5224463" y="1296988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可变电阻区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6109" name="Text Box 45"/>
          <p:cNvSpPr txBox="1"/>
          <p:nvPr/>
        </p:nvSpPr>
        <p:spPr>
          <a:xfrm>
            <a:off x="838200" y="5345113"/>
            <a:ext cx="8305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漏极特性也有三个区：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可变电阻区、恒流区和夹断区。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6175" name="Text Box 111"/>
          <p:cNvSpPr txBox="1"/>
          <p:nvPr/>
        </p:nvSpPr>
        <p:spPr>
          <a:xfrm>
            <a:off x="4770438" y="4725988"/>
            <a:ext cx="3657600" cy="427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2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1.4.5</a:t>
            </a:r>
            <a:r>
              <a:rPr lang="en-US" altLang="zh-CN" sz="2200" b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200" b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漏极特性</a:t>
            </a:r>
            <a:endParaRPr lang="zh-CN" altLang="en-US" sz="2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414" name="Rectangle 112"/>
          <p:cNvSpPr/>
          <p:nvPr/>
        </p:nvSpPr>
        <p:spPr>
          <a:xfrm>
            <a:off x="1130300" y="252413"/>
            <a:ext cx="391160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输出特性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漏极特性）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曲线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15" name="Rectangle 0"/>
          <p:cNvSpPr/>
          <p:nvPr/>
        </p:nvSpPr>
        <p:spPr>
          <a:xfrm>
            <a:off x="6629400" y="3730625"/>
            <a:ext cx="9509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夹断区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416" name="Group 2"/>
          <p:cNvGrpSpPr/>
          <p:nvPr/>
        </p:nvGrpSpPr>
        <p:grpSpPr>
          <a:xfrm>
            <a:off x="735013" y="1708150"/>
            <a:ext cx="4694237" cy="3429000"/>
            <a:chOff x="19" y="1104"/>
            <a:chExt cx="2957" cy="2160"/>
          </a:xfrm>
        </p:grpSpPr>
        <p:grpSp>
          <p:nvGrpSpPr>
            <p:cNvPr id="58417" name="Group 47"/>
            <p:cNvGrpSpPr/>
            <p:nvPr/>
          </p:nvGrpSpPr>
          <p:grpSpPr>
            <a:xfrm>
              <a:off x="19" y="1104"/>
              <a:ext cx="2957" cy="2160"/>
              <a:chOff x="2803" y="1008"/>
              <a:chExt cx="2957" cy="2160"/>
            </a:xfrm>
          </p:grpSpPr>
          <p:sp>
            <p:nvSpPr>
              <p:cNvPr id="58418" name="Text Box 48"/>
              <p:cNvSpPr txBox="1"/>
              <p:nvPr/>
            </p:nvSpPr>
            <p:spPr>
              <a:xfrm>
                <a:off x="4782" y="1913"/>
                <a:ext cx="371" cy="25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000" b="1" i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endParaRPr lang="en-US" altLang="zh-CN" sz="20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19" name="Line 49"/>
              <p:cNvSpPr/>
              <p:nvPr/>
            </p:nvSpPr>
            <p:spPr>
              <a:xfrm>
                <a:off x="4512" y="1255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58420" name="Text Box 50"/>
              <p:cNvSpPr txBox="1"/>
              <p:nvPr/>
            </p:nvSpPr>
            <p:spPr>
              <a:xfrm>
                <a:off x="4523" y="1248"/>
                <a:ext cx="261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 err="1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 err="1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 baseline="-25000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21" name="Line 51"/>
              <p:cNvSpPr/>
              <p:nvPr/>
            </p:nvSpPr>
            <p:spPr>
              <a:xfrm flipV="1">
                <a:off x="3176" y="2202"/>
                <a:ext cx="247" cy="24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8422" name="Line 52"/>
              <p:cNvSpPr/>
              <p:nvPr/>
            </p:nvSpPr>
            <p:spPr>
              <a:xfrm>
                <a:off x="5321" y="1955"/>
                <a:ext cx="0" cy="78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8423" name="Group 53"/>
              <p:cNvGrpSpPr/>
              <p:nvPr/>
            </p:nvGrpSpPr>
            <p:grpSpPr>
              <a:xfrm rot="5400000" flipV="1">
                <a:off x="5196" y="1701"/>
                <a:ext cx="198" cy="247"/>
                <a:chOff x="4551" y="1056"/>
                <a:chExt cx="231" cy="288"/>
              </a:xfrm>
            </p:grpSpPr>
            <p:grpSp>
              <p:nvGrpSpPr>
                <p:cNvPr id="58424" name="Group 54"/>
                <p:cNvGrpSpPr/>
                <p:nvPr/>
              </p:nvGrpSpPr>
              <p:grpSpPr>
                <a:xfrm>
                  <a:off x="4551" y="1056"/>
                  <a:ext cx="78" cy="288"/>
                  <a:chOff x="4320" y="1872"/>
                  <a:chExt cx="78" cy="288"/>
                </a:xfrm>
              </p:grpSpPr>
              <p:sp>
                <p:nvSpPr>
                  <p:cNvPr id="58425" name="Line 55"/>
                  <p:cNvSpPr/>
                  <p:nvPr/>
                </p:nvSpPr>
                <p:spPr>
                  <a:xfrm>
                    <a:off x="4320" y="1872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58426" name="Line 56"/>
                  <p:cNvSpPr/>
                  <p:nvPr/>
                </p:nvSpPr>
                <p:spPr>
                  <a:xfrm>
                    <a:off x="4398" y="1968"/>
                    <a:ext cx="0" cy="11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</p:grpSp>
            <p:grpSp>
              <p:nvGrpSpPr>
                <p:cNvPr id="58427" name="Group 57"/>
                <p:cNvGrpSpPr/>
                <p:nvPr/>
              </p:nvGrpSpPr>
              <p:grpSpPr>
                <a:xfrm>
                  <a:off x="4704" y="1056"/>
                  <a:ext cx="78" cy="288"/>
                  <a:chOff x="4320" y="1872"/>
                  <a:chExt cx="78" cy="288"/>
                </a:xfrm>
              </p:grpSpPr>
              <p:sp>
                <p:nvSpPr>
                  <p:cNvPr id="58428" name="Line 58"/>
                  <p:cNvSpPr/>
                  <p:nvPr/>
                </p:nvSpPr>
                <p:spPr>
                  <a:xfrm>
                    <a:off x="4320" y="1872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58429" name="Line 59"/>
                  <p:cNvSpPr/>
                  <p:nvPr/>
                </p:nvSpPr>
                <p:spPr>
                  <a:xfrm>
                    <a:off x="4398" y="1968"/>
                    <a:ext cx="0" cy="11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sm" len="lg"/>
                  </a:ln>
                </p:spPr>
              </p:sp>
            </p:grpSp>
          </p:grpSp>
          <p:sp>
            <p:nvSpPr>
              <p:cNvPr id="58430" name="Line 60"/>
              <p:cNvSpPr/>
              <p:nvPr/>
            </p:nvSpPr>
            <p:spPr>
              <a:xfrm>
                <a:off x="4317" y="1920"/>
                <a:ext cx="0" cy="81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  <p:sp>
            <p:nvSpPr>
              <p:cNvPr id="58431" name="Line 61"/>
              <p:cNvSpPr/>
              <p:nvPr/>
            </p:nvSpPr>
            <p:spPr>
              <a:xfrm flipV="1">
                <a:off x="5238" y="1625"/>
                <a:ext cx="206" cy="33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58432" name="Text Box 62"/>
              <p:cNvSpPr txBox="1"/>
              <p:nvPr/>
            </p:nvSpPr>
            <p:spPr>
              <a:xfrm>
                <a:off x="5332" y="1749"/>
                <a:ext cx="42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DD</a:t>
                </a:r>
                <a:endPara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3" name="Text Box 63"/>
              <p:cNvSpPr txBox="1"/>
              <p:nvPr/>
            </p:nvSpPr>
            <p:spPr>
              <a:xfrm>
                <a:off x="2803" y="2202"/>
                <a:ext cx="444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pPr algn="ctr"/>
                <a:r>
                  <a:rPr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GG</a:t>
                </a:r>
                <a:endPara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4" name="Text Box 64"/>
              <p:cNvSpPr txBox="1"/>
              <p:nvPr/>
            </p:nvSpPr>
            <p:spPr>
              <a:xfrm>
                <a:off x="4206" y="1633"/>
                <a:ext cx="374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5" name="Text Box 65"/>
              <p:cNvSpPr txBox="1"/>
              <p:nvPr/>
            </p:nvSpPr>
            <p:spPr>
              <a:xfrm>
                <a:off x="4297" y="1963"/>
                <a:ext cx="196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6" name="Text Box 66"/>
              <p:cNvSpPr txBox="1"/>
              <p:nvPr/>
            </p:nvSpPr>
            <p:spPr>
              <a:xfrm>
                <a:off x="3858" y="1660"/>
                <a:ext cx="22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37" name="Line 67"/>
              <p:cNvSpPr/>
              <p:nvPr/>
            </p:nvSpPr>
            <p:spPr>
              <a:xfrm>
                <a:off x="3300" y="2737"/>
                <a:ext cx="202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38" name="Line 68"/>
              <p:cNvSpPr/>
              <p:nvPr/>
            </p:nvSpPr>
            <p:spPr>
              <a:xfrm>
                <a:off x="3300" y="1914"/>
                <a:ext cx="82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39" name="Line 69"/>
              <p:cNvSpPr/>
              <p:nvPr/>
            </p:nvSpPr>
            <p:spPr>
              <a:xfrm>
                <a:off x="3300" y="1914"/>
                <a:ext cx="0" cy="82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8440" name="Group 70"/>
              <p:cNvGrpSpPr/>
              <p:nvPr/>
            </p:nvGrpSpPr>
            <p:grpSpPr>
              <a:xfrm rot="5400000">
                <a:off x="3243" y="2186"/>
                <a:ext cx="67" cy="247"/>
                <a:chOff x="4320" y="1872"/>
                <a:chExt cx="78" cy="288"/>
              </a:xfrm>
            </p:grpSpPr>
            <p:sp>
              <p:nvSpPr>
                <p:cNvPr id="58441" name="Line 71"/>
                <p:cNvSpPr/>
                <p:nvPr/>
              </p:nvSpPr>
              <p:spPr>
                <a:xfrm>
                  <a:off x="4320" y="1872"/>
                  <a:ext cx="0" cy="28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58442" name="Line 72"/>
                <p:cNvSpPr/>
                <p:nvPr/>
              </p:nvSpPr>
              <p:spPr>
                <a:xfrm>
                  <a:off x="4398" y="1968"/>
                  <a:ext cx="0" cy="11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</p:grpSp>
          <p:sp>
            <p:nvSpPr>
              <p:cNvPr id="58443" name="Line 73"/>
              <p:cNvSpPr/>
              <p:nvPr/>
            </p:nvSpPr>
            <p:spPr>
              <a:xfrm>
                <a:off x="4291" y="1090"/>
                <a:ext cx="0" cy="7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44" name="Line 74"/>
              <p:cNvSpPr/>
              <p:nvPr/>
            </p:nvSpPr>
            <p:spPr>
              <a:xfrm>
                <a:off x="4291" y="1090"/>
                <a:ext cx="103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45" name="Line 75"/>
              <p:cNvSpPr/>
              <p:nvPr/>
            </p:nvSpPr>
            <p:spPr>
              <a:xfrm>
                <a:off x="5321" y="1090"/>
                <a:ext cx="0" cy="65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46" name="Oval 76"/>
              <p:cNvSpPr/>
              <p:nvPr/>
            </p:nvSpPr>
            <p:spPr>
              <a:xfrm>
                <a:off x="4250" y="2696"/>
                <a:ext cx="83" cy="8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8447" name="Group 77"/>
              <p:cNvGrpSpPr/>
              <p:nvPr/>
            </p:nvGrpSpPr>
            <p:grpSpPr>
              <a:xfrm>
                <a:off x="3588" y="1872"/>
                <a:ext cx="412" cy="906"/>
                <a:chOff x="3264" y="2304"/>
                <a:chExt cx="480" cy="1056"/>
              </a:xfrm>
            </p:grpSpPr>
            <p:sp>
              <p:nvSpPr>
                <p:cNvPr id="58448" name="Line 78"/>
                <p:cNvSpPr/>
                <p:nvPr/>
              </p:nvSpPr>
              <p:spPr>
                <a:xfrm>
                  <a:off x="3456" y="2352"/>
                  <a:ext cx="0" cy="96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grpSp>
              <p:nvGrpSpPr>
                <p:cNvPr id="58449" name="Group 79"/>
                <p:cNvGrpSpPr/>
                <p:nvPr/>
              </p:nvGrpSpPr>
              <p:grpSpPr>
                <a:xfrm>
                  <a:off x="3264" y="2736"/>
                  <a:ext cx="433" cy="322"/>
                  <a:chOff x="2304" y="1662"/>
                  <a:chExt cx="433" cy="322"/>
                </a:xfrm>
              </p:grpSpPr>
              <p:sp>
                <p:nvSpPr>
                  <p:cNvPr id="58450" name="Oval 80"/>
                  <p:cNvSpPr/>
                  <p:nvPr/>
                </p:nvSpPr>
                <p:spPr>
                  <a:xfrm>
                    <a:off x="2367" y="166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1" name="Text Box 81"/>
                  <p:cNvSpPr txBox="1"/>
                  <p:nvPr/>
                </p:nvSpPr>
                <p:spPr>
                  <a:xfrm>
                    <a:off x="2304" y="1692"/>
                    <a:ext cx="433" cy="29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V</a:t>
                    </a:r>
                    <a:endPara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52" name="Group 82"/>
                <p:cNvGrpSpPr/>
                <p:nvPr/>
              </p:nvGrpSpPr>
              <p:grpSpPr>
                <a:xfrm>
                  <a:off x="3456" y="2448"/>
                  <a:ext cx="288" cy="780"/>
                  <a:chOff x="3456" y="2448"/>
                  <a:chExt cx="288" cy="780"/>
                </a:xfrm>
              </p:grpSpPr>
              <p:sp>
                <p:nvSpPr>
                  <p:cNvPr id="58453" name="Text Box 83"/>
                  <p:cNvSpPr txBox="1"/>
                  <p:nvPr/>
                </p:nvSpPr>
                <p:spPr>
                  <a:xfrm>
                    <a:off x="3456" y="2803"/>
                    <a:ext cx="288" cy="4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baseline="-25000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</a:t>
                    </a:r>
                    <a:endParaRPr lang="en-US" altLang="zh-CN" sz="32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54" name="Text Box 84"/>
                  <p:cNvSpPr txBox="1"/>
                  <p:nvPr/>
                </p:nvSpPr>
                <p:spPr>
                  <a:xfrm>
                    <a:off x="3456" y="2448"/>
                    <a:ext cx="241" cy="3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+</a:t>
                    </a:r>
                    <a:endPara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8455" name="Oval 85"/>
                <p:cNvSpPr/>
                <p:nvPr/>
              </p:nvSpPr>
              <p:spPr>
                <a:xfrm>
                  <a:off x="3408" y="32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456" name="Oval 86"/>
                <p:cNvSpPr/>
                <p:nvPr/>
              </p:nvSpPr>
              <p:spPr>
                <a:xfrm>
                  <a:off x="34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8457" name="Group 87"/>
              <p:cNvGrpSpPr/>
              <p:nvPr/>
            </p:nvGrpSpPr>
            <p:grpSpPr>
              <a:xfrm>
                <a:off x="4250" y="1625"/>
                <a:ext cx="659" cy="1153"/>
                <a:chOff x="3888" y="2016"/>
                <a:chExt cx="768" cy="1344"/>
              </a:xfrm>
            </p:grpSpPr>
            <p:sp>
              <p:nvSpPr>
                <p:cNvPr id="58458" name="Line 88"/>
                <p:cNvSpPr/>
                <p:nvPr/>
              </p:nvSpPr>
              <p:spPr>
                <a:xfrm>
                  <a:off x="4368" y="2064"/>
                  <a:ext cx="0" cy="124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grpSp>
              <p:nvGrpSpPr>
                <p:cNvPr id="58459" name="Group 89"/>
                <p:cNvGrpSpPr/>
                <p:nvPr/>
              </p:nvGrpSpPr>
              <p:grpSpPr>
                <a:xfrm>
                  <a:off x="4176" y="2400"/>
                  <a:ext cx="432" cy="321"/>
                  <a:chOff x="2304" y="1662"/>
                  <a:chExt cx="432" cy="321"/>
                </a:xfrm>
              </p:grpSpPr>
              <p:sp>
                <p:nvSpPr>
                  <p:cNvPr id="58460" name="Oval 90"/>
                  <p:cNvSpPr/>
                  <p:nvPr/>
                </p:nvSpPr>
                <p:spPr>
                  <a:xfrm>
                    <a:off x="2367" y="166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1" name="Text Box 91"/>
                  <p:cNvSpPr txBox="1"/>
                  <p:nvPr/>
                </p:nvSpPr>
                <p:spPr>
                  <a:xfrm>
                    <a:off x="2304" y="1691"/>
                    <a:ext cx="432" cy="29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V</a:t>
                    </a:r>
                    <a:endPara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8462" name="Line 92"/>
                <p:cNvSpPr/>
                <p:nvPr/>
              </p:nvSpPr>
              <p:spPr>
                <a:xfrm>
                  <a:off x="3936" y="2064"/>
                  <a:ext cx="43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58463" name="Group 93"/>
                <p:cNvGrpSpPr/>
                <p:nvPr/>
              </p:nvGrpSpPr>
              <p:grpSpPr>
                <a:xfrm>
                  <a:off x="4368" y="2111"/>
                  <a:ext cx="288" cy="762"/>
                  <a:chOff x="4368" y="2111"/>
                  <a:chExt cx="288" cy="762"/>
                </a:xfrm>
              </p:grpSpPr>
              <p:sp>
                <p:nvSpPr>
                  <p:cNvPr id="58464" name="Text Box 94"/>
                  <p:cNvSpPr txBox="1"/>
                  <p:nvPr/>
                </p:nvSpPr>
                <p:spPr>
                  <a:xfrm>
                    <a:off x="4368" y="2447"/>
                    <a:ext cx="288" cy="42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baseline="-25000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</a:t>
                    </a:r>
                    <a:endParaRPr lang="en-US" altLang="zh-CN" sz="32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65" name="Text Box 95"/>
                  <p:cNvSpPr txBox="1"/>
                  <p:nvPr/>
                </p:nvSpPr>
                <p:spPr>
                  <a:xfrm>
                    <a:off x="4368" y="2111"/>
                    <a:ext cx="240" cy="3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+</a:t>
                    </a:r>
                    <a:endPara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8466" name="Oval 96"/>
                <p:cNvSpPr/>
                <p:nvPr/>
              </p:nvSpPr>
              <p:spPr>
                <a:xfrm>
                  <a:off x="3888" y="201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467" name="Oval 97"/>
                <p:cNvSpPr/>
                <p:nvPr/>
              </p:nvSpPr>
              <p:spPr>
                <a:xfrm>
                  <a:off x="4320" y="32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8468" name="Text Box 98"/>
              <p:cNvSpPr txBox="1"/>
              <p:nvPr/>
            </p:nvSpPr>
            <p:spPr>
              <a:xfrm>
                <a:off x="3876" y="2242"/>
                <a:ext cx="371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000" b="1" i="1" err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solidFill>
                      <a:srgbClr val="3333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endParaRPr lang="en-US" altLang="zh-CN" sz="20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469" name="Text Box 99"/>
              <p:cNvSpPr txBox="1"/>
              <p:nvPr/>
            </p:nvSpPr>
            <p:spPr>
              <a:xfrm>
                <a:off x="3120" y="2899"/>
                <a:ext cx="2448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200" b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图 </a:t>
                </a:r>
                <a:r>
                  <a:rPr lang="en-US" altLang="zh-CN" sz="2200" b="1">
                    <a:solidFill>
                      <a:srgbClr val="FF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1.4.5(a)</a:t>
                </a:r>
                <a:r>
                  <a:rPr lang="zh-CN" altLang="en-US" sz="2200" b="1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特性曲线测试电路</a:t>
                </a:r>
                <a:endParaRPr lang="zh-CN" altLang="en-US" sz="22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470" name="Line 100"/>
              <p:cNvSpPr/>
              <p:nvPr/>
            </p:nvSpPr>
            <p:spPr>
              <a:xfrm>
                <a:off x="4128" y="192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71" name="Freeform 101"/>
              <p:cNvSpPr/>
              <p:nvPr/>
            </p:nvSpPr>
            <p:spPr>
              <a:xfrm>
                <a:off x="4128" y="1776"/>
                <a:ext cx="179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9" y="2"/>
                  </a:cxn>
                </a:cxnLst>
                <a:pathLst>
                  <a:path w="179" h="2">
                    <a:moveTo>
                      <a:pt x="0" y="0"/>
                    </a:moveTo>
                    <a:lnTo>
                      <a:pt x="179" y="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8472" name="Line 102"/>
              <p:cNvSpPr/>
              <p:nvPr/>
            </p:nvSpPr>
            <p:spPr>
              <a:xfrm>
                <a:off x="4128" y="172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473" name="Line 103"/>
              <p:cNvSpPr/>
              <p:nvPr/>
            </p:nvSpPr>
            <p:spPr>
              <a:xfrm>
                <a:off x="3955" y="19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grpSp>
            <p:nvGrpSpPr>
              <p:cNvPr id="58474" name="Group 104"/>
              <p:cNvGrpSpPr/>
              <p:nvPr/>
            </p:nvGrpSpPr>
            <p:grpSpPr>
              <a:xfrm>
                <a:off x="4156" y="1008"/>
                <a:ext cx="370" cy="628"/>
                <a:chOff x="3744" y="1296"/>
                <a:chExt cx="432" cy="732"/>
              </a:xfrm>
            </p:grpSpPr>
            <p:grpSp>
              <p:nvGrpSpPr>
                <p:cNvPr id="58475" name="Group 105"/>
                <p:cNvGrpSpPr/>
                <p:nvPr/>
              </p:nvGrpSpPr>
              <p:grpSpPr>
                <a:xfrm>
                  <a:off x="3888" y="1296"/>
                  <a:ext cx="288" cy="732"/>
                  <a:chOff x="3936" y="1296"/>
                  <a:chExt cx="288" cy="732"/>
                </a:xfrm>
              </p:grpSpPr>
              <p:sp>
                <p:nvSpPr>
                  <p:cNvPr id="58476" name="Text Box 106"/>
                  <p:cNvSpPr txBox="1"/>
                  <p:nvPr/>
                </p:nvSpPr>
                <p:spPr>
                  <a:xfrm>
                    <a:off x="3936" y="1296"/>
                    <a:ext cx="240" cy="3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+</a:t>
                    </a:r>
                    <a:endParaRPr lang="en-US" altLang="zh-CN" sz="28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77" name="Text Box 107"/>
                  <p:cNvSpPr txBox="1"/>
                  <p:nvPr/>
                </p:nvSpPr>
                <p:spPr>
                  <a:xfrm>
                    <a:off x="3936" y="1603"/>
                    <a:ext cx="288" cy="4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baseline="-25000">
                        <a:solidFill>
                          <a:srgbClr val="FF3300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</a:t>
                    </a:r>
                    <a:endParaRPr lang="en-US" altLang="zh-CN" sz="32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478" name="Group 108"/>
                <p:cNvGrpSpPr/>
                <p:nvPr/>
              </p:nvGrpSpPr>
              <p:grpSpPr>
                <a:xfrm>
                  <a:off x="3744" y="1584"/>
                  <a:ext cx="432" cy="288"/>
                  <a:chOff x="4608" y="1776"/>
                  <a:chExt cx="432" cy="288"/>
                </a:xfrm>
              </p:grpSpPr>
              <p:sp>
                <p:nvSpPr>
                  <p:cNvPr id="58479" name="Oval 109"/>
                  <p:cNvSpPr/>
                  <p:nvPr/>
                </p:nvSpPr>
                <p:spPr>
                  <a:xfrm>
                    <a:off x="4671" y="1776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80" name="Text Box 110"/>
                  <p:cNvSpPr txBox="1"/>
                  <p:nvPr/>
                </p:nvSpPr>
                <p:spPr>
                  <a:xfrm>
                    <a:off x="4608" y="1788"/>
                    <a:ext cx="432" cy="269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err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mA</a:t>
                    </a:r>
                    <a:endParaRPr lang="en-US" altLang="zh-CN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58481" name="Line 1"/>
            <p:cNvSpPr/>
            <p:nvPr/>
          </p:nvSpPr>
          <p:spPr>
            <a:xfrm>
              <a:off x="288" y="244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482" name="Text Box 3"/>
          <p:cNvSpPr txBox="1"/>
          <p:nvPr/>
        </p:nvSpPr>
        <p:spPr>
          <a:xfrm>
            <a:off x="7927975" y="191452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击穿区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83" name="灯片编号占位符 116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4" grpId="0"/>
      <p:bldP spid="216108" grpId="0"/>
      <p:bldP spid="216109" grpId="0"/>
      <p:bldP spid="2161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4"/>
          <p:cNvSpPr/>
          <p:nvPr/>
        </p:nvSpPr>
        <p:spPr>
          <a:xfrm>
            <a:off x="990600" y="53022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＊　结型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沟道的特性曲线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699125" y="685800"/>
            <a:ext cx="1616075" cy="1741488"/>
            <a:chOff x="1392" y="2016"/>
            <a:chExt cx="1018" cy="1097"/>
          </a:xfrm>
        </p:grpSpPr>
        <p:grpSp>
          <p:nvGrpSpPr>
            <p:cNvPr id="59395" name="Group 6"/>
            <p:cNvGrpSpPr/>
            <p:nvPr/>
          </p:nvGrpSpPr>
          <p:grpSpPr>
            <a:xfrm>
              <a:off x="1392" y="2016"/>
              <a:ext cx="1018" cy="1097"/>
              <a:chOff x="1392" y="2016"/>
              <a:chExt cx="1018" cy="1097"/>
            </a:xfrm>
          </p:grpSpPr>
          <p:sp>
            <p:nvSpPr>
              <p:cNvPr id="59396" name="Line 7"/>
              <p:cNvSpPr/>
              <p:nvPr/>
            </p:nvSpPr>
            <p:spPr>
              <a:xfrm flipV="1">
                <a:off x="2064" y="2304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pSp>
            <p:nvGrpSpPr>
              <p:cNvPr id="59397" name="Group 8"/>
              <p:cNvGrpSpPr/>
              <p:nvPr/>
            </p:nvGrpSpPr>
            <p:grpSpPr>
              <a:xfrm>
                <a:off x="1392" y="2016"/>
                <a:ext cx="1018" cy="1097"/>
                <a:chOff x="1392" y="2016"/>
                <a:chExt cx="1018" cy="1097"/>
              </a:xfrm>
            </p:grpSpPr>
            <p:sp>
              <p:nvSpPr>
                <p:cNvPr id="59398" name="Line 9"/>
                <p:cNvSpPr/>
                <p:nvPr/>
              </p:nvSpPr>
              <p:spPr>
                <a:xfrm>
                  <a:off x="1828" y="2386"/>
                  <a:ext cx="0" cy="24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399" name="Line 10"/>
                <p:cNvSpPr/>
                <p:nvPr/>
              </p:nvSpPr>
              <p:spPr>
                <a:xfrm>
                  <a:off x="1584" y="2592"/>
                  <a:ext cx="38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00" name="Line 11"/>
                <p:cNvSpPr/>
                <p:nvPr/>
              </p:nvSpPr>
              <p:spPr>
                <a:xfrm flipV="1">
                  <a:off x="1968" y="2256"/>
                  <a:ext cx="0" cy="20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01" name="Oval 12"/>
                <p:cNvSpPr/>
                <p:nvPr/>
              </p:nvSpPr>
              <p:spPr>
                <a:xfrm>
                  <a:off x="1552" y="2561"/>
                  <a:ext cx="54" cy="54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02" name="Rectangle 13"/>
                <p:cNvSpPr/>
                <p:nvPr/>
              </p:nvSpPr>
              <p:spPr>
                <a:xfrm>
                  <a:off x="1968" y="2863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03" name="Rectangle 14"/>
                <p:cNvSpPr/>
                <p:nvPr/>
              </p:nvSpPr>
              <p:spPr>
                <a:xfrm>
                  <a:off x="1392" y="2719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04" name="Rectangle 15"/>
                <p:cNvSpPr/>
                <p:nvPr/>
              </p:nvSpPr>
              <p:spPr>
                <a:xfrm>
                  <a:off x="1968" y="2016"/>
                  <a:ext cx="24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05" name="Line 16"/>
                <p:cNvSpPr/>
                <p:nvPr/>
              </p:nvSpPr>
              <p:spPr>
                <a:xfrm>
                  <a:off x="1824" y="2448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06" name="Text Box 17"/>
                <p:cNvSpPr txBox="1"/>
                <p:nvPr/>
              </p:nvSpPr>
              <p:spPr>
                <a:xfrm>
                  <a:off x="2064" y="2256"/>
                  <a:ext cx="346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endParaRPr lang="zh-CN" altLang="zh-CN" sz="2000" b="1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9407" name="Line 18"/>
            <p:cNvSpPr/>
            <p:nvPr/>
          </p:nvSpPr>
          <p:spPr>
            <a:xfrm>
              <a:off x="1680" y="2592"/>
              <a:ext cx="1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sp>
        <p:sp>
          <p:nvSpPr>
            <p:cNvPr id="59408" name="Line 19"/>
            <p:cNvSpPr/>
            <p:nvPr/>
          </p:nvSpPr>
          <p:spPr>
            <a:xfrm flipV="1">
              <a:off x="1968" y="2592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9" name="Oval 20"/>
            <p:cNvSpPr/>
            <p:nvPr/>
          </p:nvSpPr>
          <p:spPr>
            <a:xfrm>
              <a:off x="1944" y="2832"/>
              <a:ext cx="45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0" name="Oval 21"/>
            <p:cNvSpPr/>
            <p:nvPr/>
          </p:nvSpPr>
          <p:spPr>
            <a:xfrm>
              <a:off x="1944" y="2210"/>
              <a:ext cx="45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7526" name="Rectangle 22"/>
          <p:cNvSpPr/>
          <p:nvPr/>
        </p:nvSpPr>
        <p:spPr>
          <a:xfrm>
            <a:off x="1254125" y="2386013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转移特性曲线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34"/>
          <p:cNvGrpSpPr/>
          <p:nvPr/>
        </p:nvGrpSpPr>
        <p:grpSpPr>
          <a:xfrm>
            <a:off x="914400" y="3429000"/>
            <a:ext cx="3289300" cy="2389188"/>
            <a:chOff x="576" y="2352"/>
            <a:chExt cx="2072" cy="1505"/>
          </a:xfrm>
        </p:grpSpPr>
        <p:grpSp>
          <p:nvGrpSpPr>
            <p:cNvPr id="59413" name="Group 23"/>
            <p:cNvGrpSpPr/>
            <p:nvPr/>
          </p:nvGrpSpPr>
          <p:grpSpPr>
            <a:xfrm>
              <a:off x="576" y="2352"/>
              <a:ext cx="2011" cy="1505"/>
              <a:chOff x="2519" y="1999"/>
              <a:chExt cx="1190" cy="977"/>
            </a:xfrm>
          </p:grpSpPr>
          <p:grpSp>
            <p:nvGrpSpPr>
              <p:cNvPr id="59414" name="Group 24"/>
              <p:cNvGrpSpPr/>
              <p:nvPr/>
            </p:nvGrpSpPr>
            <p:grpSpPr>
              <a:xfrm>
                <a:off x="2519" y="1999"/>
                <a:ext cx="1190" cy="977"/>
                <a:chOff x="2400" y="2047"/>
                <a:chExt cx="1190" cy="977"/>
              </a:xfrm>
            </p:grpSpPr>
            <p:sp>
              <p:nvSpPr>
                <p:cNvPr id="59415" name="Line 25"/>
                <p:cNvSpPr/>
                <p:nvPr/>
              </p:nvSpPr>
              <p:spPr>
                <a:xfrm>
                  <a:off x="2774" y="2352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</p:sp>
            <p:sp>
              <p:nvSpPr>
                <p:cNvPr id="59416" name="Line 26"/>
                <p:cNvSpPr/>
                <p:nvPr/>
              </p:nvSpPr>
              <p:spPr>
                <a:xfrm flipV="1">
                  <a:off x="2822" y="2208"/>
                  <a:ext cx="0" cy="81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med" len="lg"/>
                </a:ln>
              </p:spPr>
            </p:sp>
            <p:sp>
              <p:nvSpPr>
                <p:cNvPr id="59417" name="Text Box 27"/>
                <p:cNvSpPr txBox="1"/>
                <p:nvPr/>
              </p:nvSpPr>
              <p:spPr>
                <a:xfrm>
                  <a:off x="3302" y="2088"/>
                  <a:ext cx="68" cy="1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endParaRPr lang="zh-CN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8" name="Text Box 28"/>
                <p:cNvSpPr txBox="1"/>
                <p:nvPr/>
              </p:nvSpPr>
              <p:spPr>
                <a:xfrm>
                  <a:off x="2582" y="2047"/>
                  <a:ext cx="139" cy="1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 i="1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000" b="1" baseline="-25000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9" name="Rectangle 29"/>
                <p:cNvSpPr/>
                <p:nvPr/>
              </p:nvSpPr>
              <p:spPr>
                <a:xfrm>
                  <a:off x="3062" y="2112"/>
                  <a:ext cx="432" cy="1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 i="1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U</a:t>
                  </a:r>
                  <a:r>
                    <a:rPr lang="en-US" altLang="zh-CN" sz="2000" b="1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GS</a:t>
                  </a:r>
                  <a:r>
                    <a:rPr lang="zh-CN" altLang="en-US" sz="2000" b="1" baseline="-2500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（</a:t>
                  </a:r>
                  <a:r>
                    <a:rPr lang="en-US" altLang="zh-CN" sz="2000" b="1" baseline="-2500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Off</a:t>
                  </a:r>
                  <a:r>
                    <a:rPr lang="zh-CN" altLang="en-US" sz="2000" b="1" baseline="-2500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）</a:t>
                  </a:r>
                  <a:endParaRPr lang="zh-CN" altLang="en-US" sz="2000" b="1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9420" name="Rectangle 30"/>
                <p:cNvSpPr/>
                <p:nvPr/>
              </p:nvSpPr>
              <p:spPr>
                <a:xfrm>
                  <a:off x="2400" y="2688"/>
                  <a:ext cx="66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/>
                <a:p>
                  <a:r>
                    <a:rPr lang="en-US" altLang="zh-CN" sz="2000" b="1" i="1">
                      <a:latin typeface="Times New Roman" panose="02020603050405020304" pitchFamily="18" charset="0"/>
                      <a:ea typeface="楷体_GB2312" pitchFamily="1" charset="-122"/>
                    </a:rPr>
                    <a:t>I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  <a:ea typeface="楷体_GB2312" pitchFamily="1" charset="-122"/>
                    </a:rPr>
                    <a:t>DSS</a:t>
                  </a:r>
                  <a:endParaRPr lang="en-US" altLang="zh-CN" sz="2000" b="1" baseline="-25000">
                    <a:latin typeface="Times New Roman" panose="02020603050405020304" pitchFamily="18" charset="0"/>
                    <a:ea typeface="楷体_GB2312" pitchFamily="1" charset="-122"/>
                  </a:endParaRPr>
                </a:p>
              </p:txBody>
            </p:sp>
            <p:sp>
              <p:nvSpPr>
                <p:cNvPr id="59421" name="Freeform 31"/>
                <p:cNvSpPr/>
                <p:nvPr/>
              </p:nvSpPr>
              <p:spPr>
                <a:xfrm>
                  <a:off x="2820" y="2364"/>
                  <a:ext cx="482" cy="468"/>
                </a:xfrm>
                <a:custGeom>
                  <a:avLst/>
                  <a:gdLst/>
                  <a:ahLst/>
                  <a:cxnLst>
                    <a:cxn ang="0">
                      <a:pos x="482" y="0"/>
                    </a:cxn>
                    <a:cxn ang="0">
                      <a:pos x="365" y="61"/>
                    </a:cxn>
                    <a:cxn ang="0">
                      <a:pos x="274" y="111"/>
                    </a:cxn>
                    <a:cxn ang="0">
                      <a:pos x="196" y="177"/>
                    </a:cxn>
                    <a:cxn ang="0">
                      <a:pos x="108" y="282"/>
                    </a:cxn>
                    <a:cxn ang="0">
                      <a:pos x="0" y="468"/>
                    </a:cxn>
                  </a:cxnLst>
                  <a:pathLst>
                    <a:path w="482" h="468">
                      <a:moveTo>
                        <a:pt x="482" y="0"/>
                      </a:moveTo>
                      <a:cubicBezTo>
                        <a:pt x="461" y="10"/>
                        <a:pt x="400" y="43"/>
                        <a:pt x="365" y="61"/>
                      </a:cubicBezTo>
                      <a:cubicBezTo>
                        <a:pt x="330" y="79"/>
                        <a:pt x="302" y="92"/>
                        <a:pt x="274" y="111"/>
                      </a:cubicBezTo>
                      <a:cubicBezTo>
                        <a:pt x="245" y="131"/>
                        <a:pt x="223" y="149"/>
                        <a:pt x="196" y="177"/>
                      </a:cubicBezTo>
                      <a:cubicBezTo>
                        <a:pt x="169" y="206"/>
                        <a:pt x="141" y="233"/>
                        <a:pt x="108" y="282"/>
                      </a:cubicBezTo>
                      <a:cubicBezTo>
                        <a:pt x="75" y="331"/>
                        <a:pt x="22" y="429"/>
                        <a:pt x="0" y="46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59422" name="Text Box 32"/>
              <p:cNvSpPr txBox="1"/>
              <p:nvPr/>
            </p:nvSpPr>
            <p:spPr>
              <a:xfrm>
                <a:off x="2928" y="2102"/>
                <a:ext cx="240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9423" name="Rectangle 33"/>
            <p:cNvSpPr/>
            <p:nvPr/>
          </p:nvSpPr>
          <p:spPr>
            <a:xfrm>
              <a:off x="2304" y="2880"/>
              <a:ext cx="3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endParaRPr lang="en-US" altLang="zh-CN" sz="2000" b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7539" name="Rectangle 35"/>
          <p:cNvSpPr/>
          <p:nvPr/>
        </p:nvSpPr>
        <p:spPr>
          <a:xfrm>
            <a:off x="5486400" y="2462213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输出特性曲线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36"/>
          <p:cNvGrpSpPr/>
          <p:nvPr/>
        </p:nvGrpSpPr>
        <p:grpSpPr>
          <a:xfrm>
            <a:off x="5561013" y="3494088"/>
            <a:ext cx="2994025" cy="2560637"/>
            <a:chOff x="2351" y="1346"/>
            <a:chExt cx="1635" cy="1247"/>
          </a:xfrm>
        </p:grpSpPr>
        <p:sp>
          <p:nvSpPr>
            <p:cNvPr id="59426" name="Line 37"/>
            <p:cNvSpPr/>
            <p:nvPr/>
          </p:nvSpPr>
          <p:spPr>
            <a:xfrm rot="-16388">
              <a:off x="2533" y="1622"/>
              <a:ext cx="125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59427" name="Line 38"/>
            <p:cNvSpPr/>
            <p:nvPr/>
          </p:nvSpPr>
          <p:spPr>
            <a:xfrm rot="-10800000" flipV="1">
              <a:off x="3611" y="1488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lg"/>
            </a:ln>
          </p:spPr>
        </p:sp>
        <p:sp>
          <p:nvSpPr>
            <p:cNvPr id="59428" name="Line 39"/>
            <p:cNvSpPr/>
            <p:nvPr/>
          </p:nvSpPr>
          <p:spPr>
            <a:xfrm rot="10800000">
              <a:off x="3569" y="181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9" name="Line 40"/>
            <p:cNvSpPr/>
            <p:nvPr/>
          </p:nvSpPr>
          <p:spPr>
            <a:xfrm rot="10800000">
              <a:off x="3569" y="205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0" name="Line 41"/>
            <p:cNvSpPr/>
            <p:nvPr/>
          </p:nvSpPr>
          <p:spPr>
            <a:xfrm rot="10800000">
              <a:off x="3569" y="229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1" name="Text Box 42"/>
            <p:cNvSpPr txBox="1"/>
            <p:nvPr/>
          </p:nvSpPr>
          <p:spPr>
            <a:xfrm rot="-315439">
              <a:off x="3594" y="1346"/>
              <a:ext cx="204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Freeform 43"/>
            <p:cNvSpPr/>
            <p:nvPr/>
          </p:nvSpPr>
          <p:spPr>
            <a:xfrm rot="10800000">
              <a:off x="2651" y="1642"/>
              <a:ext cx="960" cy="267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1" y="171"/>
                </a:cxn>
                <a:cxn ang="0">
                  <a:pos x="3" y="75"/>
                </a:cxn>
                <a:cxn ang="0">
                  <a:pos x="7" y="11"/>
                </a:cxn>
                <a:cxn ang="0">
                  <a:pos x="12" y="11"/>
                </a:cxn>
                <a:cxn ang="0">
                  <a:pos x="22" y="11"/>
                </a:cxn>
                <a:cxn ang="0">
                  <a:pos x="17" y="11"/>
                </a:cxn>
                <a:cxn ang="0">
                  <a:pos x="38" y="11"/>
                </a:cxn>
              </a:cxnLst>
              <a:pathLst>
                <a:path w="1440" h="267">
                  <a:moveTo>
                    <a:pt x="0" y="267"/>
                  </a:moveTo>
                  <a:cubicBezTo>
                    <a:pt x="16" y="235"/>
                    <a:pt x="28" y="203"/>
                    <a:pt x="48" y="171"/>
                  </a:cubicBezTo>
                  <a:cubicBezTo>
                    <a:pt x="68" y="139"/>
                    <a:pt x="85" y="102"/>
                    <a:pt x="120" y="75"/>
                  </a:cubicBezTo>
                  <a:cubicBezTo>
                    <a:pt x="155" y="48"/>
                    <a:pt x="197" y="22"/>
                    <a:pt x="256" y="11"/>
                  </a:cubicBezTo>
                  <a:cubicBezTo>
                    <a:pt x="315" y="0"/>
                    <a:pt x="377" y="11"/>
                    <a:pt x="472" y="11"/>
                  </a:cubicBezTo>
                  <a:cubicBezTo>
                    <a:pt x="567" y="11"/>
                    <a:pt x="795" y="11"/>
                    <a:pt x="824" y="11"/>
                  </a:cubicBezTo>
                  <a:cubicBezTo>
                    <a:pt x="853" y="11"/>
                    <a:pt x="545" y="11"/>
                    <a:pt x="648" y="11"/>
                  </a:cubicBezTo>
                  <a:cubicBezTo>
                    <a:pt x="751" y="11"/>
                    <a:pt x="1275" y="11"/>
                    <a:pt x="1440" y="1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33" name="Freeform 44"/>
            <p:cNvSpPr/>
            <p:nvPr/>
          </p:nvSpPr>
          <p:spPr>
            <a:xfrm rot="10800000">
              <a:off x="2651" y="1605"/>
              <a:ext cx="960" cy="562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1" y="1179"/>
                </a:cxn>
                <a:cxn ang="0">
                  <a:pos x="3" y="639"/>
                </a:cxn>
                <a:cxn ang="0">
                  <a:pos x="7" y="226"/>
                </a:cxn>
                <a:cxn ang="0">
                  <a:pos x="10" y="35"/>
                </a:cxn>
                <a:cxn ang="0">
                  <a:pos x="16" y="1"/>
                </a:cxn>
                <a:cxn ang="0">
                  <a:pos x="47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34" name="Freeform 45"/>
            <p:cNvSpPr/>
            <p:nvPr/>
          </p:nvSpPr>
          <p:spPr>
            <a:xfrm rot="10800000">
              <a:off x="2603" y="1604"/>
              <a:ext cx="100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16" y="0"/>
                </a:cxn>
                <a:cxn ang="0">
                  <a:pos x="77" y="0"/>
                </a:cxn>
              </a:cxnLst>
              <a:pathLst>
                <a:path w="1392" h="257">
                  <a:moveTo>
                    <a:pt x="0" y="257"/>
                  </a:moveTo>
                  <a:cubicBezTo>
                    <a:pt x="16" y="225"/>
                    <a:pt x="32" y="193"/>
                    <a:pt x="48" y="161"/>
                  </a:cubicBezTo>
                  <a:cubicBezTo>
                    <a:pt x="64" y="129"/>
                    <a:pt x="56" y="90"/>
                    <a:pt x="96" y="65"/>
                  </a:cubicBezTo>
                  <a:cubicBezTo>
                    <a:pt x="136" y="40"/>
                    <a:pt x="72" y="18"/>
                    <a:pt x="288" y="9"/>
                  </a:cubicBezTo>
                  <a:cubicBezTo>
                    <a:pt x="504" y="0"/>
                    <a:pt x="1162" y="9"/>
                    <a:pt x="1392" y="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35" name="Rectangle 46"/>
            <p:cNvSpPr/>
            <p:nvPr/>
          </p:nvSpPr>
          <p:spPr>
            <a:xfrm rot="-54232">
              <a:off x="2592" y="2400"/>
              <a:ext cx="720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GS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 0V</a:t>
              </a:r>
              <a:endPara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9436" name="Freeform 47"/>
            <p:cNvSpPr/>
            <p:nvPr/>
          </p:nvSpPr>
          <p:spPr>
            <a:xfrm rot="10800000">
              <a:off x="2603" y="1828"/>
              <a:ext cx="960" cy="562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1" y="1179"/>
                </a:cxn>
                <a:cxn ang="0">
                  <a:pos x="3" y="639"/>
                </a:cxn>
                <a:cxn ang="0">
                  <a:pos x="7" y="226"/>
                </a:cxn>
                <a:cxn ang="0">
                  <a:pos x="10" y="35"/>
                </a:cxn>
                <a:cxn ang="0">
                  <a:pos x="16" y="1"/>
                </a:cxn>
                <a:cxn ang="0">
                  <a:pos x="47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37" name="Text Box 48"/>
            <p:cNvSpPr txBox="1"/>
            <p:nvPr/>
          </p:nvSpPr>
          <p:spPr>
            <a:xfrm rot="10800000">
              <a:off x="2399" y="2128"/>
              <a:ext cx="288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9438" name="Text Box 49"/>
            <p:cNvSpPr txBox="1"/>
            <p:nvPr/>
          </p:nvSpPr>
          <p:spPr>
            <a:xfrm rot="-315439">
              <a:off x="3693" y="1587"/>
              <a:ext cx="293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9" name="Text Box 50"/>
            <p:cNvSpPr txBox="1"/>
            <p:nvPr/>
          </p:nvSpPr>
          <p:spPr>
            <a:xfrm rot="10800000">
              <a:off x="2351" y="1890"/>
              <a:ext cx="288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9440" name="Text Box 51"/>
            <p:cNvSpPr txBox="1"/>
            <p:nvPr/>
          </p:nvSpPr>
          <p:spPr>
            <a:xfrm rot="10800000">
              <a:off x="2351" y="1648"/>
              <a:ext cx="288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9441" name="Text Box 52"/>
            <p:cNvSpPr txBox="1"/>
            <p:nvPr/>
          </p:nvSpPr>
          <p:spPr>
            <a:xfrm rot="10800000">
              <a:off x="3359" y="1506"/>
              <a:ext cx="288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o</a:t>
              </a:r>
              <a:endParaRPr lang="en-US" altLang="zh-CN" sz="2400" b="1" i="1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277557" name="Text Box 53"/>
          <p:cNvSpPr txBox="1"/>
          <p:nvPr/>
        </p:nvSpPr>
        <p:spPr>
          <a:xfrm>
            <a:off x="1368425" y="1173163"/>
            <a:ext cx="4191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栅源加正偏电压，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结反偏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漏源加反偏电压。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43" name="灯片编号占位符 52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5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75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753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6" grpId="0" build="p"/>
      <p:bldP spid="277539" grpId="0" build="p"/>
      <p:bldP spid="27755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Text Box 2"/>
          <p:cNvSpPr txBox="1"/>
          <p:nvPr/>
        </p:nvSpPr>
        <p:spPr>
          <a:xfrm>
            <a:off x="893763" y="214313"/>
            <a:ext cx="8077200" cy="1127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▲▲绝缘栅型场效应管 </a:t>
            </a:r>
            <a:r>
              <a:rPr lang="en-US" alt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MOSFET</a:t>
            </a:r>
            <a:endParaRPr lang="en-US" altLang="zh-CN" sz="3200" b="1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Metal-Oxide Semiconductor Field Effect Transistor</a:t>
            </a:r>
            <a:endParaRPr lang="en-US" altLang="zh-CN" sz="24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7091" name="Text Box 3"/>
          <p:cNvSpPr txBox="1"/>
          <p:nvPr/>
        </p:nvSpPr>
        <p:spPr>
          <a:xfrm>
            <a:off x="903288" y="1390650"/>
            <a:ext cx="8002587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由金属、氧化物和半导体制成。称为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金属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氧化物</a:t>
            </a:r>
            <a:r>
              <a:rPr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半导体场效应管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，或简称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场效应管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2" name="Text Box 4"/>
          <p:cNvSpPr txBox="1"/>
          <p:nvPr/>
        </p:nvSpPr>
        <p:spPr>
          <a:xfrm>
            <a:off x="1022350" y="2479675"/>
            <a:ext cx="6781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输入电阻可达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6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以上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3" name="Text Box 5"/>
          <p:cNvSpPr txBox="1"/>
          <p:nvPr/>
        </p:nvSpPr>
        <p:spPr>
          <a:xfrm>
            <a:off x="914400" y="3879850"/>
            <a:ext cx="1195388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4" name="AutoShape 6"/>
          <p:cNvSpPr/>
          <p:nvPr/>
        </p:nvSpPr>
        <p:spPr>
          <a:xfrm>
            <a:off x="2209800" y="3581400"/>
            <a:ext cx="228600" cy="1143000"/>
          </a:xfrm>
          <a:prstGeom prst="leftBrace">
            <a:avLst>
              <a:gd name="adj1" fmla="val 4125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5" name="Text Box 7"/>
          <p:cNvSpPr txBox="1"/>
          <p:nvPr/>
        </p:nvSpPr>
        <p:spPr>
          <a:xfrm>
            <a:off x="2532063" y="3405188"/>
            <a:ext cx="1371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6" name="Text Box 8"/>
          <p:cNvSpPr txBox="1"/>
          <p:nvPr/>
        </p:nvSpPr>
        <p:spPr>
          <a:xfrm>
            <a:off x="2555875" y="4443413"/>
            <a:ext cx="1371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7" name="AutoShape 9"/>
          <p:cNvSpPr/>
          <p:nvPr/>
        </p:nvSpPr>
        <p:spPr>
          <a:xfrm>
            <a:off x="3962400" y="3276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8" name="Text Box 10"/>
          <p:cNvSpPr txBox="1"/>
          <p:nvPr/>
        </p:nvSpPr>
        <p:spPr>
          <a:xfrm>
            <a:off x="4179888" y="3111500"/>
            <a:ext cx="1447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增强型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099" name="Text Box 11"/>
          <p:cNvSpPr txBox="1"/>
          <p:nvPr/>
        </p:nvSpPr>
        <p:spPr>
          <a:xfrm>
            <a:off x="4146550" y="3581400"/>
            <a:ext cx="156845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耗尽型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0" name="AutoShape 12"/>
          <p:cNvSpPr/>
          <p:nvPr/>
        </p:nvSpPr>
        <p:spPr>
          <a:xfrm>
            <a:off x="3962400" y="4343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1" name="Text Box 13"/>
          <p:cNvSpPr txBox="1"/>
          <p:nvPr/>
        </p:nvSpPr>
        <p:spPr>
          <a:xfrm>
            <a:off x="4146550" y="4178300"/>
            <a:ext cx="1447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增强型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2" name="Text Box 14"/>
          <p:cNvSpPr txBox="1"/>
          <p:nvPr/>
        </p:nvSpPr>
        <p:spPr>
          <a:xfrm>
            <a:off x="4165600" y="4627563"/>
            <a:ext cx="1524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耗尽型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3" name="Text Box 15"/>
          <p:cNvSpPr txBox="1"/>
          <p:nvPr/>
        </p:nvSpPr>
        <p:spPr>
          <a:xfrm>
            <a:off x="919163" y="5224463"/>
            <a:ext cx="8382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时漏源间存在导电沟道称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耗尽型场效应管；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104" name="Text Box 16"/>
          <p:cNvSpPr txBox="1"/>
          <p:nvPr/>
        </p:nvSpPr>
        <p:spPr>
          <a:xfrm>
            <a:off x="941388" y="5768975"/>
            <a:ext cx="8001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时漏源间不存在导电沟道称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增强型场效应管。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灯片编号占位符 17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1" grpId="0"/>
      <p:bldP spid="217092" grpId="0"/>
      <p:bldP spid="217093" grpId="0"/>
      <p:bldP spid="217094" grpId="0" animBg="1"/>
      <p:bldP spid="217095" grpId="0"/>
      <p:bldP spid="217096" grpId="0"/>
      <p:bldP spid="217097" grpId="0" animBg="1"/>
      <p:bldP spid="217098" grpId="0"/>
      <p:bldP spid="217099" grpId="0"/>
      <p:bldP spid="217100" grpId="0" animBg="1"/>
      <p:bldP spid="217101" grpId="0"/>
      <p:bldP spid="217102" grpId="0"/>
      <p:bldP spid="217103" grpId="0"/>
      <p:bldP spid="21710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Text Box 2"/>
          <p:cNvSpPr txBox="1"/>
          <p:nvPr/>
        </p:nvSpPr>
        <p:spPr>
          <a:xfrm>
            <a:off x="1046163" y="384175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沟道增强型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场效应管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410200" y="4267200"/>
            <a:ext cx="152400" cy="552450"/>
            <a:chOff x="3120" y="3888"/>
            <a:chExt cx="96" cy="348"/>
          </a:xfrm>
        </p:grpSpPr>
        <p:sp>
          <p:nvSpPr>
            <p:cNvPr id="61443" name="Line 9"/>
            <p:cNvSpPr/>
            <p:nvPr/>
          </p:nvSpPr>
          <p:spPr>
            <a:xfrm>
              <a:off x="3168" y="388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44" name="Oval 10"/>
            <p:cNvSpPr/>
            <p:nvPr/>
          </p:nvSpPr>
          <p:spPr>
            <a:xfrm>
              <a:off x="3120" y="4140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105400" y="2228850"/>
            <a:ext cx="685800" cy="590550"/>
            <a:chOff x="2928" y="2604"/>
            <a:chExt cx="432" cy="372"/>
          </a:xfrm>
        </p:grpSpPr>
        <p:sp>
          <p:nvSpPr>
            <p:cNvPr id="61446" name="Line 16"/>
            <p:cNvSpPr/>
            <p:nvPr/>
          </p:nvSpPr>
          <p:spPr>
            <a:xfrm>
              <a:off x="3168" y="268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47" name="Oval 17"/>
            <p:cNvSpPr/>
            <p:nvPr/>
          </p:nvSpPr>
          <p:spPr>
            <a:xfrm>
              <a:off x="3120" y="2604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Line 18"/>
            <p:cNvSpPr/>
            <p:nvPr/>
          </p:nvSpPr>
          <p:spPr>
            <a:xfrm>
              <a:off x="2928" y="2880"/>
              <a:ext cx="43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8131" name="Text Box 19"/>
          <p:cNvSpPr txBox="1"/>
          <p:nvPr/>
        </p:nvSpPr>
        <p:spPr>
          <a:xfrm>
            <a:off x="990600" y="1905000"/>
            <a:ext cx="1338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4038600" y="2667000"/>
            <a:ext cx="2819400" cy="228600"/>
            <a:chOff x="2256" y="2880"/>
            <a:chExt cx="1776" cy="144"/>
          </a:xfrm>
        </p:grpSpPr>
        <p:sp>
          <p:nvSpPr>
            <p:cNvPr id="61451" name="Rectangle 21"/>
            <p:cNvSpPr/>
            <p:nvPr/>
          </p:nvSpPr>
          <p:spPr>
            <a:xfrm>
              <a:off x="2256" y="2880"/>
              <a:ext cx="1776" cy="144"/>
            </a:xfrm>
            <a:prstGeom prst="rect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Line 22"/>
            <p:cNvSpPr/>
            <p:nvPr/>
          </p:nvSpPr>
          <p:spPr>
            <a:xfrm flipH="1">
              <a:off x="2352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3" name="Line 23"/>
            <p:cNvSpPr/>
            <p:nvPr/>
          </p:nvSpPr>
          <p:spPr>
            <a:xfrm flipH="1">
              <a:off x="2256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4" name="Line 24"/>
            <p:cNvSpPr/>
            <p:nvPr/>
          </p:nvSpPr>
          <p:spPr>
            <a:xfrm flipH="1">
              <a:off x="3312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5" name="Line 25"/>
            <p:cNvSpPr/>
            <p:nvPr/>
          </p:nvSpPr>
          <p:spPr>
            <a:xfrm flipH="1">
              <a:off x="3120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6" name="Line 26"/>
            <p:cNvSpPr/>
            <p:nvPr/>
          </p:nvSpPr>
          <p:spPr>
            <a:xfrm flipH="1">
              <a:off x="2736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7" name="Line 27"/>
            <p:cNvSpPr/>
            <p:nvPr/>
          </p:nvSpPr>
          <p:spPr>
            <a:xfrm flipH="1">
              <a:off x="2832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8" name="Line 28"/>
            <p:cNvSpPr/>
            <p:nvPr/>
          </p:nvSpPr>
          <p:spPr>
            <a:xfrm flipH="1">
              <a:off x="2928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59" name="Line 29"/>
            <p:cNvSpPr/>
            <p:nvPr/>
          </p:nvSpPr>
          <p:spPr>
            <a:xfrm flipH="1">
              <a:off x="3024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0" name="Line 30"/>
            <p:cNvSpPr/>
            <p:nvPr/>
          </p:nvSpPr>
          <p:spPr>
            <a:xfrm flipH="1">
              <a:off x="3216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1" name="Line 31"/>
            <p:cNvSpPr/>
            <p:nvPr/>
          </p:nvSpPr>
          <p:spPr>
            <a:xfrm flipH="1">
              <a:off x="3696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2" name="Line 32"/>
            <p:cNvSpPr/>
            <p:nvPr/>
          </p:nvSpPr>
          <p:spPr>
            <a:xfrm flipH="1">
              <a:off x="3792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3" name="Line 33"/>
            <p:cNvSpPr/>
            <p:nvPr/>
          </p:nvSpPr>
          <p:spPr>
            <a:xfrm flipH="1">
              <a:off x="3888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4" name="Line 34"/>
            <p:cNvSpPr/>
            <p:nvPr/>
          </p:nvSpPr>
          <p:spPr>
            <a:xfrm flipH="1">
              <a:off x="2448" y="2928"/>
              <a:ext cx="9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5" name="Line 35"/>
            <p:cNvSpPr/>
            <p:nvPr/>
          </p:nvSpPr>
          <p:spPr>
            <a:xfrm flipH="1">
              <a:off x="3408" y="2928"/>
              <a:ext cx="9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6" name="Line 36"/>
            <p:cNvSpPr/>
            <p:nvPr/>
          </p:nvSpPr>
          <p:spPr>
            <a:xfrm flipH="1">
              <a:off x="2640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7" name="Line 37"/>
            <p:cNvSpPr/>
            <p:nvPr/>
          </p:nvSpPr>
          <p:spPr>
            <a:xfrm flipH="1">
              <a:off x="2544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8" name="Line 38"/>
            <p:cNvSpPr/>
            <p:nvPr/>
          </p:nvSpPr>
          <p:spPr>
            <a:xfrm flipH="1">
              <a:off x="2448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9" name="Line 39"/>
            <p:cNvSpPr/>
            <p:nvPr/>
          </p:nvSpPr>
          <p:spPr>
            <a:xfrm flipH="1">
              <a:off x="3408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0" name="Line 40"/>
            <p:cNvSpPr/>
            <p:nvPr/>
          </p:nvSpPr>
          <p:spPr>
            <a:xfrm flipH="1">
              <a:off x="3504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1" name="Line 41"/>
            <p:cNvSpPr/>
            <p:nvPr/>
          </p:nvSpPr>
          <p:spPr>
            <a:xfrm flipH="1">
              <a:off x="3600" y="2880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42"/>
          <p:cNvGrpSpPr/>
          <p:nvPr/>
        </p:nvGrpSpPr>
        <p:grpSpPr>
          <a:xfrm>
            <a:off x="4419600" y="2667000"/>
            <a:ext cx="2057400" cy="228600"/>
            <a:chOff x="2496" y="2880"/>
            <a:chExt cx="1296" cy="144"/>
          </a:xfrm>
        </p:grpSpPr>
        <p:sp>
          <p:nvSpPr>
            <p:cNvPr id="61473" name="AutoShape 43"/>
            <p:cNvSpPr/>
            <p:nvPr/>
          </p:nvSpPr>
          <p:spPr>
            <a:xfrm>
              <a:off x="3456" y="2880"/>
              <a:ext cx="33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74" name="Line 44"/>
            <p:cNvSpPr/>
            <p:nvPr/>
          </p:nvSpPr>
          <p:spPr>
            <a:xfrm>
              <a:off x="3456" y="2880"/>
              <a:ext cx="9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5" name="Line 45"/>
            <p:cNvSpPr/>
            <p:nvPr/>
          </p:nvSpPr>
          <p:spPr>
            <a:xfrm flipH="1">
              <a:off x="3696" y="2880"/>
              <a:ext cx="9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476" name="Group 46"/>
            <p:cNvGrpSpPr/>
            <p:nvPr/>
          </p:nvGrpSpPr>
          <p:grpSpPr>
            <a:xfrm>
              <a:off x="2496" y="2880"/>
              <a:ext cx="336" cy="144"/>
              <a:chOff x="2496" y="2880"/>
              <a:chExt cx="336" cy="144"/>
            </a:xfrm>
          </p:grpSpPr>
          <p:sp>
            <p:nvSpPr>
              <p:cNvPr id="61477" name="AutoShape 47"/>
              <p:cNvSpPr/>
              <p:nvPr/>
            </p:nvSpPr>
            <p:spPr>
              <a:xfrm>
                <a:off x="249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8" name="Line 48"/>
              <p:cNvSpPr/>
              <p:nvPr/>
            </p:nvSpPr>
            <p:spPr>
              <a:xfrm>
                <a:off x="24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79" name="Line 49"/>
              <p:cNvSpPr/>
              <p:nvPr/>
            </p:nvSpPr>
            <p:spPr>
              <a:xfrm flipH="1">
                <a:off x="273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80" name="Line 50"/>
              <p:cNvSpPr/>
              <p:nvPr/>
            </p:nvSpPr>
            <p:spPr>
              <a:xfrm>
                <a:off x="259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481" name="Line 51"/>
            <p:cNvSpPr/>
            <p:nvPr/>
          </p:nvSpPr>
          <p:spPr>
            <a:xfrm>
              <a:off x="3552" y="3024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52"/>
          <p:cNvGrpSpPr/>
          <p:nvPr/>
        </p:nvGrpSpPr>
        <p:grpSpPr>
          <a:xfrm>
            <a:off x="4038600" y="2895600"/>
            <a:ext cx="2819400" cy="1524000"/>
            <a:chOff x="2256" y="3024"/>
            <a:chExt cx="1776" cy="960"/>
          </a:xfrm>
        </p:grpSpPr>
        <p:sp>
          <p:nvSpPr>
            <p:cNvPr id="61483" name="Rectangle 53"/>
            <p:cNvSpPr/>
            <p:nvPr/>
          </p:nvSpPr>
          <p:spPr>
            <a:xfrm>
              <a:off x="2256" y="3024"/>
              <a:ext cx="1776" cy="96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4" name="Text Box 54"/>
            <p:cNvSpPr txBox="1"/>
            <p:nvPr/>
          </p:nvSpPr>
          <p:spPr>
            <a:xfrm>
              <a:off x="2784" y="3504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型衬底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4343400" y="2895600"/>
            <a:ext cx="762000" cy="396875"/>
            <a:chOff x="2448" y="3024"/>
            <a:chExt cx="480" cy="250"/>
          </a:xfrm>
        </p:grpSpPr>
        <p:sp>
          <p:nvSpPr>
            <p:cNvPr id="61486" name="Rectangle 56"/>
            <p:cNvSpPr/>
            <p:nvPr/>
          </p:nvSpPr>
          <p:spPr>
            <a:xfrm>
              <a:off x="2448" y="3024"/>
              <a:ext cx="432" cy="24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7" name="Text Box 57"/>
            <p:cNvSpPr txBox="1"/>
            <p:nvPr/>
          </p:nvSpPr>
          <p:spPr>
            <a:xfrm>
              <a:off x="2544" y="3024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5867400" y="2879725"/>
            <a:ext cx="762000" cy="396875"/>
            <a:chOff x="3408" y="3014"/>
            <a:chExt cx="480" cy="250"/>
          </a:xfrm>
        </p:grpSpPr>
        <p:sp>
          <p:nvSpPr>
            <p:cNvPr id="61489" name="Rectangle 59"/>
            <p:cNvSpPr/>
            <p:nvPr/>
          </p:nvSpPr>
          <p:spPr>
            <a:xfrm>
              <a:off x="3408" y="3024"/>
              <a:ext cx="432" cy="24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0" name="Text Box 60"/>
            <p:cNvSpPr txBox="1"/>
            <p:nvPr/>
          </p:nvSpPr>
          <p:spPr>
            <a:xfrm>
              <a:off x="3504" y="3014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8173" name="Text Box 61"/>
          <p:cNvSpPr txBox="1"/>
          <p:nvPr/>
        </p:nvSpPr>
        <p:spPr>
          <a:xfrm>
            <a:off x="5486400" y="4495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74" name="Text Box 62"/>
          <p:cNvSpPr txBox="1"/>
          <p:nvPr/>
        </p:nvSpPr>
        <p:spPr>
          <a:xfrm>
            <a:off x="5562600" y="2057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75" name="Text Box 63"/>
          <p:cNvSpPr txBox="1"/>
          <p:nvPr/>
        </p:nvSpPr>
        <p:spPr>
          <a:xfrm>
            <a:off x="3810000" y="2057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76" name="Text Box 64"/>
          <p:cNvSpPr txBox="1"/>
          <p:nvPr/>
        </p:nvSpPr>
        <p:spPr>
          <a:xfrm>
            <a:off x="6629400" y="2057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65"/>
          <p:cNvGrpSpPr/>
          <p:nvPr/>
        </p:nvGrpSpPr>
        <p:grpSpPr>
          <a:xfrm>
            <a:off x="4724400" y="2133600"/>
            <a:ext cx="838200" cy="609600"/>
            <a:chOff x="2688" y="2544"/>
            <a:chExt cx="528" cy="384"/>
          </a:xfrm>
        </p:grpSpPr>
        <p:sp>
          <p:nvSpPr>
            <p:cNvPr id="61496" name="Text Box 66"/>
            <p:cNvSpPr txBox="1"/>
            <p:nvPr/>
          </p:nvSpPr>
          <p:spPr>
            <a:xfrm>
              <a:off x="2688" y="254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SiO</a:t>
              </a:r>
              <a:r>
                <a:rPr lang="en-US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7" name="Line 67"/>
            <p:cNvSpPr/>
            <p:nvPr/>
          </p:nvSpPr>
          <p:spPr>
            <a:xfrm>
              <a:off x="2928" y="2784"/>
              <a:ext cx="83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8180" name="Text Box 68"/>
          <p:cNvSpPr txBox="1"/>
          <p:nvPr/>
        </p:nvSpPr>
        <p:spPr>
          <a:xfrm>
            <a:off x="2667000" y="2209800"/>
            <a:ext cx="1143000" cy="4572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源极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81" name="Text Box 69"/>
          <p:cNvSpPr txBox="1"/>
          <p:nvPr/>
        </p:nvSpPr>
        <p:spPr>
          <a:xfrm>
            <a:off x="7086600" y="2133600"/>
            <a:ext cx="1295400" cy="4572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漏极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82" name="Text Box 70"/>
          <p:cNvSpPr txBox="1"/>
          <p:nvPr/>
        </p:nvSpPr>
        <p:spPr>
          <a:xfrm>
            <a:off x="5943600" y="4495800"/>
            <a:ext cx="1905000" cy="4572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衬底引线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83" name="Text Box 71"/>
          <p:cNvSpPr txBox="1"/>
          <p:nvPr/>
        </p:nvSpPr>
        <p:spPr>
          <a:xfrm>
            <a:off x="5219700" y="1638300"/>
            <a:ext cx="1143000" cy="4572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栅极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8184" name="Text Box 72"/>
          <p:cNvSpPr txBox="1"/>
          <p:nvPr/>
        </p:nvSpPr>
        <p:spPr>
          <a:xfrm>
            <a:off x="1676400" y="5745163"/>
            <a:ext cx="6629400" cy="427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2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1.4.7</a:t>
            </a: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2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沟道增强型</a:t>
            </a:r>
            <a:r>
              <a:rPr lang="en-US" altLang="zh-CN" sz="22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MOS </a:t>
            </a:r>
            <a:r>
              <a:rPr lang="zh-CN" altLang="en-US" sz="22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场效应管的结构示意图</a:t>
            </a:r>
            <a:endParaRPr lang="zh-CN" altLang="en-US" sz="22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1" name="Group 73"/>
          <p:cNvGrpSpPr/>
          <p:nvPr/>
        </p:nvGrpSpPr>
        <p:grpSpPr>
          <a:xfrm>
            <a:off x="1371600" y="3200400"/>
            <a:ext cx="1454150" cy="1905000"/>
            <a:chOff x="4320" y="2784"/>
            <a:chExt cx="916" cy="1200"/>
          </a:xfrm>
        </p:grpSpPr>
        <p:sp>
          <p:nvSpPr>
            <p:cNvPr id="61504" name="Line 74"/>
            <p:cNvSpPr/>
            <p:nvPr/>
          </p:nvSpPr>
          <p:spPr>
            <a:xfrm>
              <a:off x="4608" y="316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5" name="Line 75"/>
            <p:cNvSpPr/>
            <p:nvPr/>
          </p:nvSpPr>
          <p:spPr>
            <a:xfrm>
              <a:off x="4704" y="3120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6" name="Line 76"/>
            <p:cNvSpPr/>
            <p:nvPr/>
          </p:nvSpPr>
          <p:spPr>
            <a:xfrm>
              <a:off x="4704" y="3264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7" name="Line 77"/>
            <p:cNvSpPr/>
            <p:nvPr/>
          </p:nvSpPr>
          <p:spPr>
            <a:xfrm>
              <a:off x="4704" y="3408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8" name="Line 78"/>
            <p:cNvSpPr/>
            <p:nvPr/>
          </p:nvSpPr>
          <p:spPr>
            <a:xfrm>
              <a:off x="4704" y="316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09" name="Line 79"/>
            <p:cNvSpPr/>
            <p:nvPr/>
          </p:nvSpPr>
          <p:spPr>
            <a:xfrm>
              <a:off x="4704" y="3312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sp>
        <p:sp>
          <p:nvSpPr>
            <p:cNvPr id="61510" name="Line 80"/>
            <p:cNvSpPr/>
            <p:nvPr/>
          </p:nvSpPr>
          <p:spPr>
            <a:xfrm>
              <a:off x="4704" y="345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1" name="Line 81"/>
            <p:cNvSpPr/>
            <p:nvPr/>
          </p:nvSpPr>
          <p:spPr>
            <a:xfrm flipV="1">
              <a:off x="4800" y="292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2" name="Line 82"/>
            <p:cNvSpPr/>
            <p:nvPr/>
          </p:nvSpPr>
          <p:spPr>
            <a:xfrm>
              <a:off x="4416" y="345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3" name="Oval 83"/>
            <p:cNvSpPr/>
            <p:nvPr/>
          </p:nvSpPr>
          <p:spPr>
            <a:xfrm>
              <a:off x="4368" y="341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4" name="Line 84"/>
            <p:cNvSpPr/>
            <p:nvPr/>
          </p:nvSpPr>
          <p:spPr>
            <a:xfrm flipV="1">
              <a:off x="4800" y="345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5" name="Oval 85"/>
            <p:cNvSpPr/>
            <p:nvPr/>
          </p:nvSpPr>
          <p:spPr>
            <a:xfrm>
              <a:off x="5088" y="3285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6" name="Oval 86"/>
            <p:cNvSpPr/>
            <p:nvPr/>
          </p:nvSpPr>
          <p:spPr>
            <a:xfrm>
              <a:off x="4777" y="3744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7" name="Oval 87"/>
            <p:cNvSpPr/>
            <p:nvPr/>
          </p:nvSpPr>
          <p:spPr>
            <a:xfrm>
              <a:off x="4777" y="288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8" name="Rectangle 88"/>
            <p:cNvSpPr/>
            <p:nvPr/>
          </p:nvSpPr>
          <p:spPr>
            <a:xfrm>
              <a:off x="4800" y="369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9" name="Rectangle 89"/>
            <p:cNvSpPr/>
            <p:nvPr/>
          </p:nvSpPr>
          <p:spPr>
            <a:xfrm>
              <a:off x="4320" y="3456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0" name="Rectangle 90"/>
            <p:cNvSpPr/>
            <p:nvPr/>
          </p:nvSpPr>
          <p:spPr>
            <a:xfrm>
              <a:off x="4800" y="27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1" name="Rectangle 91"/>
            <p:cNvSpPr/>
            <p:nvPr/>
          </p:nvSpPr>
          <p:spPr>
            <a:xfrm>
              <a:off x="4992" y="331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522" name="Group 2"/>
          <p:cNvGrpSpPr/>
          <p:nvPr/>
        </p:nvGrpSpPr>
        <p:grpSpPr>
          <a:xfrm>
            <a:off x="4038600" y="2247900"/>
            <a:ext cx="762000" cy="647700"/>
            <a:chOff x="2544" y="1416"/>
            <a:chExt cx="480" cy="408"/>
          </a:xfrm>
        </p:grpSpPr>
        <p:grpSp>
          <p:nvGrpSpPr>
            <p:cNvPr id="61523" name="Group 3"/>
            <p:cNvGrpSpPr/>
            <p:nvPr/>
          </p:nvGrpSpPr>
          <p:grpSpPr>
            <a:xfrm>
              <a:off x="2544" y="1416"/>
              <a:ext cx="240" cy="360"/>
              <a:chOff x="2256" y="2616"/>
              <a:chExt cx="240" cy="360"/>
            </a:xfrm>
          </p:grpSpPr>
          <p:grpSp>
            <p:nvGrpSpPr>
              <p:cNvPr id="61524" name="Group 4"/>
              <p:cNvGrpSpPr/>
              <p:nvPr/>
            </p:nvGrpSpPr>
            <p:grpSpPr>
              <a:xfrm>
                <a:off x="2304" y="2616"/>
                <a:ext cx="96" cy="360"/>
                <a:chOff x="2292" y="2616"/>
                <a:chExt cx="96" cy="360"/>
              </a:xfrm>
            </p:grpSpPr>
            <p:sp>
              <p:nvSpPr>
                <p:cNvPr id="61525" name="Line 5"/>
                <p:cNvSpPr/>
                <p:nvPr/>
              </p:nvSpPr>
              <p:spPr>
                <a:xfrm>
                  <a:off x="2352" y="2688"/>
                  <a:ext cx="0" cy="288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526" name="Oval 6"/>
                <p:cNvSpPr/>
                <p:nvPr/>
              </p:nvSpPr>
              <p:spPr>
                <a:xfrm>
                  <a:off x="2292" y="26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527" name="Line 7"/>
              <p:cNvSpPr/>
              <p:nvPr/>
            </p:nvSpPr>
            <p:spPr>
              <a:xfrm>
                <a:off x="2256" y="2880"/>
                <a:ext cx="240" cy="0"/>
              </a:xfrm>
              <a:prstGeom prst="line">
                <a:avLst/>
              </a:prstGeom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528" name="Line 0"/>
            <p:cNvSpPr/>
            <p:nvPr/>
          </p:nvSpPr>
          <p:spPr>
            <a:xfrm>
              <a:off x="2784" y="1680"/>
              <a:ext cx="96" cy="14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29" name="Line 1"/>
            <p:cNvSpPr/>
            <p:nvPr/>
          </p:nvSpPr>
          <p:spPr>
            <a:xfrm>
              <a:off x="2880" y="1824"/>
              <a:ext cx="144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530" name="Group 5"/>
          <p:cNvGrpSpPr/>
          <p:nvPr/>
        </p:nvGrpSpPr>
        <p:grpSpPr>
          <a:xfrm>
            <a:off x="6096000" y="2247900"/>
            <a:ext cx="762000" cy="647700"/>
            <a:chOff x="3840" y="1416"/>
            <a:chExt cx="480" cy="408"/>
          </a:xfrm>
        </p:grpSpPr>
        <p:grpSp>
          <p:nvGrpSpPr>
            <p:cNvPr id="61531" name="Group 11"/>
            <p:cNvGrpSpPr/>
            <p:nvPr/>
          </p:nvGrpSpPr>
          <p:grpSpPr>
            <a:xfrm>
              <a:off x="4080" y="1416"/>
              <a:ext cx="240" cy="360"/>
              <a:chOff x="3792" y="2616"/>
              <a:chExt cx="240" cy="360"/>
            </a:xfrm>
          </p:grpSpPr>
          <p:sp>
            <p:nvSpPr>
              <p:cNvPr id="61532" name="Line 12"/>
              <p:cNvSpPr/>
              <p:nvPr/>
            </p:nvSpPr>
            <p:spPr>
              <a:xfrm>
                <a:off x="3888" y="268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533" name="Oval 13"/>
              <p:cNvSpPr/>
              <p:nvPr/>
            </p:nvSpPr>
            <p:spPr>
              <a:xfrm>
                <a:off x="3840" y="261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34" name="Line 14"/>
              <p:cNvSpPr/>
              <p:nvPr/>
            </p:nvSpPr>
            <p:spPr>
              <a:xfrm>
                <a:off x="3792" y="2880"/>
                <a:ext cx="240" cy="0"/>
              </a:xfrm>
              <a:prstGeom prst="line">
                <a:avLst/>
              </a:prstGeom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535" name="Line 3"/>
            <p:cNvSpPr/>
            <p:nvPr/>
          </p:nvSpPr>
          <p:spPr>
            <a:xfrm>
              <a:off x="3840" y="1824"/>
              <a:ext cx="144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36" name="Line 4"/>
            <p:cNvSpPr/>
            <p:nvPr/>
          </p:nvSpPr>
          <p:spPr>
            <a:xfrm flipV="1">
              <a:off x="3984" y="1680"/>
              <a:ext cx="96" cy="14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537" name="灯片编号占位符 98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1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animBg="1"/>
      <p:bldP spid="218131" grpId="0"/>
      <p:bldP spid="218173" grpId="0"/>
      <p:bldP spid="218174" grpId="0"/>
      <p:bldP spid="218175" grpId="0"/>
      <p:bldP spid="218176" grpId="0"/>
      <p:bldP spid="218180" grpId="0" animBg="1"/>
      <p:bldP spid="218181" grpId="0" animBg="1"/>
      <p:bldP spid="218182" grpId="0" animBg="1"/>
      <p:bldP spid="218183" grpId="0" animBg="1"/>
      <p:bldP spid="2181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Text Box 2"/>
          <p:cNvSpPr txBox="1"/>
          <p:nvPr/>
        </p:nvSpPr>
        <p:spPr>
          <a:xfrm>
            <a:off x="1100138" y="244475"/>
            <a:ext cx="2438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9139" name="Text Box 3"/>
          <p:cNvSpPr txBox="1"/>
          <p:nvPr/>
        </p:nvSpPr>
        <p:spPr>
          <a:xfrm>
            <a:off x="958850" y="833438"/>
            <a:ext cx="7826375" cy="163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绝缘栅场效应管利用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来控制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感应电荷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的多少，改变由这些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感应电荷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形成的导电沟道的状况，以控制漏极电流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9140" name="Text Box 4"/>
          <p:cNvSpPr txBox="1"/>
          <p:nvPr/>
        </p:nvSpPr>
        <p:spPr>
          <a:xfrm>
            <a:off x="1189038" y="2554288"/>
            <a:ext cx="2667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工作原理分析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9141" name="Text Box 5"/>
          <p:cNvSpPr txBox="1"/>
          <p:nvPr/>
        </p:nvSpPr>
        <p:spPr>
          <a:xfrm>
            <a:off x="1133475" y="3152775"/>
            <a:ext cx="2057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600" b="1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9142" name="Text Box 6"/>
          <p:cNvSpPr txBox="1"/>
          <p:nvPr/>
        </p:nvSpPr>
        <p:spPr>
          <a:xfrm>
            <a:off x="976313" y="4041775"/>
            <a:ext cx="4800600" cy="163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漏源之间相当于两个背靠背的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结，无论漏源之间加何种极性电压，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总是不导电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443538" y="2844800"/>
            <a:ext cx="3200400" cy="2316163"/>
            <a:chOff x="3408" y="2208"/>
            <a:chExt cx="2016" cy="1459"/>
          </a:xfrm>
        </p:grpSpPr>
        <p:grpSp>
          <p:nvGrpSpPr>
            <p:cNvPr id="62471" name="Group 8"/>
            <p:cNvGrpSpPr/>
            <p:nvPr/>
          </p:nvGrpSpPr>
          <p:grpSpPr>
            <a:xfrm>
              <a:off x="3408" y="2208"/>
              <a:ext cx="2016" cy="1104"/>
              <a:chOff x="3504" y="2976"/>
              <a:chExt cx="2016" cy="1104"/>
            </a:xfrm>
          </p:grpSpPr>
          <p:sp>
            <p:nvSpPr>
              <p:cNvPr id="62472" name="Line 9"/>
              <p:cNvSpPr/>
              <p:nvPr/>
            </p:nvSpPr>
            <p:spPr>
              <a:xfrm>
                <a:off x="3600" y="3216"/>
                <a:ext cx="17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3" name="Oval 10"/>
              <p:cNvSpPr/>
              <p:nvPr/>
            </p:nvSpPr>
            <p:spPr>
              <a:xfrm>
                <a:off x="3556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4" name="Oval 11"/>
              <p:cNvSpPr/>
              <p:nvPr/>
            </p:nvSpPr>
            <p:spPr>
              <a:xfrm>
                <a:off x="5353" y="320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5" name="Line 12"/>
              <p:cNvSpPr/>
              <p:nvPr/>
            </p:nvSpPr>
            <p:spPr>
              <a:xfrm>
                <a:off x="4512" y="3216"/>
                <a:ext cx="0" cy="72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6" name="Oval 13"/>
              <p:cNvSpPr/>
              <p:nvPr/>
            </p:nvSpPr>
            <p:spPr>
              <a:xfrm>
                <a:off x="4478" y="3907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7" name="Line 14"/>
              <p:cNvSpPr/>
              <p:nvPr/>
            </p:nvSpPr>
            <p:spPr>
              <a:xfrm>
                <a:off x="4800" y="3120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8" name="Line 15"/>
              <p:cNvSpPr/>
              <p:nvPr/>
            </p:nvSpPr>
            <p:spPr>
              <a:xfrm>
                <a:off x="4224" y="3120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9" name="Line 16"/>
              <p:cNvSpPr/>
              <p:nvPr/>
            </p:nvSpPr>
            <p:spPr>
              <a:xfrm flipH="1">
                <a:off x="4080" y="3120"/>
                <a:ext cx="144" cy="8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0" name="Line 17"/>
              <p:cNvSpPr/>
              <p:nvPr/>
            </p:nvSpPr>
            <p:spPr>
              <a:xfrm flipH="1" flipV="1">
                <a:off x="4080" y="3229"/>
                <a:ext cx="144" cy="8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1" name="Line 18"/>
              <p:cNvSpPr/>
              <p:nvPr/>
            </p:nvSpPr>
            <p:spPr>
              <a:xfrm>
                <a:off x="4080" y="3120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2" name="Line 19"/>
              <p:cNvSpPr/>
              <p:nvPr/>
            </p:nvSpPr>
            <p:spPr>
              <a:xfrm flipH="1">
                <a:off x="4800" y="3216"/>
                <a:ext cx="144" cy="8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3" name="Line 20"/>
              <p:cNvSpPr/>
              <p:nvPr/>
            </p:nvSpPr>
            <p:spPr>
              <a:xfrm flipH="1" flipV="1">
                <a:off x="4800" y="3120"/>
                <a:ext cx="144" cy="83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4" name="Line 21"/>
              <p:cNvSpPr/>
              <p:nvPr/>
            </p:nvSpPr>
            <p:spPr>
              <a:xfrm>
                <a:off x="4944" y="3120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5" name="Text Box 22"/>
              <p:cNvSpPr txBox="1"/>
              <p:nvPr/>
            </p:nvSpPr>
            <p:spPr>
              <a:xfrm>
                <a:off x="3504" y="2976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6" name="Text Box 23"/>
              <p:cNvSpPr txBox="1"/>
              <p:nvPr/>
            </p:nvSpPr>
            <p:spPr>
              <a:xfrm>
                <a:off x="4512" y="3792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7" name="Text Box 24"/>
              <p:cNvSpPr txBox="1"/>
              <p:nvPr/>
            </p:nvSpPr>
            <p:spPr>
              <a:xfrm>
                <a:off x="5184" y="2976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8" name="Oval 25"/>
              <p:cNvSpPr/>
              <p:nvPr/>
            </p:nvSpPr>
            <p:spPr>
              <a:xfrm>
                <a:off x="4484" y="31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89" name="Text Box 26"/>
            <p:cNvSpPr txBox="1"/>
            <p:nvPr/>
          </p:nvSpPr>
          <p:spPr>
            <a:xfrm>
              <a:off x="3792" y="3379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2490" name="灯片编号占位符 27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/>
      <p:bldP spid="219140" grpId="0"/>
      <p:bldP spid="219141" grpId="0"/>
      <p:bldP spid="2191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Line 2"/>
          <p:cNvSpPr/>
          <p:nvPr/>
        </p:nvSpPr>
        <p:spPr>
          <a:xfrm>
            <a:off x="5576888" y="285750"/>
            <a:ext cx="3124200" cy="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163" name="Text Box 3"/>
          <p:cNvSpPr txBox="1"/>
          <p:nvPr/>
        </p:nvSpPr>
        <p:spPr>
          <a:xfrm>
            <a:off x="865188" y="149225"/>
            <a:ext cx="4724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&lt; 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GS(th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600" b="1" baseline="-2500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957888" y="209550"/>
            <a:ext cx="3505200" cy="3505200"/>
            <a:chOff x="3120" y="432"/>
            <a:chExt cx="2208" cy="2208"/>
          </a:xfrm>
        </p:grpSpPr>
        <p:grpSp>
          <p:nvGrpSpPr>
            <p:cNvPr id="63492" name="Group 5"/>
            <p:cNvGrpSpPr/>
            <p:nvPr/>
          </p:nvGrpSpPr>
          <p:grpSpPr>
            <a:xfrm>
              <a:off x="4128" y="624"/>
              <a:ext cx="96" cy="480"/>
              <a:chOff x="4128" y="528"/>
              <a:chExt cx="96" cy="480"/>
            </a:xfrm>
          </p:grpSpPr>
          <p:sp>
            <p:nvSpPr>
              <p:cNvPr id="63493" name="Line 6"/>
              <p:cNvSpPr/>
              <p:nvPr/>
            </p:nvSpPr>
            <p:spPr>
              <a:xfrm>
                <a:off x="4176" y="612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494" name="Oval 7"/>
              <p:cNvSpPr/>
              <p:nvPr/>
            </p:nvSpPr>
            <p:spPr>
              <a:xfrm>
                <a:off x="4128" y="5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495" name="Line 8"/>
            <p:cNvSpPr/>
            <p:nvPr/>
          </p:nvSpPr>
          <p:spPr>
            <a:xfrm>
              <a:off x="3372" y="504"/>
              <a:ext cx="0" cy="5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6" name="Oval 9"/>
            <p:cNvSpPr/>
            <p:nvPr/>
          </p:nvSpPr>
          <p:spPr>
            <a:xfrm>
              <a:off x="3312" y="432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7" name="Line 10"/>
            <p:cNvSpPr/>
            <p:nvPr/>
          </p:nvSpPr>
          <p:spPr>
            <a:xfrm>
              <a:off x="3264" y="1056"/>
              <a:ext cx="240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8" name="Line 11"/>
            <p:cNvSpPr/>
            <p:nvPr/>
          </p:nvSpPr>
          <p:spPr>
            <a:xfrm>
              <a:off x="4176" y="216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9" name="Oval 12"/>
            <p:cNvSpPr/>
            <p:nvPr/>
          </p:nvSpPr>
          <p:spPr>
            <a:xfrm>
              <a:off x="4128" y="2544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00" name="Line 13"/>
            <p:cNvSpPr/>
            <p:nvPr/>
          </p:nvSpPr>
          <p:spPr>
            <a:xfrm>
              <a:off x="3936" y="1056"/>
              <a:ext cx="43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3501" name="Group 14"/>
            <p:cNvGrpSpPr/>
            <p:nvPr/>
          </p:nvGrpSpPr>
          <p:grpSpPr>
            <a:xfrm>
              <a:off x="3264" y="1056"/>
              <a:ext cx="1776" cy="144"/>
              <a:chOff x="2256" y="2880"/>
              <a:chExt cx="1776" cy="144"/>
            </a:xfrm>
          </p:grpSpPr>
          <p:sp>
            <p:nvSpPr>
              <p:cNvPr id="63502" name="Rectangle 15"/>
              <p:cNvSpPr/>
              <p:nvPr/>
            </p:nvSpPr>
            <p:spPr>
              <a:xfrm>
                <a:off x="2256" y="2880"/>
                <a:ext cx="1776" cy="144"/>
              </a:xfrm>
              <a:prstGeom prst="rect">
                <a:avLst/>
              </a:pr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3" name="Line 16"/>
              <p:cNvSpPr/>
              <p:nvPr/>
            </p:nvSpPr>
            <p:spPr>
              <a:xfrm flipH="1">
                <a:off x="235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4" name="Line 17"/>
              <p:cNvSpPr/>
              <p:nvPr/>
            </p:nvSpPr>
            <p:spPr>
              <a:xfrm flipH="1">
                <a:off x="225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5" name="Line 18"/>
              <p:cNvSpPr/>
              <p:nvPr/>
            </p:nvSpPr>
            <p:spPr>
              <a:xfrm flipH="1">
                <a:off x="331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6" name="Line 19"/>
              <p:cNvSpPr/>
              <p:nvPr/>
            </p:nvSpPr>
            <p:spPr>
              <a:xfrm flipH="1">
                <a:off x="312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7" name="Line 20"/>
              <p:cNvSpPr/>
              <p:nvPr/>
            </p:nvSpPr>
            <p:spPr>
              <a:xfrm flipH="1">
                <a:off x="273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8" name="Line 21"/>
              <p:cNvSpPr/>
              <p:nvPr/>
            </p:nvSpPr>
            <p:spPr>
              <a:xfrm flipH="1">
                <a:off x="283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09" name="Line 22"/>
              <p:cNvSpPr/>
              <p:nvPr/>
            </p:nvSpPr>
            <p:spPr>
              <a:xfrm flipH="1">
                <a:off x="292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0" name="Line 23"/>
              <p:cNvSpPr/>
              <p:nvPr/>
            </p:nvSpPr>
            <p:spPr>
              <a:xfrm flipH="1">
                <a:off x="302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1" name="Line 24"/>
              <p:cNvSpPr/>
              <p:nvPr/>
            </p:nvSpPr>
            <p:spPr>
              <a:xfrm flipH="1">
                <a:off x="321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2" name="Line 25"/>
              <p:cNvSpPr/>
              <p:nvPr/>
            </p:nvSpPr>
            <p:spPr>
              <a:xfrm flipH="1">
                <a:off x="369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3" name="Line 26"/>
              <p:cNvSpPr/>
              <p:nvPr/>
            </p:nvSpPr>
            <p:spPr>
              <a:xfrm flipH="1">
                <a:off x="379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4" name="Line 27"/>
              <p:cNvSpPr/>
              <p:nvPr/>
            </p:nvSpPr>
            <p:spPr>
              <a:xfrm flipH="1">
                <a:off x="388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5" name="Line 28"/>
              <p:cNvSpPr/>
              <p:nvPr/>
            </p:nvSpPr>
            <p:spPr>
              <a:xfrm flipH="1">
                <a:off x="244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6" name="Line 29"/>
              <p:cNvSpPr/>
              <p:nvPr/>
            </p:nvSpPr>
            <p:spPr>
              <a:xfrm flipH="1">
                <a:off x="340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7" name="Line 30"/>
              <p:cNvSpPr/>
              <p:nvPr/>
            </p:nvSpPr>
            <p:spPr>
              <a:xfrm flipH="1">
                <a:off x="264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8" name="Line 31"/>
              <p:cNvSpPr/>
              <p:nvPr/>
            </p:nvSpPr>
            <p:spPr>
              <a:xfrm flipH="1">
                <a:off x="254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19" name="Line 32"/>
              <p:cNvSpPr/>
              <p:nvPr/>
            </p:nvSpPr>
            <p:spPr>
              <a:xfrm flipH="1">
                <a:off x="244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20" name="Line 33"/>
              <p:cNvSpPr/>
              <p:nvPr/>
            </p:nvSpPr>
            <p:spPr>
              <a:xfrm flipH="1">
                <a:off x="340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21" name="Line 34"/>
              <p:cNvSpPr/>
              <p:nvPr/>
            </p:nvSpPr>
            <p:spPr>
              <a:xfrm flipH="1">
                <a:off x="350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22" name="Line 35"/>
              <p:cNvSpPr/>
              <p:nvPr/>
            </p:nvSpPr>
            <p:spPr>
              <a:xfrm flipH="1">
                <a:off x="360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3523" name="Group 36"/>
            <p:cNvGrpSpPr/>
            <p:nvPr/>
          </p:nvGrpSpPr>
          <p:grpSpPr>
            <a:xfrm>
              <a:off x="3504" y="1056"/>
              <a:ext cx="1296" cy="144"/>
              <a:chOff x="2496" y="2880"/>
              <a:chExt cx="1296" cy="144"/>
            </a:xfrm>
          </p:grpSpPr>
          <p:sp>
            <p:nvSpPr>
              <p:cNvPr id="63524" name="AutoShape 37"/>
              <p:cNvSpPr/>
              <p:nvPr/>
            </p:nvSpPr>
            <p:spPr>
              <a:xfrm>
                <a:off x="345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" name="Line 38"/>
              <p:cNvSpPr/>
              <p:nvPr/>
            </p:nvSpPr>
            <p:spPr>
              <a:xfrm>
                <a:off x="345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26" name="Line 39"/>
              <p:cNvSpPr/>
              <p:nvPr/>
            </p:nvSpPr>
            <p:spPr>
              <a:xfrm flipH="1">
                <a:off x="36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3527" name="Group 40"/>
              <p:cNvGrpSpPr/>
              <p:nvPr/>
            </p:nvGrpSpPr>
            <p:grpSpPr>
              <a:xfrm>
                <a:off x="2496" y="2880"/>
                <a:ext cx="336" cy="144"/>
                <a:chOff x="2496" y="2880"/>
                <a:chExt cx="336" cy="144"/>
              </a:xfrm>
            </p:grpSpPr>
            <p:sp>
              <p:nvSpPr>
                <p:cNvPr id="63528" name="AutoShape 41"/>
                <p:cNvSpPr/>
                <p:nvPr/>
              </p:nvSpPr>
              <p:spPr>
                <a:xfrm>
                  <a:off x="249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529" name="Line 42"/>
                <p:cNvSpPr/>
                <p:nvPr/>
              </p:nvSpPr>
              <p:spPr>
                <a:xfrm>
                  <a:off x="24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0" name="Line 43"/>
                <p:cNvSpPr/>
                <p:nvPr/>
              </p:nvSpPr>
              <p:spPr>
                <a:xfrm flipH="1">
                  <a:off x="273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1" name="Line 44"/>
                <p:cNvSpPr/>
                <p:nvPr/>
              </p:nvSpPr>
              <p:spPr>
                <a:xfrm>
                  <a:off x="259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3532" name="Line 45"/>
              <p:cNvSpPr/>
              <p:nvPr/>
            </p:nvSpPr>
            <p:spPr>
              <a:xfrm>
                <a:off x="355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3533" name="Group 46"/>
            <p:cNvGrpSpPr/>
            <p:nvPr/>
          </p:nvGrpSpPr>
          <p:grpSpPr>
            <a:xfrm>
              <a:off x="3264" y="1200"/>
              <a:ext cx="1776" cy="960"/>
              <a:chOff x="2256" y="3024"/>
              <a:chExt cx="1776" cy="960"/>
            </a:xfrm>
          </p:grpSpPr>
          <p:sp>
            <p:nvSpPr>
              <p:cNvPr id="63534" name="Rectangle 47"/>
              <p:cNvSpPr/>
              <p:nvPr/>
            </p:nvSpPr>
            <p:spPr>
              <a:xfrm>
                <a:off x="2256" y="3024"/>
                <a:ext cx="1776" cy="960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35" name="Text Box 48"/>
              <p:cNvSpPr txBox="1"/>
              <p:nvPr/>
            </p:nvSpPr>
            <p:spPr>
              <a:xfrm>
                <a:off x="2784" y="3504"/>
                <a:ext cx="8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型衬底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36" name="Group 49"/>
            <p:cNvGrpSpPr/>
            <p:nvPr/>
          </p:nvGrpSpPr>
          <p:grpSpPr>
            <a:xfrm>
              <a:off x="3456" y="1200"/>
              <a:ext cx="480" cy="250"/>
              <a:chOff x="2448" y="3024"/>
              <a:chExt cx="480" cy="250"/>
            </a:xfrm>
          </p:grpSpPr>
          <p:sp>
            <p:nvSpPr>
              <p:cNvPr id="63537" name="Rectangle 50"/>
              <p:cNvSpPr/>
              <p:nvPr/>
            </p:nvSpPr>
            <p:spPr>
              <a:xfrm>
                <a:off x="244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38" name="Text Box 51"/>
              <p:cNvSpPr txBox="1"/>
              <p:nvPr/>
            </p:nvSpPr>
            <p:spPr>
              <a:xfrm>
                <a:off x="2544" y="302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39" name="Group 52"/>
            <p:cNvGrpSpPr/>
            <p:nvPr/>
          </p:nvGrpSpPr>
          <p:grpSpPr>
            <a:xfrm>
              <a:off x="4416" y="1190"/>
              <a:ext cx="480" cy="250"/>
              <a:chOff x="3408" y="3014"/>
              <a:chExt cx="480" cy="250"/>
            </a:xfrm>
          </p:grpSpPr>
          <p:sp>
            <p:nvSpPr>
              <p:cNvPr id="63540" name="Rectangle 53"/>
              <p:cNvSpPr/>
              <p:nvPr/>
            </p:nvSpPr>
            <p:spPr>
              <a:xfrm>
                <a:off x="340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41" name="Text Box 54"/>
              <p:cNvSpPr txBox="1"/>
              <p:nvPr/>
            </p:nvSpPr>
            <p:spPr>
              <a:xfrm>
                <a:off x="3504" y="301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542" name="Text Box 55"/>
            <p:cNvSpPr txBox="1"/>
            <p:nvPr/>
          </p:nvSpPr>
          <p:spPr>
            <a:xfrm>
              <a:off x="4224" y="235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43" name="Text Box 56"/>
            <p:cNvSpPr txBox="1"/>
            <p:nvPr/>
          </p:nvSpPr>
          <p:spPr>
            <a:xfrm>
              <a:off x="4224" y="67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44" name="Text Box 57"/>
            <p:cNvSpPr txBox="1"/>
            <p:nvPr/>
          </p:nvSpPr>
          <p:spPr>
            <a:xfrm>
              <a:off x="3120" y="67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45" name="Text Box 58"/>
            <p:cNvSpPr txBox="1"/>
            <p:nvPr/>
          </p:nvSpPr>
          <p:spPr>
            <a:xfrm>
              <a:off x="4896" y="67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3546" name="Group 59"/>
            <p:cNvGrpSpPr/>
            <p:nvPr/>
          </p:nvGrpSpPr>
          <p:grpSpPr>
            <a:xfrm>
              <a:off x="4800" y="432"/>
              <a:ext cx="240" cy="624"/>
              <a:chOff x="3264" y="432"/>
              <a:chExt cx="240" cy="624"/>
            </a:xfrm>
          </p:grpSpPr>
          <p:grpSp>
            <p:nvGrpSpPr>
              <p:cNvPr id="63547" name="Group 60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3548" name="Line 61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49" name="Oval 62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550" name="Line 63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0224" name="Line 64"/>
          <p:cNvSpPr/>
          <p:nvPr/>
        </p:nvSpPr>
        <p:spPr>
          <a:xfrm>
            <a:off x="5594350" y="285750"/>
            <a:ext cx="1588" cy="3030538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" name="Group 65"/>
          <p:cNvGrpSpPr/>
          <p:nvPr/>
        </p:nvGrpSpPr>
        <p:grpSpPr>
          <a:xfrm>
            <a:off x="6283325" y="590550"/>
            <a:ext cx="1397000" cy="533400"/>
            <a:chOff x="3325" y="672"/>
            <a:chExt cx="880" cy="336"/>
          </a:xfrm>
        </p:grpSpPr>
        <p:grpSp>
          <p:nvGrpSpPr>
            <p:cNvPr id="63553" name="Group 66"/>
            <p:cNvGrpSpPr/>
            <p:nvPr/>
          </p:nvGrpSpPr>
          <p:grpSpPr>
            <a:xfrm>
              <a:off x="3360" y="672"/>
              <a:ext cx="816" cy="336"/>
              <a:chOff x="3360" y="672"/>
              <a:chExt cx="816" cy="336"/>
            </a:xfrm>
          </p:grpSpPr>
          <p:grpSp>
            <p:nvGrpSpPr>
              <p:cNvPr id="63554" name="Group 67"/>
              <p:cNvGrpSpPr/>
              <p:nvPr/>
            </p:nvGrpSpPr>
            <p:grpSpPr>
              <a:xfrm>
                <a:off x="3600" y="672"/>
                <a:ext cx="432" cy="336"/>
                <a:chOff x="1104" y="3024"/>
                <a:chExt cx="432" cy="336"/>
              </a:xfrm>
            </p:grpSpPr>
            <p:sp>
              <p:nvSpPr>
                <p:cNvPr id="63555" name="Line 68"/>
                <p:cNvSpPr/>
                <p:nvPr/>
              </p:nvSpPr>
              <p:spPr>
                <a:xfrm>
                  <a:off x="1248" y="3120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6" name="Line 69"/>
                <p:cNvSpPr/>
                <p:nvPr/>
              </p:nvSpPr>
              <p:spPr>
                <a:xfrm>
                  <a:off x="1344" y="3024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57" name="Line 70"/>
                <p:cNvSpPr/>
                <p:nvPr/>
              </p:nvSpPr>
              <p:spPr>
                <a:xfrm flipV="1">
                  <a:off x="1104" y="3063"/>
                  <a:ext cx="432" cy="249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</p:sp>
          </p:grpSp>
          <p:sp>
            <p:nvSpPr>
              <p:cNvPr id="63558" name="Line 71"/>
              <p:cNvSpPr/>
              <p:nvPr/>
            </p:nvSpPr>
            <p:spPr>
              <a:xfrm>
                <a:off x="3360" y="864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59" name="Line 72"/>
              <p:cNvSpPr/>
              <p:nvPr/>
            </p:nvSpPr>
            <p:spPr>
              <a:xfrm>
                <a:off x="3792" y="864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3560" name="Oval 73"/>
            <p:cNvSpPr/>
            <p:nvPr/>
          </p:nvSpPr>
          <p:spPr>
            <a:xfrm>
              <a:off x="4109" y="794"/>
              <a:ext cx="96" cy="96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61" name="Oval 74"/>
            <p:cNvSpPr/>
            <p:nvPr/>
          </p:nvSpPr>
          <p:spPr>
            <a:xfrm>
              <a:off x="3325" y="806"/>
              <a:ext cx="96" cy="96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75"/>
          <p:cNvGrpSpPr/>
          <p:nvPr/>
        </p:nvGrpSpPr>
        <p:grpSpPr>
          <a:xfrm>
            <a:off x="8624888" y="209550"/>
            <a:ext cx="381000" cy="990600"/>
            <a:chOff x="3264" y="432"/>
            <a:chExt cx="240" cy="624"/>
          </a:xfrm>
        </p:grpSpPr>
        <p:grpSp>
          <p:nvGrpSpPr>
            <p:cNvPr id="63563" name="Group 76"/>
            <p:cNvGrpSpPr/>
            <p:nvPr/>
          </p:nvGrpSpPr>
          <p:grpSpPr>
            <a:xfrm>
              <a:off x="3312" y="432"/>
              <a:ext cx="96" cy="624"/>
              <a:chOff x="3312" y="384"/>
              <a:chExt cx="96" cy="624"/>
            </a:xfrm>
          </p:grpSpPr>
          <p:sp>
            <p:nvSpPr>
              <p:cNvPr id="63564" name="Line 77"/>
              <p:cNvSpPr/>
              <p:nvPr/>
            </p:nvSpPr>
            <p:spPr>
              <a:xfrm>
                <a:off x="3372" y="456"/>
                <a:ext cx="0" cy="552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565" name="Oval 78"/>
              <p:cNvSpPr/>
              <p:nvPr/>
            </p:nvSpPr>
            <p:spPr>
              <a:xfrm>
                <a:off x="3312" y="3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566" name="Line 79"/>
            <p:cNvSpPr/>
            <p:nvPr/>
          </p:nvSpPr>
          <p:spPr>
            <a:xfrm>
              <a:off x="3264" y="1056"/>
              <a:ext cx="240" cy="0"/>
            </a:xfrm>
            <a:prstGeom prst="line">
              <a:avLst/>
            </a:prstGeom>
            <a:ln w="762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" name="Group 80"/>
          <p:cNvGrpSpPr/>
          <p:nvPr/>
        </p:nvGrpSpPr>
        <p:grpSpPr>
          <a:xfrm>
            <a:off x="5611813" y="3181350"/>
            <a:ext cx="2103437" cy="152400"/>
            <a:chOff x="2880" y="2377"/>
            <a:chExt cx="1325" cy="96"/>
          </a:xfrm>
        </p:grpSpPr>
        <p:sp>
          <p:nvSpPr>
            <p:cNvPr id="63568" name="Line 81"/>
            <p:cNvSpPr/>
            <p:nvPr/>
          </p:nvSpPr>
          <p:spPr>
            <a:xfrm>
              <a:off x="2880" y="2448"/>
              <a:ext cx="1296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69" name="Oval 82"/>
            <p:cNvSpPr/>
            <p:nvPr/>
          </p:nvSpPr>
          <p:spPr>
            <a:xfrm>
              <a:off x="4109" y="2377"/>
              <a:ext cx="96" cy="96"/>
            </a:xfrm>
            <a:prstGeom prst="ellipse">
              <a:avLst/>
            </a:prstGeom>
            <a:solidFill>
              <a:srgbClr val="A50021"/>
            </a:solidFill>
            <a:ln w="38100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0243" name="Text Box 83"/>
          <p:cNvSpPr txBox="1"/>
          <p:nvPr/>
        </p:nvSpPr>
        <p:spPr>
          <a:xfrm>
            <a:off x="825500" y="701675"/>
            <a:ext cx="4730750" cy="2492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栅极金属层将聚集正电荷，它们排斥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型衬底靠近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SiO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一侧的空穴，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形成由负离子组成的耗尽层。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增大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耗尽层变宽。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244" name="Text Box 84"/>
          <p:cNvSpPr txBox="1"/>
          <p:nvPr/>
        </p:nvSpPr>
        <p:spPr>
          <a:xfrm>
            <a:off x="6491288" y="26987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GG</a:t>
            </a:r>
            <a:endParaRPr lang="en-US" altLang="zh-CN" sz="20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Group 85"/>
          <p:cNvGrpSpPr/>
          <p:nvPr/>
        </p:nvGrpSpPr>
        <p:grpSpPr>
          <a:xfrm>
            <a:off x="7177088" y="1312863"/>
            <a:ext cx="1004887" cy="420687"/>
            <a:chOff x="4224" y="1751"/>
            <a:chExt cx="633" cy="265"/>
          </a:xfrm>
        </p:grpSpPr>
        <p:sp>
          <p:nvSpPr>
            <p:cNvPr id="63573" name="Line 86"/>
            <p:cNvSpPr/>
            <p:nvPr/>
          </p:nvSpPr>
          <p:spPr>
            <a:xfrm>
              <a:off x="4224" y="196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3574" name="Group 87"/>
            <p:cNvGrpSpPr/>
            <p:nvPr/>
          </p:nvGrpSpPr>
          <p:grpSpPr>
            <a:xfrm>
              <a:off x="4224" y="1751"/>
              <a:ext cx="633" cy="265"/>
              <a:chOff x="4224" y="1415"/>
              <a:chExt cx="633" cy="265"/>
            </a:xfrm>
          </p:grpSpPr>
          <p:grpSp>
            <p:nvGrpSpPr>
              <p:cNvPr id="63575" name="Group 88"/>
              <p:cNvGrpSpPr/>
              <p:nvPr/>
            </p:nvGrpSpPr>
            <p:grpSpPr>
              <a:xfrm>
                <a:off x="4224" y="1430"/>
                <a:ext cx="288" cy="250"/>
                <a:chOff x="3251" y="3062"/>
                <a:chExt cx="288" cy="250"/>
              </a:xfrm>
            </p:grpSpPr>
            <p:sp>
              <p:nvSpPr>
                <p:cNvPr id="63576" name="Oval 89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77" name="Text Box 90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78" name="Group 91"/>
              <p:cNvGrpSpPr/>
              <p:nvPr/>
            </p:nvGrpSpPr>
            <p:grpSpPr>
              <a:xfrm>
                <a:off x="4396" y="1426"/>
                <a:ext cx="288" cy="250"/>
                <a:chOff x="3251" y="3062"/>
                <a:chExt cx="288" cy="250"/>
              </a:xfrm>
            </p:grpSpPr>
            <p:sp>
              <p:nvSpPr>
                <p:cNvPr id="63579" name="Oval 92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80" name="Text Box 93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81" name="Group 94"/>
              <p:cNvGrpSpPr/>
              <p:nvPr/>
            </p:nvGrpSpPr>
            <p:grpSpPr>
              <a:xfrm>
                <a:off x="4569" y="1415"/>
                <a:ext cx="288" cy="250"/>
                <a:chOff x="3251" y="3062"/>
                <a:chExt cx="288" cy="250"/>
              </a:xfrm>
            </p:grpSpPr>
            <p:sp>
              <p:nvSpPr>
                <p:cNvPr id="63582" name="Oval 95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83" name="Text Box 96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23" name="Group 97"/>
          <p:cNvGrpSpPr/>
          <p:nvPr/>
        </p:nvGrpSpPr>
        <p:grpSpPr>
          <a:xfrm>
            <a:off x="7177088" y="1312863"/>
            <a:ext cx="1004887" cy="420687"/>
            <a:chOff x="4224" y="1751"/>
            <a:chExt cx="633" cy="265"/>
          </a:xfrm>
        </p:grpSpPr>
        <p:sp>
          <p:nvSpPr>
            <p:cNvPr id="63585" name="Line 98"/>
            <p:cNvSpPr/>
            <p:nvPr/>
          </p:nvSpPr>
          <p:spPr>
            <a:xfrm>
              <a:off x="4224" y="196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3586" name="Group 99"/>
            <p:cNvGrpSpPr/>
            <p:nvPr/>
          </p:nvGrpSpPr>
          <p:grpSpPr>
            <a:xfrm>
              <a:off x="4224" y="1751"/>
              <a:ext cx="633" cy="265"/>
              <a:chOff x="4224" y="1415"/>
              <a:chExt cx="633" cy="265"/>
            </a:xfrm>
          </p:grpSpPr>
          <p:grpSp>
            <p:nvGrpSpPr>
              <p:cNvPr id="63587" name="Group 100"/>
              <p:cNvGrpSpPr/>
              <p:nvPr/>
            </p:nvGrpSpPr>
            <p:grpSpPr>
              <a:xfrm>
                <a:off x="4224" y="1430"/>
                <a:ext cx="288" cy="250"/>
                <a:chOff x="3251" y="3062"/>
                <a:chExt cx="288" cy="250"/>
              </a:xfrm>
            </p:grpSpPr>
            <p:sp>
              <p:nvSpPr>
                <p:cNvPr id="63588" name="Oval 101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89" name="Text Box 102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90" name="Group 103"/>
              <p:cNvGrpSpPr/>
              <p:nvPr/>
            </p:nvGrpSpPr>
            <p:grpSpPr>
              <a:xfrm>
                <a:off x="4396" y="1426"/>
                <a:ext cx="288" cy="250"/>
                <a:chOff x="3251" y="3062"/>
                <a:chExt cx="288" cy="250"/>
              </a:xfrm>
            </p:grpSpPr>
            <p:sp>
              <p:nvSpPr>
                <p:cNvPr id="63591" name="Oval 104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92" name="Text Box 105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93" name="Group 106"/>
              <p:cNvGrpSpPr/>
              <p:nvPr/>
            </p:nvGrpSpPr>
            <p:grpSpPr>
              <a:xfrm>
                <a:off x="4569" y="1415"/>
                <a:ext cx="288" cy="250"/>
                <a:chOff x="3251" y="3062"/>
                <a:chExt cx="288" cy="250"/>
              </a:xfrm>
            </p:grpSpPr>
            <p:sp>
              <p:nvSpPr>
                <p:cNvPr id="63594" name="Oval 107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95" name="Text Box 108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28" name="Group 109"/>
          <p:cNvGrpSpPr/>
          <p:nvPr/>
        </p:nvGrpSpPr>
        <p:grpSpPr>
          <a:xfrm>
            <a:off x="7177088" y="1389063"/>
            <a:ext cx="1004887" cy="420687"/>
            <a:chOff x="4224" y="1751"/>
            <a:chExt cx="633" cy="265"/>
          </a:xfrm>
        </p:grpSpPr>
        <p:sp>
          <p:nvSpPr>
            <p:cNvPr id="63597" name="Line 110"/>
            <p:cNvSpPr/>
            <p:nvPr/>
          </p:nvSpPr>
          <p:spPr>
            <a:xfrm>
              <a:off x="4224" y="196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3598" name="Group 111"/>
            <p:cNvGrpSpPr/>
            <p:nvPr/>
          </p:nvGrpSpPr>
          <p:grpSpPr>
            <a:xfrm>
              <a:off x="4224" y="1751"/>
              <a:ext cx="633" cy="265"/>
              <a:chOff x="4224" y="1415"/>
              <a:chExt cx="633" cy="265"/>
            </a:xfrm>
          </p:grpSpPr>
          <p:grpSp>
            <p:nvGrpSpPr>
              <p:cNvPr id="63599" name="Group 112"/>
              <p:cNvGrpSpPr/>
              <p:nvPr/>
            </p:nvGrpSpPr>
            <p:grpSpPr>
              <a:xfrm>
                <a:off x="4224" y="1430"/>
                <a:ext cx="288" cy="250"/>
                <a:chOff x="3251" y="3062"/>
                <a:chExt cx="288" cy="250"/>
              </a:xfrm>
            </p:grpSpPr>
            <p:sp>
              <p:nvSpPr>
                <p:cNvPr id="63600" name="Oval 113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01" name="Text Box 114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602" name="Group 115"/>
              <p:cNvGrpSpPr/>
              <p:nvPr/>
            </p:nvGrpSpPr>
            <p:grpSpPr>
              <a:xfrm>
                <a:off x="4396" y="1426"/>
                <a:ext cx="288" cy="250"/>
                <a:chOff x="3251" y="3062"/>
                <a:chExt cx="288" cy="250"/>
              </a:xfrm>
            </p:grpSpPr>
            <p:sp>
              <p:nvSpPr>
                <p:cNvPr id="63603" name="Oval 116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04" name="Text Box 117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605" name="Group 118"/>
              <p:cNvGrpSpPr/>
              <p:nvPr/>
            </p:nvGrpSpPr>
            <p:grpSpPr>
              <a:xfrm>
                <a:off x="4569" y="1415"/>
                <a:ext cx="288" cy="250"/>
                <a:chOff x="3251" y="3062"/>
                <a:chExt cx="288" cy="250"/>
              </a:xfrm>
            </p:grpSpPr>
            <p:sp>
              <p:nvSpPr>
                <p:cNvPr id="63606" name="Oval 119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07" name="Text Box 120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20281" name="Text Box 121"/>
          <p:cNvSpPr txBox="1"/>
          <p:nvPr/>
        </p:nvSpPr>
        <p:spPr>
          <a:xfrm>
            <a:off x="854075" y="3276600"/>
            <a:ext cx="4724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≥ </a:t>
            </a:r>
            <a:r>
              <a:rPr lang="en-US" altLang="zh-CN" sz="2600" b="1" i="1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GS(th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600" b="1" baseline="-2500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282" name="Text Box 122"/>
          <p:cNvSpPr txBox="1"/>
          <p:nvPr/>
        </p:nvSpPr>
        <p:spPr>
          <a:xfrm>
            <a:off x="427038" y="3798888"/>
            <a:ext cx="5943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由于吸引了足够多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型衬底的电子，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283" name="Text Box 123"/>
          <p:cNvSpPr txBox="1"/>
          <p:nvPr/>
        </p:nvSpPr>
        <p:spPr>
          <a:xfrm>
            <a:off x="835025" y="4310063"/>
            <a:ext cx="8166100" cy="1092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会在耗尽层和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SiO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之间形成可移动的表面电荷层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endParaRPr lang="en-US" altLang="zh-CN" sz="26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lang="en-US" altLang="zh-CN" sz="26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0161" name="Group 124"/>
          <p:cNvGrpSpPr/>
          <p:nvPr/>
        </p:nvGrpSpPr>
        <p:grpSpPr>
          <a:xfrm>
            <a:off x="7177088" y="1465263"/>
            <a:ext cx="1004887" cy="420687"/>
            <a:chOff x="4224" y="1751"/>
            <a:chExt cx="633" cy="265"/>
          </a:xfrm>
        </p:grpSpPr>
        <p:sp>
          <p:nvSpPr>
            <p:cNvPr id="63612" name="Line 125"/>
            <p:cNvSpPr/>
            <p:nvPr/>
          </p:nvSpPr>
          <p:spPr>
            <a:xfrm>
              <a:off x="4224" y="196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3613" name="Group 126"/>
            <p:cNvGrpSpPr/>
            <p:nvPr/>
          </p:nvGrpSpPr>
          <p:grpSpPr>
            <a:xfrm>
              <a:off x="4224" y="1751"/>
              <a:ext cx="633" cy="265"/>
              <a:chOff x="4224" y="1415"/>
              <a:chExt cx="633" cy="265"/>
            </a:xfrm>
          </p:grpSpPr>
          <p:grpSp>
            <p:nvGrpSpPr>
              <p:cNvPr id="63614" name="Group 127"/>
              <p:cNvGrpSpPr/>
              <p:nvPr/>
            </p:nvGrpSpPr>
            <p:grpSpPr>
              <a:xfrm>
                <a:off x="4224" y="1430"/>
                <a:ext cx="288" cy="250"/>
                <a:chOff x="3251" y="3062"/>
                <a:chExt cx="288" cy="250"/>
              </a:xfrm>
            </p:grpSpPr>
            <p:sp>
              <p:nvSpPr>
                <p:cNvPr id="63615" name="Oval 128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16" name="Text Box 129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617" name="Group 130"/>
              <p:cNvGrpSpPr/>
              <p:nvPr/>
            </p:nvGrpSpPr>
            <p:grpSpPr>
              <a:xfrm>
                <a:off x="4396" y="1426"/>
                <a:ext cx="288" cy="250"/>
                <a:chOff x="3251" y="3062"/>
                <a:chExt cx="288" cy="250"/>
              </a:xfrm>
            </p:grpSpPr>
            <p:sp>
              <p:nvSpPr>
                <p:cNvPr id="63618" name="Oval 131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19" name="Text Box 132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620" name="Group 133"/>
              <p:cNvGrpSpPr/>
              <p:nvPr/>
            </p:nvGrpSpPr>
            <p:grpSpPr>
              <a:xfrm>
                <a:off x="4569" y="1415"/>
                <a:ext cx="288" cy="250"/>
                <a:chOff x="3251" y="3062"/>
                <a:chExt cx="288" cy="250"/>
              </a:xfrm>
            </p:grpSpPr>
            <p:sp>
              <p:nvSpPr>
                <p:cNvPr id="63621" name="Oval 134"/>
                <p:cNvSpPr/>
                <p:nvPr/>
              </p:nvSpPr>
              <p:spPr>
                <a:xfrm>
                  <a:off x="3278" y="3128"/>
                  <a:ext cx="144" cy="144"/>
                </a:xfrm>
                <a:prstGeom prst="ellipse">
                  <a:avLst/>
                </a:prstGeom>
                <a:solidFill>
                  <a:srgbClr val="FFCC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22" name="Text Box 135"/>
                <p:cNvSpPr txBox="1"/>
                <p:nvPr/>
              </p:nvSpPr>
              <p:spPr>
                <a:xfrm>
                  <a:off x="3251" y="3062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-</a:t>
                  </a:r>
                  <a:endParaRPr lang="en-US" altLang="zh-CN" sz="20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220168" name="Group 136"/>
          <p:cNvGrpSpPr/>
          <p:nvPr/>
        </p:nvGrpSpPr>
        <p:grpSpPr>
          <a:xfrm>
            <a:off x="7329488" y="1428750"/>
            <a:ext cx="533400" cy="152400"/>
            <a:chOff x="3840" y="3504"/>
            <a:chExt cx="480" cy="140"/>
          </a:xfrm>
        </p:grpSpPr>
        <p:sp>
          <p:nvSpPr>
            <p:cNvPr id="63624" name="Oval 137"/>
            <p:cNvSpPr/>
            <p:nvPr/>
          </p:nvSpPr>
          <p:spPr>
            <a:xfrm>
              <a:off x="3840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25" name="Oval 138"/>
            <p:cNvSpPr/>
            <p:nvPr/>
          </p:nvSpPr>
          <p:spPr>
            <a:xfrm>
              <a:off x="3984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26" name="Oval 139"/>
            <p:cNvSpPr/>
            <p:nvPr/>
          </p:nvSpPr>
          <p:spPr>
            <a:xfrm>
              <a:off x="4272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27" name="Oval 140"/>
            <p:cNvSpPr/>
            <p:nvPr/>
          </p:nvSpPr>
          <p:spPr>
            <a:xfrm>
              <a:off x="4128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28" name="Oval 141"/>
            <p:cNvSpPr/>
            <p:nvPr/>
          </p:nvSpPr>
          <p:spPr>
            <a:xfrm>
              <a:off x="3851" y="3585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29" name="Oval 142"/>
            <p:cNvSpPr/>
            <p:nvPr/>
          </p:nvSpPr>
          <p:spPr>
            <a:xfrm>
              <a:off x="4001" y="3577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30" name="Oval 143"/>
            <p:cNvSpPr/>
            <p:nvPr/>
          </p:nvSpPr>
          <p:spPr>
            <a:xfrm>
              <a:off x="4128" y="359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31" name="Oval 144"/>
            <p:cNvSpPr/>
            <p:nvPr/>
          </p:nvSpPr>
          <p:spPr>
            <a:xfrm>
              <a:off x="4266" y="359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0169" name="Group 145"/>
          <p:cNvGrpSpPr/>
          <p:nvPr/>
        </p:nvGrpSpPr>
        <p:grpSpPr>
          <a:xfrm>
            <a:off x="6796088" y="1581150"/>
            <a:ext cx="1295400" cy="701675"/>
            <a:chOff x="3984" y="1584"/>
            <a:chExt cx="816" cy="442"/>
          </a:xfrm>
        </p:grpSpPr>
        <p:sp>
          <p:nvSpPr>
            <p:cNvPr id="63633" name="Text Box 146"/>
            <p:cNvSpPr txBox="1"/>
            <p:nvPr/>
          </p:nvSpPr>
          <p:spPr>
            <a:xfrm>
              <a:off x="3984" y="1776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型沟道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634" name="Line 147"/>
            <p:cNvSpPr/>
            <p:nvPr/>
          </p:nvSpPr>
          <p:spPr>
            <a:xfrm flipV="1">
              <a:off x="4272" y="1584"/>
              <a:ext cx="192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0308" name="Text Box 148"/>
          <p:cNvSpPr txBox="1"/>
          <p:nvPr/>
        </p:nvSpPr>
        <p:spPr>
          <a:xfrm>
            <a:off x="903288" y="4776788"/>
            <a:ext cx="7924800" cy="1052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反型层、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型导电沟道。 　　　　　　　　　　　　　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升高，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沟道变宽。因为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309" name="Text Box 149"/>
          <p:cNvSpPr txBox="1"/>
          <p:nvPr/>
        </p:nvSpPr>
        <p:spPr>
          <a:xfrm>
            <a:off x="881063" y="5956300"/>
            <a:ext cx="8262937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GS(th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为开始形成反型层所需的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，称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开启电压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637" name="灯片编号占位符 150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0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0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0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0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2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/>
      <p:bldP spid="220243" grpId="0"/>
      <p:bldP spid="220244" grpId="0"/>
      <p:bldP spid="220281" grpId="0"/>
      <p:bldP spid="220282" grpId="0"/>
      <p:bldP spid="220283" grpId="0"/>
      <p:bldP spid="220308" grpId="0"/>
      <p:bldP spid="22030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Text Box 2"/>
          <p:cNvSpPr txBox="1"/>
          <p:nvPr/>
        </p:nvSpPr>
        <p:spPr>
          <a:xfrm>
            <a:off x="925513" y="179388"/>
            <a:ext cx="6934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对导电沟道的影响 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600" b="1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1" name="Text Box 3"/>
          <p:cNvSpPr txBox="1"/>
          <p:nvPr/>
        </p:nvSpPr>
        <p:spPr>
          <a:xfrm>
            <a:off x="935038" y="1277938"/>
            <a:ext cx="7658100" cy="573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导电沟道呈现一个楔形。漏极形成电流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2" name="Text Box 4"/>
          <p:cNvSpPr txBox="1"/>
          <p:nvPr/>
        </p:nvSpPr>
        <p:spPr>
          <a:xfrm>
            <a:off x="887413" y="1858963"/>
            <a:ext cx="456565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6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3" name="Text Box 5"/>
          <p:cNvSpPr txBox="1"/>
          <p:nvPr/>
        </p:nvSpPr>
        <p:spPr>
          <a:xfrm>
            <a:off x="757238" y="2392363"/>
            <a:ext cx="48006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靠近漏极沟道达到临界开启程度，出现预夹断。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4" name="Text Box 6"/>
          <p:cNvSpPr txBox="1"/>
          <p:nvPr/>
        </p:nvSpPr>
        <p:spPr>
          <a:xfrm>
            <a:off x="811213" y="3479800"/>
            <a:ext cx="4378325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6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5" name="Text Box 7"/>
          <p:cNvSpPr txBox="1"/>
          <p:nvPr/>
        </p:nvSpPr>
        <p:spPr>
          <a:xfrm>
            <a:off x="981075" y="4152900"/>
            <a:ext cx="3976688" cy="2012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由于夹断区的沟道电阻很大，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DS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逐渐增大时，导电沟道两端电压基本不变，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因而基本不变。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6" name="Text Box 8"/>
          <p:cNvSpPr txBox="1"/>
          <p:nvPr/>
        </p:nvSpPr>
        <p:spPr>
          <a:xfrm>
            <a:off x="854075" y="771525"/>
            <a:ext cx="771525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6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486400" y="1905000"/>
            <a:ext cx="3200400" cy="3490913"/>
            <a:chOff x="3696" y="336"/>
            <a:chExt cx="2016" cy="2199"/>
          </a:xfrm>
        </p:grpSpPr>
        <p:sp>
          <p:nvSpPr>
            <p:cNvPr id="65545" name="Line 10"/>
            <p:cNvSpPr/>
            <p:nvPr/>
          </p:nvSpPr>
          <p:spPr>
            <a:xfrm>
              <a:off x="3696" y="627"/>
              <a:ext cx="870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46" name="Group 11"/>
            <p:cNvGrpSpPr/>
            <p:nvPr/>
          </p:nvGrpSpPr>
          <p:grpSpPr>
            <a:xfrm>
              <a:off x="4724" y="751"/>
              <a:ext cx="79" cy="416"/>
              <a:chOff x="4128" y="528"/>
              <a:chExt cx="96" cy="480"/>
            </a:xfrm>
          </p:grpSpPr>
          <p:sp>
            <p:nvSpPr>
              <p:cNvPr id="65547" name="Line 12"/>
              <p:cNvSpPr/>
              <p:nvPr/>
            </p:nvSpPr>
            <p:spPr>
              <a:xfrm>
                <a:off x="4176" y="612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8" name="Oval 13"/>
              <p:cNvSpPr/>
              <p:nvPr/>
            </p:nvSpPr>
            <p:spPr>
              <a:xfrm>
                <a:off x="4128" y="5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549" name="Line 14"/>
            <p:cNvSpPr/>
            <p:nvPr/>
          </p:nvSpPr>
          <p:spPr>
            <a:xfrm>
              <a:off x="4101" y="647"/>
              <a:ext cx="0" cy="4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50" name="Oval 15"/>
            <p:cNvSpPr/>
            <p:nvPr/>
          </p:nvSpPr>
          <p:spPr>
            <a:xfrm>
              <a:off x="4052" y="585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1" name="Line 16"/>
            <p:cNvSpPr/>
            <p:nvPr/>
          </p:nvSpPr>
          <p:spPr>
            <a:xfrm>
              <a:off x="4013" y="1125"/>
              <a:ext cx="19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52" name="Line 17"/>
            <p:cNvSpPr/>
            <p:nvPr/>
          </p:nvSpPr>
          <p:spPr>
            <a:xfrm>
              <a:off x="4763" y="2081"/>
              <a:ext cx="0" cy="3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53" name="Oval 18"/>
            <p:cNvSpPr/>
            <p:nvPr/>
          </p:nvSpPr>
          <p:spPr>
            <a:xfrm>
              <a:off x="4724" y="2413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4" name="Line 19"/>
            <p:cNvSpPr/>
            <p:nvPr/>
          </p:nvSpPr>
          <p:spPr>
            <a:xfrm>
              <a:off x="4566" y="1125"/>
              <a:ext cx="35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55" name="Group 20"/>
            <p:cNvGrpSpPr/>
            <p:nvPr/>
          </p:nvGrpSpPr>
          <p:grpSpPr>
            <a:xfrm>
              <a:off x="4013" y="1125"/>
              <a:ext cx="1462" cy="125"/>
              <a:chOff x="2256" y="2880"/>
              <a:chExt cx="1776" cy="144"/>
            </a:xfrm>
          </p:grpSpPr>
          <p:sp>
            <p:nvSpPr>
              <p:cNvPr id="65556" name="Rectangle 21"/>
              <p:cNvSpPr/>
              <p:nvPr/>
            </p:nvSpPr>
            <p:spPr>
              <a:xfrm>
                <a:off x="2256" y="2880"/>
                <a:ext cx="1776" cy="144"/>
              </a:xfrm>
              <a:prstGeom prst="rect">
                <a:avLst/>
              </a:pr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57" name="Line 22"/>
              <p:cNvSpPr/>
              <p:nvPr/>
            </p:nvSpPr>
            <p:spPr>
              <a:xfrm flipH="1">
                <a:off x="235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8" name="Line 23"/>
              <p:cNvSpPr/>
              <p:nvPr/>
            </p:nvSpPr>
            <p:spPr>
              <a:xfrm flipH="1">
                <a:off x="225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59" name="Line 24"/>
              <p:cNvSpPr/>
              <p:nvPr/>
            </p:nvSpPr>
            <p:spPr>
              <a:xfrm flipH="1">
                <a:off x="331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0" name="Line 25"/>
              <p:cNvSpPr/>
              <p:nvPr/>
            </p:nvSpPr>
            <p:spPr>
              <a:xfrm flipH="1">
                <a:off x="312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1" name="Line 26"/>
              <p:cNvSpPr/>
              <p:nvPr/>
            </p:nvSpPr>
            <p:spPr>
              <a:xfrm flipH="1">
                <a:off x="273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2" name="Line 27"/>
              <p:cNvSpPr/>
              <p:nvPr/>
            </p:nvSpPr>
            <p:spPr>
              <a:xfrm flipH="1">
                <a:off x="283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3" name="Line 28"/>
              <p:cNvSpPr/>
              <p:nvPr/>
            </p:nvSpPr>
            <p:spPr>
              <a:xfrm flipH="1">
                <a:off x="292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4" name="Line 29"/>
              <p:cNvSpPr/>
              <p:nvPr/>
            </p:nvSpPr>
            <p:spPr>
              <a:xfrm flipH="1">
                <a:off x="302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5" name="Line 30"/>
              <p:cNvSpPr/>
              <p:nvPr/>
            </p:nvSpPr>
            <p:spPr>
              <a:xfrm flipH="1">
                <a:off x="321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6" name="Line 31"/>
              <p:cNvSpPr/>
              <p:nvPr/>
            </p:nvSpPr>
            <p:spPr>
              <a:xfrm flipH="1">
                <a:off x="369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7" name="Line 32"/>
              <p:cNvSpPr/>
              <p:nvPr/>
            </p:nvSpPr>
            <p:spPr>
              <a:xfrm flipH="1">
                <a:off x="379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8" name="Line 33"/>
              <p:cNvSpPr/>
              <p:nvPr/>
            </p:nvSpPr>
            <p:spPr>
              <a:xfrm flipH="1">
                <a:off x="388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9" name="Line 34"/>
              <p:cNvSpPr/>
              <p:nvPr/>
            </p:nvSpPr>
            <p:spPr>
              <a:xfrm flipH="1">
                <a:off x="244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0" name="Line 35"/>
              <p:cNvSpPr/>
              <p:nvPr/>
            </p:nvSpPr>
            <p:spPr>
              <a:xfrm flipH="1">
                <a:off x="340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1" name="Line 36"/>
              <p:cNvSpPr/>
              <p:nvPr/>
            </p:nvSpPr>
            <p:spPr>
              <a:xfrm flipH="1">
                <a:off x="264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2" name="Line 37"/>
              <p:cNvSpPr/>
              <p:nvPr/>
            </p:nvSpPr>
            <p:spPr>
              <a:xfrm flipH="1">
                <a:off x="254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3" name="Line 38"/>
              <p:cNvSpPr/>
              <p:nvPr/>
            </p:nvSpPr>
            <p:spPr>
              <a:xfrm flipH="1">
                <a:off x="244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4" name="Line 39"/>
              <p:cNvSpPr/>
              <p:nvPr/>
            </p:nvSpPr>
            <p:spPr>
              <a:xfrm flipH="1">
                <a:off x="340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5" name="Line 40"/>
              <p:cNvSpPr/>
              <p:nvPr/>
            </p:nvSpPr>
            <p:spPr>
              <a:xfrm flipH="1">
                <a:off x="350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76" name="Line 41"/>
              <p:cNvSpPr/>
              <p:nvPr/>
            </p:nvSpPr>
            <p:spPr>
              <a:xfrm flipH="1">
                <a:off x="360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5577" name="Group 42"/>
            <p:cNvGrpSpPr/>
            <p:nvPr/>
          </p:nvGrpSpPr>
          <p:grpSpPr>
            <a:xfrm>
              <a:off x="4210" y="1125"/>
              <a:ext cx="1067" cy="125"/>
              <a:chOff x="2496" y="2880"/>
              <a:chExt cx="1296" cy="144"/>
            </a:xfrm>
          </p:grpSpPr>
          <p:sp>
            <p:nvSpPr>
              <p:cNvPr id="65578" name="AutoShape 43"/>
              <p:cNvSpPr/>
              <p:nvPr/>
            </p:nvSpPr>
            <p:spPr>
              <a:xfrm>
                <a:off x="345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579" name="Line 44"/>
              <p:cNvSpPr/>
              <p:nvPr/>
            </p:nvSpPr>
            <p:spPr>
              <a:xfrm>
                <a:off x="345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80" name="Line 45"/>
              <p:cNvSpPr/>
              <p:nvPr/>
            </p:nvSpPr>
            <p:spPr>
              <a:xfrm flipH="1">
                <a:off x="36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581" name="Group 46"/>
              <p:cNvGrpSpPr/>
              <p:nvPr/>
            </p:nvGrpSpPr>
            <p:grpSpPr>
              <a:xfrm>
                <a:off x="2496" y="2880"/>
                <a:ext cx="336" cy="144"/>
                <a:chOff x="2496" y="2880"/>
                <a:chExt cx="336" cy="144"/>
              </a:xfrm>
            </p:grpSpPr>
            <p:sp>
              <p:nvSpPr>
                <p:cNvPr id="65582" name="AutoShape 47"/>
                <p:cNvSpPr/>
                <p:nvPr/>
              </p:nvSpPr>
              <p:spPr>
                <a:xfrm>
                  <a:off x="249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5583" name="Line 48"/>
                <p:cNvSpPr/>
                <p:nvPr/>
              </p:nvSpPr>
              <p:spPr>
                <a:xfrm>
                  <a:off x="24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4" name="Line 49"/>
                <p:cNvSpPr/>
                <p:nvPr/>
              </p:nvSpPr>
              <p:spPr>
                <a:xfrm flipH="1">
                  <a:off x="273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85" name="Line 50"/>
                <p:cNvSpPr/>
                <p:nvPr/>
              </p:nvSpPr>
              <p:spPr>
                <a:xfrm>
                  <a:off x="259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86" name="Line 51"/>
              <p:cNvSpPr/>
              <p:nvPr/>
            </p:nvSpPr>
            <p:spPr>
              <a:xfrm>
                <a:off x="355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587" name="Rectangle 52"/>
            <p:cNvSpPr/>
            <p:nvPr/>
          </p:nvSpPr>
          <p:spPr>
            <a:xfrm>
              <a:off x="4013" y="1250"/>
              <a:ext cx="1462" cy="83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88" name="Text Box 53"/>
            <p:cNvSpPr txBox="1"/>
            <p:nvPr/>
          </p:nvSpPr>
          <p:spPr>
            <a:xfrm>
              <a:off x="4448" y="1666"/>
              <a:ext cx="8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型衬底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589" name="Group 54"/>
            <p:cNvGrpSpPr/>
            <p:nvPr/>
          </p:nvGrpSpPr>
          <p:grpSpPr>
            <a:xfrm>
              <a:off x="4171" y="1250"/>
              <a:ext cx="395" cy="250"/>
              <a:chOff x="2448" y="3024"/>
              <a:chExt cx="480" cy="289"/>
            </a:xfrm>
          </p:grpSpPr>
          <p:sp>
            <p:nvSpPr>
              <p:cNvPr id="65590" name="Rectangle 55"/>
              <p:cNvSpPr/>
              <p:nvPr/>
            </p:nvSpPr>
            <p:spPr>
              <a:xfrm>
                <a:off x="244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91" name="Text Box 56"/>
              <p:cNvSpPr txBox="1"/>
              <p:nvPr/>
            </p:nvSpPr>
            <p:spPr>
              <a:xfrm>
                <a:off x="2545" y="3024"/>
                <a:ext cx="383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92" name="Group 57"/>
            <p:cNvGrpSpPr/>
            <p:nvPr/>
          </p:nvGrpSpPr>
          <p:grpSpPr>
            <a:xfrm>
              <a:off x="4961" y="1241"/>
              <a:ext cx="395" cy="250"/>
              <a:chOff x="3408" y="3014"/>
              <a:chExt cx="480" cy="289"/>
            </a:xfrm>
          </p:grpSpPr>
          <p:sp>
            <p:nvSpPr>
              <p:cNvPr id="65593" name="Rectangle 58"/>
              <p:cNvSpPr/>
              <p:nvPr/>
            </p:nvSpPr>
            <p:spPr>
              <a:xfrm>
                <a:off x="340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94" name="Text Box 59"/>
              <p:cNvSpPr txBox="1"/>
              <p:nvPr/>
            </p:nvSpPr>
            <p:spPr>
              <a:xfrm>
                <a:off x="3504" y="3014"/>
                <a:ext cx="384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595" name="Text Box 60"/>
            <p:cNvSpPr txBox="1"/>
            <p:nvPr/>
          </p:nvSpPr>
          <p:spPr>
            <a:xfrm>
              <a:off x="4803" y="2247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96" name="Text Box 61"/>
            <p:cNvSpPr txBox="1"/>
            <p:nvPr/>
          </p:nvSpPr>
          <p:spPr>
            <a:xfrm>
              <a:off x="4803" y="793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97" name="Text Box 62"/>
            <p:cNvSpPr txBox="1"/>
            <p:nvPr/>
          </p:nvSpPr>
          <p:spPr>
            <a:xfrm>
              <a:off x="3894" y="793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98" name="Text Box 63"/>
            <p:cNvSpPr txBox="1"/>
            <p:nvPr/>
          </p:nvSpPr>
          <p:spPr>
            <a:xfrm>
              <a:off x="5356" y="793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599" name="Group 64"/>
            <p:cNvGrpSpPr/>
            <p:nvPr/>
          </p:nvGrpSpPr>
          <p:grpSpPr>
            <a:xfrm>
              <a:off x="5277" y="585"/>
              <a:ext cx="198" cy="540"/>
              <a:chOff x="3264" y="432"/>
              <a:chExt cx="240" cy="624"/>
            </a:xfrm>
          </p:grpSpPr>
          <p:grpSp>
            <p:nvGrpSpPr>
              <p:cNvPr id="65600" name="Group 65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5601" name="Line 66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02" name="Oval 67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603" name="Line 68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604" name="Line 69"/>
            <p:cNvSpPr/>
            <p:nvPr/>
          </p:nvSpPr>
          <p:spPr>
            <a:xfrm>
              <a:off x="3707" y="616"/>
              <a:ext cx="0" cy="1703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05" name="Line 70"/>
            <p:cNvSpPr/>
            <p:nvPr/>
          </p:nvSpPr>
          <p:spPr>
            <a:xfrm>
              <a:off x="4397" y="918"/>
              <a:ext cx="0" cy="12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06" name="Line 71"/>
            <p:cNvSpPr/>
            <p:nvPr/>
          </p:nvSpPr>
          <p:spPr>
            <a:xfrm>
              <a:off x="4476" y="834"/>
              <a:ext cx="0" cy="29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07" name="Line 72"/>
            <p:cNvSpPr/>
            <p:nvPr/>
          </p:nvSpPr>
          <p:spPr>
            <a:xfrm>
              <a:off x="4081" y="1001"/>
              <a:ext cx="31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08" name="Line 73"/>
            <p:cNvSpPr/>
            <p:nvPr/>
          </p:nvSpPr>
          <p:spPr>
            <a:xfrm>
              <a:off x="4458" y="1001"/>
              <a:ext cx="30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09" name="Oval 74"/>
            <p:cNvSpPr/>
            <p:nvPr/>
          </p:nvSpPr>
          <p:spPr>
            <a:xfrm>
              <a:off x="4052" y="950"/>
              <a:ext cx="79" cy="84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610" name="Group 75"/>
            <p:cNvGrpSpPr/>
            <p:nvPr/>
          </p:nvGrpSpPr>
          <p:grpSpPr>
            <a:xfrm>
              <a:off x="5277" y="585"/>
              <a:ext cx="198" cy="540"/>
              <a:chOff x="3264" y="432"/>
              <a:chExt cx="240" cy="624"/>
            </a:xfrm>
          </p:grpSpPr>
          <p:grpSp>
            <p:nvGrpSpPr>
              <p:cNvPr id="65611" name="Group 76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5612" name="Line 77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13" name="Oval 78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614" name="Line 79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615" name="Line 80"/>
            <p:cNvSpPr/>
            <p:nvPr/>
          </p:nvSpPr>
          <p:spPr>
            <a:xfrm>
              <a:off x="3696" y="2319"/>
              <a:ext cx="1067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16" name="Oval 81"/>
            <p:cNvSpPr/>
            <p:nvPr/>
          </p:nvSpPr>
          <p:spPr>
            <a:xfrm>
              <a:off x="4730" y="2268"/>
              <a:ext cx="79" cy="84"/>
            </a:xfrm>
            <a:prstGeom prst="ellipse">
              <a:avLst/>
            </a:prstGeom>
            <a:solidFill>
              <a:srgbClr val="A50021"/>
            </a:solidFill>
            <a:ln w="38100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17" name="Text Box 82"/>
            <p:cNvSpPr txBox="1"/>
            <p:nvPr/>
          </p:nvSpPr>
          <p:spPr>
            <a:xfrm>
              <a:off x="4170" y="618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18" name="Line 83"/>
            <p:cNvSpPr/>
            <p:nvPr/>
          </p:nvSpPr>
          <p:spPr>
            <a:xfrm>
              <a:off x="4724" y="627"/>
              <a:ext cx="593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619" name="Group 84"/>
            <p:cNvGrpSpPr/>
            <p:nvPr/>
          </p:nvGrpSpPr>
          <p:grpSpPr>
            <a:xfrm>
              <a:off x="4510" y="485"/>
              <a:ext cx="356" cy="291"/>
              <a:chOff x="2496" y="1872"/>
              <a:chExt cx="432" cy="336"/>
            </a:xfrm>
          </p:grpSpPr>
          <p:sp>
            <p:nvSpPr>
              <p:cNvPr id="65620" name="Line 85"/>
              <p:cNvSpPr/>
              <p:nvPr/>
            </p:nvSpPr>
            <p:spPr>
              <a:xfrm>
                <a:off x="2592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1" name="Line 86"/>
              <p:cNvSpPr/>
              <p:nvPr/>
            </p:nvSpPr>
            <p:spPr>
              <a:xfrm>
                <a:off x="2640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2" name="Line 87"/>
              <p:cNvSpPr/>
              <p:nvPr/>
            </p:nvSpPr>
            <p:spPr>
              <a:xfrm flipV="1">
                <a:off x="2496" y="1872"/>
                <a:ext cx="432" cy="249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65623" name="Line 88"/>
              <p:cNvSpPr/>
              <p:nvPr/>
            </p:nvSpPr>
            <p:spPr>
              <a:xfrm>
                <a:off x="2688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24" name="Line 89"/>
              <p:cNvSpPr/>
              <p:nvPr/>
            </p:nvSpPr>
            <p:spPr>
              <a:xfrm>
                <a:off x="2736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625" name="Oval 90"/>
            <p:cNvSpPr/>
            <p:nvPr/>
          </p:nvSpPr>
          <p:spPr>
            <a:xfrm>
              <a:off x="4719" y="939"/>
              <a:ext cx="79" cy="83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26" name="Text Box 91"/>
            <p:cNvSpPr txBox="1"/>
            <p:nvPr/>
          </p:nvSpPr>
          <p:spPr>
            <a:xfrm>
              <a:off x="4328" y="336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27" name="Freeform 92"/>
            <p:cNvSpPr/>
            <p:nvPr/>
          </p:nvSpPr>
          <p:spPr>
            <a:xfrm>
              <a:off x="4526" y="1328"/>
              <a:ext cx="442" cy="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95" y="0"/>
                </a:cxn>
              </a:cxnLst>
              <a:pathLst>
                <a:path w="536" h="103">
                  <a:moveTo>
                    <a:pt x="0" y="103"/>
                  </a:moveTo>
                  <a:lnTo>
                    <a:pt x="5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628" name="Line 93"/>
            <p:cNvSpPr/>
            <p:nvPr/>
          </p:nvSpPr>
          <p:spPr>
            <a:xfrm>
              <a:off x="4526" y="1291"/>
              <a:ext cx="4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5629" name="Line 94"/>
            <p:cNvSpPr/>
            <p:nvPr/>
          </p:nvSpPr>
          <p:spPr>
            <a:xfrm>
              <a:off x="4526" y="1333"/>
              <a:ext cx="4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4" name="Group 95"/>
          <p:cNvGrpSpPr/>
          <p:nvPr/>
        </p:nvGrpSpPr>
        <p:grpSpPr>
          <a:xfrm>
            <a:off x="5105400" y="1828800"/>
            <a:ext cx="3657600" cy="3581400"/>
            <a:chOff x="768" y="2064"/>
            <a:chExt cx="2304" cy="2256"/>
          </a:xfrm>
        </p:grpSpPr>
        <p:sp>
          <p:nvSpPr>
            <p:cNvPr id="65631" name="Rectangle 96"/>
            <p:cNvSpPr/>
            <p:nvPr/>
          </p:nvSpPr>
          <p:spPr>
            <a:xfrm>
              <a:off x="768" y="2064"/>
              <a:ext cx="2304" cy="22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32" name="Line 97"/>
            <p:cNvSpPr/>
            <p:nvPr/>
          </p:nvSpPr>
          <p:spPr>
            <a:xfrm>
              <a:off x="1056" y="2403"/>
              <a:ext cx="870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633" name="Group 98"/>
            <p:cNvGrpSpPr/>
            <p:nvPr/>
          </p:nvGrpSpPr>
          <p:grpSpPr>
            <a:xfrm>
              <a:off x="2084" y="2527"/>
              <a:ext cx="79" cy="416"/>
              <a:chOff x="4128" y="528"/>
              <a:chExt cx="96" cy="480"/>
            </a:xfrm>
          </p:grpSpPr>
          <p:sp>
            <p:nvSpPr>
              <p:cNvPr id="65634" name="Line 99"/>
              <p:cNvSpPr/>
              <p:nvPr/>
            </p:nvSpPr>
            <p:spPr>
              <a:xfrm>
                <a:off x="4176" y="612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35" name="Oval 100"/>
              <p:cNvSpPr/>
              <p:nvPr/>
            </p:nvSpPr>
            <p:spPr>
              <a:xfrm>
                <a:off x="4128" y="5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636" name="Line 101"/>
            <p:cNvSpPr/>
            <p:nvPr/>
          </p:nvSpPr>
          <p:spPr>
            <a:xfrm>
              <a:off x="1461" y="2423"/>
              <a:ext cx="0" cy="4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37" name="Oval 102"/>
            <p:cNvSpPr/>
            <p:nvPr/>
          </p:nvSpPr>
          <p:spPr>
            <a:xfrm>
              <a:off x="1412" y="2361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38" name="Line 103"/>
            <p:cNvSpPr/>
            <p:nvPr/>
          </p:nvSpPr>
          <p:spPr>
            <a:xfrm>
              <a:off x="1373" y="2901"/>
              <a:ext cx="19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39" name="Line 104"/>
            <p:cNvSpPr/>
            <p:nvPr/>
          </p:nvSpPr>
          <p:spPr>
            <a:xfrm>
              <a:off x="2123" y="3857"/>
              <a:ext cx="0" cy="3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40" name="Oval 105"/>
            <p:cNvSpPr/>
            <p:nvPr/>
          </p:nvSpPr>
          <p:spPr>
            <a:xfrm>
              <a:off x="2084" y="4189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41" name="Line 106"/>
            <p:cNvSpPr/>
            <p:nvPr/>
          </p:nvSpPr>
          <p:spPr>
            <a:xfrm>
              <a:off x="1926" y="2901"/>
              <a:ext cx="35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642" name="Group 107"/>
            <p:cNvGrpSpPr/>
            <p:nvPr/>
          </p:nvGrpSpPr>
          <p:grpSpPr>
            <a:xfrm>
              <a:off x="1373" y="2901"/>
              <a:ext cx="1462" cy="125"/>
              <a:chOff x="2256" y="2880"/>
              <a:chExt cx="1776" cy="144"/>
            </a:xfrm>
          </p:grpSpPr>
          <p:sp>
            <p:nvSpPr>
              <p:cNvPr id="65643" name="Rectangle 108"/>
              <p:cNvSpPr/>
              <p:nvPr/>
            </p:nvSpPr>
            <p:spPr>
              <a:xfrm>
                <a:off x="2256" y="2880"/>
                <a:ext cx="1776" cy="144"/>
              </a:xfrm>
              <a:prstGeom prst="rect">
                <a:avLst/>
              </a:pr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644" name="Line 109"/>
              <p:cNvSpPr/>
              <p:nvPr/>
            </p:nvSpPr>
            <p:spPr>
              <a:xfrm flipH="1">
                <a:off x="235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45" name="Line 110"/>
              <p:cNvSpPr/>
              <p:nvPr/>
            </p:nvSpPr>
            <p:spPr>
              <a:xfrm flipH="1">
                <a:off x="225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46" name="Line 111"/>
              <p:cNvSpPr/>
              <p:nvPr/>
            </p:nvSpPr>
            <p:spPr>
              <a:xfrm flipH="1">
                <a:off x="331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47" name="Line 112"/>
              <p:cNvSpPr/>
              <p:nvPr/>
            </p:nvSpPr>
            <p:spPr>
              <a:xfrm flipH="1">
                <a:off x="312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48" name="Line 113"/>
              <p:cNvSpPr/>
              <p:nvPr/>
            </p:nvSpPr>
            <p:spPr>
              <a:xfrm flipH="1">
                <a:off x="273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49" name="Line 114"/>
              <p:cNvSpPr/>
              <p:nvPr/>
            </p:nvSpPr>
            <p:spPr>
              <a:xfrm flipH="1">
                <a:off x="283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0" name="Line 115"/>
              <p:cNvSpPr/>
              <p:nvPr/>
            </p:nvSpPr>
            <p:spPr>
              <a:xfrm flipH="1">
                <a:off x="292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1" name="Line 116"/>
              <p:cNvSpPr/>
              <p:nvPr/>
            </p:nvSpPr>
            <p:spPr>
              <a:xfrm flipH="1">
                <a:off x="302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2" name="Line 117"/>
              <p:cNvSpPr/>
              <p:nvPr/>
            </p:nvSpPr>
            <p:spPr>
              <a:xfrm flipH="1">
                <a:off x="321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3" name="Line 118"/>
              <p:cNvSpPr/>
              <p:nvPr/>
            </p:nvSpPr>
            <p:spPr>
              <a:xfrm flipH="1">
                <a:off x="369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4" name="Line 119"/>
              <p:cNvSpPr/>
              <p:nvPr/>
            </p:nvSpPr>
            <p:spPr>
              <a:xfrm flipH="1">
                <a:off x="379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5" name="Line 120"/>
              <p:cNvSpPr/>
              <p:nvPr/>
            </p:nvSpPr>
            <p:spPr>
              <a:xfrm flipH="1">
                <a:off x="388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6" name="Line 121"/>
              <p:cNvSpPr/>
              <p:nvPr/>
            </p:nvSpPr>
            <p:spPr>
              <a:xfrm flipH="1">
                <a:off x="244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7" name="Line 122"/>
              <p:cNvSpPr/>
              <p:nvPr/>
            </p:nvSpPr>
            <p:spPr>
              <a:xfrm flipH="1">
                <a:off x="340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8" name="Line 123"/>
              <p:cNvSpPr/>
              <p:nvPr/>
            </p:nvSpPr>
            <p:spPr>
              <a:xfrm flipH="1">
                <a:off x="264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59" name="Line 124"/>
              <p:cNvSpPr/>
              <p:nvPr/>
            </p:nvSpPr>
            <p:spPr>
              <a:xfrm flipH="1">
                <a:off x="254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60" name="Line 125"/>
              <p:cNvSpPr/>
              <p:nvPr/>
            </p:nvSpPr>
            <p:spPr>
              <a:xfrm flipH="1">
                <a:off x="244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61" name="Line 126"/>
              <p:cNvSpPr/>
              <p:nvPr/>
            </p:nvSpPr>
            <p:spPr>
              <a:xfrm flipH="1">
                <a:off x="340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62" name="Line 127"/>
              <p:cNvSpPr/>
              <p:nvPr/>
            </p:nvSpPr>
            <p:spPr>
              <a:xfrm flipH="1">
                <a:off x="350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63" name="Line 128"/>
              <p:cNvSpPr/>
              <p:nvPr/>
            </p:nvSpPr>
            <p:spPr>
              <a:xfrm flipH="1">
                <a:off x="360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5664" name="Group 129"/>
            <p:cNvGrpSpPr/>
            <p:nvPr/>
          </p:nvGrpSpPr>
          <p:grpSpPr>
            <a:xfrm>
              <a:off x="1570" y="2901"/>
              <a:ext cx="1067" cy="125"/>
              <a:chOff x="2496" y="2880"/>
              <a:chExt cx="1296" cy="144"/>
            </a:xfrm>
          </p:grpSpPr>
          <p:sp>
            <p:nvSpPr>
              <p:cNvPr id="65665" name="AutoShape 130"/>
              <p:cNvSpPr/>
              <p:nvPr/>
            </p:nvSpPr>
            <p:spPr>
              <a:xfrm>
                <a:off x="345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5666" name="Line 131"/>
              <p:cNvSpPr/>
              <p:nvPr/>
            </p:nvSpPr>
            <p:spPr>
              <a:xfrm>
                <a:off x="345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67" name="Line 132"/>
              <p:cNvSpPr/>
              <p:nvPr/>
            </p:nvSpPr>
            <p:spPr>
              <a:xfrm flipH="1">
                <a:off x="36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668" name="Group 133"/>
              <p:cNvGrpSpPr/>
              <p:nvPr/>
            </p:nvGrpSpPr>
            <p:grpSpPr>
              <a:xfrm>
                <a:off x="2496" y="2880"/>
                <a:ext cx="336" cy="144"/>
                <a:chOff x="2496" y="2880"/>
                <a:chExt cx="336" cy="144"/>
              </a:xfrm>
            </p:grpSpPr>
            <p:sp>
              <p:nvSpPr>
                <p:cNvPr id="65669" name="AutoShape 134"/>
                <p:cNvSpPr/>
                <p:nvPr/>
              </p:nvSpPr>
              <p:spPr>
                <a:xfrm>
                  <a:off x="249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5670" name="Line 135"/>
                <p:cNvSpPr/>
                <p:nvPr/>
              </p:nvSpPr>
              <p:spPr>
                <a:xfrm>
                  <a:off x="24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71" name="Line 136"/>
                <p:cNvSpPr/>
                <p:nvPr/>
              </p:nvSpPr>
              <p:spPr>
                <a:xfrm flipH="1">
                  <a:off x="273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72" name="Line 137"/>
                <p:cNvSpPr/>
                <p:nvPr/>
              </p:nvSpPr>
              <p:spPr>
                <a:xfrm>
                  <a:off x="259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673" name="Line 138"/>
              <p:cNvSpPr/>
              <p:nvPr/>
            </p:nvSpPr>
            <p:spPr>
              <a:xfrm>
                <a:off x="355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674" name="Rectangle 139"/>
            <p:cNvSpPr/>
            <p:nvPr/>
          </p:nvSpPr>
          <p:spPr>
            <a:xfrm>
              <a:off x="1373" y="3026"/>
              <a:ext cx="1462" cy="83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75" name="Text Box 140"/>
            <p:cNvSpPr txBox="1"/>
            <p:nvPr/>
          </p:nvSpPr>
          <p:spPr>
            <a:xfrm>
              <a:off x="1808" y="3442"/>
              <a:ext cx="8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型衬底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676" name="Group 141"/>
            <p:cNvGrpSpPr/>
            <p:nvPr/>
          </p:nvGrpSpPr>
          <p:grpSpPr>
            <a:xfrm>
              <a:off x="1531" y="3026"/>
              <a:ext cx="395" cy="250"/>
              <a:chOff x="2448" y="3024"/>
              <a:chExt cx="480" cy="289"/>
            </a:xfrm>
          </p:grpSpPr>
          <p:sp>
            <p:nvSpPr>
              <p:cNvPr id="65677" name="Rectangle 142"/>
              <p:cNvSpPr/>
              <p:nvPr/>
            </p:nvSpPr>
            <p:spPr>
              <a:xfrm>
                <a:off x="244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678" name="Text Box 143"/>
              <p:cNvSpPr txBox="1"/>
              <p:nvPr/>
            </p:nvSpPr>
            <p:spPr>
              <a:xfrm>
                <a:off x="2545" y="3024"/>
                <a:ext cx="383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679" name="Group 144"/>
            <p:cNvGrpSpPr/>
            <p:nvPr/>
          </p:nvGrpSpPr>
          <p:grpSpPr>
            <a:xfrm>
              <a:off x="2321" y="3017"/>
              <a:ext cx="395" cy="250"/>
              <a:chOff x="3408" y="3014"/>
              <a:chExt cx="480" cy="289"/>
            </a:xfrm>
          </p:grpSpPr>
          <p:sp>
            <p:nvSpPr>
              <p:cNvPr id="65680" name="Rectangle 145"/>
              <p:cNvSpPr/>
              <p:nvPr/>
            </p:nvSpPr>
            <p:spPr>
              <a:xfrm>
                <a:off x="340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681" name="Text Box 146"/>
              <p:cNvSpPr txBox="1"/>
              <p:nvPr/>
            </p:nvSpPr>
            <p:spPr>
              <a:xfrm>
                <a:off x="3504" y="3014"/>
                <a:ext cx="384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682" name="Text Box 147"/>
            <p:cNvSpPr txBox="1"/>
            <p:nvPr/>
          </p:nvSpPr>
          <p:spPr>
            <a:xfrm>
              <a:off x="2163" y="4023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83" name="Text Box 148"/>
            <p:cNvSpPr txBox="1"/>
            <p:nvPr/>
          </p:nvSpPr>
          <p:spPr>
            <a:xfrm>
              <a:off x="2163" y="2569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84" name="Text Box 149"/>
            <p:cNvSpPr txBox="1"/>
            <p:nvPr/>
          </p:nvSpPr>
          <p:spPr>
            <a:xfrm>
              <a:off x="1254" y="2569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85" name="Text Box 150"/>
            <p:cNvSpPr txBox="1"/>
            <p:nvPr/>
          </p:nvSpPr>
          <p:spPr>
            <a:xfrm>
              <a:off x="2716" y="2569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686" name="Group 151"/>
            <p:cNvGrpSpPr/>
            <p:nvPr/>
          </p:nvGrpSpPr>
          <p:grpSpPr>
            <a:xfrm>
              <a:off x="2637" y="2361"/>
              <a:ext cx="198" cy="540"/>
              <a:chOff x="3264" y="432"/>
              <a:chExt cx="240" cy="624"/>
            </a:xfrm>
          </p:grpSpPr>
          <p:grpSp>
            <p:nvGrpSpPr>
              <p:cNvPr id="65687" name="Group 152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5688" name="Line 153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689" name="Oval 154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690" name="Line 155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691" name="Line 156"/>
            <p:cNvSpPr/>
            <p:nvPr/>
          </p:nvSpPr>
          <p:spPr>
            <a:xfrm>
              <a:off x="1056" y="2403"/>
              <a:ext cx="0" cy="1703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92" name="Line 157"/>
            <p:cNvSpPr/>
            <p:nvPr/>
          </p:nvSpPr>
          <p:spPr>
            <a:xfrm>
              <a:off x="1757" y="2694"/>
              <a:ext cx="0" cy="12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93" name="Line 158"/>
            <p:cNvSpPr/>
            <p:nvPr/>
          </p:nvSpPr>
          <p:spPr>
            <a:xfrm>
              <a:off x="1836" y="2610"/>
              <a:ext cx="0" cy="29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94" name="Line 159"/>
            <p:cNvSpPr/>
            <p:nvPr/>
          </p:nvSpPr>
          <p:spPr>
            <a:xfrm>
              <a:off x="1441" y="2777"/>
              <a:ext cx="31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95" name="Line 160"/>
            <p:cNvSpPr/>
            <p:nvPr/>
          </p:nvSpPr>
          <p:spPr>
            <a:xfrm>
              <a:off x="1818" y="2777"/>
              <a:ext cx="30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696" name="Oval 161"/>
            <p:cNvSpPr/>
            <p:nvPr/>
          </p:nvSpPr>
          <p:spPr>
            <a:xfrm>
              <a:off x="1412" y="2726"/>
              <a:ext cx="79" cy="84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697" name="Group 162"/>
            <p:cNvGrpSpPr/>
            <p:nvPr/>
          </p:nvGrpSpPr>
          <p:grpSpPr>
            <a:xfrm>
              <a:off x="2637" y="2361"/>
              <a:ext cx="198" cy="540"/>
              <a:chOff x="3264" y="432"/>
              <a:chExt cx="240" cy="624"/>
            </a:xfrm>
          </p:grpSpPr>
          <p:grpSp>
            <p:nvGrpSpPr>
              <p:cNvPr id="65698" name="Group 163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5699" name="Line 164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00" name="Oval 165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701" name="Line 166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5702" name="Group 167"/>
            <p:cNvGrpSpPr/>
            <p:nvPr/>
          </p:nvGrpSpPr>
          <p:grpSpPr>
            <a:xfrm>
              <a:off x="1056" y="4044"/>
              <a:ext cx="1091" cy="84"/>
              <a:chOff x="2880" y="2377"/>
              <a:chExt cx="1325" cy="96"/>
            </a:xfrm>
          </p:grpSpPr>
          <p:sp>
            <p:nvSpPr>
              <p:cNvPr id="65703" name="Line 168"/>
              <p:cNvSpPr/>
              <p:nvPr/>
            </p:nvSpPr>
            <p:spPr>
              <a:xfrm>
                <a:off x="2880" y="2448"/>
                <a:ext cx="1296" cy="0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04" name="Oval 169"/>
              <p:cNvSpPr/>
              <p:nvPr/>
            </p:nvSpPr>
            <p:spPr>
              <a:xfrm>
                <a:off x="4109" y="2377"/>
                <a:ext cx="96" cy="96"/>
              </a:xfrm>
              <a:prstGeom prst="ellipse">
                <a:avLst/>
              </a:prstGeom>
              <a:solidFill>
                <a:srgbClr val="A50021"/>
              </a:solidFill>
              <a:ln w="38100">
                <a:noFill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705" name="Text Box 170"/>
            <p:cNvSpPr txBox="1"/>
            <p:nvPr/>
          </p:nvSpPr>
          <p:spPr>
            <a:xfrm>
              <a:off x="1530" y="2394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706" name="Line 171"/>
            <p:cNvSpPr/>
            <p:nvPr/>
          </p:nvSpPr>
          <p:spPr>
            <a:xfrm>
              <a:off x="2084" y="2403"/>
              <a:ext cx="593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707" name="Group 172"/>
            <p:cNvGrpSpPr/>
            <p:nvPr/>
          </p:nvGrpSpPr>
          <p:grpSpPr>
            <a:xfrm>
              <a:off x="1870" y="2261"/>
              <a:ext cx="356" cy="291"/>
              <a:chOff x="2496" y="1872"/>
              <a:chExt cx="432" cy="336"/>
            </a:xfrm>
          </p:grpSpPr>
          <p:sp>
            <p:nvSpPr>
              <p:cNvPr id="65708" name="Line 173"/>
              <p:cNvSpPr/>
              <p:nvPr/>
            </p:nvSpPr>
            <p:spPr>
              <a:xfrm>
                <a:off x="2592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09" name="Line 174"/>
              <p:cNvSpPr/>
              <p:nvPr/>
            </p:nvSpPr>
            <p:spPr>
              <a:xfrm>
                <a:off x="2640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10" name="Line 175"/>
              <p:cNvSpPr/>
              <p:nvPr/>
            </p:nvSpPr>
            <p:spPr>
              <a:xfrm flipV="1">
                <a:off x="2496" y="1872"/>
                <a:ext cx="432" cy="249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65711" name="Line 176"/>
              <p:cNvSpPr/>
              <p:nvPr/>
            </p:nvSpPr>
            <p:spPr>
              <a:xfrm>
                <a:off x="2688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12" name="Line 177"/>
              <p:cNvSpPr/>
              <p:nvPr/>
            </p:nvSpPr>
            <p:spPr>
              <a:xfrm>
                <a:off x="2736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5713" name="Oval 178"/>
            <p:cNvSpPr/>
            <p:nvPr/>
          </p:nvSpPr>
          <p:spPr>
            <a:xfrm>
              <a:off x="2079" y="2715"/>
              <a:ext cx="79" cy="83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714" name="Text Box 179"/>
            <p:cNvSpPr txBox="1"/>
            <p:nvPr/>
          </p:nvSpPr>
          <p:spPr>
            <a:xfrm>
              <a:off x="1688" y="2112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715" name="Line 180"/>
            <p:cNvSpPr/>
            <p:nvPr/>
          </p:nvSpPr>
          <p:spPr>
            <a:xfrm>
              <a:off x="1886" y="3067"/>
              <a:ext cx="4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5716" name="Line 181"/>
            <p:cNvSpPr/>
            <p:nvPr/>
          </p:nvSpPr>
          <p:spPr>
            <a:xfrm>
              <a:off x="1886" y="3109"/>
              <a:ext cx="226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5717" name="Line 182"/>
            <p:cNvSpPr/>
            <p:nvPr/>
          </p:nvSpPr>
          <p:spPr>
            <a:xfrm flipH="1">
              <a:off x="1872" y="3024"/>
              <a:ext cx="48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7" name="Group 183"/>
          <p:cNvGrpSpPr/>
          <p:nvPr/>
        </p:nvGrpSpPr>
        <p:grpSpPr>
          <a:xfrm>
            <a:off x="5410200" y="1892300"/>
            <a:ext cx="3505200" cy="3505200"/>
            <a:chOff x="3360" y="864"/>
            <a:chExt cx="2304" cy="2256"/>
          </a:xfrm>
        </p:grpSpPr>
        <p:sp>
          <p:nvSpPr>
            <p:cNvPr id="65719" name="Rectangle 184"/>
            <p:cNvSpPr/>
            <p:nvPr/>
          </p:nvSpPr>
          <p:spPr>
            <a:xfrm>
              <a:off x="3360" y="864"/>
              <a:ext cx="2304" cy="22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720" name="Group 185"/>
            <p:cNvGrpSpPr/>
            <p:nvPr/>
          </p:nvGrpSpPr>
          <p:grpSpPr>
            <a:xfrm>
              <a:off x="3648" y="912"/>
              <a:ext cx="2016" cy="2205"/>
              <a:chOff x="3648" y="912"/>
              <a:chExt cx="2016" cy="2205"/>
            </a:xfrm>
          </p:grpSpPr>
          <p:sp>
            <p:nvSpPr>
              <p:cNvPr id="65721" name="Line 186"/>
              <p:cNvSpPr/>
              <p:nvPr/>
            </p:nvSpPr>
            <p:spPr>
              <a:xfrm>
                <a:off x="3648" y="1203"/>
                <a:ext cx="870" cy="0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722" name="Group 187"/>
              <p:cNvGrpSpPr/>
              <p:nvPr/>
            </p:nvGrpSpPr>
            <p:grpSpPr>
              <a:xfrm>
                <a:off x="4676" y="1327"/>
                <a:ext cx="79" cy="416"/>
                <a:chOff x="4128" y="528"/>
                <a:chExt cx="96" cy="480"/>
              </a:xfrm>
            </p:grpSpPr>
            <p:sp>
              <p:nvSpPr>
                <p:cNvPr id="65723" name="Line 188"/>
                <p:cNvSpPr/>
                <p:nvPr/>
              </p:nvSpPr>
              <p:spPr>
                <a:xfrm>
                  <a:off x="4176" y="612"/>
                  <a:ext cx="0" cy="3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24" name="Oval 189"/>
                <p:cNvSpPr/>
                <p:nvPr/>
              </p:nvSpPr>
              <p:spPr>
                <a:xfrm>
                  <a:off x="4128" y="52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725" name="Line 190"/>
              <p:cNvSpPr/>
              <p:nvPr/>
            </p:nvSpPr>
            <p:spPr>
              <a:xfrm>
                <a:off x="4053" y="1223"/>
                <a:ext cx="0" cy="47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26" name="Oval 191"/>
              <p:cNvSpPr/>
              <p:nvPr/>
            </p:nvSpPr>
            <p:spPr>
              <a:xfrm>
                <a:off x="4004" y="1161"/>
                <a:ext cx="79" cy="83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27" name="Line 192"/>
              <p:cNvSpPr/>
              <p:nvPr/>
            </p:nvSpPr>
            <p:spPr>
              <a:xfrm>
                <a:off x="3965" y="1701"/>
                <a:ext cx="197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28" name="Line 193"/>
              <p:cNvSpPr/>
              <p:nvPr/>
            </p:nvSpPr>
            <p:spPr>
              <a:xfrm>
                <a:off x="4715" y="2657"/>
                <a:ext cx="0" cy="3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29" name="Oval 194"/>
              <p:cNvSpPr/>
              <p:nvPr/>
            </p:nvSpPr>
            <p:spPr>
              <a:xfrm>
                <a:off x="4676" y="2989"/>
                <a:ext cx="79" cy="83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30" name="Line 195"/>
              <p:cNvSpPr/>
              <p:nvPr/>
            </p:nvSpPr>
            <p:spPr>
              <a:xfrm>
                <a:off x="4518" y="1701"/>
                <a:ext cx="356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731" name="Group 196"/>
              <p:cNvGrpSpPr/>
              <p:nvPr/>
            </p:nvGrpSpPr>
            <p:grpSpPr>
              <a:xfrm>
                <a:off x="3965" y="1701"/>
                <a:ext cx="1462" cy="125"/>
                <a:chOff x="2256" y="2880"/>
                <a:chExt cx="1776" cy="144"/>
              </a:xfrm>
            </p:grpSpPr>
            <p:sp>
              <p:nvSpPr>
                <p:cNvPr id="65732" name="Rectangle 197"/>
                <p:cNvSpPr/>
                <p:nvPr/>
              </p:nvSpPr>
              <p:spPr>
                <a:xfrm>
                  <a:off x="2256" y="2880"/>
                  <a:ext cx="1776" cy="144"/>
                </a:xfrm>
                <a:prstGeom prst="rect">
                  <a:avLst/>
                </a:prstGeom>
                <a:solidFill>
                  <a:srgbClr val="FF9966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33" name="Line 198"/>
                <p:cNvSpPr/>
                <p:nvPr/>
              </p:nvSpPr>
              <p:spPr>
                <a:xfrm flipH="1">
                  <a:off x="235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34" name="Line 199"/>
                <p:cNvSpPr/>
                <p:nvPr/>
              </p:nvSpPr>
              <p:spPr>
                <a:xfrm flipH="1">
                  <a:off x="225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35" name="Line 200"/>
                <p:cNvSpPr/>
                <p:nvPr/>
              </p:nvSpPr>
              <p:spPr>
                <a:xfrm flipH="1">
                  <a:off x="331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36" name="Line 201"/>
                <p:cNvSpPr/>
                <p:nvPr/>
              </p:nvSpPr>
              <p:spPr>
                <a:xfrm flipH="1">
                  <a:off x="3120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37" name="Line 202"/>
                <p:cNvSpPr/>
                <p:nvPr/>
              </p:nvSpPr>
              <p:spPr>
                <a:xfrm flipH="1">
                  <a:off x="273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38" name="Line 203"/>
                <p:cNvSpPr/>
                <p:nvPr/>
              </p:nvSpPr>
              <p:spPr>
                <a:xfrm flipH="1">
                  <a:off x="283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39" name="Line 204"/>
                <p:cNvSpPr/>
                <p:nvPr/>
              </p:nvSpPr>
              <p:spPr>
                <a:xfrm flipH="1">
                  <a:off x="292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0" name="Line 205"/>
                <p:cNvSpPr/>
                <p:nvPr/>
              </p:nvSpPr>
              <p:spPr>
                <a:xfrm flipH="1">
                  <a:off x="3024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1" name="Line 206"/>
                <p:cNvSpPr/>
                <p:nvPr/>
              </p:nvSpPr>
              <p:spPr>
                <a:xfrm flipH="1">
                  <a:off x="321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2" name="Line 207"/>
                <p:cNvSpPr/>
                <p:nvPr/>
              </p:nvSpPr>
              <p:spPr>
                <a:xfrm flipH="1">
                  <a:off x="369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3" name="Line 208"/>
                <p:cNvSpPr/>
                <p:nvPr/>
              </p:nvSpPr>
              <p:spPr>
                <a:xfrm flipH="1">
                  <a:off x="379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4" name="Line 209"/>
                <p:cNvSpPr/>
                <p:nvPr/>
              </p:nvSpPr>
              <p:spPr>
                <a:xfrm flipH="1">
                  <a:off x="388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5" name="Line 210"/>
                <p:cNvSpPr/>
                <p:nvPr/>
              </p:nvSpPr>
              <p:spPr>
                <a:xfrm flipH="1">
                  <a:off x="2448" y="2928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6" name="Line 211"/>
                <p:cNvSpPr/>
                <p:nvPr/>
              </p:nvSpPr>
              <p:spPr>
                <a:xfrm flipH="1">
                  <a:off x="3408" y="2928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7" name="Line 212"/>
                <p:cNvSpPr/>
                <p:nvPr/>
              </p:nvSpPr>
              <p:spPr>
                <a:xfrm flipH="1">
                  <a:off x="2640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8" name="Line 213"/>
                <p:cNvSpPr/>
                <p:nvPr/>
              </p:nvSpPr>
              <p:spPr>
                <a:xfrm flipH="1">
                  <a:off x="2544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49" name="Line 214"/>
                <p:cNvSpPr/>
                <p:nvPr/>
              </p:nvSpPr>
              <p:spPr>
                <a:xfrm flipH="1">
                  <a:off x="244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50" name="Line 215"/>
                <p:cNvSpPr/>
                <p:nvPr/>
              </p:nvSpPr>
              <p:spPr>
                <a:xfrm flipH="1">
                  <a:off x="340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51" name="Line 216"/>
                <p:cNvSpPr/>
                <p:nvPr/>
              </p:nvSpPr>
              <p:spPr>
                <a:xfrm flipH="1">
                  <a:off x="3504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52" name="Line 217"/>
                <p:cNvSpPr/>
                <p:nvPr/>
              </p:nvSpPr>
              <p:spPr>
                <a:xfrm flipH="1">
                  <a:off x="3600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5753" name="Group 218"/>
              <p:cNvGrpSpPr/>
              <p:nvPr/>
            </p:nvGrpSpPr>
            <p:grpSpPr>
              <a:xfrm>
                <a:off x="4162" y="1701"/>
                <a:ext cx="1067" cy="125"/>
                <a:chOff x="2496" y="2880"/>
                <a:chExt cx="1296" cy="144"/>
              </a:xfrm>
            </p:grpSpPr>
            <p:sp>
              <p:nvSpPr>
                <p:cNvPr id="65754" name="AutoShape 219"/>
                <p:cNvSpPr/>
                <p:nvPr/>
              </p:nvSpPr>
              <p:spPr>
                <a:xfrm>
                  <a:off x="345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5755" name="Line 220"/>
                <p:cNvSpPr/>
                <p:nvPr/>
              </p:nvSpPr>
              <p:spPr>
                <a:xfrm>
                  <a:off x="345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56" name="Line 221"/>
                <p:cNvSpPr/>
                <p:nvPr/>
              </p:nvSpPr>
              <p:spPr>
                <a:xfrm flipH="1">
                  <a:off x="36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65757" name="Group 222"/>
                <p:cNvGrpSpPr/>
                <p:nvPr/>
              </p:nvGrpSpPr>
              <p:grpSpPr>
                <a:xfrm>
                  <a:off x="2496" y="2880"/>
                  <a:ext cx="336" cy="144"/>
                  <a:chOff x="2496" y="2880"/>
                  <a:chExt cx="336" cy="144"/>
                </a:xfrm>
              </p:grpSpPr>
              <p:sp>
                <p:nvSpPr>
                  <p:cNvPr id="65758" name="AutoShape 223"/>
                  <p:cNvSpPr/>
                  <p:nvPr/>
                </p:nvSpPr>
                <p:spPr>
                  <a:xfrm>
                    <a:off x="2496" y="2880"/>
                    <a:ext cx="336" cy="1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5759" name="Line 224"/>
                  <p:cNvSpPr/>
                  <p:nvPr/>
                </p:nvSpPr>
                <p:spPr>
                  <a:xfrm>
                    <a:off x="2496" y="2880"/>
                    <a:ext cx="96" cy="14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5760" name="Line 225"/>
                  <p:cNvSpPr/>
                  <p:nvPr/>
                </p:nvSpPr>
                <p:spPr>
                  <a:xfrm flipH="1">
                    <a:off x="2736" y="2880"/>
                    <a:ext cx="96" cy="14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5761" name="Line 226"/>
                  <p:cNvSpPr/>
                  <p:nvPr/>
                </p:nvSpPr>
                <p:spPr>
                  <a:xfrm>
                    <a:off x="2592" y="3024"/>
                    <a:ext cx="144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5762" name="Line 227"/>
                <p:cNvSpPr/>
                <p:nvPr/>
              </p:nvSpPr>
              <p:spPr>
                <a:xfrm>
                  <a:off x="355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763" name="Rectangle 228"/>
              <p:cNvSpPr/>
              <p:nvPr/>
            </p:nvSpPr>
            <p:spPr>
              <a:xfrm>
                <a:off x="3965" y="1826"/>
                <a:ext cx="1462" cy="830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64" name="Text Box 229"/>
              <p:cNvSpPr txBox="1"/>
              <p:nvPr/>
            </p:nvSpPr>
            <p:spPr>
              <a:xfrm>
                <a:off x="4400" y="2389"/>
                <a:ext cx="832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型衬底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5765" name="Group 230"/>
              <p:cNvGrpSpPr/>
              <p:nvPr/>
            </p:nvGrpSpPr>
            <p:grpSpPr>
              <a:xfrm>
                <a:off x="4123" y="1826"/>
                <a:ext cx="395" cy="256"/>
                <a:chOff x="2448" y="3024"/>
                <a:chExt cx="480" cy="296"/>
              </a:xfrm>
            </p:grpSpPr>
            <p:sp>
              <p:nvSpPr>
                <p:cNvPr id="65766" name="Rectangle 231"/>
                <p:cNvSpPr/>
                <p:nvPr/>
              </p:nvSpPr>
              <p:spPr>
                <a:xfrm>
                  <a:off x="2448" y="3024"/>
                  <a:ext cx="432" cy="240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" name="Text Box 232"/>
                <p:cNvSpPr txBox="1"/>
                <p:nvPr/>
              </p:nvSpPr>
              <p:spPr>
                <a:xfrm>
                  <a:off x="2545" y="3024"/>
                  <a:ext cx="383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768" name="Group 233"/>
              <p:cNvGrpSpPr/>
              <p:nvPr/>
            </p:nvGrpSpPr>
            <p:grpSpPr>
              <a:xfrm>
                <a:off x="4913" y="1817"/>
                <a:ext cx="395" cy="256"/>
                <a:chOff x="3408" y="3014"/>
                <a:chExt cx="480" cy="296"/>
              </a:xfrm>
            </p:grpSpPr>
            <p:sp>
              <p:nvSpPr>
                <p:cNvPr id="65769" name="Rectangle 234"/>
                <p:cNvSpPr/>
                <p:nvPr/>
              </p:nvSpPr>
              <p:spPr>
                <a:xfrm>
                  <a:off x="3408" y="3024"/>
                  <a:ext cx="432" cy="240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70" name="Text Box 235"/>
                <p:cNvSpPr txBox="1"/>
                <p:nvPr/>
              </p:nvSpPr>
              <p:spPr>
                <a:xfrm>
                  <a:off x="3504" y="3014"/>
                  <a:ext cx="384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771" name="Text Box 236"/>
              <p:cNvSpPr txBox="1"/>
              <p:nvPr/>
            </p:nvSpPr>
            <p:spPr>
              <a:xfrm>
                <a:off x="4755" y="2823"/>
                <a:ext cx="357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72" name="Text Box 237"/>
              <p:cNvSpPr txBox="1"/>
              <p:nvPr/>
            </p:nvSpPr>
            <p:spPr>
              <a:xfrm>
                <a:off x="4755" y="1369"/>
                <a:ext cx="357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73" name="Text Box 238"/>
              <p:cNvSpPr txBox="1"/>
              <p:nvPr/>
            </p:nvSpPr>
            <p:spPr>
              <a:xfrm>
                <a:off x="3846" y="1369"/>
                <a:ext cx="357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74" name="Text Box 239"/>
              <p:cNvSpPr txBox="1"/>
              <p:nvPr/>
            </p:nvSpPr>
            <p:spPr>
              <a:xfrm>
                <a:off x="5308" y="1369"/>
                <a:ext cx="356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5775" name="Group 240"/>
              <p:cNvGrpSpPr/>
              <p:nvPr/>
            </p:nvGrpSpPr>
            <p:grpSpPr>
              <a:xfrm>
                <a:off x="5229" y="1161"/>
                <a:ext cx="198" cy="540"/>
                <a:chOff x="3264" y="432"/>
                <a:chExt cx="240" cy="624"/>
              </a:xfrm>
            </p:grpSpPr>
            <p:grpSp>
              <p:nvGrpSpPr>
                <p:cNvPr id="65776" name="Group 241"/>
                <p:cNvGrpSpPr/>
                <p:nvPr/>
              </p:nvGrpSpPr>
              <p:grpSpPr>
                <a:xfrm>
                  <a:off x="3312" y="432"/>
                  <a:ext cx="96" cy="624"/>
                  <a:chOff x="3312" y="384"/>
                  <a:chExt cx="96" cy="624"/>
                </a:xfrm>
              </p:grpSpPr>
              <p:sp>
                <p:nvSpPr>
                  <p:cNvPr id="65777" name="Line 242"/>
                  <p:cNvSpPr/>
                  <p:nvPr/>
                </p:nvSpPr>
                <p:spPr>
                  <a:xfrm>
                    <a:off x="3372" y="456"/>
                    <a:ext cx="0" cy="55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5778" name="Oval 243"/>
                  <p:cNvSpPr/>
                  <p:nvPr/>
                </p:nvSpPr>
                <p:spPr>
                  <a:xfrm>
                    <a:off x="3312" y="3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5779" name="Line 244"/>
                <p:cNvSpPr/>
                <p:nvPr/>
              </p:nvSpPr>
              <p:spPr>
                <a:xfrm>
                  <a:off x="3264" y="1056"/>
                  <a:ext cx="240" cy="0"/>
                </a:xfrm>
                <a:prstGeom prst="line">
                  <a:avLst/>
                </a:prstGeom>
                <a:ln w="762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780" name="Line 245"/>
              <p:cNvSpPr/>
              <p:nvPr/>
            </p:nvSpPr>
            <p:spPr>
              <a:xfrm>
                <a:off x="3648" y="1203"/>
                <a:ext cx="0" cy="1703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81" name="Line 246"/>
              <p:cNvSpPr/>
              <p:nvPr/>
            </p:nvSpPr>
            <p:spPr>
              <a:xfrm>
                <a:off x="4349" y="1494"/>
                <a:ext cx="0" cy="12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82" name="Line 247"/>
              <p:cNvSpPr/>
              <p:nvPr/>
            </p:nvSpPr>
            <p:spPr>
              <a:xfrm>
                <a:off x="4428" y="1410"/>
                <a:ext cx="0" cy="291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83" name="Line 248"/>
              <p:cNvSpPr/>
              <p:nvPr/>
            </p:nvSpPr>
            <p:spPr>
              <a:xfrm>
                <a:off x="4033" y="1577"/>
                <a:ext cx="316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84" name="Line 249"/>
              <p:cNvSpPr/>
              <p:nvPr/>
            </p:nvSpPr>
            <p:spPr>
              <a:xfrm>
                <a:off x="4410" y="1577"/>
                <a:ext cx="305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85" name="Oval 250"/>
              <p:cNvSpPr/>
              <p:nvPr/>
            </p:nvSpPr>
            <p:spPr>
              <a:xfrm>
                <a:off x="4004" y="1526"/>
                <a:ext cx="79" cy="84"/>
              </a:xfrm>
              <a:prstGeom prst="ellipse">
                <a:avLst/>
              </a:prstGeom>
              <a:solidFill>
                <a:srgbClr val="0000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5786" name="Group 251"/>
              <p:cNvGrpSpPr/>
              <p:nvPr/>
            </p:nvGrpSpPr>
            <p:grpSpPr>
              <a:xfrm>
                <a:off x="5229" y="1161"/>
                <a:ext cx="198" cy="540"/>
                <a:chOff x="3264" y="432"/>
                <a:chExt cx="240" cy="624"/>
              </a:xfrm>
            </p:grpSpPr>
            <p:grpSp>
              <p:nvGrpSpPr>
                <p:cNvPr id="65787" name="Group 252"/>
                <p:cNvGrpSpPr/>
                <p:nvPr/>
              </p:nvGrpSpPr>
              <p:grpSpPr>
                <a:xfrm>
                  <a:off x="3312" y="432"/>
                  <a:ext cx="96" cy="624"/>
                  <a:chOff x="3312" y="384"/>
                  <a:chExt cx="96" cy="624"/>
                </a:xfrm>
              </p:grpSpPr>
              <p:sp>
                <p:nvSpPr>
                  <p:cNvPr id="65788" name="Line 253"/>
                  <p:cNvSpPr/>
                  <p:nvPr/>
                </p:nvSpPr>
                <p:spPr>
                  <a:xfrm>
                    <a:off x="3372" y="456"/>
                    <a:ext cx="0" cy="552"/>
                  </a:xfrm>
                  <a:prstGeom prst="line">
                    <a:avLst/>
                  </a:prstGeom>
                  <a:ln w="38100" cap="flat" cmpd="sng">
                    <a:solidFill>
                      <a:srgbClr val="A5002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5789" name="Oval 254"/>
                  <p:cNvSpPr/>
                  <p:nvPr/>
                </p:nvSpPr>
                <p:spPr>
                  <a:xfrm>
                    <a:off x="3312" y="3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A5002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5790" name="Line 255"/>
                <p:cNvSpPr/>
                <p:nvPr/>
              </p:nvSpPr>
              <p:spPr>
                <a:xfrm>
                  <a:off x="3264" y="1056"/>
                  <a:ext cx="240" cy="0"/>
                </a:xfrm>
                <a:prstGeom prst="line">
                  <a:avLst/>
                </a:prstGeom>
                <a:ln w="762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5791" name="Group 256"/>
              <p:cNvGrpSpPr/>
              <p:nvPr/>
            </p:nvGrpSpPr>
            <p:grpSpPr>
              <a:xfrm>
                <a:off x="3648" y="2844"/>
                <a:ext cx="1091" cy="84"/>
                <a:chOff x="2880" y="2377"/>
                <a:chExt cx="1325" cy="96"/>
              </a:xfrm>
            </p:grpSpPr>
            <p:sp>
              <p:nvSpPr>
                <p:cNvPr id="65792" name="Line 257"/>
                <p:cNvSpPr/>
                <p:nvPr/>
              </p:nvSpPr>
              <p:spPr>
                <a:xfrm>
                  <a:off x="2880" y="2448"/>
                  <a:ext cx="1296" cy="0"/>
                </a:xfrm>
                <a:prstGeom prst="line">
                  <a:avLst/>
                </a:prstGeom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93" name="Oval 258"/>
                <p:cNvSpPr/>
                <p:nvPr/>
              </p:nvSpPr>
              <p:spPr>
                <a:xfrm>
                  <a:off x="4109" y="2377"/>
                  <a:ext cx="96" cy="96"/>
                </a:xfrm>
                <a:prstGeom prst="ellipse">
                  <a:avLst/>
                </a:prstGeom>
                <a:solidFill>
                  <a:srgbClr val="A50021"/>
                </a:solidFill>
                <a:ln w="38100">
                  <a:noFill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794" name="Text Box 259"/>
              <p:cNvSpPr txBox="1"/>
              <p:nvPr/>
            </p:nvSpPr>
            <p:spPr>
              <a:xfrm>
                <a:off x="4122" y="1194"/>
                <a:ext cx="475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GG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795" name="Line 260"/>
              <p:cNvSpPr/>
              <p:nvPr/>
            </p:nvSpPr>
            <p:spPr>
              <a:xfrm>
                <a:off x="4676" y="1203"/>
                <a:ext cx="593" cy="0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796" name="Group 261"/>
              <p:cNvGrpSpPr/>
              <p:nvPr/>
            </p:nvGrpSpPr>
            <p:grpSpPr>
              <a:xfrm>
                <a:off x="4462" y="1061"/>
                <a:ext cx="356" cy="291"/>
                <a:chOff x="2496" y="1872"/>
                <a:chExt cx="432" cy="336"/>
              </a:xfrm>
            </p:grpSpPr>
            <p:sp>
              <p:nvSpPr>
                <p:cNvPr id="65797" name="Line 262"/>
                <p:cNvSpPr/>
                <p:nvPr/>
              </p:nvSpPr>
              <p:spPr>
                <a:xfrm>
                  <a:off x="2592" y="1968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98" name="Line 263"/>
                <p:cNvSpPr/>
                <p:nvPr/>
              </p:nvSpPr>
              <p:spPr>
                <a:xfrm>
                  <a:off x="2640" y="1872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799" name="Line 264"/>
                <p:cNvSpPr/>
                <p:nvPr/>
              </p:nvSpPr>
              <p:spPr>
                <a:xfrm flipV="1">
                  <a:off x="2496" y="1872"/>
                  <a:ext cx="432" cy="249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</p:sp>
            <p:sp>
              <p:nvSpPr>
                <p:cNvPr id="65800" name="Line 265"/>
                <p:cNvSpPr/>
                <p:nvPr/>
              </p:nvSpPr>
              <p:spPr>
                <a:xfrm>
                  <a:off x="2688" y="1968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01" name="Line 266"/>
                <p:cNvSpPr/>
                <p:nvPr/>
              </p:nvSpPr>
              <p:spPr>
                <a:xfrm>
                  <a:off x="2736" y="1872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802" name="Oval 267"/>
              <p:cNvSpPr/>
              <p:nvPr/>
            </p:nvSpPr>
            <p:spPr>
              <a:xfrm>
                <a:off x="4671" y="1515"/>
                <a:ext cx="79" cy="83"/>
              </a:xfrm>
              <a:prstGeom prst="ellipse">
                <a:avLst/>
              </a:prstGeom>
              <a:solidFill>
                <a:srgbClr val="0000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803" name="Text Box 268"/>
              <p:cNvSpPr txBox="1"/>
              <p:nvPr/>
            </p:nvSpPr>
            <p:spPr>
              <a:xfrm>
                <a:off x="4280" y="912"/>
                <a:ext cx="475" cy="2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DD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804" name="Line 269"/>
              <p:cNvSpPr/>
              <p:nvPr/>
            </p:nvSpPr>
            <p:spPr>
              <a:xfrm>
                <a:off x="4478" y="1872"/>
                <a:ext cx="226" cy="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805" name="Line 270"/>
              <p:cNvSpPr/>
              <p:nvPr/>
            </p:nvSpPr>
            <p:spPr>
              <a:xfrm flipH="1" flipV="1">
                <a:off x="4498" y="1915"/>
                <a:ext cx="110" cy="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806" name="Line 271"/>
              <p:cNvSpPr/>
              <p:nvPr/>
            </p:nvSpPr>
            <p:spPr>
              <a:xfrm flipV="1">
                <a:off x="4493" y="1837"/>
                <a:ext cx="336" cy="19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0043" name="Group 272"/>
          <p:cNvGrpSpPr/>
          <p:nvPr/>
        </p:nvGrpSpPr>
        <p:grpSpPr>
          <a:xfrm>
            <a:off x="7312025" y="3390900"/>
            <a:ext cx="1295400" cy="930275"/>
            <a:chOff x="4608" y="1824"/>
            <a:chExt cx="816" cy="586"/>
          </a:xfrm>
        </p:grpSpPr>
        <p:sp>
          <p:nvSpPr>
            <p:cNvPr id="65808" name="Line 273"/>
            <p:cNvSpPr/>
            <p:nvPr/>
          </p:nvSpPr>
          <p:spPr>
            <a:xfrm>
              <a:off x="4800" y="18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809" name="Line 274"/>
            <p:cNvSpPr/>
            <p:nvPr/>
          </p:nvSpPr>
          <p:spPr>
            <a:xfrm>
              <a:off x="4896" y="18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810" name="Line 275"/>
            <p:cNvSpPr/>
            <p:nvPr/>
          </p:nvSpPr>
          <p:spPr>
            <a:xfrm>
              <a:off x="4608" y="211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65811" name="Line 276"/>
            <p:cNvSpPr/>
            <p:nvPr/>
          </p:nvSpPr>
          <p:spPr>
            <a:xfrm>
              <a:off x="4896" y="211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</p:spPr>
        </p:sp>
        <p:sp>
          <p:nvSpPr>
            <p:cNvPr id="65812" name="Text Box 277"/>
            <p:cNvSpPr txBox="1"/>
            <p:nvPr/>
          </p:nvSpPr>
          <p:spPr>
            <a:xfrm>
              <a:off x="4752" y="2160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夹断区</a:t>
              </a:r>
              <a:endPara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813" name="灯片编号占位符 278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222211" grpId="0"/>
      <p:bldP spid="222212" grpId="0"/>
      <p:bldP spid="222213" grpId="0"/>
      <p:bldP spid="222214" grpId="0"/>
      <p:bldP spid="222215" grpId="0"/>
      <p:bldP spid="2222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561" name="Group 2"/>
          <p:cNvGrpSpPr/>
          <p:nvPr/>
        </p:nvGrpSpPr>
        <p:grpSpPr>
          <a:xfrm>
            <a:off x="865188" y="1314450"/>
            <a:ext cx="2698750" cy="3490913"/>
            <a:chOff x="144" y="799"/>
            <a:chExt cx="1700" cy="2199"/>
          </a:xfrm>
        </p:grpSpPr>
        <p:sp>
          <p:nvSpPr>
            <p:cNvPr id="66562" name="Text Box 3"/>
            <p:cNvSpPr txBox="1"/>
            <p:nvPr/>
          </p:nvSpPr>
          <p:spPr>
            <a:xfrm>
              <a:off x="1488" y="1296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563" name="Group 4"/>
            <p:cNvGrpSpPr/>
            <p:nvPr/>
          </p:nvGrpSpPr>
          <p:grpSpPr>
            <a:xfrm>
              <a:off x="144" y="799"/>
              <a:ext cx="1661" cy="2199"/>
              <a:chOff x="310" y="336"/>
              <a:chExt cx="1661" cy="2199"/>
            </a:xfrm>
          </p:grpSpPr>
          <p:sp>
            <p:nvSpPr>
              <p:cNvPr id="66564" name="Line 5"/>
              <p:cNvSpPr/>
              <p:nvPr/>
            </p:nvSpPr>
            <p:spPr>
              <a:xfrm>
                <a:off x="310" y="627"/>
                <a:ext cx="774" cy="0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565" name="Group 6"/>
              <p:cNvGrpSpPr/>
              <p:nvPr/>
            </p:nvGrpSpPr>
            <p:grpSpPr>
              <a:xfrm>
                <a:off x="1220" y="751"/>
                <a:ext cx="79" cy="416"/>
                <a:chOff x="4128" y="528"/>
                <a:chExt cx="96" cy="480"/>
              </a:xfrm>
            </p:grpSpPr>
            <p:sp>
              <p:nvSpPr>
                <p:cNvPr id="66566" name="Line 7"/>
                <p:cNvSpPr/>
                <p:nvPr/>
              </p:nvSpPr>
              <p:spPr>
                <a:xfrm>
                  <a:off x="4176" y="612"/>
                  <a:ext cx="0" cy="3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67" name="Oval 8"/>
                <p:cNvSpPr/>
                <p:nvPr/>
              </p:nvSpPr>
              <p:spPr>
                <a:xfrm>
                  <a:off x="4128" y="52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568" name="Line 9"/>
              <p:cNvSpPr/>
              <p:nvPr/>
            </p:nvSpPr>
            <p:spPr>
              <a:xfrm>
                <a:off x="597" y="647"/>
                <a:ext cx="0" cy="47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69" name="Oval 10"/>
              <p:cNvSpPr/>
              <p:nvPr/>
            </p:nvSpPr>
            <p:spPr>
              <a:xfrm>
                <a:off x="548" y="585"/>
                <a:ext cx="79" cy="83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0" name="Line 11"/>
              <p:cNvSpPr/>
              <p:nvPr/>
            </p:nvSpPr>
            <p:spPr>
              <a:xfrm>
                <a:off x="509" y="1125"/>
                <a:ext cx="197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1" name="Line 12"/>
              <p:cNvSpPr/>
              <p:nvPr/>
            </p:nvSpPr>
            <p:spPr>
              <a:xfrm>
                <a:off x="1259" y="2081"/>
                <a:ext cx="0" cy="3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2" name="Oval 13"/>
              <p:cNvSpPr/>
              <p:nvPr/>
            </p:nvSpPr>
            <p:spPr>
              <a:xfrm>
                <a:off x="1220" y="2413"/>
                <a:ext cx="79" cy="83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3" name="Line 14"/>
              <p:cNvSpPr/>
              <p:nvPr/>
            </p:nvSpPr>
            <p:spPr>
              <a:xfrm>
                <a:off x="1062" y="1125"/>
                <a:ext cx="356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574" name="Group 15"/>
              <p:cNvGrpSpPr/>
              <p:nvPr/>
            </p:nvGrpSpPr>
            <p:grpSpPr>
              <a:xfrm>
                <a:off x="509" y="1125"/>
                <a:ext cx="1462" cy="125"/>
                <a:chOff x="2256" y="2880"/>
                <a:chExt cx="1776" cy="144"/>
              </a:xfrm>
            </p:grpSpPr>
            <p:sp>
              <p:nvSpPr>
                <p:cNvPr id="66575" name="Rectangle 16"/>
                <p:cNvSpPr/>
                <p:nvPr/>
              </p:nvSpPr>
              <p:spPr>
                <a:xfrm>
                  <a:off x="2256" y="2880"/>
                  <a:ext cx="1776" cy="144"/>
                </a:xfrm>
                <a:prstGeom prst="rect">
                  <a:avLst/>
                </a:prstGeom>
                <a:solidFill>
                  <a:srgbClr val="FF9966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576" name="Line 17"/>
                <p:cNvSpPr/>
                <p:nvPr/>
              </p:nvSpPr>
              <p:spPr>
                <a:xfrm flipH="1">
                  <a:off x="235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77" name="Line 18"/>
                <p:cNvSpPr/>
                <p:nvPr/>
              </p:nvSpPr>
              <p:spPr>
                <a:xfrm flipH="1">
                  <a:off x="225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78" name="Line 19"/>
                <p:cNvSpPr/>
                <p:nvPr/>
              </p:nvSpPr>
              <p:spPr>
                <a:xfrm flipH="1">
                  <a:off x="331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79" name="Line 20"/>
                <p:cNvSpPr/>
                <p:nvPr/>
              </p:nvSpPr>
              <p:spPr>
                <a:xfrm flipH="1">
                  <a:off x="3120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0" name="Line 21"/>
                <p:cNvSpPr/>
                <p:nvPr/>
              </p:nvSpPr>
              <p:spPr>
                <a:xfrm flipH="1">
                  <a:off x="273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1" name="Line 22"/>
                <p:cNvSpPr/>
                <p:nvPr/>
              </p:nvSpPr>
              <p:spPr>
                <a:xfrm flipH="1">
                  <a:off x="283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2" name="Line 23"/>
                <p:cNvSpPr/>
                <p:nvPr/>
              </p:nvSpPr>
              <p:spPr>
                <a:xfrm flipH="1">
                  <a:off x="292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3" name="Line 24"/>
                <p:cNvSpPr/>
                <p:nvPr/>
              </p:nvSpPr>
              <p:spPr>
                <a:xfrm flipH="1">
                  <a:off x="3024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4" name="Line 25"/>
                <p:cNvSpPr/>
                <p:nvPr/>
              </p:nvSpPr>
              <p:spPr>
                <a:xfrm flipH="1">
                  <a:off x="321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5" name="Line 26"/>
                <p:cNvSpPr/>
                <p:nvPr/>
              </p:nvSpPr>
              <p:spPr>
                <a:xfrm flipH="1">
                  <a:off x="3696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6" name="Line 27"/>
                <p:cNvSpPr/>
                <p:nvPr/>
              </p:nvSpPr>
              <p:spPr>
                <a:xfrm flipH="1">
                  <a:off x="3792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7" name="Line 28"/>
                <p:cNvSpPr/>
                <p:nvPr/>
              </p:nvSpPr>
              <p:spPr>
                <a:xfrm flipH="1">
                  <a:off x="388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8" name="Line 29"/>
                <p:cNvSpPr/>
                <p:nvPr/>
              </p:nvSpPr>
              <p:spPr>
                <a:xfrm flipH="1">
                  <a:off x="2448" y="2928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89" name="Line 30"/>
                <p:cNvSpPr/>
                <p:nvPr/>
              </p:nvSpPr>
              <p:spPr>
                <a:xfrm flipH="1">
                  <a:off x="3408" y="2928"/>
                  <a:ext cx="96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0" name="Line 31"/>
                <p:cNvSpPr/>
                <p:nvPr/>
              </p:nvSpPr>
              <p:spPr>
                <a:xfrm flipH="1">
                  <a:off x="2640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1" name="Line 32"/>
                <p:cNvSpPr/>
                <p:nvPr/>
              </p:nvSpPr>
              <p:spPr>
                <a:xfrm flipH="1">
                  <a:off x="2544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2" name="Line 33"/>
                <p:cNvSpPr/>
                <p:nvPr/>
              </p:nvSpPr>
              <p:spPr>
                <a:xfrm flipH="1">
                  <a:off x="244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3" name="Line 34"/>
                <p:cNvSpPr/>
                <p:nvPr/>
              </p:nvSpPr>
              <p:spPr>
                <a:xfrm flipH="1">
                  <a:off x="3408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4" name="Line 35"/>
                <p:cNvSpPr/>
                <p:nvPr/>
              </p:nvSpPr>
              <p:spPr>
                <a:xfrm flipH="1">
                  <a:off x="3504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5" name="Line 36"/>
                <p:cNvSpPr/>
                <p:nvPr/>
              </p:nvSpPr>
              <p:spPr>
                <a:xfrm flipH="1">
                  <a:off x="3600" y="2880"/>
                  <a:ext cx="144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6" name="Group 37"/>
              <p:cNvGrpSpPr/>
              <p:nvPr/>
            </p:nvGrpSpPr>
            <p:grpSpPr>
              <a:xfrm>
                <a:off x="706" y="1125"/>
                <a:ext cx="1067" cy="125"/>
                <a:chOff x="2496" y="2880"/>
                <a:chExt cx="1296" cy="144"/>
              </a:xfrm>
            </p:grpSpPr>
            <p:sp>
              <p:nvSpPr>
                <p:cNvPr id="66597" name="AutoShape 38"/>
                <p:cNvSpPr/>
                <p:nvPr/>
              </p:nvSpPr>
              <p:spPr>
                <a:xfrm>
                  <a:off x="345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6598" name="Line 39"/>
                <p:cNvSpPr/>
                <p:nvPr/>
              </p:nvSpPr>
              <p:spPr>
                <a:xfrm>
                  <a:off x="345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99" name="Line 40"/>
                <p:cNvSpPr/>
                <p:nvPr/>
              </p:nvSpPr>
              <p:spPr>
                <a:xfrm flipH="1">
                  <a:off x="36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66600" name="Group 41"/>
                <p:cNvGrpSpPr/>
                <p:nvPr/>
              </p:nvGrpSpPr>
              <p:grpSpPr>
                <a:xfrm>
                  <a:off x="2496" y="2880"/>
                  <a:ext cx="336" cy="144"/>
                  <a:chOff x="2496" y="2880"/>
                  <a:chExt cx="336" cy="144"/>
                </a:xfrm>
              </p:grpSpPr>
              <p:sp>
                <p:nvSpPr>
                  <p:cNvPr id="66601" name="AutoShape 42"/>
                  <p:cNvSpPr/>
                  <p:nvPr/>
                </p:nvSpPr>
                <p:spPr>
                  <a:xfrm>
                    <a:off x="2496" y="2880"/>
                    <a:ext cx="336" cy="1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6602" name="Line 43"/>
                  <p:cNvSpPr/>
                  <p:nvPr/>
                </p:nvSpPr>
                <p:spPr>
                  <a:xfrm>
                    <a:off x="2496" y="2880"/>
                    <a:ext cx="96" cy="14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6603" name="Line 44"/>
                  <p:cNvSpPr/>
                  <p:nvPr/>
                </p:nvSpPr>
                <p:spPr>
                  <a:xfrm flipH="1">
                    <a:off x="2736" y="2880"/>
                    <a:ext cx="96" cy="144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6604" name="Line 45"/>
                  <p:cNvSpPr/>
                  <p:nvPr/>
                </p:nvSpPr>
                <p:spPr>
                  <a:xfrm>
                    <a:off x="2592" y="3024"/>
                    <a:ext cx="144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66605" name="Line 46"/>
                <p:cNvSpPr/>
                <p:nvPr/>
              </p:nvSpPr>
              <p:spPr>
                <a:xfrm>
                  <a:off x="355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606" name="Rectangle 47"/>
              <p:cNvSpPr/>
              <p:nvPr/>
            </p:nvSpPr>
            <p:spPr>
              <a:xfrm>
                <a:off x="509" y="1250"/>
                <a:ext cx="1462" cy="830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07" name="Text Box 48"/>
              <p:cNvSpPr txBox="1"/>
              <p:nvPr/>
            </p:nvSpPr>
            <p:spPr>
              <a:xfrm>
                <a:off x="944" y="1666"/>
                <a:ext cx="8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型衬底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6608" name="Group 49"/>
              <p:cNvGrpSpPr/>
              <p:nvPr/>
            </p:nvGrpSpPr>
            <p:grpSpPr>
              <a:xfrm>
                <a:off x="667" y="1250"/>
                <a:ext cx="395" cy="250"/>
                <a:chOff x="2448" y="3024"/>
                <a:chExt cx="480" cy="289"/>
              </a:xfrm>
            </p:grpSpPr>
            <p:sp>
              <p:nvSpPr>
                <p:cNvPr id="66609" name="Rectangle 50"/>
                <p:cNvSpPr/>
                <p:nvPr/>
              </p:nvSpPr>
              <p:spPr>
                <a:xfrm>
                  <a:off x="2448" y="3024"/>
                  <a:ext cx="432" cy="240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0" name="Text Box 51"/>
                <p:cNvSpPr txBox="1"/>
                <p:nvPr/>
              </p:nvSpPr>
              <p:spPr>
                <a:xfrm>
                  <a:off x="2545" y="3024"/>
                  <a:ext cx="383" cy="2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6611" name="Group 52"/>
              <p:cNvGrpSpPr/>
              <p:nvPr/>
            </p:nvGrpSpPr>
            <p:grpSpPr>
              <a:xfrm>
                <a:off x="1457" y="1241"/>
                <a:ext cx="395" cy="250"/>
                <a:chOff x="3408" y="3014"/>
                <a:chExt cx="480" cy="289"/>
              </a:xfrm>
            </p:grpSpPr>
            <p:sp>
              <p:nvSpPr>
                <p:cNvPr id="66612" name="Rectangle 53"/>
                <p:cNvSpPr/>
                <p:nvPr/>
              </p:nvSpPr>
              <p:spPr>
                <a:xfrm>
                  <a:off x="3408" y="3024"/>
                  <a:ext cx="432" cy="240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3" name="Text Box 54"/>
                <p:cNvSpPr txBox="1"/>
                <p:nvPr/>
              </p:nvSpPr>
              <p:spPr>
                <a:xfrm>
                  <a:off x="3504" y="3014"/>
                  <a:ext cx="384" cy="2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614" name="Text Box 55"/>
              <p:cNvSpPr txBox="1"/>
              <p:nvPr/>
            </p:nvSpPr>
            <p:spPr>
              <a:xfrm>
                <a:off x="1299" y="2247"/>
                <a:ext cx="35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5" name="Text Box 56"/>
              <p:cNvSpPr txBox="1"/>
              <p:nvPr/>
            </p:nvSpPr>
            <p:spPr>
              <a:xfrm>
                <a:off x="1299" y="793"/>
                <a:ext cx="35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6" name="Text Box 57"/>
              <p:cNvSpPr txBox="1"/>
              <p:nvPr/>
            </p:nvSpPr>
            <p:spPr>
              <a:xfrm>
                <a:off x="390" y="793"/>
                <a:ext cx="35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6617" name="Group 58"/>
              <p:cNvGrpSpPr/>
              <p:nvPr/>
            </p:nvGrpSpPr>
            <p:grpSpPr>
              <a:xfrm>
                <a:off x="1773" y="585"/>
                <a:ext cx="198" cy="540"/>
                <a:chOff x="3264" y="432"/>
                <a:chExt cx="240" cy="624"/>
              </a:xfrm>
            </p:grpSpPr>
            <p:grpSp>
              <p:nvGrpSpPr>
                <p:cNvPr id="66618" name="Group 59"/>
                <p:cNvGrpSpPr/>
                <p:nvPr/>
              </p:nvGrpSpPr>
              <p:grpSpPr>
                <a:xfrm>
                  <a:off x="3312" y="432"/>
                  <a:ext cx="96" cy="624"/>
                  <a:chOff x="3312" y="384"/>
                  <a:chExt cx="96" cy="624"/>
                </a:xfrm>
              </p:grpSpPr>
              <p:sp>
                <p:nvSpPr>
                  <p:cNvPr id="66619" name="Line 60"/>
                  <p:cNvSpPr/>
                  <p:nvPr/>
                </p:nvSpPr>
                <p:spPr>
                  <a:xfrm>
                    <a:off x="3372" y="456"/>
                    <a:ext cx="0" cy="55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6620" name="Oval 61"/>
                  <p:cNvSpPr/>
                  <p:nvPr/>
                </p:nvSpPr>
                <p:spPr>
                  <a:xfrm>
                    <a:off x="3312" y="3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6621" name="Line 62"/>
                <p:cNvSpPr/>
                <p:nvPr/>
              </p:nvSpPr>
              <p:spPr>
                <a:xfrm>
                  <a:off x="3264" y="1056"/>
                  <a:ext cx="240" cy="0"/>
                </a:xfrm>
                <a:prstGeom prst="line">
                  <a:avLst/>
                </a:prstGeom>
                <a:ln w="762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622" name="Line 63"/>
              <p:cNvSpPr/>
              <p:nvPr/>
            </p:nvSpPr>
            <p:spPr>
              <a:xfrm>
                <a:off x="324" y="616"/>
                <a:ext cx="0" cy="1703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23" name="Line 64"/>
              <p:cNvSpPr/>
              <p:nvPr/>
            </p:nvSpPr>
            <p:spPr>
              <a:xfrm>
                <a:off x="893" y="918"/>
                <a:ext cx="0" cy="12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24" name="Line 65"/>
              <p:cNvSpPr/>
              <p:nvPr/>
            </p:nvSpPr>
            <p:spPr>
              <a:xfrm>
                <a:off x="972" y="834"/>
                <a:ext cx="0" cy="291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25" name="Line 66"/>
              <p:cNvSpPr/>
              <p:nvPr/>
            </p:nvSpPr>
            <p:spPr>
              <a:xfrm>
                <a:off x="577" y="1001"/>
                <a:ext cx="316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26" name="Line 67"/>
              <p:cNvSpPr/>
              <p:nvPr/>
            </p:nvSpPr>
            <p:spPr>
              <a:xfrm>
                <a:off x="954" y="1001"/>
                <a:ext cx="305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27" name="Oval 68"/>
              <p:cNvSpPr/>
              <p:nvPr/>
            </p:nvSpPr>
            <p:spPr>
              <a:xfrm>
                <a:off x="548" y="950"/>
                <a:ext cx="79" cy="84"/>
              </a:xfrm>
              <a:prstGeom prst="ellipse">
                <a:avLst/>
              </a:prstGeom>
              <a:solidFill>
                <a:srgbClr val="0000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6628" name="Group 69"/>
              <p:cNvGrpSpPr/>
              <p:nvPr/>
            </p:nvGrpSpPr>
            <p:grpSpPr>
              <a:xfrm>
                <a:off x="1773" y="585"/>
                <a:ext cx="198" cy="540"/>
                <a:chOff x="3264" y="432"/>
                <a:chExt cx="240" cy="624"/>
              </a:xfrm>
            </p:grpSpPr>
            <p:grpSp>
              <p:nvGrpSpPr>
                <p:cNvPr id="66629" name="Group 70"/>
                <p:cNvGrpSpPr/>
                <p:nvPr/>
              </p:nvGrpSpPr>
              <p:grpSpPr>
                <a:xfrm>
                  <a:off x="3312" y="432"/>
                  <a:ext cx="96" cy="624"/>
                  <a:chOff x="3312" y="384"/>
                  <a:chExt cx="96" cy="624"/>
                </a:xfrm>
              </p:grpSpPr>
              <p:sp>
                <p:nvSpPr>
                  <p:cNvPr id="66630" name="Line 71"/>
                  <p:cNvSpPr/>
                  <p:nvPr/>
                </p:nvSpPr>
                <p:spPr>
                  <a:xfrm>
                    <a:off x="3372" y="456"/>
                    <a:ext cx="0" cy="552"/>
                  </a:xfrm>
                  <a:prstGeom prst="line">
                    <a:avLst/>
                  </a:prstGeom>
                  <a:ln w="38100" cap="flat" cmpd="sng">
                    <a:solidFill>
                      <a:srgbClr val="A5002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6631" name="Oval 72"/>
                  <p:cNvSpPr/>
                  <p:nvPr/>
                </p:nvSpPr>
                <p:spPr>
                  <a:xfrm>
                    <a:off x="3312" y="3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A5002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6632" name="Line 73"/>
                <p:cNvSpPr/>
                <p:nvPr/>
              </p:nvSpPr>
              <p:spPr>
                <a:xfrm>
                  <a:off x="3264" y="1056"/>
                  <a:ext cx="240" cy="0"/>
                </a:xfrm>
                <a:prstGeom prst="line">
                  <a:avLst/>
                </a:prstGeom>
                <a:ln w="762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633" name="Line 74"/>
              <p:cNvSpPr/>
              <p:nvPr/>
            </p:nvSpPr>
            <p:spPr>
              <a:xfrm>
                <a:off x="310" y="2319"/>
                <a:ext cx="971" cy="0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34" name="Oval 75"/>
              <p:cNvSpPr/>
              <p:nvPr/>
            </p:nvSpPr>
            <p:spPr>
              <a:xfrm>
                <a:off x="1226" y="2268"/>
                <a:ext cx="79" cy="84"/>
              </a:xfrm>
              <a:prstGeom prst="ellipse">
                <a:avLst/>
              </a:prstGeom>
              <a:solidFill>
                <a:srgbClr val="A50021"/>
              </a:solidFill>
              <a:ln w="38100">
                <a:noFill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35" name="Text Box 76"/>
              <p:cNvSpPr txBox="1"/>
              <p:nvPr/>
            </p:nvSpPr>
            <p:spPr>
              <a:xfrm>
                <a:off x="666" y="618"/>
                <a:ext cx="47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GG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36" name="Line 77"/>
              <p:cNvSpPr/>
              <p:nvPr/>
            </p:nvSpPr>
            <p:spPr>
              <a:xfrm>
                <a:off x="1220" y="627"/>
                <a:ext cx="593" cy="0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637" name="Group 78"/>
              <p:cNvGrpSpPr/>
              <p:nvPr/>
            </p:nvGrpSpPr>
            <p:grpSpPr>
              <a:xfrm>
                <a:off x="1006" y="485"/>
                <a:ext cx="356" cy="291"/>
                <a:chOff x="2496" y="1872"/>
                <a:chExt cx="432" cy="336"/>
              </a:xfrm>
            </p:grpSpPr>
            <p:sp>
              <p:nvSpPr>
                <p:cNvPr id="66638" name="Line 79"/>
                <p:cNvSpPr/>
                <p:nvPr/>
              </p:nvSpPr>
              <p:spPr>
                <a:xfrm>
                  <a:off x="2592" y="1968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39" name="Line 80"/>
                <p:cNvSpPr/>
                <p:nvPr/>
              </p:nvSpPr>
              <p:spPr>
                <a:xfrm>
                  <a:off x="2640" y="1872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40" name="Line 81"/>
                <p:cNvSpPr/>
                <p:nvPr/>
              </p:nvSpPr>
              <p:spPr>
                <a:xfrm flipV="1">
                  <a:off x="2496" y="1872"/>
                  <a:ext cx="432" cy="249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lg"/>
                </a:ln>
              </p:spPr>
            </p:sp>
            <p:sp>
              <p:nvSpPr>
                <p:cNvPr id="66641" name="Line 82"/>
                <p:cNvSpPr/>
                <p:nvPr/>
              </p:nvSpPr>
              <p:spPr>
                <a:xfrm>
                  <a:off x="2688" y="1968"/>
                  <a:ext cx="0" cy="144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42" name="Line 83"/>
                <p:cNvSpPr/>
                <p:nvPr/>
              </p:nvSpPr>
              <p:spPr>
                <a:xfrm>
                  <a:off x="2736" y="1872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643" name="Oval 84"/>
              <p:cNvSpPr/>
              <p:nvPr/>
            </p:nvSpPr>
            <p:spPr>
              <a:xfrm>
                <a:off x="1215" y="939"/>
                <a:ext cx="79" cy="83"/>
              </a:xfrm>
              <a:prstGeom prst="ellipse">
                <a:avLst/>
              </a:prstGeom>
              <a:solidFill>
                <a:srgbClr val="0000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44" name="Text Box 85"/>
              <p:cNvSpPr txBox="1"/>
              <p:nvPr/>
            </p:nvSpPr>
            <p:spPr>
              <a:xfrm>
                <a:off x="824" y="336"/>
                <a:ext cx="47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DD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45" name="Freeform 86"/>
              <p:cNvSpPr/>
              <p:nvPr/>
            </p:nvSpPr>
            <p:spPr>
              <a:xfrm>
                <a:off x="1022" y="1328"/>
                <a:ext cx="442" cy="89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95" y="0"/>
                  </a:cxn>
                </a:cxnLst>
                <a:pathLst>
                  <a:path w="536" h="103">
                    <a:moveTo>
                      <a:pt x="0" y="103"/>
                    </a:moveTo>
                    <a:lnTo>
                      <a:pt x="53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46" name="Line 87"/>
              <p:cNvSpPr/>
              <p:nvPr/>
            </p:nvSpPr>
            <p:spPr>
              <a:xfrm>
                <a:off x="1022" y="1291"/>
                <a:ext cx="43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47" name="Line 88"/>
              <p:cNvSpPr/>
              <p:nvPr/>
            </p:nvSpPr>
            <p:spPr>
              <a:xfrm>
                <a:off x="1022" y="1333"/>
                <a:ext cx="43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6648" name="Group 89"/>
          <p:cNvGrpSpPr/>
          <p:nvPr/>
        </p:nvGrpSpPr>
        <p:grpSpPr>
          <a:xfrm>
            <a:off x="3551238" y="1325563"/>
            <a:ext cx="3035300" cy="3490912"/>
            <a:chOff x="2253" y="336"/>
            <a:chExt cx="1912" cy="2199"/>
          </a:xfrm>
        </p:grpSpPr>
        <p:sp>
          <p:nvSpPr>
            <p:cNvPr id="66649" name="Line 90"/>
            <p:cNvSpPr/>
            <p:nvPr/>
          </p:nvSpPr>
          <p:spPr>
            <a:xfrm>
              <a:off x="2253" y="631"/>
              <a:ext cx="774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650" name="Group 91"/>
            <p:cNvGrpSpPr/>
            <p:nvPr/>
          </p:nvGrpSpPr>
          <p:grpSpPr>
            <a:xfrm>
              <a:off x="3177" y="751"/>
              <a:ext cx="79" cy="416"/>
              <a:chOff x="4128" y="528"/>
              <a:chExt cx="96" cy="480"/>
            </a:xfrm>
          </p:grpSpPr>
          <p:sp>
            <p:nvSpPr>
              <p:cNvPr id="66651" name="Line 92"/>
              <p:cNvSpPr/>
              <p:nvPr/>
            </p:nvSpPr>
            <p:spPr>
              <a:xfrm>
                <a:off x="4176" y="612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52" name="Oval 93"/>
              <p:cNvSpPr/>
              <p:nvPr/>
            </p:nvSpPr>
            <p:spPr>
              <a:xfrm>
                <a:off x="4128" y="5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53" name="Line 94"/>
            <p:cNvSpPr/>
            <p:nvPr/>
          </p:nvSpPr>
          <p:spPr>
            <a:xfrm>
              <a:off x="2554" y="647"/>
              <a:ext cx="0" cy="4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654" name="Oval 95"/>
            <p:cNvSpPr/>
            <p:nvPr/>
          </p:nvSpPr>
          <p:spPr>
            <a:xfrm>
              <a:off x="2505" y="585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55" name="Line 96"/>
            <p:cNvSpPr/>
            <p:nvPr/>
          </p:nvSpPr>
          <p:spPr>
            <a:xfrm>
              <a:off x="2466" y="1125"/>
              <a:ext cx="19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656" name="Line 97"/>
            <p:cNvSpPr/>
            <p:nvPr/>
          </p:nvSpPr>
          <p:spPr>
            <a:xfrm>
              <a:off x="3216" y="2081"/>
              <a:ext cx="0" cy="3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657" name="Oval 98"/>
            <p:cNvSpPr/>
            <p:nvPr/>
          </p:nvSpPr>
          <p:spPr>
            <a:xfrm>
              <a:off x="3177" y="2413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58" name="Line 99"/>
            <p:cNvSpPr/>
            <p:nvPr/>
          </p:nvSpPr>
          <p:spPr>
            <a:xfrm>
              <a:off x="3019" y="1125"/>
              <a:ext cx="35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659" name="Group 100"/>
            <p:cNvGrpSpPr/>
            <p:nvPr/>
          </p:nvGrpSpPr>
          <p:grpSpPr>
            <a:xfrm>
              <a:off x="2466" y="1125"/>
              <a:ext cx="1462" cy="125"/>
              <a:chOff x="2256" y="2880"/>
              <a:chExt cx="1776" cy="144"/>
            </a:xfrm>
          </p:grpSpPr>
          <p:sp>
            <p:nvSpPr>
              <p:cNvPr id="66660" name="Rectangle 101"/>
              <p:cNvSpPr/>
              <p:nvPr/>
            </p:nvSpPr>
            <p:spPr>
              <a:xfrm>
                <a:off x="2256" y="2880"/>
                <a:ext cx="1776" cy="144"/>
              </a:xfrm>
              <a:prstGeom prst="rect">
                <a:avLst/>
              </a:pr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61" name="Line 102"/>
              <p:cNvSpPr/>
              <p:nvPr/>
            </p:nvSpPr>
            <p:spPr>
              <a:xfrm flipH="1">
                <a:off x="235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2" name="Line 103"/>
              <p:cNvSpPr/>
              <p:nvPr/>
            </p:nvSpPr>
            <p:spPr>
              <a:xfrm flipH="1">
                <a:off x="225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3" name="Line 104"/>
              <p:cNvSpPr/>
              <p:nvPr/>
            </p:nvSpPr>
            <p:spPr>
              <a:xfrm flipH="1">
                <a:off x="331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4" name="Line 105"/>
              <p:cNvSpPr/>
              <p:nvPr/>
            </p:nvSpPr>
            <p:spPr>
              <a:xfrm flipH="1">
                <a:off x="312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5" name="Line 106"/>
              <p:cNvSpPr/>
              <p:nvPr/>
            </p:nvSpPr>
            <p:spPr>
              <a:xfrm flipH="1">
                <a:off x="273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6" name="Line 107"/>
              <p:cNvSpPr/>
              <p:nvPr/>
            </p:nvSpPr>
            <p:spPr>
              <a:xfrm flipH="1">
                <a:off x="283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7" name="Line 108"/>
              <p:cNvSpPr/>
              <p:nvPr/>
            </p:nvSpPr>
            <p:spPr>
              <a:xfrm flipH="1">
                <a:off x="292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8" name="Line 109"/>
              <p:cNvSpPr/>
              <p:nvPr/>
            </p:nvSpPr>
            <p:spPr>
              <a:xfrm flipH="1">
                <a:off x="302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69" name="Line 110"/>
              <p:cNvSpPr/>
              <p:nvPr/>
            </p:nvSpPr>
            <p:spPr>
              <a:xfrm flipH="1">
                <a:off x="321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0" name="Line 111"/>
              <p:cNvSpPr/>
              <p:nvPr/>
            </p:nvSpPr>
            <p:spPr>
              <a:xfrm flipH="1">
                <a:off x="369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1" name="Line 112"/>
              <p:cNvSpPr/>
              <p:nvPr/>
            </p:nvSpPr>
            <p:spPr>
              <a:xfrm flipH="1">
                <a:off x="379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2" name="Line 113"/>
              <p:cNvSpPr/>
              <p:nvPr/>
            </p:nvSpPr>
            <p:spPr>
              <a:xfrm flipH="1">
                <a:off x="388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3" name="Line 114"/>
              <p:cNvSpPr/>
              <p:nvPr/>
            </p:nvSpPr>
            <p:spPr>
              <a:xfrm flipH="1">
                <a:off x="244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4" name="Line 115"/>
              <p:cNvSpPr/>
              <p:nvPr/>
            </p:nvSpPr>
            <p:spPr>
              <a:xfrm flipH="1">
                <a:off x="340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5" name="Line 116"/>
              <p:cNvSpPr/>
              <p:nvPr/>
            </p:nvSpPr>
            <p:spPr>
              <a:xfrm flipH="1">
                <a:off x="264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6" name="Line 117"/>
              <p:cNvSpPr/>
              <p:nvPr/>
            </p:nvSpPr>
            <p:spPr>
              <a:xfrm flipH="1">
                <a:off x="254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7" name="Line 118"/>
              <p:cNvSpPr/>
              <p:nvPr/>
            </p:nvSpPr>
            <p:spPr>
              <a:xfrm flipH="1">
                <a:off x="244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8" name="Line 119"/>
              <p:cNvSpPr/>
              <p:nvPr/>
            </p:nvSpPr>
            <p:spPr>
              <a:xfrm flipH="1">
                <a:off x="340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79" name="Line 120"/>
              <p:cNvSpPr/>
              <p:nvPr/>
            </p:nvSpPr>
            <p:spPr>
              <a:xfrm flipH="1">
                <a:off x="350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80" name="Line 121"/>
              <p:cNvSpPr/>
              <p:nvPr/>
            </p:nvSpPr>
            <p:spPr>
              <a:xfrm flipH="1">
                <a:off x="360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6681" name="Group 122"/>
            <p:cNvGrpSpPr/>
            <p:nvPr/>
          </p:nvGrpSpPr>
          <p:grpSpPr>
            <a:xfrm>
              <a:off x="2663" y="1125"/>
              <a:ext cx="1067" cy="125"/>
              <a:chOff x="2496" y="2880"/>
              <a:chExt cx="1296" cy="144"/>
            </a:xfrm>
          </p:grpSpPr>
          <p:sp>
            <p:nvSpPr>
              <p:cNvPr id="66682" name="AutoShape 123"/>
              <p:cNvSpPr/>
              <p:nvPr/>
            </p:nvSpPr>
            <p:spPr>
              <a:xfrm>
                <a:off x="345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83" name="Line 124"/>
              <p:cNvSpPr/>
              <p:nvPr/>
            </p:nvSpPr>
            <p:spPr>
              <a:xfrm>
                <a:off x="345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684" name="Line 125"/>
              <p:cNvSpPr/>
              <p:nvPr/>
            </p:nvSpPr>
            <p:spPr>
              <a:xfrm flipH="1">
                <a:off x="36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685" name="Group 126"/>
              <p:cNvGrpSpPr/>
              <p:nvPr/>
            </p:nvGrpSpPr>
            <p:grpSpPr>
              <a:xfrm>
                <a:off x="2496" y="2880"/>
                <a:ext cx="336" cy="144"/>
                <a:chOff x="2496" y="2880"/>
                <a:chExt cx="336" cy="144"/>
              </a:xfrm>
            </p:grpSpPr>
            <p:sp>
              <p:nvSpPr>
                <p:cNvPr id="66686" name="AutoShape 127"/>
                <p:cNvSpPr/>
                <p:nvPr/>
              </p:nvSpPr>
              <p:spPr>
                <a:xfrm>
                  <a:off x="249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6687" name="Line 128"/>
                <p:cNvSpPr/>
                <p:nvPr/>
              </p:nvSpPr>
              <p:spPr>
                <a:xfrm>
                  <a:off x="24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88" name="Line 129"/>
                <p:cNvSpPr/>
                <p:nvPr/>
              </p:nvSpPr>
              <p:spPr>
                <a:xfrm flipH="1">
                  <a:off x="273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89" name="Line 130"/>
                <p:cNvSpPr/>
                <p:nvPr/>
              </p:nvSpPr>
              <p:spPr>
                <a:xfrm>
                  <a:off x="259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690" name="Line 131"/>
              <p:cNvSpPr/>
              <p:nvPr/>
            </p:nvSpPr>
            <p:spPr>
              <a:xfrm>
                <a:off x="355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691" name="Rectangle 132"/>
            <p:cNvSpPr/>
            <p:nvPr/>
          </p:nvSpPr>
          <p:spPr>
            <a:xfrm>
              <a:off x="2466" y="1250"/>
              <a:ext cx="1462" cy="83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692" name="Text Box 133"/>
            <p:cNvSpPr txBox="1"/>
            <p:nvPr/>
          </p:nvSpPr>
          <p:spPr>
            <a:xfrm>
              <a:off x="2901" y="1666"/>
              <a:ext cx="8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型衬底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693" name="Group 134"/>
            <p:cNvGrpSpPr/>
            <p:nvPr/>
          </p:nvGrpSpPr>
          <p:grpSpPr>
            <a:xfrm>
              <a:off x="2624" y="1250"/>
              <a:ext cx="395" cy="250"/>
              <a:chOff x="2448" y="3024"/>
              <a:chExt cx="480" cy="289"/>
            </a:xfrm>
          </p:grpSpPr>
          <p:sp>
            <p:nvSpPr>
              <p:cNvPr id="66694" name="Rectangle 135"/>
              <p:cNvSpPr/>
              <p:nvPr/>
            </p:nvSpPr>
            <p:spPr>
              <a:xfrm>
                <a:off x="244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95" name="Text Box 136"/>
              <p:cNvSpPr txBox="1"/>
              <p:nvPr/>
            </p:nvSpPr>
            <p:spPr>
              <a:xfrm>
                <a:off x="2545" y="3024"/>
                <a:ext cx="383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696" name="Group 137"/>
            <p:cNvGrpSpPr/>
            <p:nvPr/>
          </p:nvGrpSpPr>
          <p:grpSpPr>
            <a:xfrm>
              <a:off x="3414" y="1241"/>
              <a:ext cx="395" cy="250"/>
              <a:chOff x="3408" y="3014"/>
              <a:chExt cx="480" cy="289"/>
            </a:xfrm>
          </p:grpSpPr>
          <p:sp>
            <p:nvSpPr>
              <p:cNvPr id="66697" name="Rectangle 138"/>
              <p:cNvSpPr/>
              <p:nvPr/>
            </p:nvSpPr>
            <p:spPr>
              <a:xfrm>
                <a:off x="340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98" name="Text Box 139"/>
              <p:cNvSpPr txBox="1"/>
              <p:nvPr/>
            </p:nvSpPr>
            <p:spPr>
              <a:xfrm>
                <a:off x="3504" y="3014"/>
                <a:ext cx="384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99" name="Text Box 140"/>
            <p:cNvSpPr txBox="1"/>
            <p:nvPr/>
          </p:nvSpPr>
          <p:spPr>
            <a:xfrm>
              <a:off x="3256" y="2247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00" name="Text Box 141"/>
            <p:cNvSpPr txBox="1"/>
            <p:nvPr/>
          </p:nvSpPr>
          <p:spPr>
            <a:xfrm>
              <a:off x="3256" y="793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01" name="Text Box 142"/>
            <p:cNvSpPr txBox="1"/>
            <p:nvPr/>
          </p:nvSpPr>
          <p:spPr>
            <a:xfrm>
              <a:off x="2347" y="793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02" name="Text Box 143"/>
            <p:cNvSpPr txBox="1"/>
            <p:nvPr/>
          </p:nvSpPr>
          <p:spPr>
            <a:xfrm>
              <a:off x="3809" y="793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703" name="Group 144"/>
            <p:cNvGrpSpPr/>
            <p:nvPr/>
          </p:nvGrpSpPr>
          <p:grpSpPr>
            <a:xfrm>
              <a:off x="3730" y="585"/>
              <a:ext cx="198" cy="540"/>
              <a:chOff x="3264" y="432"/>
              <a:chExt cx="240" cy="624"/>
            </a:xfrm>
          </p:grpSpPr>
          <p:grpSp>
            <p:nvGrpSpPr>
              <p:cNvPr id="66704" name="Group 145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6705" name="Line 146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06" name="Oval 147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707" name="Line 148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708" name="Line 149"/>
            <p:cNvSpPr/>
            <p:nvPr/>
          </p:nvSpPr>
          <p:spPr>
            <a:xfrm>
              <a:off x="2850" y="918"/>
              <a:ext cx="0" cy="12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09" name="Line 150"/>
            <p:cNvSpPr/>
            <p:nvPr/>
          </p:nvSpPr>
          <p:spPr>
            <a:xfrm>
              <a:off x="2929" y="834"/>
              <a:ext cx="0" cy="29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10" name="Line 151"/>
            <p:cNvSpPr/>
            <p:nvPr/>
          </p:nvSpPr>
          <p:spPr>
            <a:xfrm>
              <a:off x="2534" y="1001"/>
              <a:ext cx="31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11" name="Line 152"/>
            <p:cNvSpPr/>
            <p:nvPr/>
          </p:nvSpPr>
          <p:spPr>
            <a:xfrm>
              <a:off x="2911" y="1001"/>
              <a:ext cx="30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12" name="Oval 153"/>
            <p:cNvSpPr/>
            <p:nvPr/>
          </p:nvSpPr>
          <p:spPr>
            <a:xfrm>
              <a:off x="2505" y="950"/>
              <a:ext cx="79" cy="84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713" name="Group 154"/>
            <p:cNvGrpSpPr/>
            <p:nvPr/>
          </p:nvGrpSpPr>
          <p:grpSpPr>
            <a:xfrm>
              <a:off x="3730" y="585"/>
              <a:ext cx="198" cy="540"/>
              <a:chOff x="3264" y="432"/>
              <a:chExt cx="240" cy="624"/>
            </a:xfrm>
          </p:grpSpPr>
          <p:grpSp>
            <p:nvGrpSpPr>
              <p:cNvPr id="66714" name="Group 155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6715" name="Line 156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16" name="Oval 157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717" name="Line 158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718" name="Text Box 159"/>
            <p:cNvSpPr txBox="1"/>
            <p:nvPr/>
          </p:nvSpPr>
          <p:spPr>
            <a:xfrm>
              <a:off x="2623" y="618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19" name="Line 160"/>
            <p:cNvSpPr/>
            <p:nvPr/>
          </p:nvSpPr>
          <p:spPr>
            <a:xfrm>
              <a:off x="3177" y="627"/>
              <a:ext cx="593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720" name="Group 161"/>
            <p:cNvGrpSpPr/>
            <p:nvPr/>
          </p:nvGrpSpPr>
          <p:grpSpPr>
            <a:xfrm>
              <a:off x="2963" y="485"/>
              <a:ext cx="356" cy="291"/>
              <a:chOff x="2496" y="1872"/>
              <a:chExt cx="432" cy="336"/>
            </a:xfrm>
          </p:grpSpPr>
          <p:sp>
            <p:nvSpPr>
              <p:cNvPr id="66721" name="Line 162"/>
              <p:cNvSpPr/>
              <p:nvPr/>
            </p:nvSpPr>
            <p:spPr>
              <a:xfrm>
                <a:off x="2592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22" name="Line 163"/>
              <p:cNvSpPr/>
              <p:nvPr/>
            </p:nvSpPr>
            <p:spPr>
              <a:xfrm>
                <a:off x="2640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23" name="Line 164"/>
              <p:cNvSpPr/>
              <p:nvPr/>
            </p:nvSpPr>
            <p:spPr>
              <a:xfrm flipV="1">
                <a:off x="2496" y="1872"/>
                <a:ext cx="432" cy="249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66724" name="Line 165"/>
              <p:cNvSpPr/>
              <p:nvPr/>
            </p:nvSpPr>
            <p:spPr>
              <a:xfrm>
                <a:off x="2688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25" name="Line 166"/>
              <p:cNvSpPr/>
              <p:nvPr/>
            </p:nvSpPr>
            <p:spPr>
              <a:xfrm>
                <a:off x="2736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726" name="Oval 167"/>
            <p:cNvSpPr/>
            <p:nvPr/>
          </p:nvSpPr>
          <p:spPr>
            <a:xfrm>
              <a:off x="3172" y="939"/>
              <a:ext cx="79" cy="83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27" name="Text Box 168"/>
            <p:cNvSpPr txBox="1"/>
            <p:nvPr/>
          </p:nvSpPr>
          <p:spPr>
            <a:xfrm>
              <a:off x="2781" y="336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28" name="Line 169"/>
            <p:cNvSpPr/>
            <p:nvPr/>
          </p:nvSpPr>
          <p:spPr>
            <a:xfrm>
              <a:off x="2979" y="1291"/>
              <a:ext cx="4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6729" name="Line 170"/>
            <p:cNvSpPr/>
            <p:nvPr/>
          </p:nvSpPr>
          <p:spPr>
            <a:xfrm>
              <a:off x="2979" y="1333"/>
              <a:ext cx="226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6730" name="Line 171"/>
            <p:cNvSpPr/>
            <p:nvPr/>
          </p:nvSpPr>
          <p:spPr>
            <a:xfrm flipH="1">
              <a:off x="2965" y="1248"/>
              <a:ext cx="48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31" name="Line 172"/>
            <p:cNvSpPr/>
            <p:nvPr/>
          </p:nvSpPr>
          <p:spPr>
            <a:xfrm>
              <a:off x="2256" y="631"/>
              <a:ext cx="0" cy="1703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32" name="Line 173"/>
            <p:cNvSpPr/>
            <p:nvPr/>
          </p:nvSpPr>
          <p:spPr>
            <a:xfrm>
              <a:off x="2253" y="2323"/>
              <a:ext cx="971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33" name="Oval 174"/>
            <p:cNvSpPr/>
            <p:nvPr/>
          </p:nvSpPr>
          <p:spPr>
            <a:xfrm>
              <a:off x="3188" y="2278"/>
              <a:ext cx="79" cy="84"/>
            </a:xfrm>
            <a:prstGeom prst="ellipse">
              <a:avLst/>
            </a:prstGeom>
            <a:solidFill>
              <a:srgbClr val="A50021"/>
            </a:solidFill>
            <a:ln w="38100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6734" name="Group 175"/>
          <p:cNvGrpSpPr/>
          <p:nvPr/>
        </p:nvGrpSpPr>
        <p:grpSpPr>
          <a:xfrm>
            <a:off x="6337300" y="1333500"/>
            <a:ext cx="3048000" cy="3490913"/>
            <a:chOff x="3896" y="1872"/>
            <a:chExt cx="1912" cy="2199"/>
          </a:xfrm>
        </p:grpSpPr>
        <p:sp>
          <p:nvSpPr>
            <p:cNvPr id="66735" name="Line 176"/>
            <p:cNvSpPr/>
            <p:nvPr/>
          </p:nvSpPr>
          <p:spPr>
            <a:xfrm>
              <a:off x="3896" y="2171"/>
              <a:ext cx="774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736" name="Group 177"/>
            <p:cNvGrpSpPr/>
            <p:nvPr/>
          </p:nvGrpSpPr>
          <p:grpSpPr>
            <a:xfrm>
              <a:off x="4820" y="2287"/>
              <a:ext cx="79" cy="416"/>
              <a:chOff x="4128" y="528"/>
              <a:chExt cx="96" cy="480"/>
            </a:xfrm>
          </p:grpSpPr>
          <p:sp>
            <p:nvSpPr>
              <p:cNvPr id="66737" name="Line 178"/>
              <p:cNvSpPr/>
              <p:nvPr/>
            </p:nvSpPr>
            <p:spPr>
              <a:xfrm>
                <a:off x="4176" y="612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38" name="Oval 179"/>
              <p:cNvSpPr/>
              <p:nvPr/>
            </p:nvSpPr>
            <p:spPr>
              <a:xfrm>
                <a:off x="4128" y="5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739" name="Line 180"/>
            <p:cNvSpPr/>
            <p:nvPr/>
          </p:nvSpPr>
          <p:spPr>
            <a:xfrm>
              <a:off x="4197" y="2183"/>
              <a:ext cx="0" cy="4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40" name="Oval 181"/>
            <p:cNvSpPr/>
            <p:nvPr/>
          </p:nvSpPr>
          <p:spPr>
            <a:xfrm>
              <a:off x="4148" y="2121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41" name="Line 182"/>
            <p:cNvSpPr/>
            <p:nvPr/>
          </p:nvSpPr>
          <p:spPr>
            <a:xfrm>
              <a:off x="4109" y="2661"/>
              <a:ext cx="19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42" name="Line 183"/>
            <p:cNvSpPr/>
            <p:nvPr/>
          </p:nvSpPr>
          <p:spPr>
            <a:xfrm>
              <a:off x="4859" y="3617"/>
              <a:ext cx="0" cy="3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43" name="Oval 184"/>
            <p:cNvSpPr/>
            <p:nvPr/>
          </p:nvSpPr>
          <p:spPr>
            <a:xfrm>
              <a:off x="4820" y="3949"/>
              <a:ext cx="79" cy="8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44" name="Line 185"/>
            <p:cNvSpPr/>
            <p:nvPr/>
          </p:nvSpPr>
          <p:spPr>
            <a:xfrm>
              <a:off x="4662" y="2661"/>
              <a:ext cx="35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745" name="Group 186"/>
            <p:cNvGrpSpPr/>
            <p:nvPr/>
          </p:nvGrpSpPr>
          <p:grpSpPr>
            <a:xfrm>
              <a:off x="4109" y="2661"/>
              <a:ext cx="1462" cy="125"/>
              <a:chOff x="2256" y="2880"/>
              <a:chExt cx="1776" cy="144"/>
            </a:xfrm>
          </p:grpSpPr>
          <p:sp>
            <p:nvSpPr>
              <p:cNvPr id="66746" name="Rectangle 187"/>
              <p:cNvSpPr/>
              <p:nvPr/>
            </p:nvSpPr>
            <p:spPr>
              <a:xfrm>
                <a:off x="2256" y="2880"/>
                <a:ext cx="1776" cy="144"/>
              </a:xfrm>
              <a:prstGeom prst="rect">
                <a:avLst/>
              </a:pr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47" name="Line 188"/>
              <p:cNvSpPr/>
              <p:nvPr/>
            </p:nvSpPr>
            <p:spPr>
              <a:xfrm flipH="1">
                <a:off x="235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48" name="Line 189"/>
              <p:cNvSpPr/>
              <p:nvPr/>
            </p:nvSpPr>
            <p:spPr>
              <a:xfrm flipH="1">
                <a:off x="225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49" name="Line 190"/>
              <p:cNvSpPr/>
              <p:nvPr/>
            </p:nvSpPr>
            <p:spPr>
              <a:xfrm flipH="1">
                <a:off x="331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0" name="Line 191"/>
              <p:cNvSpPr/>
              <p:nvPr/>
            </p:nvSpPr>
            <p:spPr>
              <a:xfrm flipH="1">
                <a:off x="312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1" name="Line 192"/>
              <p:cNvSpPr/>
              <p:nvPr/>
            </p:nvSpPr>
            <p:spPr>
              <a:xfrm flipH="1">
                <a:off x="273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2" name="Line 193"/>
              <p:cNvSpPr/>
              <p:nvPr/>
            </p:nvSpPr>
            <p:spPr>
              <a:xfrm flipH="1">
                <a:off x="283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3" name="Line 194"/>
              <p:cNvSpPr/>
              <p:nvPr/>
            </p:nvSpPr>
            <p:spPr>
              <a:xfrm flipH="1">
                <a:off x="292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4" name="Line 195"/>
              <p:cNvSpPr/>
              <p:nvPr/>
            </p:nvSpPr>
            <p:spPr>
              <a:xfrm flipH="1">
                <a:off x="302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5" name="Line 196"/>
              <p:cNvSpPr/>
              <p:nvPr/>
            </p:nvSpPr>
            <p:spPr>
              <a:xfrm flipH="1">
                <a:off x="321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6" name="Line 197"/>
              <p:cNvSpPr/>
              <p:nvPr/>
            </p:nvSpPr>
            <p:spPr>
              <a:xfrm flipH="1">
                <a:off x="3696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7" name="Line 198"/>
              <p:cNvSpPr/>
              <p:nvPr/>
            </p:nvSpPr>
            <p:spPr>
              <a:xfrm flipH="1">
                <a:off x="3792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8" name="Line 199"/>
              <p:cNvSpPr/>
              <p:nvPr/>
            </p:nvSpPr>
            <p:spPr>
              <a:xfrm flipH="1">
                <a:off x="388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59" name="Line 200"/>
              <p:cNvSpPr/>
              <p:nvPr/>
            </p:nvSpPr>
            <p:spPr>
              <a:xfrm flipH="1">
                <a:off x="244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0" name="Line 201"/>
              <p:cNvSpPr/>
              <p:nvPr/>
            </p:nvSpPr>
            <p:spPr>
              <a:xfrm flipH="1">
                <a:off x="3408" y="29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1" name="Line 202"/>
              <p:cNvSpPr/>
              <p:nvPr/>
            </p:nvSpPr>
            <p:spPr>
              <a:xfrm flipH="1">
                <a:off x="264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2" name="Line 203"/>
              <p:cNvSpPr/>
              <p:nvPr/>
            </p:nvSpPr>
            <p:spPr>
              <a:xfrm flipH="1">
                <a:off x="254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3" name="Line 204"/>
              <p:cNvSpPr/>
              <p:nvPr/>
            </p:nvSpPr>
            <p:spPr>
              <a:xfrm flipH="1">
                <a:off x="244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4" name="Line 205"/>
              <p:cNvSpPr/>
              <p:nvPr/>
            </p:nvSpPr>
            <p:spPr>
              <a:xfrm flipH="1">
                <a:off x="3408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5" name="Line 206"/>
              <p:cNvSpPr/>
              <p:nvPr/>
            </p:nvSpPr>
            <p:spPr>
              <a:xfrm flipH="1">
                <a:off x="3504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66" name="Line 207"/>
              <p:cNvSpPr/>
              <p:nvPr/>
            </p:nvSpPr>
            <p:spPr>
              <a:xfrm flipH="1">
                <a:off x="3600" y="288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6767" name="Group 208"/>
            <p:cNvGrpSpPr/>
            <p:nvPr/>
          </p:nvGrpSpPr>
          <p:grpSpPr>
            <a:xfrm>
              <a:off x="4306" y="2661"/>
              <a:ext cx="1067" cy="125"/>
              <a:chOff x="2496" y="2880"/>
              <a:chExt cx="1296" cy="144"/>
            </a:xfrm>
          </p:grpSpPr>
          <p:sp>
            <p:nvSpPr>
              <p:cNvPr id="66768" name="AutoShape 209"/>
              <p:cNvSpPr/>
              <p:nvPr/>
            </p:nvSpPr>
            <p:spPr>
              <a:xfrm>
                <a:off x="345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769" name="Line 210"/>
              <p:cNvSpPr/>
              <p:nvPr/>
            </p:nvSpPr>
            <p:spPr>
              <a:xfrm>
                <a:off x="345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770" name="Line 211"/>
              <p:cNvSpPr/>
              <p:nvPr/>
            </p:nvSpPr>
            <p:spPr>
              <a:xfrm flipH="1">
                <a:off x="36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771" name="Group 212"/>
              <p:cNvGrpSpPr/>
              <p:nvPr/>
            </p:nvGrpSpPr>
            <p:grpSpPr>
              <a:xfrm>
                <a:off x="2496" y="2880"/>
                <a:ext cx="336" cy="144"/>
                <a:chOff x="2496" y="2880"/>
                <a:chExt cx="336" cy="144"/>
              </a:xfrm>
            </p:grpSpPr>
            <p:sp>
              <p:nvSpPr>
                <p:cNvPr id="66772" name="AutoShape 213"/>
                <p:cNvSpPr/>
                <p:nvPr/>
              </p:nvSpPr>
              <p:spPr>
                <a:xfrm>
                  <a:off x="249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6773" name="Line 214"/>
                <p:cNvSpPr/>
                <p:nvPr/>
              </p:nvSpPr>
              <p:spPr>
                <a:xfrm>
                  <a:off x="24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74" name="Line 215"/>
                <p:cNvSpPr/>
                <p:nvPr/>
              </p:nvSpPr>
              <p:spPr>
                <a:xfrm flipH="1">
                  <a:off x="273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75" name="Line 216"/>
                <p:cNvSpPr/>
                <p:nvPr/>
              </p:nvSpPr>
              <p:spPr>
                <a:xfrm>
                  <a:off x="259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776" name="Line 217"/>
              <p:cNvSpPr/>
              <p:nvPr/>
            </p:nvSpPr>
            <p:spPr>
              <a:xfrm>
                <a:off x="355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777" name="Rectangle 218"/>
            <p:cNvSpPr/>
            <p:nvPr/>
          </p:nvSpPr>
          <p:spPr>
            <a:xfrm>
              <a:off x="4109" y="2786"/>
              <a:ext cx="1462" cy="83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78" name="Text Box 219"/>
            <p:cNvSpPr txBox="1"/>
            <p:nvPr/>
          </p:nvSpPr>
          <p:spPr>
            <a:xfrm>
              <a:off x="4544" y="3350"/>
              <a:ext cx="8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型衬底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779" name="Group 220"/>
            <p:cNvGrpSpPr/>
            <p:nvPr/>
          </p:nvGrpSpPr>
          <p:grpSpPr>
            <a:xfrm>
              <a:off x="4267" y="2786"/>
              <a:ext cx="395" cy="250"/>
              <a:chOff x="2448" y="3024"/>
              <a:chExt cx="480" cy="289"/>
            </a:xfrm>
          </p:grpSpPr>
          <p:sp>
            <p:nvSpPr>
              <p:cNvPr id="66780" name="Rectangle 221"/>
              <p:cNvSpPr/>
              <p:nvPr/>
            </p:nvSpPr>
            <p:spPr>
              <a:xfrm>
                <a:off x="244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81" name="Text Box 222"/>
              <p:cNvSpPr txBox="1"/>
              <p:nvPr/>
            </p:nvSpPr>
            <p:spPr>
              <a:xfrm>
                <a:off x="2545" y="3024"/>
                <a:ext cx="383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782" name="Group 223"/>
            <p:cNvGrpSpPr/>
            <p:nvPr/>
          </p:nvGrpSpPr>
          <p:grpSpPr>
            <a:xfrm>
              <a:off x="5057" y="2777"/>
              <a:ext cx="395" cy="250"/>
              <a:chOff x="3408" y="3014"/>
              <a:chExt cx="480" cy="289"/>
            </a:xfrm>
          </p:grpSpPr>
          <p:sp>
            <p:nvSpPr>
              <p:cNvPr id="66783" name="Rectangle 224"/>
              <p:cNvSpPr/>
              <p:nvPr/>
            </p:nvSpPr>
            <p:spPr>
              <a:xfrm>
                <a:off x="340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784" name="Text Box 225"/>
              <p:cNvSpPr txBox="1"/>
              <p:nvPr/>
            </p:nvSpPr>
            <p:spPr>
              <a:xfrm>
                <a:off x="3504" y="3014"/>
                <a:ext cx="384" cy="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785" name="Text Box 226"/>
            <p:cNvSpPr txBox="1"/>
            <p:nvPr/>
          </p:nvSpPr>
          <p:spPr>
            <a:xfrm>
              <a:off x="4899" y="3783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86" name="Text Box 227"/>
            <p:cNvSpPr txBox="1"/>
            <p:nvPr/>
          </p:nvSpPr>
          <p:spPr>
            <a:xfrm>
              <a:off x="4899" y="2329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87" name="Text Box 228"/>
            <p:cNvSpPr txBox="1"/>
            <p:nvPr/>
          </p:nvSpPr>
          <p:spPr>
            <a:xfrm>
              <a:off x="3990" y="2329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788" name="Text Box 229"/>
            <p:cNvSpPr txBox="1"/>
            <p:nvPr/>
          </p:nvSpPr>
          <p:spPr>
            <a:xfrm>
              <a:off x="5452" y="2329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789" name="Group 230"/>
            <p:cNvGrpSpPr/>
            <p:nvPr/>
          </p:nvGrpSpPr>
          <p:grpSpPr>
            <a:xfrm>
              <a:off x="5373" y="2121"/>
              <a:ext cx="198" cy="540"/>
              <a:chOff x="3264" y="432"/>
              <a:chExt cx="240" cy="624"/>
            </a:xfrm>
          </p:grpSpPr>
          <p:grpSp>
            <p:nvGrpSpPr>
              <p:cNvPr id="66790" name="Group 231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6791" name="Line 232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92" name="Oval 233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793" name="Line 234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794" name="Line 235"/>
            <p:cNvSpPr/>
            <p:nvPr/>
          </p:nvSpPr>
          <p:spPr>
            <a:xfrm>
              <a:off x="4493" y="2454"/>
              <a:ext cx="0" cy="12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95" name="Line 236"/>
            <p:cNvSpPr/>
            <p:nvPr/>
          </p:nvSpPr>
          <p:spPr>
            <a:xfrm>
              <a:off x="4572" y="2370"/>
              <a:ext cx="0" cy="29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96" name="Line 237"/>
            <p:cNvSpPr/>
            <p:nvPr/>
          </p:nvSpPr>
          <p:spPr>
            <a:xfrm>
              <a:off x="4177" y="2537"/>
              <a:ext cx="31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97" name="Line 238"/>
            <p:cNvSpPr/>
            <p:nvPr/>
          </p:nvSpPr>
          <p:spPr>
            <a:xfrm>
              <a:off x="4554" y="2537"/>
              <a:ext cx="30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798" name="Oval 239"/>
            <p:cNvSpPr/>
            <p:nvPr/>
          </p:nvSpPr>
          <p:spPr>
            <a:xfrm>
              <a:off x="4148" y="2486"/>
              <a:ext cx="79" cy="84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799" name="Group 240"/>
            <p:cNvGrpSpPr/>
            <p:nvPr/>
          </p:nvGrpSpPr>
          <p:grpSpPr>
            <a:xfrm>
              <a:off x="5373" y="2121"/>
              <a:ext cx="198" cy="540"/>
              <a:chOff x="3264" y="432"/>
              <a:chExt cx="240" cy="624"/>
            </a:xfrm>
          </p:grpSpPr>
          <p:grpSp>
            <p:nvGrpSpPr>
              <p:cNvPr id="66800" name="Group 241"/>
              <p:cNvGrpSpPr/>
              <p:nvPr/>
            </p:nvGrpSpPr>
            <p:grpSpPr>
              <a:xfrm>
                <a:off x="3312" y="432"/>
                <a:ext cx="96" cy="624"/>
                <a:chOff x="3312" y="384"/>
                <a:chExt cx="96" cy="624"/>
              </a:xfrm>
            </p:grpSpPr>
            <p:sp>
              <p:nvSpPr>
                <p:cNvPr id="66801" name="Line 242"/>
                <p:cNvSpPr/>
                <p:nvPr/>
              </p:nvSpPr>
              <p:spPr>
                <a:xfrm>
                  <a:off x="3372" y="456"/>
                  <a:ext cx="0" cy="552"/>
                </a:xfrm>
                <a:prstGeom prst="line">
                  <a:avLst/>
                </a:prstGeom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802" name="Oval 243"/>
                <p:cNvSpPr/>
                <p:nvPr/>
              </p:nvSpPr>
              <p:spPr>
                <a:xfrm>
                  <a:off x="3312" y="3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A5002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803" name="Line 244"/>
              <p:cNvSpPr/>
              <p:nvPr/>
            </p:nvSpPr>
            <p:spPr>
              <a:xfrm>
                <a:off x="3264" y="1056"/>
                <a:ext cx="240" cy="0"/>
              </a:xfrm>
              <a:prstGeom prst="line">
                <a:avLst/>
              </a:prstGeom>
              <a:ln w="76200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804" name="Oval 245"/>
            <p:cNvSpPr/>
            <p:nvPr/>
          </p:nvSpPr>
          <p:spPr>
            <a:xfrm>
              <a:off x="4833" y="3803"/>
              <a:ext cx="79" cy="84"/>
            </a:xfrm>
            <a:prstGeom prst="ellipse">
              <a:avLst/>
            </a:prstGeom>
            <a:solidFill>
              <a:srgbClr val="A50021"/>
            </a:solidFill>
            <a:ln w="38100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805" name="Text Box 246"/>
            <p:cNvSpPr txBox="1"/>
            <p:nvPr/>
          </p:nvSpPr>
          <p:spPr>
            <a:xfrm>
              <a:off x="4266" y="2154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GG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806" name="Line 247"/>
            <p:cNvSpPr/>
            <p:nvPr/>
          </p:nvSpPr>
          <p:spPr>
            <a:xfrm>
              <a:off x="4820" y="2163"/>
              <a:ext cx="593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807" name="Group 248"/>
            <p:cNvGrpSpPr/>
            <p:nvPr/>
          </p:nvGrpSpPr>
          <p:grpSpPr>
            <a:xfrm>
              <a:off x="4606" y="2021"/>
              <a:ext cx="356" cy="291"/>
              <a:chOff x="2496" y="1872"/>
              <a:chExt cx="432" cy="336"/>
            </a:xfrm>
          </p:grpSpPr>
          <p:sp>
            <p:nvSpPr>
              <p:cNvPr id="66808" name="Line 249"/>
              <p:cNvSpPr/>
              <p:nvPr/>
            </p:nvSpPr>
            <p:spPr>
              <a:xfrm>
                <a:off x="2592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809" name="Line 250"/>
              <p:cNvSpPr/>
              <p:nvPr/>
            </p:nvSpPr>
            <p:spPr>
              <a:xfrm>
                <a:off x="2640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810" name="Line 251"/>
              <p:cNvSpPr/>
              <p:nvPr/>
            </p:nvSpPr>
            <p:spPr>
              <a:xfrm flipV="1">
                <a:off x="2496" y="1872"/>
                <a:ext cx="432" cy="249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66811" name="Line 252"/>
              <p:cNvSpPr/>
              <p:nvPr/>
            </p:nvSpPr>
            <p:spPr>
              <a:xfrm>
                <a:off x="2688" y="196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812" name="Line 253"/>
              <p:cNvSpPr/>
              <p:nvPr/>
            </p:nvSpPr>
            <p:spPr>
              <a:xfrm>
                <a:off x="2736" y="1872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813" name="Oval 254"/>
            <p:cNvSpPr/>
            <p:nvPr/>
          </p:nvSpPr>
          <p:spPr>
            <a:xfrm>
              <a:off x="4815" y="2475"/>
              <a:ext cx="79" cy="83"/>
            </a:xfrm>
            <a:prstGeom prst="ellipse">
              <a:avLst/>
            </a:prstGeom>
            <a:solidFill>
              <a:srgbClr val="0000FF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814" name="Text Box 255"/>
            <p:cNvSpPr txBox="1"/>
            <p:nvPr/>
          </p:nvSpPr>
          <p:spPr>
            <a:xfrm>
              <a:off x="4424" y="1872"/>
              <a:ext cx="4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815" name="Line 256"/>
            <p:cNvSpPr/>
            <p:nvPr/>
          </p:nvSpPr>
          <p:spPr>
            <a:xfrm>
              <a:off x="4622" y="2832"/>
              <a:ext cx="226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6816" name="Line 257"/>
            <p:cNvSpPr/>
            <p:nvPr/>
          </p:nvSpPr>
          <p:spPr>
            <a:xfrm flipH="1" flipV="1">
              <a:off x="4642" y="2875"/>
              <a:ext cx="110" cy="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6817" name="Line 258"/>
            <p:cNvSpPr/>
            <p:nvPr/>
          </p:nvSpPr>
          <p:spPr>
            <a:xfrm flipV="1">
              <a:off x="4637" y="2797"/>
              <a:ext cx="336" cy="1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818" name="Group 259"/>
            <p:cNvGrpSpPr/>
            <p:nvPr/>
          </p:nvGrpSpPr>
          <p:grpSpPr>
            <a:xfrm>
              <a:off x="4752" y="2799"/>
              <a:ext cx="816" cy="586"/>
              <a:chOff x="4608" y="1824"/>
              <a:chExt cx="816" cy="586"/>
            </a:xfrm>
          </p:grpSpPr>
          <p:sp>
            <p:nvSpPr>
              <p:cNvPr id="66819" name="Line 260"/>
              <p:cNvSpPr/>
              <p:nvPr/>
            </p:nvSpPr>
            <p:spPr>
              <a:xfrm>
                <a:off x="4800" y="1824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820" name="Line 261"/>
              <p:cNvSpPr/>
              <p:nvPr/>
            </p:nvSpPr>
            <p:spPr>
              <a:xfrm>
                <a:off x="4896" y="1824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821" name="Line 262"/>
              <p:cNvSpPr/>
              <p:nvPr/>
            </p:nvSpPr>
            <p:spPr>
              <a:xfrm>
                <a:off x="4608" y="211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66822" name="Line 263"/>
              <p:cNvSpPr/>
              <p:nvPr/>
            </p:nvSpPr>
            <p:spPr>
              <a:xfrm>
                <a:off x="4896" y="211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lg"/>
                <a:tailEnd type="none" w="med" len="lg"/>
              </a:ln>
            </p:spPr>
          </p:sp>
          <p:sp>
            <p:nvSpPr>
              <p:cNvPr id="66823" name="Text Box 264"/>
              <p:cNvSpPr txBox="1"/>
              <p:nvPr/>
            </p:nvSpPr>
            <p:spPr>
              <a:xfrm>
                <a:off x="4752" y="2160"/>
                <a:ext cx="67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夹断区</a:t>
                </a:r>
                <a:endParaRPr lang="zh-CN" altLang="en-US" sz="20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824" name="Line 265"/>
            <p:cNvSpPr/>
            <p:nvPr/>
          </p:nvSpPr>
          <p:spPr>
            <a:xfrm>
              <a:off x="3899" y="2160"/>
              <a:ext cx="0" cy="1703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825" name="Line 266"/>
            <p:cNvSpPr/>
            <p:nvPr/>
          </p:nvSpPr>
          <p:spPr>
            <a:xfrm>
              <a:off x="3896" y="3863"/>
              <a:ext cx="971" cy="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3499" name="Text Box 267"/>
          <p:cNvSpPr txBox="1"/>
          <p:nvPr/>
        </p:nvSpPr>
        <p:spPr>
          <a:xfrm>
            <a:off x="1295400" y="57150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1.4.9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 b="1" i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en-US" altLang="zh-CN" sz="2400" b="1" baseline="-2500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对导电沟道的影响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3500" name="Text Box 268"/>
          <p:cNvSpPr txBox="1"/>
          <p:nvPr/>
        </p:nvSpPr>
        <p:spPr>
          <a:xfrm>
            <a:off x="1146175" y="4946650"/>
            <a:ext cx="2057400" cy="427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2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3501" name="Text Box 269"/>
          <p:cNvSpPr txBox="1"/>
          <p:nvPr/>
        </p:nvSpPr>
        <p:spPr>
          <a:xfrm>
            <a:off x="3819525" y="4913313"/>
            <a:ext cx="1828800" cy="427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2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3502" name="Text Box 270"/>
          <p:cNvSpPr txBox="1"/>
          <p:nvPr/>
        </p:nvSpPr>
        <p:spPr>
          <a:xfrm>
            <a:off x="6607175" y="4868863"/>
            <a:ext cx="1905000" cy="427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2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2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1695" name="Text Box 1"/>
          <p:cNvSpPr txBox="1"/>
          <p:nvPr/>
        </p:nvSpPr>
        <p:spPr>
          <a:xfrm>
            <a:off x="895350" y="244475"/>
            <a:ext cx="8001000" cy="1036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时，对应于不同的</a:t>
            </a:r>
            <a:r>
              <a:rPr lang="en-US" altLang="zh-CN" sz="2600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就有一个确定的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此时， 可以把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近似看成是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控制的电流源。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831" name="灯片编号占位符 272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9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169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95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31695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99" grpId="0"/>
      <p:bldP spid="223500" grpId="0"/>
      <p:bldP spid="223501" grpId="0"/>
      <p:bldP spid="223502" grpId="0"/>
      <p:bldP spid="23169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Text Box 2"/>
          <p:cNvSpPr txBox="1"/>
          <p:nvPr/>
        </p:nvSpPr>
        <p:spPr>
          <a:xfrm>
            <a:off x="1035050" y="204788"/>
            <a:ext cx="3581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特性曲线与电流方程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Text Box 3"/>
          <p:cNvSpPr txBox="1"/>
          <p:nvPr/>
        </p:nvSpPr>
        <p:spPr>
          <a:xfrm>
            <a:off x="1068388" y="762000"/>
            <a:ext cx="2743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转移特性</a:t>
            </a:r>
            <a:endParaRPr lang="zh-CN" altLang="en-US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4260" name="Text Box 4"/>
          <p:cNvSpPr txBox="1"/>
          <p:nvPr/>
        </p:nvSpPr>
        <p:spPr>
          <a:xfrm>
            <a:off x="5410200" y="695325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6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输出特性</a:t>
            </a:r>
            <a:endParaRPr lang="zh-CN" altLang="en-US" sz="2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4283" name="Text Box 27"/>
          <p:cNvSpPr txBox="1"/>
          <p:nvPr/>
        </p:nvSpPr>
        <p:spPr>
          <a:xfrm>
            <a:off x="1006475" y="1303338"/>
            <a:ext cx="3200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4284" name="Text Box 28"/>
          <p:cNvSpPr txBox="1"/>
          <p:nvPr/>
        </p:nvSpPr>
        <p:spPr>
          <a:xfrm>
            <a:off x="869950" y="1968500"/>
            <a:ext cx="3881438" cy="128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，形成导电沟道，随着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的增加，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逐渐增大。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sym typeface="Wingdings 3" panose="05040102010807070707" pitchFamily="18" charset="2"/>
            </a:endParaRPr>
          </a:p>
        </p:txBody>
      </p:sp>
      <p:sp>
        <p:nvSpPr>
          <p:cNvPr id="224285" name="Line 29"/>
          <p:cNvSpPr/>
          <p:nvPr/>
        </p:nvSpPr>
        <p:spPr>
          <a:xfrm>
            <a:off x="4826000" y="681038"/>
            <a:ext cx="31750" cy="5610225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graphicFrame>
        <p:nvGraphicFramePr>
          <p:cNvPr id="232456" name="Object 30"/>
          <p:cNvGraphicFramePr/>
          <p:nvPr/>
        </p:nvGraphicFramePr>
        <p:xfrm>
          <a:off x="1504950" y="3124200"/>
          <a:ext cx="2746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333500" imgH="558800" progId="Equation.3">
                  <p:embed/>
                </p:oleObj>
              </mc:Choice>
              <mc:Fallback>
                <p:oleObj name="" r:id="rId1" imgW="1333500" imgH="558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4950" y="3124200"/>
                        <a:ext cx="27463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87" name="Text Box 31"/>
          <p:cNvSpPr txBox="1"/>
          <p:nvPr/>
        </p:nvSpPr>
        <p:spPr>
          <a:xfrm>
            <a:off x="2647950" y="4113213"/>
            <a:ext cx="2057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0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0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000" b="1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4288" name="Text Box 32"/>
          <p:cNvSpPr txBox="1"/>
          <p:nvPr/>
        </p:nvSpPr>
        <p:spPr>
          <a:xfrm>
            <a:off x="4800600" y="1295400"/>
            <a:ext cx="4038600" cy="892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三个区：可变电阻区、恒流区</a:t>
            </a:r>
            <a:r>
              <a:rPr lang="en-US" altLang="zh-CN" sz="2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或饱和区</a:t>
            </a:r>
            <a:r>
              <a:rPr lang="en-US" altLang="zh-CN" sz="2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、夹断区。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801688" y="3767138"/>
            <a:ext cx="2689225" cy="2301875"/>
            <a:chOff x="528" y="2630"/>
            <a:chExt cx="1694" cy="1450"/>
          </a:xfrm>
        </p:grpSpPr>
        <p:grpSp>
          <p:nvGrpSpPr>
            <p:cNvPr id="67595" name="Group 34"/>
            <p:cNvGrpSpPr/>
            <p:nvPr/>
          </p:nvGrpSpPr>
          <p:grpSpPr>
            <a:xfrm>
              <a:off x="528" y="2630"/>
              <a:ext cx="1694" cy="1450"/>
              <a:chOff x="912" y="2150"/>
              <a:chExt cx="1694" cy="1450"/>
            </a:xfrm>
          </p:grpSpPr>
          <p:sp>
            <p:nvSpPr>
              <p:cNvPr id="67596" name="Line 35"/>
              <p:cNvSpPr/>
              <p:nvPr/>
            </p:nvSpPr>
            <p:spPr>
              <a:xfrm>
                <a:off x="1198" y="3367"/>
                <a:ext cx="9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67597" name="Line 36"/>
              <p:cNvSpPr/>
              <p:nvPr/>
            </p:nvSpPr>
            <p:spPr>
              <a:xfrm flipV="1">
                <a:off x="1198" y="2263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67598" name="Freeform 37"/>
              <p:cNvSpPr/>
              <p:nvPr/>
            </p:nvSpPr>
            <p:spPr>
              <a:xfrm>
                <a:off x="1534" y="2407"/>
                <a:ext cx="528" cy="960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65" y="250"/>
                  </a:cxn>
                  <a:cxn ang="0">
                    <a:pos x="111" y="212"/>
                  </a:cxn>
                  <a:cxn ang="0">
                    <a:pos x="151" y="169"/>
                  </a:cxn>
                  <a:cxn ang="0">
                    <a:pos x="192" y="100"/>
                  </a:cxn>
                  <a:cxn ang="0">
                    <a:pos x="224" y="0"/>
                  </a:cxn>
                </a:cxnLst>
                <a:pathLst>
                  <a:path w="588" h="1122">
                    <a:moveTo>
                      <a:pt x="0" y="1122"/>
                    </a:moveTo>
                    <a:cubicBezTo>
                      <a:pt x="28" y="1104"/>
                      <a:pt x="119" y="1057"/>
                      <a:pt x="168" y="1014"/>
                    </a:cubicBezTo>
                    <a:cubicBezTo>
                      <a:pt x="217" y="971"/>
                      <a:pt x="256" y="919"/>
                      <a:pt x="294" y="864"/>
                    </a:cubicBezTo>
                    <a:cubicBezTo>
                      <a:pt x="332" y="809"/>
                      <a:pt x="361" y="760"/>
                      <a:pt x="396" y="684"/>
                    </a:cubicBezTo>
                    <a:cubicBezTo>
                      <a:pt x="431" y="608"/>
                      <a:pt x="472" y="522"/>
                      <a:pt x="504" y="408"/>
                    </a:cubicBezTo>
                    <a:cubicBezTo>
                      <a:pt x="536" y="294"/>
                      <a:pt x="571" y="85"/>
                      <a:pt x="588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599" name="Line 38"/>
              <p:cNvSpPr/>
              <p:nvPr/>
            </p:nvSpPr>
            <p:spPr>
              <a:xfrm>
                <a:off x="1198" y="3120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0" name="Line 39"/>
              <p:cNvSpPr/>
              <p:nvPr/>
            </p:nvSpPr>
            <p:spPr>
              <a:xfrm>
                <a:off x="1198" y="2784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1" name="Line 40"/>
              <p:cNvSpPr/>
              <p:nvPr/>
            </p:nvSpPr>
            <p:spPr>
              <a:xfrm>
                <a:off x="1198" y="2455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2" name="Line 41"/>
              <p:cNvSpPr/>
              <p:nvPr/>
            </p:nvSpPr>
            <p:spPr>
              <a:xfrm>
                <a:off x="1534" y="3319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3" name="Line 42"/>
              <p:cNvSpPr/>
              <p:nvPr/>
            </p:nvSpPr>
            <p:spPr>
              <a:xfrm>
                <a:off x="1870" y="3319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4" name="Text Box 43"/>
              <p:cNvSpPr txBox="1"/>
              <p:nvPr/>
            </p:nvSpPr>
            <p:spPr>
              <a:xfrm>
                <a:off x="1342" y="3350"/>
                <a:ext cx="86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2</a:t>
                </a: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5" name="Text Box 44"/>
              <p:cNvSpPr txBox="1"/>
              <p:nvPr/>
            </p:nvSpPr>
            <p:spPr>
              <a:xfrm>
                <a:off x="912" y="2918"/>
                <a:ext cx="3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endParaRPr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6" name="Text Box 45"/>
              <p:cNvSpPr txBox="1"/>
              <p:nvPr/>
            </p:nvSpPr>
            <p:spPr>
              <a:xfrm>
                <a:off x="2062" y="3254"/>
                <a:ext cx="5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/V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7" name="Text Box 46"/>
              <p:cNvSpPr txBox="1"/>
              <p:nvPr/>
            </p:nvSpPr>
            <p:spPr>
              <a:xfrm>
                <a:off x="1198" y="2150"/>
                <a:ext cx="5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/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mA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8" name="Line 47"/>
              <p:cNvSpPr/>
              <p:nvPr/>
            </p:nvSpPr>
            <p:spPr>
              <a:xfrm>
                <a:off x="1870" y="3072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9" name="Line 48"/>
              <p:cNvSpPr/>
              <p:nvPr/>
            </p:nvSpPr>
            <p:spPr>
              <a:xfrm>
                <a:off x="1198" y="3072"/>
                <a:ext cx="624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7610" name="Text Box 49"/>
            <p:cNvSpPr txBox="1"/>
            <p:nvPr/>
          </p:nvSpPr>
          <p:spPr>
            <a:xfrm>
              <a:off x="672" y="3807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306" name="Text Box 50"/>
          <p:cNvSpPr txBox="1"/>
          <p:nvPr/>
        </p:nvSpPr>
        <p:spPr>
          <a:xfrm>
            <a:off x="1774825" y="6129338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1.4.10 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4307" name="Text Box 51"/>
          <p:cNvSpPr txBox="1"/>
          <p:nvPr/>
        </p:nvSpPr>
        <p:spPr>
          <a:xfrm>
            <a:off x="5849938" y="6086475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1.4.10 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5111750" y="2514600"/>
            <a:ext cx="4419600" cy="3368675"/>
            <a:chOff x="2880" y="1584"/>
            <a:chExt cx="2784" cy="2122"/>
          </a:xfrm>
        </p:grpSpPr>
        <p:grpSp>
          <p:nvGrpSpPr>
            <p:cNvPr id="67614" name="Group 5"/>
            <p:cNvGrpSpPr/>
            <p:nvPr/>
          </p:nvGrpSpPr>
          <p:grpSpPr>
            <a:xfrm>
              <a:off x="2880" y="1584"/>
              <a:ext cx="2784" cy="2122"/>
              <a:chOff x="2976" y="1488"/>
              <a:chExt cx="2784" cy="2122"/>
            </a:xfrm>
          </p:grpSpPr>
          <p:sp>
            <p:nvSpPr>
              <p:cNvPr id="67615" name="Text Box 6"/>
              <p:cNvSpPr txBox="1"/>
              <p:nvPr/>
            </p:nvSpPr>
            <p:spPr>
              <a:xfrm>
                <a:off x="2976" y="1488"/>
                <a:ext cx="57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mA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6" name="Text Box 7"/>
              <p:cNvSpPr txBox="1"/>
              <p:nvPr/>
            </p:nvSpPr>
            <p:spPr>
              <a:xfrm>
                <a:off x="5031" y="3360"/>
                <a:ext cx="57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7" name="Line 8"/>
              <p:cNvSpPr/>
              <p:nvPr/>
            </p:nvSpPr>
            <p:spPr>
              <a:xfrm>
                <a:off x="3481" y="3360"/>
                <a:ext cx="188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7618" name="Text Box 9"/>
              <p:cNvSpPr txBox="1"/>
              <p:nvPr/>
            </p:nvSpPr>
            <p:spPr>
              <a:xfrm>
                <a:off x="3351" y="3312"/>
                <a:ext cx="35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9" name="Freeform 10"/>
              <p:cNvSpPr/>
              <p:nvPr/>
            </p:nvSpPr>
            <p:spPr>
              <a:xfrm>
                <a:off x="3495" y="2784"/>
                <a:ext cx="192" cy="576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148" y="116"/>
                  </a:cxn>
                  <a:cxn ang="0">
                    <a:pos x="192" y="0"/>
                  </a:cxn>
                </a:cxnLst>
                <a:pathLst>
                  <a:path w="192" h="576">
                    <a:moveTo>
                      <a:pt x="0" y="576"/>
                    </a:moveTo>
                    <a:cubicBezTo>
                      <a:pt x="25" y="499"/>
                      <a:pt x="116" y="212"/>
                      <a:pt x="148" y="116"/>
                    </a:cubicBezTo>
                    <a:cubicBezTo>
                      <a:pt x="180" y="20"/>
                      <a:pt x="183" y="24"/>
                      <a:pt x="192" y="0"/>
                    </a:cubicBezTo>
                  </a:path>
                </a:pathLst>
              </a:custGeom>
              <a:noFill/>
              <a:ln w="254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20" name="Line 11"/>
              <p:cNvSpPr/>
              <p:nvPr/>
            </p:nvSpPr>
            <p:spPr>
              <a:xfrm flipV="1">
                <a:off x="3495" y="1632"/>
                <a:ext cx="0" cy="17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7621" name="Freeform 12"/>
              <p:cNvSpPr/>
              <p:nvPr/>
            </p:nvSpPr>
            <p:spPr>
              <a:xfrm>
                <a:off x="3683" y="2500"/>
                <a:ext cx="1492" cy="296"/>
              </a:xfrm>
              <a:custGeom>
                <a:avLst/>
                <a:gdLst/>
                <a:ahLst/>
                <a:cxnLst>
                  <a:cxn ang="0">
                    <a:pos x="0" y="296"/>
                  </a:cxn>
                  <a:cxn ang="0">
                    <a:pos x="48" y="212"/>
                  </a:cxn>
                  <a:cxn ang="0">
                    <a:pos x="210" y="166"/>
                  </a:cxn>
                  <a:cxn ang="0">
                    <a:pos x="1033" y="103"/>
                  </a:cxn>
                  <a:cxn ang="0">
                    <a:pos x="1408" y="76"/>
                  </a:cxn>
                  <a:cxn ang="0">
                    <a:pos x="1492" y="0"/>
                  </a:cxn>
                </a:cxnLst>
                <a:pathLst>
                  <a:path w="1492" h="296">
                    <a:moveTo>
                      <a:pt x="0" y="296"/>
                    </a:moveTo>
                    <a:cubicBezTo>
                      <a:pt x="8" y="283"/>
                      <a:pt x="13" y="234"/>
                      <a:pt x="48" y="212"/>
                    </a:cubicBezTo>
                    <a:cubicBezTo>
                      <a:pt x="83" y="190"/>
                      <a:pt x="46" y="184"/>
                      <a:pt x="210" y="166"/>
                    </a:cubicBezTo>
                    <a:cubicBezTo>
                      <a:pt x="374" y="148"/>
                      <a:pt x="833" y="118"/>
                      <a:pt x="1033" y="103"/>
                    </a:cubicBezTo>
                    <a:cubicBezTo>
                      <a:pt x="1233" y="88"/>
                      <a:pt x="1332" y="93"/>
                      <a:pt x="1408" y="76"/>
                    </a:cubicBezTo>
                    <a:cubicBezTo>
                      <a:pt x="1484" y="59"/>
                      <a:pt x="1475" y="16"/>
                      <a:pt x="1492" y="0"/>
                    </a:cubicBezTo>
                  </a:path>
                </a:pathLst>
              </a:custGeom>
              <a:noFill/>
              <a:ln w="28575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22" name="Freeform 13"/>
              <p:cNvSpPr/>
              <p:nvPr/>
            </p:nvSpPr>
            <p:spPr>
              <a:xfrm>
                <a:off x="3591" y="2900"/>
                <a:ext cx="1448" cy="316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50" y="240"/>
                  </a:cxn>
                  <a:cxn ang="0">
                    <a:pos x="199" y="164"/>
                  </a:cxn>
                  <a:cxn ang="0">
                    <a:pos x="994" y="89"/>
                  </a:cxn>
                  <a:cxn ang="0">
                    <a:pos x="1308" y="52"/>
                  </a:cxn>
                  <a:cxn ang="0">
                    <a:pos x="1400" y="36"/>
                  </a:cxn>
                  <a:cxn ang="0">
                    <a:pos x="1448" y="0"/>
                  </a:cxn>
                </a:cxnLst>
                <a:pathLst>
                  <a:path w="1448" h="316">
                    <a:moveTo>
                      <a:pt x="0" y="316"/>
                    </a:moveTo>
                    <a:cubicBezTo>
                      <a:pt x="8" y="291"/>
                      <a:pt x="17" y="265"/>
                      <a:pt x="50" y="240"/>
                    </a:cubicBezTo>
                    <a:cubicBezTo>
                      <a:pt x="83" y="215"/>
                      <a:pt x="41" y="190"/>
                      <a:pt x="199" y="164"/>
                    </a:cubicBezTo>
                    <a:cubicBezTo>
                      <a:pt x="356" y="139"/>
                      <a:pt x="809" y="108"/>
                      <a:pt x="994" y="89"/>
                    </a:cubicBezTo>
                    <a:cubicBezTo>
                      <a:pt x="1179" y="70"/>
                      <a:pt x="1240" y="61"/>
                      <a:pt x="1308" y="52"/>
                    </a:cubicBezTo>
                    <a:cubicBezTo>
                      <a:pt x="1376" y="43"/>
                      <a:pt x="1377" y="45"/>
                      <a:pt x="1400" y="36"/>
                    </a:cubicBezTo>
                    <a:cubicBezTo>
                      <a:pt x="1423" y="27"/>
                      <a:pt x="1438" y="7"/>
                      <a:pt x="1448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23" name="Freeform 14"/>
              <p:cNvSpPr/>
              <p:nvPr/>
            </p:nvSpPr>
            <p:spPr>
              <a:xfrm>
                <a:off x="3495" y="3216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</a:cxnLst>
                <a:pathLst>
                  <a:path w="96" h="144">
                    <a:moveTo>
                      <a:pt x="0" y="144"/>
                    </a:moveTo>
                    <a:cubicBezTo>
                      <a:pt x="36" y="84"/>
                      <a:pt x="72" y="24"/>
                      <a:pt x="96" y="0"/>
                    </a:cubicBezTo>
                  </a:path>
                </a:pathLst>
              </a:custGeom>
              <a:noFill/>
              <a:ln w="254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24" name="Freeform 15"/>
              <p:cNvSpPr/>
              <p:nvPr/>
            </p:nvSpPr>
            <p:spPr>
              <a:xfrm>
                <a:off x="3495" y="3200"/>
                <a:ext cx="1428" cy="160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50" y="130"/>
                  </a:cxn>
                  <a:cxn ang="0">
                    <a:pos x="199" y="99"/>
                  </a:cxn>
                  <a:cxn ang="0">
                    <a:pos x="994" y="69"/>
                  </a:cxn>
                  <a:cxn ang="0">
                    <a:pos x="1356" y="44"/>
                  </a:cxn>
                  <a:cxn ang="0">
                    <a:pos x="1424" y="0"/>
                  </a:cxn>
                </a:cxnLst>
                <a:pathLst>
                  <a:path w="1428" h="160">
                    <a:moveTo>
                      <a:pt x="0" y="160"/>
                    </a:moveTo>
                    <a:cubicBezTo>
                      <a:pt x="8" y="150"/>
                      <a:pt x="17" y="140"/>
                      <a:pt x="50" y="130"/>
                    </a:cubicBezTo>
                    <a:cubicBezTo>
                      <a:pt x="83" y="120"/>
                      <a:pt x="41" y="109"/>
                      <a:pt x="199" y="99"/>
                    </a:cubicBezTo>
                    <a:cubicBezTo>
                      <a:pt x="356" y="89"/>
                      <a:pt x="801" y="78"/>
                      <a:pt x="994" y="69"/>
                    </a:cubicBezTo>
                    <a:cubicBezTo>
                      <a:pt x="1187" y="60"/>
                      <a:pt x="1284" y="55"/>
                      <a:pt x="1356" y="44"/>
                    </a:cubicBezTo>
                    <a:cubicBezTo>
                      <a:pt x="1428" y="33"/>
                      <a:pt x="1410" y="9"/>
                      <a:pt x="1424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25" name="Freeform 16"/>
              <p:cNvSpPr/>
              <p:nvPr/>
            </p:nvSpPr>
            <p:spPr>
              <a:xfrm>
                <a:off x="3639" y="1920"/>
                <a:ext cx="1592" cy="536"/>
              </a:xfrm>
              <a:custGeom>
                <a:avLst/>
                <a:gdLst/>
                <a:ahLst/>
                <a:cxnLst>
                  <a:cxn ang="0">
                    <a:pos x="0" y="536"/>
                  </a:cxn>
                  <a:cxn ang="0">
                    <a:pos x="36" y="416"/>
                  </a:cxn>
                  <a:cxn ang="0">
                    <a:pos x="88" y="364"/>
                  </a:cxn>
                  <a:cxn ang="0">
                    <a:pos x="219" y="319"/>
                  </a:cxn>
                  <a:cxn ang="0">
                    <a:pos x="1097" y="210"/>
                  </a:cxn>
                  <a:cxn ang="0">
                    <a:pos x="1488" y="152"/>
                  </a:cxn>
                  <a:cxn ang="0">
                    <a:pos x="1560" y="100"/>
                  </a:cxn>
                  <a:cxn ang="0">
                    <a:pos x="1592" y="0"/>
                  </a:cxn>
                </a:cxnLst>
                <a:pathLst>
                  <a:path w="1592" h="536">
                    <a:moveTo>
                      <a:pt x="0" y="536"/>
                    </a:moveTo>
                    <a:cubicBezTo>
                      <a:pt x="6" y="516"/>
                      <a:pt x="21" y="445"/>
                      <a:pt x="36" y="416"/>
                    </a:cubicBezTo>
                    <a:cubicBezTo>
                      <a:pt x="51" y="387"/>
                      <a:pt x="58" y="380"/>
                      <a:pt x="88" y="364"/>
                    </a:cubicBezTo>
                    <a:cubicBezTo>
                      <a:pt x="118" y="348"/>
                      <a:pt x="51" y="345"/>
                      <a:pt x="219" y="319"/>
                    </a:cubicBezTo>
                    <a:cubicBezTo>
                      <a:pt x="387" y="293"/>
                      <a:pt x="886" y="238"/>
                      <a:pt x="1097" y="210"/>
                    </a:cubicBezTo>
                    <a:cubicBezTo>
                      <a:pt x="1308" y="182"/>
                      <a:pt x="1411" y="170"/>
                      <a:pt x="1488" y="152"/>
                    </a:cubicBezTo>
                    <a:cubicBezTo>
                      <a:pt x="1565" y="134"/>
                      <a:pt x="1543" y="125"/>
                      <a:pt x="1560" y="100"/>
                    </a:cubicBezTo>
                    <a:cubicBezTo>
                      <a:pt x="1577" y="75"/>
                      <a:pt x="1585" y="21"/>
                      <a:pt x="1592" y="0"/>
                    </a:cubicBezTo>
                  </a:path>
                </a:pathLst>
              </a:custGeom>
              <a:noFill/>
              <a:ln w="28575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26" name="Freeform 17"/>
              <p:cNvSpPr/>
              <p:nvPr/>
            </p:nvSpPr>
            <p:spPr>
              <a:xfrm>
                <a:off x="3495" y="2448"/>
                <a:ext cx="144" cy="912"/>
              </a:xfrm>
              <a:custGeom>
                <a:avLst/>
                <a:gdLst/>
                <a:ahLst/>
                <a:cxnLst>
                  <a:cxn ang="0">
                    <a:pos x="0" y="409"/>
                  </a:cxn>
                  <a:cxn ang="0">
                    <a:pos x="144" y="0"/>
                  </a:cxn>
                </a:cxnLst>
                <a:pathLst>
                  <a:path w="144" h="1008">
                    <a:moveTo>
                      <a:pt x="0" y="1008"/>
                    </a:moveTo>
                    <a:cubicBezTo>
                      <a:pt x="60" y="588"/>
                      <a:pt x="120" y="168"/>
                      <a:pt x="144" y="0"/>
                    </a:cubicBezTo>
                  </a:path>
                </a:pathLst>
              </a:custGeom>
              <a:noFill/>
              <a:ln w="254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67627" name="Object 18"/>
              <p:cNvGraphicFramePr/>
              <p:nvPr/>
            </p:nvGraphicFramePr>
            <p:xfrm>
              <a:off x="3840" y="3320"/>
              <a:ext cx="720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3" imgW="570865" imgH="215900" progId="Equation.3">
                      <p:embed/>
                    </p:oleObj>
                  </mc:Choice>
                  <mc:Fallback>
                    <p:oleObj name="" r:id="rId3" imgW="570865" imgH="2159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840" y="3320"/>
                            <a:ext cx="720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28" name="Text Box 19"/>
              <p:cNvSpPr txBox="1"/>
              <p:nvPr/>
            </p:nvSpPr>
            <p:spPr>
              <a:xfrm>
                <a:off x="3696" y="1488"/>
                <a:ext cx="86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预夹断轨迹</a:t>
                </a:r>
                <a:endPara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29" name="Freeform 20"/>
              <p:cNvSpPr/>
              <p:nvPr/>
            </p:nvSpPr>
            <p:spPr>
              <a:xfrm>
                <a:off x="3502" y="1680"/>
                <a:ext cx="434" cy="1680"/>
              </a:xfrm>
              <a:custGeom>
                <a:avLst/>
                <a:gdLst/>
                <a:ahLst/>
                <a:cxnLst>
                  <a:cxn ang="0">
                    <a:pos x="2538" y="0"/>
                  </a:cxn>
                  <a:cxn ang="0">
                    <a:pos x="2103" y="5784"/>
                  </a:cxn>
                  <a:cxn ang="0">
                    <a:pos x="1399" y="14643"/>
                  </a:cxn>
                  <a:cxn ang="0">
                    <a:pos x="0" y="19075"/>
                  </a:cxn>
                </a:cxnLst>
                <a:pathLst>
                  <a:path w="348" h="1240">
                    <a:moveTo>
                      <a:pt x="348" y="0"/>
                    </a:moveTo>
                    <a:cubicBezTo>
                      <a:pt x="339" y="63"/>
                      <a:pt x="314" y="217"/>
                      <a:pt x="288" y="376"/>
                    </a:cubicBezTo>
                    <a:cubicBezTo>
                      <a:pt x="262" y="535"/>
                      <a:pt x="240" y="808"/>
                      <a:pt x="192" y="952"/>
                    </a:cubicBezTo>
                    <a:cubicBezTo>
                      <a:pt x="144" y="1096"/>
                      <a:pt x="72" y="1168"/>
                      <a:pt x="0" y="124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30" name="Text Box 21"/>
              <p:cNvSpPr txBox="1"/>
              <p:nvPr/>
            </p:nvSpPr>
            <p:spPr>
              <a:xfrm>
                <a:off x="4128" y="1881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恒流区</a:t>
                </a:r>
                <a:endParaRPr lang="zh-CN" altLang="en-US" b="1" dirty="0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31" name="Group 22"/>
              <p:cNvGrpSpPr/>
              <p:nvPr/>
            </p:nvGrpSpPr>
            <p:grpSpPr>
              <a:xfrm>
                <a:off x="4695" y="1632"/>
                <a:ext cx="1065" cy="1728"/>
                <a:chOff x="4743" y="336"/>
                <a:chExt cx="1065" cy="1728"/>
              </a:xfrm>
            </p:grpSpPr>
            <p:sp>
              <p:nvSpPr>
                <p:cNvPr id="67632" name="Line 23"/>
                <p:cNvSpPr/>
                <p:nvPr/>
              </p:nvSpPr>
              <p:spPr>
                <a:xfrm flipH="1">
                  <a:off x="4743" y="336"/>
                  <a:ext cx="537" cy="17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633" name="Text Box 24"/>
                <p:cNvSpPr txBox="1"/>
                <p:nvPr/>
              </p:nvSpPr>
              <p:spPr>
                <a:xfrm>
                  <a:off x="5184" y="384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7634" name="Text Box 25"/>
              <p:cNvSpPr txBox="1"/>
              <p:nvPr/>
            </p:nvSpPr>
            <p:spPr>
              <a:xfrm>
                <a:off x="3399" y="1824"/>
                <a:ext cx="5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可变电阻区</a:t>
                </a:r>
                <a:endPara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35" name="Line 26"/>
              <p:cNvSpPr/>
              <p:nvPr/>
            </p:nvSpPr>
            <p:spPr>
              <a:xfrm>
                <a:off x="4176" y="3312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7636" name="Rectangle 0"/>
            <p:cNvSpPr/>
            <p:nvPr/>
          </p:nvSpPr>
          <p:spPr>
            <a:xfrm>
              <a:off x="4320" y="336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99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夹断区。</a:t>
              </a:r>
              <a:endParaRPr lang="zh-CN" altLang="en-US" b="1" dirty="0">
                <a:solidFill>
                  <a:srgbClr val="99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7637" name="Group 4"/>
          <p:cNvGrpSpPr/>
          <p:nvPr/>
        </p:nvGrpSpPr>
        <p:grpSpPr>
          <a:xfrm>
            <a:off x="7962900" y="3592513"/>
            <a:ext cx="1100138" cy="1131887"/>
            <a:chOff x="4752" y="2263"/>
            <a:chExt cx="693" cy="713"/>
          </a:xfrm>
        </p:grpSpPr>
        <p:sp>
          <p:nvSpPr>
            <p:cNvPr id="67638" name="Line 2"/>
            <p:cNvSpPr/>
            <p:nvPr/>
          </p:nvSpPr>
          <p:spPr>
            <a:xfrm flipV="1">
              <a:off x="5088" y="2448"/>
              <a:ext cx="14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39" name="Rectangle 3"/>
            <p:cNvSpPr/>
            <p:nvPr/>
          </p:nvSpPr>
          <p:spPr>
            <a:xfrm>
              <a:off x="4752" y="2263"/>
              <a:ext cx="6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增加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7640" name="灯片编号占位符 57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83" grpId="0"/>
      <p:bldP spid="224284" grpId="0"/>
      <p:bldP spid="224287" grpId="0"/>
      <p:bldP spid="224288" grpId="0"/>
      <p:bldP spid="224306" grpId="0"/>
      <p:bldP spid="22430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Text Box 2"/>
          <p:cNvSpPr txBox="1"/>
          <p:nvPr/>
        </p:nvSpPr>
        <p:spPr>
          <a:xfrm>
            <a:off x="1022350" y="225425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沟道耗尽型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场效应管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410200" y="2667000"/>
            <a:ext cx="3505200" cy="2895600"/>
            <a:chOff x="3408" y="1632"/>
            <a:chExt cx="2208" cy="1824"/>
          </a:xfrm>
        </p:grpSpPr>
        <p:grpSp>
          <p:nvGrpSpPr>
            <p:cNvPr id="69635" name="Group 4"/>
            <p:cNvGrpSpPr/>
            <p:nvPr/>
          </p:nvGrpSpPr>
          <p:grpSpPr>
            <a:xfrm>
              <a:off x="3552" y="1752"/>
              <a:ext cx="240" cy="360"/>
              <a:chOff x="2256" y="2616"/>
              <a:chExt cx="240" cy="360"/>
            </a:xfrm>
          </p:grpSpPr>
          <p:grpSp>
            <p:nvGrpSpPr>
              <p:cNvPr id="69636" name="Group 5"/>
              <p:cNvGrpSpPr/>
              <p:nvPr/>
            </p:nvGrpSpPr>
            <p:grpSpPr>
              <a:xfrm>
                <a:off x="2304" y="2616"/>
                <a:ext cx="96" cy="360"/>
                <a:chOff x="2292" y="2616"/>
                <a:chExt cx="96" cy="360"/>
              </a:xfrm>
            </p:grpSpPr>
            <p:sp>
              <p:nvSpPr>
                <p:cNvPr id="69637" name="Line 6"/>
                <p:cNvSpPr/>
                <p:nvPr/>
              </p:nvSpPr>
              <p:spPr>
                <a:xfrm>
                  <a:off x="2352" y="2688"/>
                  <a:ext cx="0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638" name="Oval 7"/>
                <p:cNvSpPr/>
                <p:nvPr/>
              </p:nvSpPr>
              <p:spPr>
                <a:xfrm>
                  <a:off x="2292" y="26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9639" name="Line 8"/>
              <p:cNvSpPr/>
              <p:nvPr/>
            </p:nvSpPr>
            <p:spPr>
              <a:xfrm>
                <a:off x="2256" y="2880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9640" name="Group 9"/>
            <p:cNvGrpSpPr/>
            <p:nvPr/>
          </p:nvGrpSpPr>
          <p:grpSpPr>
            <a:xfrm>
              <a:off x="4416" y="3024"/>
              <a:ext cx="96" cy="348"/>
              <a:chOff x="3120" y="3888"/>
              <a:chExt cx="96" cy="348"/>
            </a:xfrm>
          </p:grpSpPr>
          <p:sp>
            <p:nvSpPr>
              <p:cNvPr id="69641" name="Line 10"/>
              <p:cNvSpPr/>
              <p:nvPr/>
            </p:nvSpPr>
            <p:spPr>
              <a:xfrm>
                <a:off x="3168" y="3888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2" name="Oval 11"/>
              <p:cNvSpPr/>
              <p:nvPr/>
            </p:nvSpPr>
            <p:spPr>
              <a:xfrm>
                <a:off x="3120" y="41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43" name="Group 12"/>
            <p:cNvGrpSpPr/>
            <p:nvPr/>
          </p:nvGrpSpPr>
          <p:grpSpPr>
            <a:xfrm>
              <a:off x="5088" y="1752"/>
              <a:ext cx="240" cy="360"/>
              <a:chOff x="3792" y="2616"/>
              <a:chExt cx="240" cy="360"/>
            </a:xfrm>
          </p:grpSpPr>
          <p:sp>
            <p:nvSpPr>
              <p:cNvPr id="69644" name="Line 13"/>
              <p:cNvSpPr/>
              <p:nvPr/>
            </p:nvSpPr>
            <p:spPr>
              <a:xfrm>
                <a:off x="3888" y="2688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5" name="Oval 14"/>
              <p:cNvSpPr/>
              <p:nvPr/>
            </p:nvSpPr>
            <p:spPr>
              <a:xfrm>
                <a:off x="3840" y="261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6" name="Line 15"/>
              <p:cNvSpPr/>
              <p:nvPr/>
            </p:nvSpPr>
            <p:spPr>
              <a:xfrm>
                <a:off x="3792" y="2880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9647" name="Group 16"/>
            <p:cNvGrpSpPr/>
            <p:nvPr/>
          </p:nvGrpSpPr>
          <p:grpSpPr>
            <a:xfrm>
              <a:off x="4224" y="1740"/>
              <a:ext cx="432" cy="372"/>
              <a:chOff x="2928" y="2604"/>
              <a:chExt cx="432" cy="372"/>
            </a:xfrm>
          </p:grpSpPr>
          <p:sp>
            <p:nvSpPr>
              <p:cNvPr id="69648" name="Line 17"/>
              <p:cNvSpPr/>
              <p:nvPr/>
            </p:nvSpPr>
            <p:spPr>
              <a:xfrm>
                <a:off x="3168" y="2688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9" name="Oval 18"/>
              <p:cNvSpPr/>
              <p:nvPr/>
            </p:nvSpPr>
            <p:spPr>
              <a:xfrm>
                <a:off x="3120" y="260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50" name="Line 19"/>
              <p:cNvSpPr/>
              <p:nvPr/>
            </p:nvSpPr>
            <p:spPr>
              <a:xfrm>
                <a:off x="2928" y="2880"/>
                <a:ext cx="432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51" name="Rectangle 20"/>
            <p:cNvSpPr/>
            <p:nvPr/>
          </p:nvSpPr>
          <p:spPr>
            <a:xfrm>
              <a:off x="3552" y="2016"/>
              <a:ext cx="1776" cy="144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2" name="Line 21"/>
            <p:cNvSpPr/>
            <p:nvPr/>
          </p:nvSpPr>
          <p:spPr>
            <a:xfrm flipH="1">
              <a:off x="3648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3" name="Line 22"/>
            <p:cNvSpPr/>
            <p:nvPr/>
          </p:nvSpPr>
          <p:spPr>
            <a:xfrm flipH="1">
              <a:off x="3552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4" name="Line 23"/>
            <p:cNvSpPr/>
            <p:nvPr/>
          </p:nvSpPr>
          <p:spPr>
            <a:xfrm flipH="1">
              <a:off x="4032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5" name="Line 24"/>
            <p:cNvSpPr/>
            <p:nvPr/>
          </p:nvSpPr>
          <p:spPr>
            <a:xfrm flipH="1">
              <a:off x="4992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6" name="Line 25"/>
            <p:cNvSpPr/>
            <p:nvPr/>
          </p:nvSpPr>
          <p:spPr>
            <a:xfrm flipH="1">
              <a:off x="5088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7" name="Line 26"/>
            <p:cNvSpPr/>
            <p:nvPr/>
          </p:nvSpPr>
          <p:spPr>
            <a:xfrm flipH="1">
              <a:off x="5184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8" name="Line 27"/>
            <p:cNvSpPr/>
            <p:nvPr/>
          </p:nvSpPr>
          <p:spPr>
            <a:xfrm flipH="1">
              <a:off x="3744" y="2064"/>
              <a:ext cx="96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9" name="Line 28"/>
            <p:cNvSpPr/>
            <p:nvPr/>
          </p:nvSpPr>
          <p:spPr>
            <a:xfrm flipH="1">
              <a:off x="3936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Line 29"/>
            <p:cNvSpPr/>
            <p:nvPr/>
          </p:nvSpPr>
          <p:spPr>
            <a:xfrm flipH="1">
              <a:off x="3840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1" name="Line 30"/>
            <p:cNvSpPr/>
            <p:nvPr/>
          </p:nvSpPr>
          <p:spPr>
            <a:xfrm flipH="1">
              <a:off x="3744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2" name="Line 31"/>
            <p:cNvSpPr/>
            <p:nvPr/>
          </p:nvSpPr>
          <p:spPr>
            <a:xfrm flipH="1">
              <a:off x="4800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3" name="Line 32"/>
            <p:cNvSpPr/>
            <p:nvPr/>
          </p:nvSpPr>
          <p:spPr>
            <a:xfrm flipH="1">
              <a:off x="4896" y="201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64" name="Group 33"/>
            <p:cNvGrpSpPr/>
            <p:nvPr/>
          </p:nvGrpSpPr>
          <p:grpSpPr>
            <a:xfrm>
              <a:off x="3792" y="2016"/>
              <a:ext cx="1296" cy="144"/>
              <a:chOff x="2496" y="2880"/>
              <a:chExt cx="1296" cy="144"/>
            </a:xfrm>
          </p:grpSpPr>
          <p:sp>
            <p:nvSpPr>
              <p:cNvPr id="69665" name="AutoShape 34"/>
              <p:cNvSpPr/>
              <p:nvPr/>
            </p:nvSpPr>
            <p:spPr>
              <a:xfrm>
                <a:off x="3456" y="2880"/>
                <a:ext cx="336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6" name="Line 35"/>
              <p:cNvSpPr/>
              <p:nvPr/>
            </p:nvSpPr>
            <p:spPr>
              <a:xfrm>
                <a:off x="345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67" name="Line 36"/>
              <p:cNvSpPr/>
              <p:nvPr/>
            </p:nvSpPr>
            <p:spPr>
              <a:xfrm flipH="1">
                <a:off x="3696" y="2880"/>
                <a:ext cx="96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9668" name="Group 37"/>
              <p:cNvGrpSpPr/>
              <p:nvPr/>
            </p:nvGrpSpPr>
            <p:grpSpPr>
              <a:xfrm>
                <a:off x="2496" y="2880"/>
                <a:ext cx="336" cy="144"/>
                <a:chOff x="2496" y="2880"/>
                <a:chExt cx="336" cy="144"/>
              </a:xfrm>
            </p:grpSpPr>
            <p:sp>
              <p:nvSpPr>
                <p:cNvPr id="69669" name="AutoShape 38"/>
                <p:cNvSpPr/>
                <p:nvPr/>
              </p:nvSpPr>
              <p:spPr>
                <a:xfrm>
                  <a:off x="2496" y="2880"/>
                  <a:ext cx="336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9670" name="Line 39"/>
                <p:cNvSpPr/>
                <p:nvPr/>
              </p:nvSpPr>
              <p:spPr>
                <a:xfrm>
                  <a:off x="249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671" name="Line 40"/>
                <p:cNvSpPr/>
                <p:nvPr/>
              </p:nvSpPr>
              <p:spPr>
                <a:xfrm flipH="1">
                  <a:off x="2736" y="2880"/>
                  <a:ext cx="96" cy="1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672" name="Line 41"/>
                <p:cNvSpPr/>
                <p:nvPr/>
              </p:nvSpPr>
              <p:spPr>
                <a:xfrm>
                  <a:off x="2592" y="3024"/>
                  <a:ext cx="14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9673" name="Line 42"/>
              <p:cNvSpPr/>
              <p:nvPr/>
            </p:nvSpPr>
            <p:spPr>
              <a:xfrm>
                <a:off x="3552" y="302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74" name="Rectangle 43"/>
            <p:cNvSpPr/>
            <p:nvPr/>
          </p:nvSpPr>
          <p:spPr>
            <a:xfrm>
              <a:off x="3552" y="2160"/>
              <a:ext cx="1776" cy="96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75" name="Text Box 44"/>
            <p:cNvSpPr txBox="1"/>
            <p:nvPr/>
          </p:nvSpPr>
          <p:spPr>
            <a:xfrm>
              <a:off x="4128" y="2822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型衬底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9676" name="Group 45"/>
            <p:cNvGrpSpPr/>
            <p:nvPr/>
          </p:nvGrpSpPr>
          <p:grpSpPr>
            <a:xfrm>
              <a:off x="3744" y="2160"/>
              <a:ext cx="480" cy="250"/>
              <a:chOff x="2448" y="3024"/>
              <a:chExt cx="480" cy="250"/>
            </a:xfrm>
          </p:grpSpPr>
          <p:sp>
            <p:nvSpPr>
              <p:cNvPr id="69677" name="Rectangle 46"/>
              <p:cNvSpPr/>
              <p:nvPr/>
            </p:nvSpPr>
            <p:spPr>
              <a:xfrm>
                <a:off x="244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78" name="Text Box 47"/>
              <p:cNvSpPr txBox="1"/>
              <p:nvPr/>
            </p:nvSpPr>
            <p:spPr>
              <a:xfrm>
                <a:off x="2544" y="302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79" name="Group 48"/>
            <p:cNvGrpSpPr/>
            <p:nvPr/>
          </p:nvGrpSpPr>
          <p:grpSpPr>
            <a:xfrm>
              <a:off x="4704" y="2150"/>
              <a:ext cx="480" cy="250"/>
              <a:chOff x="3408" y="3014"/>
              <a:chExt cx="480" cy="250"/>
            </a:xfrm>
          </p:grpSpPr>
          <p:sp>
            <p:nvSpPr>
              <p:cNvPr id="69680" name="Rectangle 49"/>
              <p:cNvSpPr/>
              <p:nvPr/>
            </p:nvSpPr>
            <p:spPr>
              <a:xfrm>
                <a:off x="3408" y="3024"/>
                <a:ext cx="432" cy="24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81" name="Text Box 50"/>
              <p:cNvSpPr txBox="1"/>
              <p:nvPr/>
            </p:nvSpPr>
            <p:spPr>
              <a:xfrm>
                <a:off x="3504" y="301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30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82" name="Text Box 51"/>
            <p:cNvSpPr txBox="1"/>
            <p:nvPr/>
          </p:nvSpPr>
          <p:spPr>
            <a:xfrm>
              <a:off x="4464" y="316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3" name="Text Box 52"/>
            <p:cNvSpPr txBox="1"/>
            <p:nvPr/>
          </p:nvSpPr>
          <p:spPr>
            <a:xfrm>
              <a:off x="4512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4" name="Text Box 53"/>
            <p:cNvSpPr txBox="1"/>
            <p:nvPr/>
          </p:nvSpPr>
          <p:spPr>
            <a:xfrm>
              <a:off x="3408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5" name="Text Box 54"/>
            <p:cNvSpPr txBox="1"/>
            <p:nvPr/>
          </p:nvSpPr>
          <p:spPr>
            <a:xfrm>
              <a:off x="5184" y="163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6" name="Text Box 55"/>
            <p:cNvSpPr txBox="1"/>
            <p:nvPr/>
          </p:nvSpPr>
          <p:spPr>
            <a:xfrm>
              <a:off x="4128" y="1958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++++++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87" name="Line 56"/>
            <p:cNvSpPr/>
            <p:nvPr/>
          </p:nvSpPr>
          <p:spPr>
            <a:xfrm>
              <a:off x="4176" y="2208"/>
              <a:ext cx="528" cy="0"/>
            </a:xfrm>
            <a:prstGeom prst="line">
              <a:avLst/>
            </a:prstGeom>
            <a:ln w="38100" cap="flat" cmpd="sng">
              <a:solidFill>
                <a:srgbClr val="9900C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9688" name="Line 57"/>
            <p:cNvSpPr/>
            <p:nvPr/>
          </p:nvSpPr>
          <p:spPr>
            <a:xfrm>
              <a:off x="4188" y="2277"/>
              <a:ext cx="528" cy="0"/>
            </a:xfrm>
            <a:prstGeom prst="line">
              <a:avLst/>
            </a:prstGeom>
            <a:ln w="38100" cap="flat" cmpd="sng">
              <a:solidFill>
                <a:srgbClr val="9900C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9689" name="Line 58"/>
            <p:cNvSpPr/>
            <p:nvPr/>
          </p:nvSpPr>
          <p:spPr>
            <a:xfrm>
              <a:off x="4176" y="2325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5339" name="Text Box 59"/>
          <p:cNvSpPr txBox="1"/>
          <p:nvPr/>
        </p:nvSpPr>
        <p:spPr>
          <a:xfrm>
            <a:off x="936625" y="755650"/>
            <a:ext cx="8031163" cy="1411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制造过程中预先在二氧化硅的绝缘层中掺入正离子，这些正离子电场在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型衬底中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感应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负电荷，形成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反型层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。即使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也会形成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型导电沟道。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0" name="Text Box 60"/>
          <p:cNvSpPr txBox="1"/>
          <p:nvPr/>
        </p:nvSpPr>
        <p:spPr>
          <a:xfrm>
            <a:off x="6553200" y="3124200"/>
            <a:ext cx="1143000" cy="3968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++++++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1" name="Text Box 61"/>
          <p:cNvSpPr txBox="1"/>
          <p:nvPr/>
        </p:nvSpPr>
        <p:spPr>
          <a:xfrm>
            <a:off x="6553200" y="3124200"/>
            <a:ext cx="1143000" cy="3968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++++++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2" name="Text Box 62"/>
          <p:cNvSpPr txBox="1"/>
          <p:nvPr/>
        </p:nvSpPr>
        <p:spPr>
          <a:xfrm>
            <a:off x="952500" y="2249488"/>
            <a:ext cx="4267200" cy="965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i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0</a:t>
            </a:r>
            <a:r>
              <a:rPr lang="zh-CN" altLang="en-US" sz="26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，产生较大的漏极电流；</a:t>
            </a:r>
            <a:endParaRPr lang="zh-CN" altLang="en-US" sz="2600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3" name="Text Box 63"/>
          <p:cNvSpPr txBox="1"/>
          <p:nvPr/>
        </p:nvSpPr>
        <p:spPr>
          <a:xfrm>
            <a:off x="898525" y="3141663"/>
            <a:ext cx="4267200" cy="14017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0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，绝缘层中正离子感应的负电荷减少，导电沟道变窄，</a:t>
            </a:r>
            <a:r>
              <a:rPr lang="en-US" altLang="zh-CN" sz="2600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减小；</a:t>
            </a:r>
            <a:endParaRPr lang="zh-CN" altLang="en-US" sz="26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4" name="Text Box 64"/>
          <p:cNvSpPr txBox="1"/>
          <p:nvPr/>
        </p:nvSpPr>
        <p:spPr>
          <a:xfrm>
            <a:off x="854075" y="4535488"/>
            <a:ext cx="4343400" cy="965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i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6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600" b="1">
                <a:solidFill>
                  <a:srgbClr val="A5002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zh-CN" altLang="en-US" sz="2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感应电荷被“耗尽”，</a:t>
            </a:r>
            <a:r>
              <a:rPr lang="en-US" altLang="zh-CN" sz="2600" b="1" i="1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 err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 </a:t>
            </a:r>
            <a:r>
              <a:rPr lang="en-US" altLang="zh-CN" sz="26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5" name="Text Box 65"/>
          <p:cNvSpPr txBox="1"/>
          <p:nvPr/>
        </p:nvSpPr>
        <p:spPr>
          <a:xfrm>
            <a:off x="1143000" y="5867400"/>
            <a:ext cx="3810000" cy="48895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称为夹断电压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6" name="Text Box 66"/>
          <p:cNvSpPr txBox="1"/>
          <p:nvPr/>
        </p:nvSpPr>
        <p:spPr>
          <a:xfrm>
            <a:off x="5791200" y="56388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1.4.11</a:t>
            </a:r>
            <a:endParaRPr lang="en-US" altLang="zh-CN" sz="20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98" name="灯片编号占位符 67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2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339" grpId="0"/>
      <p:bldP spid="225340" grpId="0" animBg="1"/>
      <p:bldP spid="225341" grpId="0" animBg="1"/>
      <p:bldP spid="225342" grpId="0"/>
      <p:bldP spid="225343" grpId="0"/>
      <p:bldP spid="225344" grpId="0"/>
      <p:bldP spid="225345" grpId="0" animBg="1"/>
      <p:bldP spid="2253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Text Box 2"/>
          <p:cNvSpPr txBox="1"/>
          <p:nvPr/>
        </p:nvSpPr>
        <p:spPr>
          <a:xfrm>
            <a:off x="1089025" y="223838"/>
            <a:ext cx="3810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PN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结中载流子的运动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9" name="Line 3"/>
          <p:cNvSpPr/>
          <p:nvPr/>
        </p:nvSpPr>
        <p:spPr>
          <a:xfrm>
            <a:off x="5562600" y="22098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</p:spPr>
      </p:sp>
      <p:sp>
        <p:nvSpPr>
          <p:cNvPr id="152580" name="Line 4"/>
          <p:cNvSpPr/>
          <p:nvPr/>
        </p:nvSpPr>
        <p:spPr>
          <a:xfrm>
            <a:off x="5791200" y="2819400"/>
            <a:ext cx="685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2581" name="Line 5"/>
          <p:cNvSpPr/>
          <p:nvPr/>
        </p:nvSpPr>
        <p:spPr>
          <a:xfrm>
            <a:off x="5486400" y="3429000"/>
            <a:ext cx="1295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</p:spPr>
      </p:sp>
      <p:sp>
        <p:nvSpPr>
          <p:cNvPr id="152582" name="Line 6"/>
          <p:cNvSpPr/>
          <p:nvPr/>
        </p:nvSpPr>
        <p:spPr>
          <a:xfrm>
            <a:off x="5181600" y="1600200"/>
            <a:ext cx="1295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grpSp>
        <p:nvGrpSpPr>
          <p:cNvPr id="2" name="Group 7"/>
          <p:cNvGrpSpPr/>
          <p:nvPr/>
        </p:nvGrpSpPr>
        <p:grpSpPr>
          <a:xfrm>
            <a:off x="4648200" y="3810000"/>
            <a:ext cx="2667000" cy="2667000"/>
            <a:chOff x="2928" y="2496"/>
            <a:chExt cx="1680" cy="1680"/>
          </a:xfrm>
        </p:grpSpPr>
        <p:sp>
          <p:nvSpPr>
            <p:cNvPr id="13319" name="Line 8"/>
            <p:cNvSpPr/>
            <p:nvPr/>
          </p:nvSpPr>
          <p:spPr>
            <a:xfrm>
              <a:off x="2928" y="2496"/>
              <a:ext cx="0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3320" name="Line 9"/>
            <p:cNvSpPr/>
            <p:nvPr/>
          </p:nvSpPr>
          <p:spPr>
            <a:xfrm>
              <a:off x="4608" y="2496"/>
              <a:ext cx="0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52586" name="Text Box 10"/>
          <p:cNvSpPr txBox="1"/>
          <p:nvPr/>
        </p:nvSpPr>
        <p:spPr>
          <a:xfrm>
            <a:off x="5410200" y="35814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耗尽层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3810000"/>
            <a:ext cx="2667000" cy="396875"/>
            <a:chOff x="2928" y="2496"/>
            <a:chExt cx="1680" cy="250"/>
          </a:xfrm>
        </p:grpSpPr>
        <p:sp>
          <p:nvSpPr>
            <p:cNvPr id="13323" name="Line 12"/>
            <p:cNvSpPr/>
            <p:nvPr/>
          </p:nvSpPr>
          <p:spPr>
            <a:xfrm>
              <a:off x="4224" y="264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4" name="Line 13"/>
            <p:cNvSpPr/>
            <p:nvPr/>
          </p:nvSpPr>
          <p:spPr>
            <a:xfrm rot="-10764191">
              <a:off x="2928" y="2639"/>
              <a:ext cx="38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5" name="Text Box 14"/>
            <p:cNvSpPr txBox="1"/>
            <p:nvPr/>
          </p:nvSpPr>
          <p:spPr>
            <a:xfrm>
              <a:off x="3312" y="2496"/>
              <a:ext cx="9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空间电荷区</a:t>
              </a:r>
              <a:endParaRPr lang="zh-CN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124200" y="3810000"/>
            <a:ext cx="5715000" cy="2576513"/>
            <a:chOff x="1968" y="2496"/>
            <a:chExt cx="3600" cy="1623"/>
          </a:xfrm>
        </p:grpSpPr>
        <p:grpSp>
          <p:nvGrpSpPr>
            <p:cNvPr id="13327" name="Group 16"/>
            <p:cNvGrpSpPr/>
            <p:nvPr/>
          </p:nvGrpSpPr>
          <p:grpSpPr>
            <a:xfrm>
              <a:off x="2112" y="2919"/>
              <a:ext cx="288" cy="288"/>
              <a:chOff x="1968" y="2592"/>
              <a:chExt cx="288" cy="288"/>
            </a:xfrm>
          </p:grpSpPr>
          <p:sp>
            <p:nvSpPr>
              <p:cNvPr id="13328" name="Oval 17"/>
              <p:cNvSpPr/>
              <p:nvPr/>
            </p:nvSpPr>
            <p:spPr>
              <a:xfrm>
                <a:off x="1968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29" name="Line 18"/>
              <p:cNvSpPr/>
              <p:nvPr/>
            </p:nvSpPr>
            <p:spPr>
              <a:xfrm>
                <a:off x="2016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30" name="Group 19"/>
            <p:cNvGrpSpPr/>
            <p:nvPr/>
          </p:nvGrpSpPr>
          <p:grpSpPr>
            <a:xfrm>
              <a:off x="2544" y="2919"/>
              <a:ext cx="288" cy="288"/>
              <a:chOff x="2496" y="2784"/>
              <a:chExt cx="288" cy="288"/>
            </a:xfrm>
          </p:grpSpPr>
          <p:sp>
            <p:nvSpPr>
              <p:cNvPr id="13331" name="Oval 20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2" name="Line 21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33" name="Group 22"/>
            <p:cNvGrpSpPr/>
            <p:nvPr/>
          </p:nvGrpSpPr>
          <p:grpSpPr>
            <a:xfrm>
              <a:off x="2112" y="3303"/>
              <a:ext cx="288" cy="288"/>
              <a:chOff x="2160" y="2928"/>
              <a:chExt cx="288" cy="288"/>
            </a:xfrm>
          </p:grpSpPr>
          <p:sp>
            <p:nvSpPr>
              <p:cNvPr id="13334" name="Oval 23"/>
              <p:cNvSpPr/>
              <p:nvPr/>
            </p:nvSpPr>
            <p:spPr>
              <a:xfrm>
                <a:off x="2160" y="292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5" name="Line 24"/>
              <p:cNvSpPr/>
              <p:nvPr/>
            </p:nvSpPr>
            <p:spPr>
              <a:xfrm>
                <a:off x="2208" y="3072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36" name="Group 25"/>
            <p:cNvGrpSpPr/>
            <p:nvPr/>
          </p:nvGrpSpPr>
          <p:grpSpPr>
            <a:xfrm>
              <a:off x="2544" y="3303"/>
              <a:ext cx="288" cy="288"/>
              <a:chOff x="2016" y="3456"/>
              <a:chExt cx="288" cy="288"/>
            </a:xfrm>
          </p:grpSpPr>
          <p:sp>
            <p:nvSpPr>
              <p:cNvPr id="13337" name="Oval 26"/>
              <p:cNvSpPr/>
              <p:nvPr/>
            </p:nvSpPr>
            <p:spPr>
              <a:xfrm>
                <a:off x="2016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8" name="Line 27"/>
              <p:cNvSpPr/>
              <p:nvPr/>
            </p:nvSpPr>
            <p:spPr>
              <a:xfrm>
                <a:off x="2064" y="3600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339" name="Oval 28"/>
            <p:cNvSpPr/>
            <p:nvPr/>
          </p:nvSpPr>
          <p:spPr>
            <a:xfrm>
              <a:off x="2400" y="3063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Oval 29"/>
            <p:cNvSpPr/>
            <p:nvPr/>
          </p:nvSpPr>
          <p:spPr>
            <a:xfrm>
              <a:off x="2832" y="3543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Oval 30"/>
            <p:cNvSpPr/>
            <p:nvPr/>
          </p:nvSpPr>
          <p:spPr>
            <a:xfrm>
              <a:off x="2448" y="3735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Oval 31"/>
            <p:cNvSpPr/>
            <p:nvPr/>
          </p:nvSpPr>
          <p:spPr>
            <a:xfrm>
              <a:off x="2352" y="3543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Oval 32"/>
            <p:cNvSpPr/>
            <p:nvPr/>
          </p:nvSpPr>
          <p:spPr>
            <a:xfrm>
              <a:off x="2064" y="3927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Oval 33"/>
            <p:cNvSpPr/>
            <p:nvPr/>
          </p:nvSpPr>
          <p:spPr>
            <a:xfrm>
              <a:off x="2784" y="2871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345" name="Group 34"/>
            <p:cNvGrpSpPr/>
            <p:nvPr/>
          </p:nvGrpSpPr>
          <p:grpSpPr>
            <a:xfrm>
              <a:off x="5136" y="2919"/>
              <a:ext cx="288" cy="288"/>
              <a:chOff x="3024" y="2592"/>
              <a:chExt cx="288" cy="288"/>
            </a:xfrm>
          </p:grpSpPr>
          <p:grpSp>
            <p:nvGrpSpPr>
              <p:cNvPr id="13346" name="Group 35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347" name="Oval 36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8" name="Line 37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49" name="Line 38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350" name="Oval 39"/>
            <p:cNvSpPr/>
            <p:nvPr/>
          </p:nvSpPr>
          <p:spPr>
            <a:xfrm>
              <a:off x="4138" y="3716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351" name="Group 40"/>
            <p:cNvGrpSpPr/>
            <p:nvPr/>
          </p:nvGrpSpPr>
          <p:grpSpPr>
            <a:xfrm>
              <a:off x="4138" y="3236"/>
              <a:ext cx="96" cy="576"/>
              <a:chOff x="4944" y="720"/>
              <a:chExt cx="96" cy="576"/>
            </a:xfrm>
          </p:grpSpPr>
          <p:sp>
            <p:nvSpPr>
              <p:cNvPr id="13352" name="Oval 41"/>
              <p:cNvSpPr/>
              <p:nvPr/>
            </p:nvSpPr>
            <p:spPr>
              <a:xfrm>
                <a:off x="4944" y="7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3" name="Oval 42"/>
              <p:cNvSpPr/>
              <p:nvPr/>
            </p:nvSpPr>
            <p:spPr>
              <a:xfrm>
                <a:off x="4944" y="120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54" name="Oval 43"/>
            <p:cNvSpPr/>
            <p:nvPr/>
          </p:nvSpPr>
          <p:spPr>
            <a:xfrm>
              <a:off x="4656" y="2871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Oval 44"/>
            <p:cNvSpPr/>
            <p:nvPr/>
          </p:nvSpPr>
          <p:spPr>
            <a:xfrm>
              <a:off x="5280" y="2823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56" name="Oval 45"/>
            <p:cNvSpPr/>
            <p:nvPr/>
          </p:nvSpPr>
          <p:spPr>
            <a:xfrm>
              <a:off x="5040" y="3879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57" name="Oval 46"/>
            <p:cNvSpPr/>
            <p:nvPr/>
          </p:nvSpPr>
          <p:spPr>
            <a:xfrm>
              <a:off x="4944" y="3639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58" name="Oval 47"/>
            <p:cNvSpPr/>
            <p:nvPr/>
          </p:nvSpPr>
          <p:spPr>
            <a:xfrm>
              <a:off x="4608" y="3495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359" name="Group 48"/>
            <p:cNvGrpSpPr/>
            <p:nvPr/>
          </p:nvGrpSpPr>
          <p:grpSpPr>
            <a:xfrm>
              <a:off x="4704" y="2919"/>
              <a:ext cx="288" cy="288"/>
              <a:chOff x="3024" y="2592"/>
              <a:chExt cx="288" cy="288"/>
            </a:xfrm>
          </p:grpSpPr>
          <p:grpSp>
            <p:nvGrpSpPr>
              <p:cNvPr id="13360" name="Group 49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361" name="Oval 50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2" name="Line 51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63" name="Line 52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64" name="Group 53"/>
            <p:cNvGrpSpPr/>
            <p:nvPr/>
          </p:nvGrpSpPr>
          <p:grpSpPr>
            <a:xfrm>
              <a:off x="4704" y="3303"/>
              <a:ext cx="288" cy="288"/>
              <a:chOff x="3024" y="2592"/>
              <a:chExt cx="288" cy="288"/>
            </a:xfrm>
          </p:grpSpPr>
          <p:grpSp>
            <p:nvGrpSpPr>
              <p:cNvPr id="13365" name="Group 54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366" name="Oval 55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7" name="Line 56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68" name="Line 57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69" name="Group 58"/>
            <p:cNvGrpSpPr/>
            <p:nvPr/>
          </p:nvGrpSpPr>
          <p:grpSpPr>
            <a:xfrm>
              <a:off x="5136" y="3303"/>
              <a:ext cx="288" cy="288"/>
              <a:chOff x="3024" y="2592"/>
              <a:chExt cx="288" cy="288"/>
            </a:xfrm>
          </p:grpSpPr>
          <p:grpSp>
            <p:nvGrpSpPr>
              <p:cNvPr id="13370" name="Group 59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371" name="Oval 60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72" name="Line 61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73" name="Line 62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74" name="Group 63"/>
            <p:cNvGrpSpPr/>
            <p:nvPr/>
          </p:nvGrpSpPr>
          <p:grpSpPr>
            <a:xfrm>
              <a:off x="4704" y="3687"/>
              <a:ext cx="288" cy="288"/>
              <a:chOff x="3024" y="2592"/>
              <a:chExt cx="288" cy="288"/>
            </a:xfrm>
          </p:grpSpPr>
          <p:grpSp>
            <p:nvGrpSpPr>
              <p:cNvPr id="13375" name="Group 64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376" name="Oval 65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77" name="Line 66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78" name="Line 67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79" name="Group 68"/>
            <p:cNvGrpSpPr/>
            <p:nvPr/>
          </p:nvGrpSpPr>
          <p:grpSpPr>
            <a:xfrm>
              <a:off x="5136" y="3687"/>
              <a:ext cx="288" cy="288"/>
              <a:chOff x="3024" y="2592"/>
              <a:chExt cx="288" cy="288"/>
            </a:xfrm>
          </p:grpSpPr>
          <p:grpSp>
            <p:nvGrpSpPr>
              <p:cNvPr id="13380" name="Group 69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381" name="Oval 70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82" name="Line 71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383" name="Line 72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84" name="Group 73"/>
            <p:cNvGrpSpPr/>
            <p:nvPr/>
          </p:nvGrpSpPr>
          <p:grpSpPr>
            <a:xfrm>
              <a:off x="2112" y="3687"/>
              <a:ext cx="288" cy="288"/>
              <a:chOff x="1968" y="2592"/>
              <a:chExt cx="288" cy="288"/>
            </a:xfrm>
          </p:grpSpPr>
          <p:sp>
            <p:nvSpPr>
              <p:cNvPr id="13385" name="Oval 74"/>
              <p:cNvSpPr/>
              <p:nvPr/>
            </p:nvSpPr>
            <p:spPr>
              <a:xfrm>
                <a:off x="1968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86" name="Line 75"/>
              <p:cNvSpPr/>
              <p:nvPr/>
            </p:nvSpPr>
            <p:spPr>
              <a:xfrm>
                <a:off x="2016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87" name="Group 76"/>
            <p:cNvGrpSpPr/>
            <p:nvPr/>
          </p:nvGrpSpPr>
          <p:grpSpPr>
            <a:xfrm>
              <a:off x="2544" y="3687"/>
              <a:ext cx="288" cy="288"/>
              <a:chOff x="2496" y="2784"/>
              <a:chExt cx="288" cy="288"/>
            </a:xfrm>
          </p:grpSpPr>
          <p:sp>
            <p:nvSpPr>
              <p:cNvPr id="13388" name="Oval 77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89" name="Line 78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3390" name="Rectangle 79"/>
            <p:cNvSpPr/>
            <p:nvPr/>
          </p:nvSpPr>
          <p:spPr>
            <a:xfrm>
              <a:off x="1968" y="2823"/>
              <a:ext cx="3600" cy="129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91" name="Text Box 80"/>
            <p:cNvSpPr txBox="1"/>
            <p:nvPr/>
          </p:nvSpPr>
          <p:spPr>
            <a:xfrm>
              <a:off x="2592" y="2535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92" name="Text Box 81"/>
            <p:cNvSpPr txBox="1"/>
            <p:nvPr/>
          </p:nvSpPr>
          <p:spPr>
            <a:xfrm>
              <a:off x="4704" y="249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93" name="Oval 82"/>
            <p:cNvSpPr/>
            <p:nvPr/>
          </p:nvSpPr>
          <p:spPr>
            <a:xfrm>
              <a:off x="5376" y="3264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394" name="Group 83"/>
            <p:cNvGrpSpPr/>
            <p:nvPr/>
          </p:nvGrpSpPr>
          <p:grpSpPr>
            <a:xfrm>
              <a:off x="3456" y="2928"/>
              <a:ext cx="288" cy="288"/>
              <a:chOff x="2496" y="2784"/>
              <a:chExt cx="288" cy="288"/>
            </a:xfrm>
          </p:grpSpPr>
          <p:sp>
            <p:nvSpPr>
              <p:cNvPr id="13395" name="Oval 84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6" name="Line 85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397" name="Group 86"/>
            <p:cNvGrpSpPr/>
            <p:nvPr/>
          </p:nvGrpSpPr>
          <p:grpSpPr>
            <a:xfrm>
              <a:off x="3024" y="2928"/>
              <a:ext cx="288" cy="288"/>
              <a:chOff x="2496" y="2784"/>
              <a:chExt cx="288" cy="288"/>
            </a:xfrm>
          </p:grpSpPr>
          <p:sp>
            <p:nvSpPr>
              <p:cNvPr id="13398" name="Oval 87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9" name="Line 88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00" name="Group 89"/>
            <p:cNvGrpSpPr/>
            <p:nvPr/>
          </p:nvGrpSpPr>
          <p:grpSpPr>
            <a:xfrm>
              <a:off x="3024" y="3312"/>
              <a:ext cx="288" cy="288"/>
              <a:chOff x="2496" y="2784"/>
              <a:chExt cx="288" cy="288"/>
            </a:xfrm>
          </p:grpSpPr>
          <p:sp>
            <p:nvSpPr>
              <p:cNvPr id="13401" name="Oval 90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2" name="Line 91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03" name="Group 92"/>
            <p:cNvGrpSpPr/>
            <p:nvPr/>
          </p:nvGrpSpPr>
          <p:grpSpPr>
            <a:xfrm>
              <a:off x="3456" y="3303"/>
              <a:ext cx="288" cy="288"/>
              <a:chOff x="2496" y="2784"/>
              <a:chExt cx="288" cy="288"/>
            </a:xfrm>
          </p:grpSpPr>
          <p:sp>
            <p:nvSpPr>
              <p:cNvPr id="13404" name="Oval 93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5" name="Line 94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06" name="Group 95"/>
            <p:cNvGrpSpPr/>
            <p:nvPr/>
          </p:nvGrpSpPr>
          <p:grpSpPr>
            <a:xfrm>
              <a:off x="3024" y="3696"/>
              <a:ext cx="288" cy="288"/>
              <a:chOff x="2496" y="2784"/>
              <a:chExt cx="288" cy="288"/>
            </a:xfrm>
          </p:grpSpPr>
          <p:sp>
            <p:nvSpPr>
              <p:cNvPr id="13407" name="Oval 96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8" name="Line 97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09" name="Group 98"/>
            <p:cNvGrpSpPr/>
            <p:nvPr/>
          </p:nvGrpSpPr>
          <p:grpSpPr>
            <a:xfrm>
              <a:off x="3456" y="3696"/>
              <a:ext cx="288" cy="288"/>
              <a:chOff x="2496" y="2784"/>
              <a:chExt cx="288" cy="288"/>
            </a:xfrm>
          </p:grpSpPr>
          <p:sp>
            <p:nvSpPr>
              <p:cNvPr id="13410" name="Oval 99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1" name="Line 100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12" name="Group 101"/>
            <p:cNvGrpSpPr/>
            <p:nvPr/>
          </p:nvGrpSpPr>
          <p:grpSpPr>
            <a:xfrm>
              <a:off x="3840" y="2928"/>
              <a:ext cx="288" cy="288"/>
              <a:chOff x="3024" y="2592"/>
              <a:chExt cx="288" cy="288"/>
            </a:xfrm>
          </p:grpSpPr>
          <p:grpSp>
            <p:nvGrpSpPr>
              <p:cNvPr id="13413" name="Group 102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414" name="Oval 103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15" name="Line 104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416" name="Line 105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17" name="Group 106"/>
            <p:cNvGrpSpPr/>
            <p:nvPr/>
          </p:nvGrpSpPr>
          <p:grpSpPr>
            <a:xfrm>
              <a:off x="4224" y="2928"/>
              <a:ext cx="288" cy="288"/>
              <a:chOff x="3024" y="2592"/>
              <a:chExt cx="288" cy="288"/>
            </a:xfrm>
          </p:grpSpPr>
          <p:grpSp>
            <p:nvGrpSpPr>
              <p:cNvPr id="13418" name="Group 107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419" name="Oval 108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20" name="Line 109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421" name="Line 110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22" name="Group 111"/>
            <p:cNvGrpSpPr/>
            <p:nvPr/>
          </p:nvGrpSpPr>
          <p:grpSpPr>
            <a:xfrm>
              <a:off x="3840" y="3312"/>
              <a:ext cx="288" cy="288"/>
              <a:chOff x="3024" y="2592"/>
              <a:chExt cx="288" cy="288"/>
            </a:xfrm>
          </p:grpSpPr>
          <p:grpSp>
            <p:nvGrpSpPr>
              <p:cNvPr id="13423" name="Group 112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424" name="Oval 113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25" name="Line 114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426" name="Line 115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27" name="Group 116"/>
            <p:cNvGrpSpPr/>
            <p:nvPr/>
          </p:nvGrpSpPr>
          <p:grpSpPr>
            <a:xfrm>
              <a:off x="4224" y="3312"/>
              <a:ext cx="288" cy="288"/>
              <a:chOff x="3024" y="2592"/>
              <a:chExt cx="288" cy="288"/>
            </a:xfrm>
          </p:grpSpPr>
          <p:grpSp>
            <p:nvGrpSpPr>
              <p:cNvPr id="13428" name="Group 117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429" name="Oval 118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0" name="Line 119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431" name="Line 120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32" name="Group 121"/>
            <p:cNvGrpSpPr/>
            <p:nvPr/>
          </p:nvGrpSpPr>
          <p:grpSpPr>
            <a:xfrm>
              <a:off x="4224" y="3696"/>
              <a:ext cx="288" cy="288"/>
              <a:chOff x="3024" y="2592"/>
              <a:chExt cx="288" cy="288"/>
            </a:xfrm>
          </p:grpSpPr>
          <p:grpSp>
            <p:nvGrpSpPr>
              <p:cNvPr id="13433" name="Group 122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434" name="Oval 123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5" name="Line 124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436" name="Line 125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3437" name="Group 126"/>
            <p:cNvGrpSpPr/>
            <p:nvPr/>
          </p:nvGrpSpPr>
          <p:grpSpPr>
            <a:xfrm>
              <a:off x="3840" y="3696"/>
              <a:ext cx="288" cy="288"/>
              <a:chOff x="3024" y="2592"/>
              <a:chExt cx="288" cy="288"/>
            </a:xfrm>
          </p:grpSpPr>
          <p:grpSp>
            <p:nvGrpSpPr>
              <p:cNvPr id="13438" name="Group 127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3439" name="Oval 128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40" name="Line 129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441" name="Line 130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2592" name="Group 131"/>
          <p:cNvGrpSpPr/>
          <p:nvPr/>
        </p:nvGrpSpPr>
        <p:grpSpPr>
          <a:xfrm>
            <a:off x="4724400" y="4343400"/>
            <a:ext cx="2514600" cy="2057400"/>
            <a:chOff x="2976" y="2832"/>
            <a:chExt cx="1584" cy="1296"/>
          </a:xfrm>
        </p:grpSpPr>
        <p:sp>
          <p:nvSpPr>
            <p:cNvPr id="13443" name="Rectangle 132"/>
            <p:cNvSpPr/>
            <p:nvPr/>
          </p:nvSpPr>
          <p:spPr>
            <a:xfrm>
              <a:off x="2976" y="2832"/>
              <a:ext cx="1584" cy="124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444" name="Group 133"/>
            <p:cNvGrpSpPr/>
            <p:nvPr/>
          </p:nvGrpSpPr>
          <p:grpSpPr>
            <a:xfrm>
              <a:off x="2976" y="2928"/>
              <a:ext cx="1584" cy="1056"/>
              <a:chOff x="2976" y="2928"/>
              <a:chExt cx="1584" cy="1056"/>
            </a:xfrm>
          </p:grpSpPr>
          <p:grpSp>
            <p:nvGrpSpPr>
              <p:cNvPr id="13445" name="Group 134"/>
              <p:cNvGrpSpPr/>
              <p:nvPr/>
            </p:nvGrpSpPr>
            <p:grpSpPr>
              <a:xfrm>
                <a:off x="3408" y="2928"/>
                <a:ext cx="288" cy="288"/>
                <a:chOff x="1440" y="2592"/>
                <a:chExt cx="288" cy="288"/>
              </a:xfrm>
            </p:grpSpPr>
            <p:sp>
              <p:nvSpPr>
                <p:cNvPr id="13446" name="Oval 135"/>
                <p:cNvSpPr/>
                <p:nvPr/>
              </p:nvSpPr>
              <p:spPr>
                <a:xfrm>
                  <a:off x="1440" y="2592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47" name="Line 136"/>
                <p:cNvSpPr/>
                <p:nvPr/>
              </p:nvSpPr>
              <p:spPr>
                <a:xfrm>
                  <a:off x="1488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48" name="Group 137"/>
              <p:cNvGrpSpPr/>
              <p:nvPr/>
            </p:nvGrpSpPr>
            <p:grpSpPr>
              <a:xfrm>
                <a:off x="2976" y="3312"/>
                <a:ext cx="288" cy="288"/>
                <a:chOff x="1440" y="3120"/>
                <a:chExt cx="288" cy="288"/>
              </a:xfrm>
            </p:grpSpPr>
            <p:sp>
              <p:nvSpPr>
                <p:cNvPr id="13449" name="Oval 138"/>
                <p:cNvSpPr/>
                <p:nvPr/>
              </p:nvSpPr>
              <p:spPr>
                <a:xfrm>
                  <a:off x="1440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50" name="Line 139"/>
                <p:cNvSpPr/>
                <p:nvPr/>
              </p:nvSpPr>
              <p:spPr>
                <a:xfrm>
                  <a:off x="1488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51" name="Group 140"/>
              <p:cNvGrpSpPr/>
              <p:nvPr/>
            </p:nvGrpSpPr>
            <p:grpSpPr>
              <a:xfrm>
                <a:off x="2976" y="2928"/>
                <a:ext cx="288" cy="288"/>
                <a:chOff x="1056" y="2688"/>
                <a:chExt cx="288" cy="288"/>
              </a:xfrm>
            </p:grpSpPr>
            <p:sp>
              <p:nvSpPr>
                <p:cNvPr id="13452" name="Oval 141"/>
                <p:cNvSpPr/>
                <p:nvPr/>
              </p:nvSpPr>
              <p:spPr>
                <a:xfrm>
                  <a:off x="1056" y="2688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53" name="Line 142"/>
                <p:cNvSpPr/>
                <p:nvPr/>
              </p:nvSpPr>
              <p:spPr>
                <a:xfrm>
                  <a:off x="1104" y="283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54" name="Group 143"/>
              <p:cNvGrpSpPr/>
              <p:nvPr/>
            </p:nvGrpSpPr>
            <p:grpSpPr>
              <a:xfrm>
                <a:off x="3408" y="3312"/>
                <a:ext cx="288" cy="288"/>
                <a:chOff x="1776" y="3120"/>
                <a:chExt cx="288" cy="288"/>
              </a:xfrm>
            </p:grpSpPr>
            <p:sp>
              <p:nvSpPr>
                <p:cNvPr id="13455" name="Oval 144"/>
                <p:cNvSpPr/>
                <p:nvPr/>
              </p:nvSpPr>
              <p:spPr>
                <a:xfrm>
                  <a:off x="1776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56" name="Line 145"/>
                <p:cNvSpPr/>
                <p:nvPr/>
              </p:nvSpPr>
              <p:spPr>
                <a:xfrm>
                  <a:off x="1824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57" name="Group 146"/>
              <p:cNvGrpSpPr/>
              <p:nvPr/>
            </p:nvGrpSpPr>
            <p:grpSpPr>
              <a:xfrm>
                <a:off x="3840" y="2928"/>
                <a:ext cx="288" cy="288"/>
                <a:chOff x="3024" y="2592"/>
                <a:chExt cx="288" cy="288"/>
              </a:xfrm>
            </p:grpSpPr>
            <p:grpSp>
              <p:nvGrpSpPr>
                <p:cNvPr id="13458" name="Group 147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459" name="Oval 148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60" name="Line 149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461" name="Line 150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62" name="Group 151"/>
              <p:cNvGrpSpPr/>
              <p:nvPr/>
            </p:nvGrpSpPr>
            <p:grpSpPr>
              <a:xfrm>
                <a:off x="3840" y="3312"/>
                <a:ext cx="288" cy="288"/>
                <a:chOff x="3024" y="2592"/>
                <a:chExt cx="288" cy="288"/>
              </a:xfrm>
            </p:grpSpPr>
            <p:grpSp>
              <p:nvGrpSpPr>
                <p:cNvPr id="13463" name="Group 152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464" name="Oval 153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65" name="Line 154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466" name="Line 155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67" name="Group 156"/>
              <p:cNvGrpSpPr/>
              <p:nvPr/>
            </p:nvGrpSpPr>
            <p:grpSpPr>
              <a:xfrm>
                <a:off x="4272" y="2928"/>
                <a:ext cx="288" cy="288"/>
                <a:chOff x="3024" y="2592"/>
                <a:chExt cx="288" cy="288"/>
              </a:xfrm>
            </p:grpSpPr>
            <p:grpSp>
              <p:nvGrpSpPr>
                <p:cNvPr id="13468" name="Group 157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469" name="Oval 158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70" name="Line 159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471" name="Line 160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72" name="Group 161"/>
              <p:cNvGrpSpPr/>
              <p:nvPr/>
            </p:nvGrpSpPr>
            <p:grpSpPr>
              <a:xfrm>
                <a:off x="4272" y="3312"/>
                <a:ext cx="288" cy="288"/>
                <a:chOff x="3024" y="2592"/>
                <a:chExt cx="288" cy="288"/>
              </a:xfrm>
            </p:grpSpPr>
            <p:grpSp>
              <p:nvGrpSpPr>
                <p:cNvPr id="13473" name="Group 162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474" name="Oval 163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75" name="Line 164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476" name="Line 165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77" name="Group 166"/>
              <p:cNvGrpSpPr/>
              <p:nvPr/>
            </p:nvGrpSpPr>
            <p:grpSpPr>
              <a:xfrm>
                <a:off x="3840" y="3696"/>
                <a:ext cx="288" cy="288"/>
                <a:chOff x="3024" y="2592"/>
                <a:chExt cx="288" cy="288"/>
              </a:xfrm>
            </p:grpSpPr>
            <p:grpSp>
              <p:nvGrpSpPr>
                <p:cNvPr id="13478" name="Group 167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479" name="Oval 168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80" name="Line 169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481" name="Line 170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82" name="Group 171"/>
              <p:cNvGrpSpPr/>
              <p:nvPr/>
            </p:nvGrpSpPr>
            <p:grpSpPr>
              <a:xfrm>
                <a:off x="4272" y="3696"/>
                <a:ext cx="288" cy="288"/>
                <a:chOff x="3024" y="2592"/>
                <a:chExt cx="288" cy="288"/>
              </a:xfrm>
            </p:grpSpPr>
            <p:grpSp>
              <p:nvGrpSpPr>
                <p:cNvPr id="13483" name="Group 172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484" name="Oval 173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85" name="Line 174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486" name="Line 175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87" name="Group 176"/>
              <p:cNvGrpSpPr/>
              <p:nvPr/>
            </p:nvGrpSpPr>
            <p:grpSpPr>
              <a:xfrm>
                <a:off x="2976" y="3696"/>
                <a:ext cx="288" cy="288"/>
                <a:chOff x="1056" y="2688"/>
                <a:chExt cx="288" cy="288"/>
              </a:xfrm>
            </p:grpSpPr>
            <p:sp>
              <p:nvSpPr>
                <p:cNvPr id="13488" name="Oval 177"/>
                <p:cNvSpPr/>
                <p:nvPr/>
              </p:nvSpPr>
              <p:spPr>
                <a:xfrm>
                  <a:off x="1056" y="2688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89" name="Line 178"/>
                <p:cNvSpPr/>
                <p:nvPr/>
              </p:nvSpPr>
              <p:spPr>
                <a:xfrm>
                  <a:off x="1104" y="283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490" name="Group 179"/>
              <p:cNvGrpSpPr/>
              <p:nvPr/>
            </p:nvGrpSpPr>
            <p:grpSpPr>
              <a:xfrm>
                <a:off x="3408" y="3696"/>
                <a:ext cx="288" cy="288"/>
                <a:chOff x="1776" y="3120"/>
                <a:chExt cx="288" cy="288"/>
              </a:xfrm>
            </p:grpSpPr>
            <p:sp>
              <p:nvSpPr>
                <p:cNvPr id="13491" name="Oval 180"/>
                <p:cNvSpPr/>
                <p:nvPr/>
              </p:nvSpPr>
              <p:spPr>
                <a:xfrm>
                  <a:off x="1776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92" name="Line 181"/>
                <p:cNvSpPr/>
                <p:nvPr/>
              </p:nvSpPr>
              <p:spPr>
                <a:xfrm>
                  <a:off x="1824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3493" name="Line 182"/>
            <p:cNvSpPr/>
            <p:nvPr/>
          </p:nvSpPr>
          <p:spPr>
            <a:xfrm>
              <a:off x="3744" y="2832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2759" name="Text Box 183"/>
          <p:cNvSpPr txBox="1"/>
          <p:nvPr/>
        </p:nvSpPr>
        <p:spPr>
          <a:xfrm>
            <a:off x="1012825" y="822325"/>
            <a:ext cx="2286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6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扩散运动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760" name="Text Box 184"/>
          <p:cNvSpPr txBox="1"/>
          <p:nvPr/>
        </p:nvSpPr>
        <p:spPr>
          <a:xfrm>
            <a:off x="969963" y="3438525"/>
            <a:ext cx="2135187" cy="1412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扩散运动形成空间电荷区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761" name="Text Box 185"/>
          <p:cNvSpPr txBox="1"/>
          <p:nvPr/>
        </p:nvSpPr>
        <p:spPr>
          <a:xfrm>
            <a:off x="847725" y="1420813"/>
            <a:ext cx="2200275" cy="18526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电子和空穴浓度差形成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多数载流子的扩散运动。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762" name="Text Box 186"/>
          <p:cNvSpPr txBox="1"/>
          <p:nvPr/>
        </p:nvSpPr>
        <p:spPr>
          <a:xfrm>
            <a:off x="981075" y="4868863"/>
            <a:ext cx="2146300" cy="973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—— 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结，耗尽层。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2" name="Group 188"/>
          <p:cNvGrpSpPr/>
          <p:nvPr/>
        </p:nvGrpSpPr>
        <p:grpSpPr>
          <a:xfrm>
            <a:off x="3124200" y="990600"/>
            <a:ext cx="5715000" cy="2590800"/>
            <a:chOff x="1968" y="624"/>
            <a:chExt cx="3600" cy="1632"/>
          </a:xfrm>
        </p:grpSpPr>
        <p:grpSp>
          <p:nvGrpSpPr>
            <p:cNvPr id="13499" name="Group 189"/>
            <p:cNvGrpSpPr/>
            <p:nvPr/>
          </p:nvGrpSpPr>
          <p:grpSpPr>
            <a:xfrm>
              <a:off x="1968" y="624"/>
              <a:ext cx="3600" cy="1623"/>
              <a:chOff x="1968" y="720"/>
              <a:chExt cx="3600" cy="1623"/>
            </a:xfrm>
          </p:grpSpPr>
          <p:grpSp>
            <p:nvGrpSpPr>
              <p:cNvPr id="13500" name="Group 190"/>
              <p:cNvGrpSpPr/>
              <p:nvPr/>
            </p:nvGrpSpPr>
            <p:grpSpPr>
              <a:xfrm>
                <a:off x="2112" y="1143"/>
                <a:ext cx="288" cy="288"/>
                <a:chOff x="1968" y="2592"/>
                <a:chExt cx="288" cy="288"/>
              </a:xfrm>
            </p:grpSpPr>
            <p:sp>
              <p:nvSpPr>
                <p:cNvPr id="13501" name="Oval 191"/>
                <p:cNvSpPr/>
                <p:nvPr/>
              </p:nvSpPr>
              <p:spPr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02" name="Line 192"/>
                <p:cNvSpPr/>
                <p:nvPr/>
              </p:nvSpPr>
              <p:spPr>
                <a:xfrm>
                  <a:off x="2016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03" name="Group 193"/>
              <p:cNvGrpSpPr/>
              <p:nvPr/>
            </p:nvGrpSpPr>
            <p:grpSpPr>
              <a:xfrm>
                <a:off x="2544" y="1143"/>
                <a:ext cx="288" cy="288"/>
                <a:chOff x="2496" y="2784"/>
                <a:chExt cx="288" cy="288"/>
              </a:xfrm>
            </p:grpSpPr>
            <p:sp>
              <p:nvSpPr>
                <p:cNvPr id="13504" name="Oval 194"/>
                <p:cNvSpPr/>
                <p:nvPr/>
              </p:nvSpPr>
              <p:spPr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05" name="Line 195"/>
                <p:cNvSpPr/>
                <p:nvPr/>
              </p:nvSpPr>
              <p:spPr>
                <a:xfrm>
                  <a:off x="2544" y="2928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06" name="Group 196"/>
              <p:cNvGrpSpPr/>
              <p:nvPr/>
            </p:nvGrpSpPr>
            <p:grpSpPr>
              <a:xfrm>
                <a:off x="2112" y="1527"/>
                <a:ext cx="288" cy="288"/>
                <a:chOff x="2160" y="2928"/>
                <a:chExt cx="288" cy="288"/>
              </a:xfrm>
            </p:grpSpPr>
            <p:sp>
              <p:nvSpPr>
                <p:cNvPr id="13507" name="Oval 197"/>
                <p:cNvSpPr/>
                <p:nvPr/>
              </p:nvSpPr>
              <p:spPr>
                <a:xfrm>
                  <a:off x="2160" y="292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08" name="Line 198"/>
                <p:cNvSpPr/>
                <p:nvPr/>
              </p:nvSpPr>
              <p:spPr>
                <a:xfrm>
                  <a:off x="2208" y="307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09" name="Group 199"/>
              <p:cNvGrpSpPr/>
              <p:nvPr/>
            </p:nvGrpSpPr>
            <p:grpSpPr>
              <a:xfrm>
                <a:off x="2544" y="1527"/>
                <a:ext cx="288" cy="288"/>
                <a:chOff x="2016" y="3456"/>
                <a:chExt cx="288" cy="288"/>
              </a:xfrm>
            </p:grpSpPr>
            <p:sp>
              <p:nvSpPr>
                <p:cNvPr id="13510" name="Oval 200"/>
                <p:cNvSpPr/>
                <p:nvPr/>
              </p:nvSpPr>
              <p:spPr>
                <a:xfrm>
                  <a:off x="2016" y="3456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11" name="Line 201"/>
                <p:cNvSpPr/>
                <p:nvPr/>
              </p:nvSpPr>
              <p:spPr>
                <a:xfrm>
                  <a:off x="2064" y="3600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512" name="Oval 202"/>
              <p:cNvSpPr/>
              <p:nvPr/>
            </p:nvSpPr>
            <p:spPr>
              <a:xfrm>
                <a:off x="2400" y="128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13" name="Oval 203"/>
              <p:cNvSpPr/>
              <p:nvPr/>
            </p:nvSpPr>
            <p:spPr>
              <a:xfrm>
                <a:off x="2832" y="176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14" name="Oval 204"/>
              <p:cNvSpPr/>
              <p:nvPr/>
            </p:nvSpPr>
            <p:spPr>
              <a:xfrm>
                <a:off x="2448" y="19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15" name="Oval 205"/>
              <p:cNvSpPr/>
              <p:nvPr/>
            </p:nvSpPr>
            <p:spPr>
              <a:xfrm>
                <a:off x="2352" y="176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16" name="Oval 206"/>
              <p:cNvSpPr/>
              <p:nvPr/>
            </p:nvSpPr>
            <p:spPr>
              <a:xfrm>
                <a:off x="2064" y="215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17" name="Oval 207"/>
              <p:cNvSpPr/>
              <p:nvPr/>
            </p:nvSpPr>
            <p:spPr>
              <a:xfrm>
                <a:off x="2784" y="109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518" name="Group 208"/>
              <p:cNvGrpSpPr/>
              <p:nvPr/>
            </p:nvGrpSpPr>
            <p:grpSpPr>
              <a:xfrm>
                <a:off x="5136" y="1143"/>
                <a:ext cx="288" cy="288"/>
                <a:chOff x="3024" y="2592"/>
                <a:chExt cx="288" cy="288"/>
              </a:xfrm>
            </p:grpSpPr>
            <p:grpSp>
              <p:nvGrpSpPr>
                <p:cNvPr id="13519" name="Group 209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20" name="Oval 210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1" name="Line 211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22" name="Line 212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523" name="Oval 213"/>
              <p:cNvSpPr/>
              <p:nvPr/>
            </p:nvSpPr>
            <p:spPr>
              <a:xfrm>
                <a:off x="4138" y="19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524" name="Group 214"/>
              <p:cNvGrpSpPr/>
              <p:nvPr/>
            </p:nvGrpSpPr>
            <p:grpSpPr>
              <a:xfrm>
                <a:off x="4138" y="1460"/>
                <a:ext cx="96" cy="576"/>
                <a:chOff x="4944" y="720"/>
                <a:chExt cx="96" cy="576"/>
              </a:xfrm>
            </p:grpSpPr>
            <p:sp>
              <p:nvSpPr>
                <p:cNvPr id="13525" name="Oval 215"/>
                <p:cNvSpPr/>
                <p:nvPr/>
              </p:nvSpPr>
              <p:spPr>
                <a:xfrm>
                  <a:off x="4944" y="72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26" name="Oval 216"/>
                <p:cNvSpPr/>
                <p:nvPr/>
              </p:nvSpPr>
              <p:spPr>
                <a:xfrm>
                  <a:off x="4944" y="120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527" name="Oval 217"/>
              <p:cNvSpPr/>
              <p:nvPr/>
            </p:nvSpPr>
            <p:spPr>
              <a:xfrm>
                <a:off x="4656" y="10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28" name="Oval 218"/>
              <p:cNvSpPr/>
              <p:nvPr/>
            </p:nvSpPr>
            <p:spPr>
              <a:xfrm>
                <a:off x="3840" y="14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29" name="Oval 219"/>
              <p:cNvSpPr/>
              <p:nvPr/>
            </p:nvSpPr>
            <p:spPr>
              <a:xfrm>
                <a:off x="5280" y="104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30" name="Oval 220"/>
              <p:cNvSpPr/>
              <p:nvPr/>
            </p:nvSpPr>
            <p:spPr>
              <a:xfrm>
                <a:off x="5040" y="210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31" name="Oval 221"/>
              <p:cNvSpPr/>
              <p:nvPr/>
            </p:nvSpPr>
            <p:spPr>
              <a:xfrm>
                <a:off x="4944" y="186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32" name="Oval 222"/>
              <p:cNvSpPr/>
              <p:nvPr/>
            </p:nvSpPr>
            <p:spPr>
              <a:xfrm>
                <a:off x="4608" y="171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533" name="Group 223"/>
              <p:cNvGrpSpPr/>
              <p:nvPr/>
            </p:nvGrpSpPr>
            <p:grpSpPr>
              <a:xfrm>
                <a:off x="4704" y="1143"/>
                <a:ext cx="288" cy="288"/>
                <a:chOff x="3024" y="2592"/>
                <a:chExt cx="288" cy="288"/>
              </a:xfrm>
            </p:grpSpPr>
            <p:grpSp>
              <p:nvGrpSpPr>
                <p:cNvPr id="13534" name="Group 224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35" name="Oval 225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36" name="Line 226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37" name="Line 227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38" name="Group 228"/>
              <p:cNvGrpSpPr/>
              <p:nvPr/>
            </p:nvGrpSpPr>
            <p:grpSpPr>
              <a:xfrm>
                <a:off x="4704" y="1527"/>
                <a:ext cx="288" cy="288"/>
                <a:chOff x="3024" y="2592"/>
                <a:chExt cx="288" cy="288"/>
              </a:xfrm>
            </p:grpSpPr>
            <p:grpSp>
              <p:nvGrpSpPr>
                <p:cNvPr id="13539" name="Group 229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40" name="Oval 230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41" name="Line 231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42" name="Line 232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43" name="Group 233"/>
              <p:cNvGrpSpPr/>
              <p:nvPr/>
            </p:nvGrpSpPr>
            <p:grpSpPr>
              <a:xfrm>
                <a:off x="5136" y="1527"/>
                <a:ext cx="288" cy="288"/>
                <a:chOff x="3024" y="2592"/>
                <a:chExt cx="288" cy="288"/>
              </a:xfrm>
            </p:grpSpPr>
            <p:grpSp>
              <p:nvGrpSpPr>
                <p:cNvPr id="13544" name="Group 234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45" name="Oval 235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46" name="Line 236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47" name="Line 237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48" name="Group 238"/>
              <p:cNvGrpSpPr/>
              <p:nvPr/>
            </p:nvGrpSpPr>
            <p:grpSpPr>
              <a:xfrm>
                <a:off x="4704" y="1911"/>
                <a:ext cx="288" cy="288"/>
                <a:chOff x="3024" y="2592"/>
                <a:chExt cx="288" cy="288"/>
              </a:xfrm>
            </p:grpSpPr>
            <p:grpSp>
              <p:nvGrpSpPr>
                <p:cNvPr id="13549" name="Group 239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50" name="Oval 240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51" name="Line 241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52" name="Line 242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53" name="Group 243"/>
              <p:cNvGrpSpPr/>
              <p:nvPr/>
            </p:nvGrpSpPr>
            <p:grpSpPr>
              <a:xfrm>
                <a:off x="5136" y="1911"/>
                <a:ext cx="288" cy="288"/>
                <a:chOff x="3024" y="2592"/>
                <a:chExt cx="288" cy="288"/>
              </a:xfrm>
            </p:grpSpPr>
            <p:grpSp>
              <p:nvGrpSpPr>
                <p:cNvPr id="13554" name="Group 244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55" name="Oval 245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56" name="Line 246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57" name="Line 247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58" name="Group 248"/>
              <p:cNvGrpSpPr/>
              <p:nvPr/>
            </p:nvGrpSpPr>
            <p:grpSpPr>
              <a:xfrm>
                <a:off x="2112" y="1911"/>
                <a:ext cx="288" cy="288"/>
                <a:chOff x="1968" y="2592"/>
                <a:chExt cx="288" cy="288"/>
              </a:xfrm>
            </p:grpSpPr>
            <p:sp>
              <p:nvSpPr>
                <p:cNvPr id="13559" name="Oval 249"/>
                <p:cNvSpPr/>
                <p:nvPr/>
              </p:nvSpPr>
              <p:spPr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60" name="Line 250"/>
                <p:cNvSpPr/>
                <p:nvPr/>
              </p:nvSpPr>
              <p:spPr>
                <a:xfrm>
                  <a:off x="2016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61" name="Group 251"/>
              <p:cNvGrpSpPr/>
              <p:nvPr/>
            </p:nvGrpSpPr>
            <p:grpSpPr>
              <a:xfrm>
                <a:off x="2544" y="1911"/>
                <a:ext cx="288" cy="288"/>
                <a:chOff x="2496" y="2784"/>
                <a:chExt cx="288" cy="288"/>
              </a:xfrm>
            </p:grpSpPr>
            <p:sp>
              <p:nvSpPr>
                <p:cNvPr id="13562" name="Oval 252"/>
                <p:cNvSpPr/>
                <p:nvPr/>
              </p:nvSpPr>
              <p:spPr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63" name="Line 253"/>
                <p:cNvSpPr/>
                <p:nvPr/>
              </p:nvSpPr>
              <p:spPr>
                <a:xfrm>
                  <a:off x="2544" y="2928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564" name="Rectangle 254"/>
              <p:cNvSpPr/>
              <p:nvPr/>
            </p:nvSpPr>
            <p:spPr>
              <a:xfrm>
                <a:off x="1968" y="1047"/>
                <a:ext cx="3600" cy="129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565" name="Group 255"/>
              <p:cNvGrpSpPr/>
              <p:nvPr/>
            </p:nvGrpSpPr>
            <p:grpSpPr>
              <a:xfrm>
                <a:off x="3408" y="1152"/>
                <a:ext cx="288" cy="288"/>
                <a:chOff x="1440" y="2592"/>
                <a:chExt cx="288" cy="288"/>
              </a:xfrm>
            </p:grpSpPr>
            <p:sp>
              <p:nvSpPr>
                <p:cNvPr id="13566" name="Oval 256"/>
                <p:cNvSpPr/>
                <p:nvPr/>
              </p:nvSpPr>
              <p:spPr>
                <a:xfrm>
                  <a:off x="1440" y="2592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67" name="Line 257"/>
                <p:cNvSpPr/>
                <p:nvPr/>
              </p:nvSpPr>
              <p:spPr>
                <a:xfrm>
                  <a:off x="1488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68" name="Group 258"/>
              <p:cNvGrpSpPr/>
              <p:nvPr/>
            </p:nvGrpSpPr>
            <p:grpSpPr>
              <a:xfrm>
                <a:off x="2976" y="1536"/>
                <a:ext cx="288" cy="288"/>
                <a:chOff x="1440" y="3120"/>
                <a:chExt cx="288" cy="288"/>
              </a:xfrm>
            </p:grpSpPr>
            <p:sp>
              <p:nvSpPr>
                <p:cNvPr id="13569" name="Oval 259"/>
                <p:cNvSpPr/>
                <p:nvPr/>
              </p:nvSpPr>
              <p:spPr>
                <a:xfrm>
                  <a:off x="1440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70" name="Line 260"/>
                <p:cNvSpPr/>
                <p:nvPr/>
              </p:nvSpPr>
              <p:spPr>
                <a:xfrm>
                  <a:off x="1488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71" name="Group 261"/>
              <p:cNvGrpSpPr/>
              <p:nvPr/>
            </p:nvGrpSpPr>
            <p:grpSpPr>
              <a:xfrm>
                <a:off x="2976" y="1152"/>
                <a:ext cx="288" cy="288"/>
                <a:chOff x="1056" y="2688"/>
                <a:chExt cx="288" cy="288"/>
              </a:xfrm>
            </p:grpSpPr>
            <p:sp>
              <p:nvSpPr>
                <p:cNvPr id="13572" name="Oval 262"/>
                <p:cNvSpPr/>
                <p:nvPr/>
              </p:nvSpPr>
              <p:spPr>
                <a:xfrm>
                  <a:off x="1056" y="2688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73" name="Line 263"/>
                <p:cNvSpPr/>
                <p:nvPr/>
              </p:nvSpPr>
              <p:spPr>
                <a:xfrm>
                  <a:off x="1104" y="283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74" name="Group 264"/>
              <p:cNvGrpSpPr/>
              <p:nvPr/>
            </p:nvGrpSpPr>
            <p:grpSpPr>
              <a:xfrm>
                <a:off x="3408" y="1536"/>
                <a:ext cx="288" cy="288"/>
                <a:chOff x="1776" y="3120"/>
                <a:chExt cx="288" cy="288"/>
              </a:xfrm>
            </p:grpSpPr>
            <p:sp>
              <p:nvSpPr>
                <p:cNvPr id="13575" name="Oval 265"/>
                <p:cNvSpPr/>
                <p:nvPr/>
              </p:nvSpPr>
              <p:spPr>
                <a:xfrm>
                  <a:off x="1776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76" name="Line 266"/>
                <p:cNvSpPr/>
                <p:nvPr/>
              </p:nvSpPr>
              <p:spPr>
                <a:xfrm>
                  <a:off x="1824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77" name="Group 267"/>
              <p:cNvGrpSpPr/>
              <p:nvPr/>
            </p:nvGrpSpPr>
            <p:grpSpPr>
              <a:xfrm>
                <a:off x="3840" y="1152"/>
                <a:ext cx="288" cy="288"/>
                <a:chOff x="3024" y="2592"/>
                <a:chExt cx="288" cy="288"/>
              </a:xfrm>
            </p:grpSpPr>
            <p:grpSp>
              <p:nvGrpSpPr>
                <p:cNvPr id="13578" name="Group 268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79" name="Oval 269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80" name="Line 270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81" name="Line 271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82" name="Group 272"/>
              <p:cNvGrpSpPr/>
              <p:nvPr/>
            </p:nvGrpSpPr>
            <p:grpSpPr>
              <a:xfrm>
                <a:off x="3840" y="1536"/>
                <a:ext cx="288" cy="288"/>
                <a:chOff x="3024" y="2592"/>
                <a:chExt cx="288" cy="288"/>
              </a:xfrm>
            </p:grpSpPr>
            <p:grpSp>
              <p:nvGrpSpPr>
                <p:cNvPr id="13583" name="Group 273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84" name="Oval 274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85" name="Line 275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86" name="Line 276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87" name="Group 277"/>
              <p:cNvGrpSpPr/>
              <p:nvPr/>
            </p:nvGrpSpPr>
            <p:grpSpPr>
              <a:xfrm>
                <a:off x="4272" y="1152"/>
                <a:ext cx="288" cy="288"/>
                <a:chOff x="3024" y="2592"/>
                <a:chExt cx="288" cy="288"/>
              </a:xfrm>
            </p:grpSpPr>
            <p:grpSp>
              <p:nvGrpSpPr>
                <p:cNvPr id="13588" name="Group 278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89" name="Oval 279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90" name="Line 280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91" name="Line 281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92" name="Group 282"/>
              <p:cNvGrpSpPr/>
              <p:nvPr/>
            </p:nvGrpSpPr>
            <p:grpSpPr>
              <a:xfrm>
                <a:off x="4272" y="1536"/>
                <a:ext cx="288" cy="288"/>
                <a:chOff x="3024" y="2592"/>
                <a:chExt cx="288" cy="288"/>
              </a:xfrm>
            </p:grpSpPr>
            <p:grpSp>
              <p:nvGrpSpPr>
                <p:cNvPr id="13593" name="Group 283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94" name="Oval 284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95" name="Line 285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596" name="Line 286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597" name="Group 287"/>
              <p:cNvGrpSpPr/>
              <p:nvPr/>
            </p:nvGrpSpPr>
            <p:grpSpPr>
              <a:xfrm>
                <a:off x="3840" y="1920"/>
                <a:ext cx="288" cy="288"/>
                <a:chOff x="3024" y="2592"/>
                <a:chExt cx="288" cy="288"/>
              </a:xfrm>
            </p:grpSpPr>
            <p:grpSp>
              <p:nvGrpSpPr>
                <p:cNvPr id="13598" name="Group 288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599" name="Oval 289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600" name="Line 290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601" name="Line 291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602" name="Group 292"/>
              <p:cNvGrpSpPr/>
              <p:nvPr/>
            </p:nvGrpSpPr>
            <p:grpSpPr>
              <a:xfrm>
                <a:off x="4272" y="1920"/>
                <a:ext cx="288" cy="288"/>
                <a:chOff x="3024" y="2592"/>
                <a:chExt cx="288" cy="288"/>
              </a:xfrm>
            </p:grpSpPr>
            <p:grpSp>
              <p:nvGrpSpPr>
                <p:cNvPr id="13603" name="Group 293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3604" name="Oval 294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605" name="Line 295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3606" name="Line 296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607" name="Group 297"/>
              <p:cNvGrpSpPr/>
              <p:nvPr/>
            </p:nvGrpSpPr>
            <p:grpSpPr>
              <a:xfrm>
                <a:off x="3408" y="1920"/>
                <a:ext cx="288" cy="288"/>
                <a:chOff x="1440" y="2592"/>
                <a:chExt cx="288" cy="288"/>
              </a:xfrm>
            </p:grpSpPr>
            <p:sp>
              <p:nvSpPr>
                <p:cNvPr id="13608" name="Oval 298"/>
                <p:cNvSpPr/>
                <p:nvPr/>
              </p:nvSpPr>
              <p:spPr>
                <a:xfrm>
                  <a:off x="1440" y="2592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09" name="Line 299"/>
                <p:cNvSpPr/>
                <p:nvPr/>
              </p:nvSpPr>
              <p:spPr>
                <a:xfrm>
                  <a:off x="1488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610" name="Group 300"/>
              <p:cNvGrpSpPr/>
              <p:nvPr/>
            </p:nvGrpSpPr>
            <p:grpSpPr>
              <a:xfrm>
                <a:off x="2976" y="1920"/>
                <a:ext cx="288" cy="288"/>
                <a:chOff x="1056" y="2688"/>
                <a:chExt cx="288" cy="288"/>
              </a:xfrm>
            </p:grpSpPr>
            <p:sp>
              <p:nvSpPr>
                <p:cNvPr id="13611" name="Oval 301"/>
                <p:cNvSpPr/>
                <p:nvPr/>
              </p:nvSpPr>
              <p:spPr>
                <a:xfrm>
                  <a:off x="1056" y="2688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12" name="Line 302"/>
                <p:cNvSpPr/>
                <p:nvPr/>
              </p:nvSpPr>
              <p:spPr>
                <a:xfrm>
                  <a:off x="1104" y="283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3613" name="Text Box 303"/>
              <p:cNvSpPr txBox="1"/>
              <p:nvPr/>
            </p:nvSpPr>
            <p:spPr>
              <a:xfrm>
                <a:off x="2592" y="759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4" name="Text Box 304"/>
              <p:cNvSpPr txBox="1"/>
              <p:nvPr/>
            </p:nvSpPr>
            <p:spPr>
              <a:xfrm>
                <a:off x="4704" y="720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5" name="Oval 305"/>
              <p:cNvSpPr/>
              <p:nvPr/>
            </p:nvSpPr>
            <p:spPr>
              <a:xfrm>
                <a:off x="45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6" name="Oval 306"/>
              <p:cNvSpPr/>
              <p:nvPr/>
            </p:nvSpPr>
            <p:spPr>
              <a:xfrm>
                <a:off x="4080" y="10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7" name="Oval 307"/>
              <p:cNvSpPr/>
              <p:nvPr/>
            </p:nvSpPr>
            <p:spPr>
              <a:xfrm>
                <a:off x="4224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8" name="Oval 308"/>
              <p:cNvSpPr/>
              <p:nvPr/>
            </p:nvSpPr>
            <p:spPr>
              <a:xfrm>
                <a:off x="408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9" name="Oval 309"/>
              <p:cNvSpPr/>
              <p:nvPr/>
            </p:nvSpPr>
            <p:spPr>
              <a:xfrm>
                <a:off x="4272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0" name="Oval 310"/>
              <p:cNvSpPr/>
              <p:nvPr/>
            </p:nvSpPr>
            <p:spPr>
              <a:xfrm>
                <a:off x="3168" y="10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1" name="Oval 311"/>
              <p:cNvSpPr/>
              <p:nvPr/>
            </p:nvSpPr>
            <p:spPr>
              <a:xfrm>
                <a:off x="2880" y="153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2" name="Oval 312"/>
              <p:cNvSpPr/>
              <p:nvPr/>
            </p:nvSpPr>
            <p:spPr>
              <a:xfrm>
                <a:off x="2976" y="22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3" name="Oval 313"/>
              <p:cNvSpPr/>
              <p:nvPr/>
            </p:nvSpPr>
            <p:spPr>
              <a:xfrm>
                <a:off x="3408" y="14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4" name="Oval 314"/>
              <p:cNvSpPr/>
              <p:nvPr/>
            </p:nvSpPr>
            <p:spPr>
              <a:xfrm>
                <a:off x="3552" y="18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5" name="Oval 315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26" name="Oval 316"/>
              <p:cNvSpPr/>
              <p:nvPr/>
            </p:nvSpPr>
            <p:spPr>
              <a:xfrm>
                <a:off x="5376" y="14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627" name="Line 317"/>
            <p:cNvSpPr/>
            <p:nvPr/>
          </p:nvSpPr>
          <p:spPr>
            <a:xfrm>
              <a:off x="3744" y="960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628" name="Text Box 0"/>
          <p:cNvSpPr txBox="1"/>
          <p:nvPr/>
        </p:nvSpPr>
        <p:spPr>
          <a:xfrm>
            <a:off x="7258050" y="6400800"/>
            <a:ext cx="1885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动画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1-3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29" name="灯片编号占位符 318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  <p:bldP spid="152586" grpId="0"/>
      <p:bldP spid="152759" grpId="0"/>
      <p:bldP spid="152760" grpId="0"/>
      <p:bldP spid="152761" grpId="0"/>
      <p:bldP spid="15276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Text Box 2"/>
          <p:cNvSpPr txBox="1"/>
          <p:nvPr/>
        </p:nvSpPr>
        <p:spPr>
          <a:xfrm>
            <a:off x="938213" y="190500"/>
            <a:ext cx="6019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沟道耗尽型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管特性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07" name="Freeform 3"/>
          <p:cNvSpPr/>
          <p:nvPr/>
        </p:nvSpPr>
        <p:spPr>
          <a:xfrm>
            <a:off x="1911350" y="1822450"/>
            <a:ext cx="1905000" cy="1828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384" h="960">
                <a:moveTo>
                  <a:pt x="0" y="960"/>
                </a:moveTo>
                <a:cubicBezTo>
                  <a:pt x="64" y="920"/>
                  <a:pt x="128" y="880"/>
                  <a:pt x="192" y="720"/>
                </a:cubicBezTo>
                <a:cubicBezTo>
                  <a:pt x="256" y="560"/>
                  <a:pt x="352" y="120"/>
                  <a:pt x="384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6308" name="Rectangle 4"/>
          <p:cNvSpPr/>
          <p:nvPr/>
        </p:nvSpPr>
        <p:spPr>
          <a:xfrm>
            <a:off x="947738" y="801688"/>
            <a:ext cx="2308225" cy="1679575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工作条件：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0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正、负、零均可。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690688" y="987425"/>
            <a:ext cx="3505200" cy="3475038"/>
            <a:chOff x="384" y="816"/>
            <a:chExt cx="2208" cy="2189"/>
          </a:xfrm>
        </p:grpSpPr>
        <p:grpSp>
          <p:nvGrpSpPr>
            <p:cNvPr id="70661" name="Group 6"/>
            <p:cNvGrpSpPr/>
            <p:nvPr/>
          </p:nvGrpSpPr>
          <p:grpSpPr>
            <a:xfrm>
              <a:off x="384" y="816"/>
              <a:ext cx="2208" cy="2189"/>
              <a:chOff x="384" y="816"/>
              <a:chExt cx="2208" cy="2189"/>
            </a:xfrm>
          </p:grpSpPr>
          <p:grpSp>
            <p:nvGrpSpPr>
              <p:cNvPr id="70662" name="Group 7"/>
              <p:cNvGrpSpPr/>
              <p:nvPr/>
            </p:nvGrpSpPr>
            <p:grpSpPr>
              <a:xfrm>
                <a:off x="384" y="816"/>
                <a:ext cx="2208" cy="1930"/>
                <a:chOff x="3456" y="1104"/>
                <a:chExt cx="2208" cy="1930"/>
              </a:xfrm>
            </p:grpSpPr>
            <p:sp>
              <p:nvSpPr>
                <p:cNvPr id="70663" name="Text Box 8"/>
                <p:cNvSpPr txBox="1"/>
                <p:nvPr/>
              </p:nvSpPr>
              <p:spPr>
                <a:xfrm>
                  <a:off x="4176" y="1104"/>
                  <a:ext cx="720" cy="25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b="1" i="1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000" b="1" baseline="-25000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lang="en-US" altLang="zh-CN" sz="2000" b="1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/</a:t>
                  </a:r>
                  <a:r>
                    <a:rPr lang="en-US" altLang="zh-CN" sz="2000" b="1" err="1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m</a:t>
                  </a:r>
                  <a:r>
                    <a:rPr lang="en-US" altLang="zh-CN" sz="2000" b="1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664" name="Text Box 9"/>
                <p:cNvSpPr txBox="1"/>
                <p:nvPr/>
              </p:nvSpPr>
              <p:spPr>
                <a:xfrm>
                  <a:off x="5040" y="2784"/>
                  <a:ext cx="624" cy="25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b="1" i="1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lang="en-US" altLang="zh-CN" sz="2000" b="1" baseline="-25000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GS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/V</a:t>
                  </a:r>
                  <a:endPara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665" name="Line 10"/>
                <p:cNvSpPr/>
                <p:nvPr/>
              </p:nvSpPr>
              <p:spPr>
                <a:xfrm flipV="1">
                  <a:off x="4464" y="1296"/>
                  <a:ext cx="0" cy="148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0666" name="Line 11"/>
                <p:cNvSpPr/>
                <p:nvPr/>
              </p:nvSpPr>
              <p:spPr>
                <a:xfrm>
                  <a:off x="3456" y="2784"/>
                  <a:ext cx="196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0667" name="Text Box 12"/>
                <p:cNvSpPr txBox="1"/>
                <p:nvPr/>
              </p:nvSpPr>
              <p:spPr>
                <a:xfrm>
                  <a:off x="4272" y="2784"/>
                  <a:ext cx="288" cy="25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0668" name="Rectangle 13"/>
              <p:cNvSpPr/>
              <p:nvPr/>
            </p:nvSpPr>
            <p:spPr>
              <a:xfrm>
                <a:off x="384" y="2496"/>
                <a:ext cx="624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9" name="Text Box 14"/>
              <p:cNvSpPr txBox="1"/>
              <p:nvPr/>
            </p:nvSpPr>
            <p:spPr>
              <a:xfrm>
                <a:off x="960" y="2736"/>
                <a:ext cx="115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2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200" b="1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转移特性</a:t>
                </a:r>
                <a:endParaRPr lang="zh-CN" altLang="en-US" sz="2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0" name="Rectangle 15"/>
              <p:cNvSpPr/>
              <p:nvPr/>
            </p:nvSpPr>
            <p:spPr>
              <a:xfrm>
                <a:off x="1056" y="1718"/>
                <a:ext cx="624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DSS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671" name="Line 16"/>
            <p:cNvSpPr/>
            <p:nvPr/>
          </p:nvSpPr>
          <p:spPr>
            <a:xfrm>
              <a:off x="528" y="24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2" name="Line 17"/>
            <p:cNvSpPr/>
            <p:nvPr/>
          </p:nvSpPr>
          <p:spPr>
            <a:xfrm>
              <a:off x="1392" y="1824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26322" name="Text Box 18"/>
          <p:cNvSpPr txBox="1"/>
          <p:nvPr/>
        </p:nvSpPr>
        <p:spPr>
          <a:xfrm>
            <a:off x="895350" y="4964113"/>
            <a:ext cx="19812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耗尽型 </a:t>
            </a:r>
            <a:r>
              <a:rPr lang="en-US" altLang="zh-CN" sz="24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 </a:t>
            </a: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管的符号</a:t>
            </a:r>
            <a:endParaRPr lang="zh-CN" altLang="en-US" sz="2400" b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38"/>
          <p:cNvGrpSpPr/>
          <p:nvPr/>
        </p:nvGrpSpPr>
        <p:grpSpPr>
          <a:xfrm>
            <a:off x="3048000" y="4572000"/>
            <a:ext cx="1454150" cy="1905000"/>
            <a:chOff x="3888" y="3120"/>
            <a:chExt cx="916" cy="1200"/>
          </a:xfrm>
        </p:grpSpPr>
        <p:sp>
          <p:nvSpPr>
            <p:cNvPr id="70675" name="Line 39"/>
            <p:cNvSpPr/>
            <p:nvPr/>
          </p:nvSpPr>
          <p:spPr>
            <a:xfrm>
              <a:off x="4176" y="350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6" name="Line 40"/>
            <p:cNvSpPr/>
            <p:nvPr/>
          </p:nvSpPr>
          <p:spPr>
            <a:xfrm>
              <a:off x="4272" y="3456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7" name="Line 41"/>
            <p:cNvSpPr/>
            <p:nvPr/>
          </p:nvSpPr>
          <p:spPr>
            <a:xfrm>
              <a:off x="4272" y="3600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8" name="Line 42"/>
            <p:cNvSpPr/>
            <p:nvPr/>
          </p:nvSpPr>
          <p:spPr>
            <a:xfrm>
              <a:off x="4272" y="3744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9" name="Line 43"/>
            <p:cNvSpPr/>
            <p:nvPr/>
          </p:nvSpPr>
          <p:spPr>
            <a:xfrm>
              <a:off x="4272" y="350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0" name="Line 44"/>
            <p:cNvSpPr/>
            <p:nvPr/>
          </p:nvSpPr>
          <p:spPr>
            <a:xfrm>
              <a:off x="4272" y="364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sp>
        <p:sp>
          <p:nvSpPr>
            <p:cNvPr id="70681" name="Line 45"/>
            <p:cNvSpPr/>
            <p:nvPr/>
          </p:nvSpPr>
          <p:spPr>
            <a:xfrm>
              <a:off x="4272" y="379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2" name="Line 46"/>
            <p:cNvSpPr/>
            <p:nvPr/>
          </p:nvSpPr>
          <p:spPr>
            <a:xfrm flipV="1">
              <a:off x="4368" y="3264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3" name="Line 47"/>
            <p:cNvSpPr/>
            <p:nvPr/>
          </p:nvSpPr>
          <p:spPr>
            <a:xfrm>
              <a:off x="3984" y="3792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4" name="Oval 48"/>
            <p:cNvSpPr/>
            <p:nvPr/>
          </p:nvSpPr>
          <p:spPr>
            <a:xfrm>
              <a:off x="3936" y="3754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85" name="Line 49"/>
            <p:cNvSpPr/>
            <p:nvPr/>
          </p:nvSpPr>
          <p:spPr>
            <a:xfrm flipV="1">
              <a:off x="4368" y="379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6" name="Oval 50"/>
            <p:cNvSpPr/>
            <p:nvPr/>
          </p:nvSpPr>
          <p:spPr>
            <a:xfrm>
              <a:off x="4656" y="3621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87" name="Oval 51"/>
            <p:cNvSpPr/>
            <p:nvPr/>
          </p:nvSpPr>
          <p:spPr>
            <a:xfrm>
              <a:off x="4345" y="408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88" name="Oval 52"/>
            <p:cNvSpPr/>
            <p:nvPr/>
          </p:nvSpPr>
          <p:spPr>
            <a:xfrm>
              <a:off x="4345" y="321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89" name="Rectangle 53"/>
            <p:cNvSpPr/>
            <p:nvPr/>
          </p:nvSpPr>
          <p:spPr>
            <a:xfrm>
              <a:off x="4368" y="403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0" name="Rectangle 54"/>
            <p:cNvSpPr/>
            <p:nvPr/>
          </p:nvSpPr>
          <p:spPr>
            <a:xfrm>
              <a:off x="3888" y="3792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1" name="Rectangle 55"/>
            <p:cNvSpPr/>
            <p:nvPr/>
          </p:nvSpPr>
          <p:spPr>
            <a:xfrm>
              <a:off x="4368" y="31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2" name="Rectangle 56"/>
            <p:cNvSpPr/>
            <p:nvPr/>
          </p:nvSpPr>
          <p:spPr>
            <a:xfrm>
              <a:off x="4560" y="364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3" name="Line 57"/>
            <p:cNvSpPr/>
            <p:nvPr/>
          </p:nvSpPr>
          <p:spPr>
            <a:xfrm>
              <a:off x="4272" y="3456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58"/>
          <p:cNvGrpSpPr/>
          <p:nvPr/>
        </p:nvGrpSpPr>
        <p:grpSpPr>
          <a:xfrm>
            <a:off x="4770438" y="693738"/>
            <a:ext cx="4373562" cy="3779837"/>
            <a:chOff x="3053" y="672"/>
            <a:chExt cx="2755" cy="2381"/>
          </a:xfrm>
        </p:grpSpPr>
        <p:sp>
          <p:nvSpPr>
            <p:cNvPr id="70695" name="Text Box 59"/>
            <p:cNvSpPr txBox="1"/>
            <p:nvPr/>
          </p:nvSpPr>
          <p:spPr>
            <a:xfrm>
              <a:off x="3965" y="2784"/>
              <a:ext cx="115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b="1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200" b="1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输出特性</a:t>
              </a:r>
              <a:endParaRPr lang="zh-CN" altLang="en-US" sz="2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6" name="Text Box 60"/>
            <p:cNvSpPr txBox="1"/>
            <p:nvPr/>
          </p:nvSpPr>
          <p:spPr>
            <a:xfrm>
              <a:off x="3053" y="672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sz="20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mA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7" name="Text Box 61"/>
            <p:cNvSpPr txBox="1"/>
            <p:nvPr/>
          </p:nvSpPr>
          <p:spPr>
            <a:xfrm>
              <a:off x="5108" y="2544"/>
              <a:ext cx="57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98" name="Line 62"/>
            <p:cNvSpPr/>
            <p:nvPr/>
          </p:nvSpPr>
          <p:spPr>
            <a:xfrm>
              <a:off x="3558" y="2544"/>
              <a:ext cx="188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9" name="Text Box 63"/>
            <p:cNvSpPr txBox="1"/>
            <p:nvPr/>
          </p:nvSpPr>
          <p:spPr>
            <a:xfrm>
              <a:off x="3428" y="2496"/>
              <a:ext cx="35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00" name="Line 64"/>
            <p:cNvSpPr/>
            <p:nvPr/>
          </p:nvSpPr>
          <p:spPr>
            <a:xfrm flipV="1">
              <a:off x="3572" y="1008"/>
              <a:ext cx="0" cy="15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1" name="Freeform 65"/>
            <p:cNvSpPr/>
            <p:nvPr/>
          </p:nvSpPr>
          <p:spPr>
            <a:xfrm>
              <a:off x="3660" y="1680"/>
              <a:ext cx="1287" cy="392"/>
            </a:xfrm>
            <a:custGeom>
              <a:avLst/>
              <a:gdLst/>
              <a:ahLst/>
              <a:cxnLst>
                <a:cxn ang="0">
                  <a:pos x="0" y="392"/>
                </a:cxn>
                <a:cxn ang="0">
                  <a:pos x="148" y="132"/>
                </a:cxn>
                <a:cxn ang="0">
                  <a:pos x="310" y="86"/>
                </a:cxn>
                <a:cxn ang="0">
                  <a:pos x="1133" y="23"/>
                </a:cxn>
                <a:cxn ang="0">
                  <a:pos x="1232" y="12"/>
                </a:cxn>
                <a:cxn ang="0">
                  <a:pos x="1255" y="0"/>
                </a:cxn>
              </a:cxnLst>
              <a:pathLst>
                <a:path w="1287" h="392">
                  <a:moveTo>
                    <a:pt x="0" y="392"/>
                  </a:moveTo>
                  <a:cubicBezTo>
                    <a:pt x="25" y="349"/>
                    <a:pt x="96" y="183"/>
                    <a:pt x="148" y="132"/>
                  </a:cubicBezTo>
                  <a:cubicBezTo>
                    <a:pt x="200" y="81"/>
                    <a:pt x="146" y="104"/>
                    <a:pt x="310" y="86"/>
                  </a:cubicBezTo>
                  <a:cubicBezTo>
                    <a:pt x="474" y="68"/>
                    <a:pt x="979" y="35"/>
                    <a:pt x="1133" y="23"/>
                  </a:cubicBezTo>
                  <a:cubicBezTo>
                    <a:pt x="1287" y="11"/>
                    <a:pt x="1212" y="16"/>
                    <a:pt x="1232" y="12"/>
                  </a:cubicBezTo>
                  <a:cubicBezTo>
                    <a:pt x="1252" y="8"/>
                    <a:pt x="1250" y="2"/>
                    <a:pt x="1255" y="0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2" name="Freeform 66"/>
            <p:cNvSpPr/>
            <p:nvPr/>
          </p:nvSpPr>
          <p:spPr>
            <a:xfrm>
              <a:off x="3602" y="1995"/>
              <a:ext cx="1498" cy="357"/>
            </a:xfrm>
            <a:custGeom>
              <a:avLst/>
              <a:gdLst/>
              <a:ahLst/>
              <a:cxnLst>
                <a:cxn ang="0">
                  <a:pos x="0" y="357"/>
                </a:cxn>
                <a:cxn ang="0">
                  <a:pos x="116" y="213"/>
                </a:cxn>
                <a:cxn ang="0">
                  <a:pos x="265" y="137"/>
                </a:cxn>
                <a:cxn ang="0">
                  <a:pos x="1060" y="62"/>
                </a:cxn>
                <a:cxn ang="0">
                  <a:pos x="1374" y="25"/>
                </a:cxn>
                <a:cxn ang="0">
                  <a:pos x="1466" y="9"/>
                </a:cxn>
                <a:cxn ang="0">
                  <a:pos x="1498" y="0"/>
                </a:cxn>
              </a:cxnLst>
              <a:pathLst>
                <a:path w="1498" h="357">
                  <a:moveTo>
                    <a:pt x="0" y="357"/>
                  </a:moveTo>
                  <a:cubicBezTo>
                    <a:pt x="4" y="333"/>
                    <a:pt x="72" y="250"/>
                    <a:pt x="116" y="213"/>
                  </a:cubicBezTo>
                  <a:cubicBezTo>
                    <a:pt x="160" y="176"/>
                    <a:pt x="107" y="163"/>
                    <a:pt x="265" y="137"/>
                  </a:cubicBezTo>
                  <a:cubicBezTo>
                    <a:pt x="422" y="112"/>
                    <a:pt x="875" y="81"/>
                    <a:pt x="1060" y="62"/>
                  </a:cubicBezTo>
                  <a:cubicBezTo>
                    <a:pt x="1245" y="43"/>
                    <a:pt x="1306" y="34"/>
                    <a:pt x="1374" y="25"/>
                  </a:cubicBezTo>
                  <a:cubicBezTo>
                    <a:pt x="1442" y="16"/>
                    <a:pt x="1445" y="13"/>
                    <a:pt x="1466" y="9"/>
                  </a:cubicBezTo>
                  <a:cubicBezTo>
                    <a:pt x="1487" y="5"/>
                    <a:pt x="1491" y="2"/>
                    <a:pt x="1498" y="0"/>
                  </a:cubicBezTo>
                </a:path>
              </a:pathLst>
            </a:custGeom>
            <a:noFill/>
            <a:ln w="381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3" name="Freeform 67"/>
            <p:cNvSpPr/>
            <p:nvPr/>
          </p:nvSpPr>
          <p:spPr>
            <a:xfrm>
              <a:off x="3572" y="2200"/>
              <a:ext cx="1701" cy="296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50" y="266"/>
                </a:cxn>
                <a:cxn ang="0">
                  <a:pos x="199" y="235"/>
                </a:cxn>
                <a:cxn ang="0">
                  <a:pos x="994" y="205"/>
                </a:cxn>
                <a:cxn ang="0">
                  <a:pos x="1470" y="184"/>
                </a:cxn>
                <a:cxn ang="0">
                  <a:pos x="1701" y="0"/>
                </a:cxn>
              </a:cxnLst>
              <a:pathLst>
                <a:path w="1701" h="296">
                  <a:moveTo>
                    <a:pt x="0" y="296"/>
                  </a:moveTo>
                  <a:cubicBezTo>
                    <a:pt x="8" y="286"/>
                    <a:pt x="17" y="276"/>
                    <a:pt x="50" y="266"/>
                  </a:cubicBezTo>
                  <a:cubicBezTo>
                    <a:pt x="83" y="256"/>
                    <a:pt x="41" y="245"/>
                    <a:pt x="199" y="235"/>
                  </a:cubicBezTo>
                  <a:cubicBezTo>
                    <a:pt x="356" y="225"/>
                    <a:pt x="782" y="213"/>
                    <a:pt x="994" y="205"/>
                  </a:cubicBezTo>
                  <a:cubicBezTo>
                    <a:pt x="1206" y="197"/>
                    <a:pt x="1352" y="218"/>
                    <a:pt x="1470" y="184"/>
                  </a:cubicBezTo>
                  <a:cubicBezTo>
                    <a:pt x="1588" y="150"/>
                    <a:pt x="1653" y="38"/>
                    <a:pt x="1701" y="0"/>
                  </a:cubicBezTo>
                </a:path>
              </a:pathLst>
            </a:custGeom>
            <a:noFill/>
            <a:ln w="381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4" name="Freeform 68"/>
            <p:cNvSpPr/>
            <p:nvPr/>
          </p:nvSpPr>
          <p:spPr>
            <a:xfrm>
              <a:off x="3716" y="1290"/>
              <a:ext cx="1260" cy="350"/>
            </a:xfrm>
            <a:custGeom>
              <a:avLst/>
              <a:gdLst/>
              <a:ahLst/>
              <a:cxnLst>
                <a:cxn ang="0">
                  <a:pos x="0" y="350"/>
                </a:cxn>
                <a:cxn ang="0">
                  <a:pos x="36" y="230"/>
                </a:cxn>
                <a:cxn ang="0">
                  <a:pos x="88" y="178"/>
                </a:cxn>
                <a:cxn ang="0">
                  <a:pos x="219" y="133"/>
                </a:cxn>
                <a:cxn ang="0">
                  <a:pos x="1097" y="24"/>
                </a:cxn>
                <a:cxn ang="0">
                  <a:pos x="1199" y="2"/>
                </a:cxn>
                <a:cxn ang="0">
                  <a:pos x="1130" y="14"/>
                </a:cxn>
                <a:cxn ang="0">
                  <a:pos x="1176" y="14"/>
                </a:cxn>
              </a:cxnLst>
              <a:pathLst>
                <a:path w="1260" h="350">
                  <a:moveTo>
                    <a:pt x="0" y="350"/>
                  </a:moveTo>
                  <a:cubicBezTo>
                    <a:pt x="6" y="330"/>
                    <a:pt x="21" y="259"/>
                    <a:pt x="36" y="230"/>
                  </a:cubicBezTo>
                  <a:cubicBezTo>
                    <a:pt x="51" y="201"/>
                    <a:pt x="58" y="194"/>
                    <a:pt x="88" y="178"/>
                  </a:cubicBezTo>
                  <a:cubicBezTo>
                    <a:pt x="118" y="162"/>
                    <a:pt x="51" y="159"/>
                    <a:pt x="219" y="133"/>
                  </a:cubicBezTo>
                  <a:cubicBezTo>
                    <a:pt x="387" y="107"/>
                    <a:pt x="934" y="46"/>
                    <a:pt x="1097" y="24"/>
                  </a:cubicBezTo>
                  <a:cubicBezTo>
                    <a:pt x="1260" y="2"/>
                    <a:pt x="1194" y="4"/>
                    <a:pt x="1199" y="2"/>
                  </a:cubicBezTo>
                  <a:cubicBezTo>
                    <a:pt x="1204" y="0"/>
                    <a:pt x="1134" y="12"/>
                    <a:pt x="1130" y="14"/>
                  </a:cubicBezTo>
                  <a:cubicBezTo>
                    <a:pt x="1126" y="16"/>
                    <a:pt x="1167" y="14"/>
                    <a:pt x="1176" y="14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5" name="Freeform 69"/>
            <p:cNvSpPr/>
            <p:nvPr/>
          </p:nvSpPr>
          <p:spPr>
            <a:xfrm>
              <a:off x="3573" y="960"/>
              <a:ext cx="411" cy="1584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38" y="319"/>
                </a:cxn>
                <a:cxn ang="0">
                  <a:pos x="140" y="759"/>
                </a:cxn>
                <a:cxn ang="0">
                  <a:pos x="0" y="989"/>
                </a:cxn>
              </a:cxnLst>
              <a:pathLst>
                <a:path w="436" h="1680">
                  <a:moveTo>
                    <a:pt x="434" y="0"/>
                  </a:moveTo>
                  <a:cubicBezTo>
                    <a:pt x="429" y="90"/>
                    <a:pt x="436" y="328"/>
                    <a:pt x="403" y="543"/>
                  </a:cubicBezTo>
                  <a:cubicBezTo>
                    <a:pt x="370" y="758"/>
                    <a:pt x="306" y="1101"/>
                    <a:pt x="239" y="1290"/>
                  </a:cubicBezTo>
                  <a:cubicBezTo>
                    <a:pt x="172" y="1479"/>
                    <a:pt x="90" y="1582"/>
                    <a:pt x="0" y="1680"/>
                  </a:cubicBez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6" name="Line 70"/>
            <p:cNvSpPr/>
            <p:nvPr/>
          </p:nvSpPr>
          <p:spPr>
            <a:xfrm>
              <a:off x="4253" y="249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7" name="Freeform 71"/>
            <p:cNvSpPr/>
            <p:nvPr/>
          </p:nvSpPr>
          <p:spPr>
            <a:xfrm>
              <a:off x="4936" y="2344"/>
              <a:ext cx="421" cy="218"/>
            </a:xfrm>
            <a:custGeom>
              <a:avLst/>
              <a:gdLst/>
              <a:ahLst/>
              <a:cxnLst>
                <a:cxn ang="0">
                  <a:pos x="118" y="204"/>
                </a:cxn>
                <a:cxn ang="0">
                  <a:pos x="37" y="204"/>
                </a:cxn>
                <a:cxn ang="0">
                  <a:pos x="14" y="192"/>
                </a:cxn>
                <a:cxn ang="0">
                  <a:pos x="37" y="204"/>
                </a:cxn>
                <a:cxn ang="0">
                  <a:pos x="238" y="184"/>
                </a:cxn>
                <a:cxn ang="0">
                  <a:pos x="421" y="0"/>
                </a:cxn>
              </a:cxnLst>
              <a:pathLst>
                <a:path w="421" h="218">
                  <a:moveTo>
                    <a:pt x="118" y="204"/>
                  </a:moveTo>
                  <a:cubicBezTo>
                    <a:pt x="105" y="204"/>
                    <a:pt x="54" y="206"/>
                    <a:pt x="37" y="204"/>
                  </a:cubicBezTo>
                  <a:cubicBezTo>
                    <a:pt x="20" y="202"/>
                    <a:pt x="14" y="192"/>
                    <a:pt x="14" y="192"/>
                  </a:cubicBezTo>
                  <a:cubicBezTo>
                    <a:pt x="14" y="192"/>
                    <a:pt x="0" y="205"/>
                    <a:pt x="37" y="204"/>
                  </a:cubicBezTo>
                  <a:cubicBezTo>
                    <a:pt x="74" y="203"/>
                    <a:pt x="174" y="218"/>
                    <a:pt x="238" y="184"/>
                  </a:cubicBezTo>
                  <a:cubicBezTo>
                    <a:pt x="302" y="150"/>
                    <a:pt x="383" y="38"/>
                    <a:pt x="421" y="0"/>
                  </a:cubicBezTo>
                </a:path>
              </a:pathLst>
            </a:custGeom>
            <a:noFill/>
            <a:ln w="38100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8" name="Line 72"/>
            <p:cNvSpPr/>
            <p:nvPr/>
          </p:nvSpPr>
          <p:spPr>
            <a:xfrm>
              <a:off x="3917" y="249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9" name="Line 73"/>
            <p:cNvSpPr/>
            <p:nvPr/>
          </p:nvSpPr>
          <p:spPr>
            <a:xfrm>
              <a:off x="4925" y="249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0" name="Line 74"/>
            <p:cNvSpPr/>
            <p:nvPr/>
          </p:nvSpPr>
          <p:spPr>
            <a:xfrm>
              <a:off x="4589" y="249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1" name="Line 75"/>
            <p:cNvSpPr/>
            <p:nvPr/>
          </p:nvSpPr>
          <p:spPr>
            <a:xfrm>
              <a:off x="3581" y="1344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2" name="Line 76"/>
            <p:cNvSpPr/>
            <p:nvPr/>
          </p:nvSpPr>
          <p:spPr>
            <a:xfrm>
              <a:off x="3581" y="168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3" name="Line 77"/>
            <p:cNvSpPr/>
            <p:nvPr/>
          </p:nvSpPr>
          <p:spPr>
            <a:xfrm>
              <a:off x="3581" y="2016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4" name="Line 78"/>
            <p:cNvSpPr/>
            <p:nvPr/>
          </p:nvSpPr>
          <p:spPr>
            <a:xfrm>
              <a:off x="3581" y="2304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5" name="Line 79"/>
            <p:cNvSpPr/>
            <p:nvPr/>
          </p:nvSpPr>
          <p:spPr>
            <a:xfrm>
              <a:off x="3552" y="1728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0716" name="Text Box 80"/>
            <p:cNvSpPr txBox="1"/>
            <p:nvPr/>
          </p:nvSpPr>
          <p:spPr>
            <a:xfrm>
              <a:off x="4925" y="115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+1V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17" name="Text Box 81"/>
            <p:cNvSpPr txBox="1"/>
            <p:nvPr/>
          </p:nvSpPr>
          <p:spPr>
            <a:xfrm>
              <a:off x="4925" y="1520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18" name="Text Box 82"/>
            <p:cNvSpPr txBox="1"/>
            <p:nvPr/>
          </p:nvSpPr>
          <p:spPr>
            <a:xfrm>
              <a:off x="5328" y="228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 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19" name="Text Box 83"/>
            <p:cNvSpPr txBox="1"/>
            <p:nvPr/>
          </p:nvSpPr>
          <p:spPr>
            <a:xfrm>
              <a:off x="5117" y="186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 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0" name="Text Box 84"/>
            <p:cNvSpPr txBox="1"/>
            <p:nvPr/>
          </p:nvSpPr>
          <p:spPr>
            <a:xfrm>
              <a:off x="5261" y="210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 V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1" name="Text Box 85"/>
            <p:cNvSpPr txBox="1"/>
            <p:nvPr/>
          </p:nvSpPr>
          <p:spPr>
            <a:xfrm>
              <a:off x="3389" y="120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2" name="Text Box 86"/>
            <p:cNvSpPr txBox="1"/>
            <p:nvPr/>
          </p:nvSpPr>
          <p:spPr>
            <a:xfrm>
              <a:off x="3389" y="158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3" name="Text Box 87"/>
            <p:cNvSpPr txBox="1"/>
            <p:nvPr/>
          </p:nvSpPr>
          <p:spPr>
            <a:xfrm>
              <a:off x="3389" y="191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4" name="Text Box 88"/>
            <p:cNvSpPr txBox="1"/>
            <p:nvPr/>
          </p:nvSpPr>
          <p:spPr>
            <a:xfrm>
              <a:off x="3389" y="2191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5" name="Text Box 89"/>
            <p:cNvSpPr txBox="1"/>
            <p:nvPr/>
          </p:nvSpPr>
          <p:spPr>
            <a:xfrm>
              <a:off x="3773" y="254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6" name="Text Box 90"/>
            <p:cNvSpPr txBox="1"/>
            <p:nvPr/>
          </p:nvSpPr>
          <p:spPr>
            <a:xfrm>
              <a:off x="4109" y="254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7" name="Text Box 91"/>
            <p:cNvSpPr txBox="1"/>
            <p:nvPr/>
          </p:nvSpPr>
          <p:spPr>
            <a:xfrm>
              <a:off x="4493" y="254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8" name="Text Box 92"/>
            <p:cNvSpPr txBox="1"/>
            <p:nvPr/>
          </p:nvSpPr>
          <p:spPr>
            <a:xfrm>
              <a:off x="4781" y="253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9" name="Freeform 93"/>
            <p:cNvSpPr/>
            <p:nvPr/>
          </p:nvSpPr>
          <p:spPr>
            <a:xfrm>
              <a:off x="3577" y="1584"/>
              <a:ext cx="144" cy="912"/>
            </a:xfrm>
            <a:custGeom>
              <a:avLst/>
              <a:gdLst/>
              <a:ahLst/>
              <a:cxnLst>
                <a:cxn ang="0">
                  <a:pos x="0" y="409"/>
                </a:cxn>
                <a:cxn ang="0">
                  <a:pos x="144" y="0"/>
                </a:cxn>
              </a:cxnLst>
              <a:pathLst>
                <a:path w="144" h="1008">
                  <a:moveTo>
                    <a:pt x="0" y="1008"/>
                  </a:moveTo>
                  <a:cubicBezTo>
                    <a:pt x="60" y="588"/>
                    <a:pt x="120" y="16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26424" name="Rectangle 120"/>
          <p:cNvSpPr/>
          <p:nvPr/>
        </p:nvSpPr>
        <p:spPr>
          <a:xfrm>
            <a:off x="4837113" y="5181600"/>
            <a:ext cx="4064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沟道耗尽型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MOSFET</a:t>
            </a:r>
            <a:endParaRPr lang="en-US" altLang="zh-CN" sz="26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731" name="灯片编号占位符 76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264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8" grpId="0"/>
      <p:bldP spid="226322" grpId="0"/>
      <p:bldP spid="22642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Text Box 4"/>
          <p:cNvSpPr txBox="1"/>
          <p:nvPr/>
        </p:nvSpPr>
        <p:spPr>
          <a:xfrm>
            <a:off x="1036638" y="184150"/>
            <a:ext cx="37560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lang="en-US" altLang="zh-CN" sz="2800" b="1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lang="en-US" altLang="zh-CN" sz="2800" b="1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2800" b="1" dirty="0">
                <a:solidFill>
                  <a:srgbClr val="1530F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endParaRPr lang="zh-CN" altLang="en-US" sz="2800" b="1" dirty="0">
              <a:solidFill>
                <a:srgbClr val="1530F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5"/>
          <p:cNvSpPr/>
          <p:nvPr/>
        </p:nvSpPr>
        <p:spPr>
          <a:xfrm>
            <a:off x="927100" y="687388"/>
            <a:ext cx="8001000" cy="1981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沟道增强型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的开启电压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GS(th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&lt; 0</a:t>
            </a:r>
            <a:endParaRPr lang="en-US" altLang="zh-CN" sz="2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GS(th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漏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源之间应加负电源电压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管子才导通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空穴导电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6"/>
          <p:cNvSpPr/>
          <p:nvPr/>
        </p:nvSpPr>
        <p:spPr>
          <a:xfrm>
            <a:off x="927100" y="2824163"/>
            <a:ext cx="7315200" cy="1584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沟道耗尽型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的夹断电压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GS(off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可在正、负值的一定范围内实现对</a:t>
            </a:r>
            <a:r>
              <a:rPr lang="en-US" altLang="zh-CN" sz="20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的控制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漏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源之间应加负电源电压。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684" name="Group 8"/>
          <p:cNvGrpSpPr/>
          <p:nvPr/>
        </p:nvGrpSpPr>
        <p:grpSpPr>
          <a:xfrm>
            <a:off x="6418263" y="4264025"/>
            <a:ext cx="2497137" cy="1905000"/>
            <a:chOff x="3840" y="2880"/>
            <a:chExt cx="1573" cy="1200"/>
          </a:xfrm>
        </p:grpSpPr>
        <p:grpSp>
          <p:nvGrpSpPr>
            <p:cNvPr id="71685" name="Group 9"/>
            <p:cNvGrpSpPr/>
            <p:nvPr/>
          </p:nvGrpSpPr>
          <p:grpSpPr>
            <a:xfrm>
              <a:off x="3840" y="2880"/>
              <a:ext cx="916" cy="1200"/>
              <a:chOff x="3888" y="2928"/>
              <a:chExt cx="916" cy="1200"/>
            </a:xfrm>
          </p:grpSpPr>
          <p:grpSp>
            <p:nvGrpSpPr>
              <p:cNvPr id="71686" name="Group 10"/>
              <p:cNvGrpSpPr/>
              <p:nvPr/>
            </p:nvGrpSpPr>
            <p:grpSpPr>
              <a:xfrm>
                <a:off x="4272" y="3072"/>
                <a:ext cx="96" cy="576"/>
                <a:chOff x="4272" y="3072"/>
                <a:chExt cx="96" cy="576"/>
              </a:xfrm>
            </p:grpSpPr>
            <p:sp>
              <p:nvSpPr>
                <p:cNvPr id="71687" name="Line 11"/>
                <p:cNvSpPr/>
                <p:nvPr/>
              </p:nvSpPr>
              <p:spPr>
                <a:xfrm>
                  <a:off x="4272" y="3264"/>
                  <a:ext cx="0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688" name="Line 12"/>
                <p:cNvSpPr/>
                <p:nvPr/>
              </p:nvSpPr>
              <p:spPr>
                <a:xfrm>
                  <a:off x="4272" y="3408"/>
                  <a:ext cx="0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689" name="Line 13"/>
                <p:cNvSpPr/>
                <p:nvPr/>
              </p:nvSpPr>
              <p:spPr>
                <a:xfrm>
                  <a:off x="4272" y="3552"/>
                  <a:ext cx="0" cy="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690" name="Line 14"/>
                <p:cNvSpPr/>
                <p:nvPr/>
              </p:nvSpPr>
              <p:spPr>
                <a:xfrm flipV="1">
                  <a:off x="4368" y="3072"/>
                  <a:ext cx="0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691" name="Group 15"/>
              <p:cNvGrpSpPr/>
              <p:nvPr/>
            </p:nvGrpSpPr>
            <p:grpSpPr>
              <a:xfrm>
                <a:off x="3888" y="2928"/>
                <a:ext cx="916" cy="1200"/>
                <a:chOff x="3888" y="2928"/>
                <a:chExt cx="916" cy="1200"/>
              </a:xfrm>
            </p:grpSpPr>
            <p:sp>
              <p:nvSpPr>
                <p:cNvPr id="71692" name="Oval 16"/>
                <p:cNvSpPr/>
                <p:nvPr/>
              </p:nvSpPr>
              <p:spPr>
                <a:xfrm>
                  <a:off x="4345" y="388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693" name="Group 17"/>
                <p:cNvGrpSpPr/>
                <p:nvPr/>
              </p:nvGrpSpPr>
              <p:grpSpPr>
                <a:xfrm>
                  <a:off x="3888" y="2928"/>
                  <a:ext cx="916" cy="1200"/>
                  <a:chOff x="3888" y="2907"/>
                  <a:chExt cx="916" cy="1200"/>
                </a:xfrm>
              </p:grpSpPr>
              <p:sp>
                <p:nvSpPr>
                  <p:cNvPr id="71694" name="Line 18"/>
                  <p:cNvSpPr/>
                  <p:nvPr/>
                </p:nvSpPr>
                <p:spPr>
                  <a:xfrm>
                    <a:off x="4272" y="3291"/>
                    <a:ext cx="96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695" name="Line 19"/>
                  <p:cNvSpPr/>
                  <p:nvPr/>
                </p:nvSpPr>
                <p:spPr>
                  <a:xfrm>
                    <a:off x="3984" y="3579"/>
                    <a:ext cx="192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696" name="Oval 20"/>
                  <p:cNvSpPr/>
                  <p:nvPr/>
                </p:nvSpPr>
                <p:spPr>
                  <a:xfrm>
                    <a:off x="3936" y="3541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spAutoFit/>
                  </a:bodyPr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697" name="Oval 21"/>
                  <p:cNvSpPr/>
                  <p:nvPr/>
                </p:nvSpPr>
                <p:spPr>
                  <a:xfrm>
                    <a:off x="4656" y="3408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spAutoFit/>
                  </a:bodyPr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71698" name="Group 22"/>
                  <p:cNvGrpSpPr/>
                  <p:nvPr/>
                </p:nvGrpSpPr>
                <p:grpSpPr>
                  <a:xfrm>
                    <a:off x="3888" y="2907"/>
                    <a:ext cx="916" cy="1200"/>
                    <a:chOff x="3888" y="2928"/>
                    <a:chExt cx="916" cy="1200"/>
                  </a:xfrm>
                </p:grpSpPr>
                <p:sp>
                  <p:nvSpPr>
                    <p:cNvPr id="71699" name="Line 23"/>
                    <p:cNvSpPr/>
                    <p:nvPr/>
                  </p:nvSpPr>
                  <p:spPr>
                    <a:xfrm>
                      <a:off x="4176" y="3312"/>
                      <a:ext cx="0" cy="288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71700" name="Line 24"/>
                    <p:cNvSpPr/>
                    <p:nvPr/>
                  </p:nvSpPr>
                  <p:spPr>
                    <a:xfrm rot="10800000">
                      <a:off x="4272" y="3456"/>
                      <a:ext cx="384" cy="1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stealth" w="med" len="med"/>
                      <a:tailEnd type="none" w="med" len="med"/>
                    </a:ln>
                  </p:spPr>
                </p:sp>
                <p:sp>
                  <p:nvSpPr>
                    <p:cNvPr id="71701" name="Line 25"/>
                    <p:cNvSpPr/>
                    <p:nvPr/>
                  </p:nvSpPr>
                  <p:spPr>
                    <a:xfrm>
                      <a:off x="4272" y="3600"/>
                      <a:ext cx="96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71702" name="Line 26"/>
                    <p:cNvSpPr/>
                    <p:nvPr/>
                  </p:nvSpPr>
                  <p:spPr>
                    <a:xfrm flipV="1">
                      <a:off x="4368" y="3600"/>
                      <a:ext cx="0" cy="288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71703" name="Oval 27"/>
                    <p:cNvSpPr/>
                    <p:nvPr/>
                  </p:nvSpPr>
                  <p:spPr>
                    <a:xfrm>
                      <a:off x="4345" y="3024"/>
                      <a:ext cx="48" cy="48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>
                      <a:spAutoFit/>
                    </a:bodyPr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1704" name="Rectangle 28"/>
                    <p:cNvSpPr/>
                    <p:nvPr/>
                  </p:nvSpPr>
                  <p:spPr>
                    <a:xfrm>
                      <a:off x="4368" y="3840"/>
                      <a:ext cx="223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zh-CN" sz="2400" b="1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lang="en-US" altLang="zh-CN" sz="2400" b="1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1705" name="Rectangle 29"/>
                    <p:cNvSpPr/>
                    <p:nvPr/>
                  </p:nvSpPr>
                  <p:spPr>
                    <a:xfrm>
                      <a:off x="3888" y="3600"/>
                      <a:ext cx="265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zh-CN" sz="2400" b="1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lang="en-US" altLang="zh-CN" sz="2400" b="1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1706" name="Rectangle 30"/>
                    <p:cNvSpPr/>
                    <p:nvPr/>
                  </p:nvSpPr>
                  <p:spPr>
                    <a:xfrm>
                      <a:off x="4368" y="2928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 anchorCtr="0">
                      <a:spAutoFit/>
                    </a:bodyPr>
                    <a:p>
                      <a:r>
                        <a:rPr lang="en-US" altLang="zh-CN" sz="2400" b="1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2400" b="1">
                        <a:solidFill>
                          <a:srgbClr val="FF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1707" name="Rectangle 31"/>
                    <p:cNvSpPr/>
                    <p:nvPr/>
                  </p:nvSpPr>
                  <p:spPr>
                    <a:xfrm>
                      <a:off x="4560" y="3456"/>
                      <a:ext cx="244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r>
                        <a:rPr lang="en-US" altLang="zh-CN" sz="2400" b="1">
                          <a:solidFill>
                            <a:srgbClr val="00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400" b="1">
                        <a:solidFill>
                          <a:srgbClr val="0033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1708" name="Line 32"/>
                    <p:cNvSpPr/>
                    <p:nvPr/>
                  </p:nvSpPr>
                  <p:spPr>
                    <a:xfrm>
                      <a:off x="4272" y="3264"/>
                      <a:ext cx="0" cy="336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  <p:sp>
          <p:nvSpPr>
            <p:cNvPr id="71709" name="Rectangle 33"/>
            <p:cNvSpPr/>
            <p:nvPr/>
          </p:nvSpPr>
          <p:spPr>
            <a:xfrm>
              <a:off x="4752" y="3312"/>
              <a:ext cx="661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6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沟道</a:t>
              </a:r>
              <a:endPara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10" name="Group 62"/>
          <p:cNvGrpSpPr/>
          <p:nvPr/>
        </p:nvGrpSpPr>
        <p:grpSpPr>
          <a:xfrm>
            <a:off x="6584950" y="611188"/>
            <a:ext cx="2497138" cy="1905000"/>
            <a:chOff x="3600" y="1056"/>
            <a:chExt cx="1573" cy="1200"/>
          </a:xfrm>
        </p:grpSpPr>
        <p:grpSp>
          <p:nvGrpSpPr>
            <p:cNvPr id="71711" name="Group 36"/>
            <p:cNvGrpSpPr/>
            <p:nvPr/>
          </p:nvGrpSpPr>
          <p:grpSpPr>
            <a:xfrm>
              <a:off x="3984" y="1200"/>
              <a:ext cx="96" cy="576"/>
              <a:chOff x="4272" y="3072"/>
              <a:chExt cx="96" cy="576"/>
            </a:xfrm>
          </p:grpSpPr>
          <p:sp>
            <p:nvSpPr>
              <p:cNvPr id="71712" name="Line 37"/>
              <p:cNvSpPr/>
              <p:nvPr/>
            </p:nvSpPr>
            <p:spPr>
              <a:xfrm>
                <a:off x="4272" y="3264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3" name="Line 38"/>
              <p:cNvSpPr/>
              <p:nvPr/>
            </p:nvSpPr>
            <p:spPr>
              <a:xfrm>
                <a:off x="4272" y="3408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4" name="Line 39"/>
              <p:cNvSpPr/>
              <p:nvPr/>
            </p:nvSpPr>
            <p:spPr>
              <a:xfrm>
                <a:off x="4272" y="3552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5" name="Line 40"/>
              <p:cNvSpPr/>
              <p:nvPr/>
            </p:nvSpPr>
            <p:spPr>
              <a:xfrm flipV="1">
                <a:off x="4368" y="30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1716" name="Group 61"/>
            <p:cNvGrpSpPr/>
            <p:nvPr/>
          </p:nvGrpSpPr>
          <p:grpSpPr>
            <a:xfrm>
              <a:off x="3600" y="1056"/>
              <a:ext cx="916" cy="1200"/>
              <a:chOff x="3600" y="1056"/>
              <a:chExt cx="916" cy="1200"/>
            </a:xfrm>
          </p:grpSpPr>
          <p:sp>
            <p:nvSpPr>
              <p:cNvPr id="71717" name="Line 45"/>
              <p:cNvSpPr/>
              <p:nvPr/>
            </p:nvSpPr>
            <p:spPr>
              <a:xfrm>
                <a:off x="3696" y="172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1718" name="Group 60"/>
              <p:cNvGrpSpPr/>
              <p:nvPr/>
            </p:nvGrpSpPr>
            <p:grpSpPr>
              <a:xfrm>
                <a:off x="3600" y="1056"/>
                <a:ext cx="916" cy="1200"/>
                <a:chOff x="3600" y="1056"/>
                <a:chExt cx="916" cy="1200"/>
              </a:xfrm>
            </p:grpSpPr>
            <p:sp>
              <p:nvSpPr>
                <p:cNvPr id="71719" name="Oval 42"/>
                <p:cNvSpPr/>
                <p:nvPr/>
              </p:nvSpPr>
              <p:spPr>
                <a:xfrm>
                  <a:off x="4057" y="201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20" name="Line 44"/>
                <p:cNvSpPr/>
                <p:nvPr/>
              </p:nvSpPr>
              <p:spPr>
                <a:xfrm>
                  <a:off x="3984" y="1440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721" name="Oval 46"/>
                <p:cNvSpPr/>
                <p:nvPr/>
              </p:nvSpPr>
              <p:spPr>
                <a:xfrm>
                  <a:off x="3648" y="1690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22" name="Oval 47"/>
                <p:cNvSpPr/>
                <p:nvPr/>
              </p:nvSpPr>
              <p:spPr>
                <a:xfrm>
                  <a:off x="4368" y="1557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23" name="Line 49"/>
                <p:cNvSpPr/>
                <p:nvPr/>
              </p:nvSpPr>
              <p:spPr>
                <a:xfrm>
                  <a:off x="3888" y="1440"/>
                  <a:ext cx="0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724" name="Line 50"/>
                <p:cNvSpPr/>
                <p:nvPr/>
              </p:nvSpPr>
              <p:spPr>
                <a:xfrm rot="10800000">
                  <a:off x="3984" y="1584"/>
                  <a:ext cx="384" cy="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</p:spPr>
            </p:sp>
            <p:sp>
              <p:nvSpPr>
                <p:cNvPr id="71725" name="Line 51"/>
                <p:cNvSpPr/>
                <p:nvPr/>
              </p:nvSpPr>
              <p:spPr>
                <a:xfrm>
                  <a:off x="3984" y="1728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726" name="Line 52"/>
                <p:cNvSpPr/>
                <p:nvPr/>
              </p:nvSpPr>
              <p:spPr>
                <a:xfrm flipV="1">
                  <a:off x="4080" y="1728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727" name="Oval 53"/>
                <p:cNvSpPr/>
                <p:nvPr/>
              </p:nvSpPr>
              <p:spPr>
                <a:xfrm>
                  <a:off x="4057" y="115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28" name="Rectangle 54"/>
                <p:cNvSpPr/>
                <p:nvPr/>
              </p:nvSpPr>
              <p:spPr>
                <a:xfrm>
                  <a:off x="4080" y="196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400" b="1">
                      <a:solidFill>
                        <a:srgbClr val="FF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4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29" name="Rectangle 55"/>
                <p:cNvSpPr/>
                <p:nvPr/>
              </p:nvSpPr>
              <p:spPr>
                <a:xfrm>
                  <a:off x="3600" y="172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400" b="1">
                      <a:solidFill>
                        <a:srgbClr val="FF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</a:t>
                  </a:r>
                  <a:endParaRPr lang="en-US" altLang="zh-CN" sz="24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30" name="Rectangle 56"/>
                <p:cNvSpPr/>
                <p:nvPr/>
              </p:nvSpPr>
              <p:spPr>
                <a:xfrm>
                  <a:off x="4080" y="105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sz="2400" b="1">
                      <a:solidFill>
                        <a:srgbClr val="FF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31" name="Rectangle 57"/>
                <p:cNvSpPr/>
                <p:nvPr/>
              </p:nvSpPr>
              <p:spPr>
                <a:xfrm>
                  <a:off x="4272" y="1584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400" b="1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1732" name="Rectangle 59"/>
            <p:cNvSpPr/>
            <p:nvPr/>
          </p:nvSpPr>
          <p:spPr>
            <a:xfrm>
              <a:off x="4512" y="1488"/>
              <a:ext cx="661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6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沟道</a:t>
              </a:r>
              <a:endPara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33" name="灯片编号占位符 56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8354" name="Group 2"/>
          <p:cNvGraphicFramePr>
            <a:graphicFrameLocks noGrp="1"/>
          </p:cNvGraphicFramePr>
          <p:nvPr/>
        </p:nvGraphicFramePr>
        <p:xfrm>
          <a:off x="892175" y="1003300"/>
          <a:ext cx="7998244" cy="5637656"/>
        </p:xfrm>
        <a:graphic>
          <a:graphicData uri="http://schemas.openxmlformats.org/drawingml/2006/table">
            <a:tbl>
              <a:tblPr/>
              <a:tblGrid>
                <a:gridCol w="1132495"/>
                <a:gridCol w="495466"/>
                <a:gridCol w="1840305"/>
                <a:gridCol w="2264989"/>
                <a:gridCol w="2264989"/>
              </a:tblGrid>
              <a:tr h="4719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种 类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 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转移特性曲线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输出特性曲线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0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沟道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耗尽型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2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沟道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耗尽型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2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绝缘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栅型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沟道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增强型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736" name="Group 47"/>
          <p:cNvGrpSpPr/>
          <p:nvPr/>
        </p:nvGrpSpPr>
        <p:grpSpPr>
          <a:xfrm>
            <a:off x="2574925" y="1524000"/>
            <a:ext cx="1616075" cy="1741488"/>
            <a:chOff x="384" y="2832"/>
            <a:chExt cx="1018" cy="1097"/>
          </a:xfrm>
        </p:grpSpPr>
        <p:grpSp>
          <p:nvGrpSpPr>
            <p:cNvPr id="72737" name="Group 48"/>
            <p:cNvGrpSpPr/>
            <p:nvPr/>
          </p:nvGrpSpPr>
          <p:grpSpPr>
            <a:xfrm>
              <a:off x="384" y="2832"/>
              <a:ext cx="818" cy="1097"/>
              <a:chOff x="384" y="2832"/>
              <a:chExt cx="818" cy="1097"/>
            </a:xfrm>
          </p:grpSpPr>
          <p:grpSp>
            <p:nvGrpSpPr>
              <p:cNvPr id="72738" name="Group 49"/>
              <p:cNvGrpSpPr/>
              <p:nvPr/>
            </p:nvGrpSpPr>
            <p:grpSpPr>
              <a:xfrm>
                <a:off x="384" y="2832"/>
                <a:ext cx="818" cy="1097"/>
                <a:chOff x="384" y="2832"/>
                <a:chExt cx="818" cy="1097"/>
              </a:xfrm>
            </p:grpSpPr>
            <p:sp>
              <p:nvSpPr>
                <p:cNvPr id="72739" name="Line 50"/>
                <p:cNvSpPr/>
                <p:nvPr/>
              </p:nvSpPr>
              <p:spPr>
                <a:xfrm>
                  <a:off x="820" y="3202"/>
                  <a:ext cx="0" cy="24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40" name="Line 51"/>
                <p:cNvSpPr/>
                <p:nvPr/>
              </p:nvSpPr>
              <p:spPr>
                <a:xfrm flipH="1">
                  <a:off x="589" y="3408"/>
                  <a:ext cx="229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</p:spPr>
            </p:sp>
            <p:sp>
              <p:nvSpPr>
                <p:cNvPr id="72741" name="Line 52"/>
                <p:cNvSpPr/>
                <p:nvPr/>
              </p:nvSpPr>
              <p:spPr>
                <a:xfrm>
                  <a:off x="816" y="3408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42" name="Line 53"/>
                <p:cNvSpPr/>
                <p:nvPr/>
              </p:nvSpPr>
              <p:spPr>
                <a:xfrm flipV="1">
                  <a:off x="960" y="3072"/>
                  <a:ext cx="0" cy="20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43" name="Oval 54"/>
                <p:cNvSpPr/>
                <p:nvPr/>
              </p:nvSpPr>
              <p:spPr>
                <a:xfrm>
                  <a:off x="544" y="3377"/>
                  <a:ext cx="54" cy="54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44" name="Line 55"/>
                <p:cNvSpPr/>
                <p:nvPr/>
              </p:nvSpPr>
              <p:spPr>
                <a:xfrm flipV="1">
                  <a:off x="960" y="3408"/>
                  <a:ext cx="0" cy="24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45" name="Oval 56"/>
                <p:cNvSpPr/>
                <p:nvPr/>
              </p:nvSpPr>
              <p:spPr>
                <a:xfrm>
                  <a:off x="936" y="3648"/>
                  <a:ext cx="45" cy="41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46" name="Oval 57"/>
                <p:cNvSpPr/>
                <p:nvPr/>
              </p:nvSpPr>
              <p:spPr>
                <a:xfrm>
                  <a:off x="936" y="3026"/>
                  <a:ext cx="45" cy="4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47" name="Rectangle 58"/>
                <p:cNvSpPr/>
                <p:nvPr/>
              </p:nvSpPr>
              <p:spPr>
                <a:xfrm>
                  <a:off x="960" y="367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48" name="Rectangle 59"/>
                <p:cNvSpPr/>
                <p:nvPr/>
              </p:nvSpPr>
              <p:spPr>
                <a:xfrm>
                  <a:off x="384" y="3535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49" name="Rectangle 60"/>
                <p:cNvSpPr/>
                <p:nvPr/>
              </p:nvSpPr>
              <p:spPr>
                <a:xfrm>
                  <a:off x="960" y="2832"/>
                  <a:ext cx="24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750" name="Line 61"/>
              <p:cNvSpPr/>
              <p:nvPr/>
            </p:nvSpPr>
            <p:spPr>
              <a:xfrm>
                <a:off x="816" y="326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2751" name="Line 62"/>
            <p:cNvSpPr/>
            <p:nvPr/>
          </p:nvSpPr>
          <p:spPr>
            <a:xfrm>
              <a:off x="1056" y="3120"/>
              <a:ext cx="0" cy="24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72752" name="Text Box 63"/>
            <p:cNvSpPr txBox="1"/>
            <p:nvPr/>
          </p:nvSpPr>
          <p:spPr>
            <a:xfrm>
              <a:off x="1056" y="3072"/>
              <a:ext cx="34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endParaRPr lang="zh-CN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53" name="Group 64"/>
          <p:cNvGrpSpPr/>
          <p:nvPr/>
        </p:nvGrpSpPr>
        <p:grpSpPr>
          <a:xfrm>
            <a:off x="2559050" y="3232150"/>
            <a:ext cx="1616075" cy="1741488"/>
            <a:chOff x="1392" y="2016"/>
            <a:chExt cx="1018" cy="1097"/>
          </a:xfrm>
        </p:grpSpPr>
        <p:grpSp>
          <p:nvGrpSpPr>
            <p:cNvPr id="72754" name="Group 65"/>
            <p:cNvGrpSpPr/>
            <p:nvPr/>
          </p:nvGrpSpPr>
          <p:grpSpPr>
            <a:xfrm>
              <a:off x="1392" y="2016"/>
              <a:ext cx="1018" cy="1097"/>
              <a:chOff x="1392" y="2016"/>
              <a:chExt cx="1018" cy="1097"/>
            </a:xfrm>
          </p:grpSpPr>
          <p:sp>
            <p:nvSpPr>
              <p:cNvPr id="72755" name="Line 66"/>
              <p:cNvSpPr/>
              <p:nvPr/>
            </p:nvSpPr>
            <p:spPr>
              <a:xfrm flipV="1">
                <a:off x="2064" y="2304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grpSp>
            <p:nvGrpSpPr>
              <p:cNvPr id="72756" name="Group 67"/>
              <p:cNvGrpSpPr/>
              <p:nvPr/>
            </p:nvGrpSpPr>
            <p:grpSpPr>
              <a:xfrm>
                <a:off x="1392" y="2016"/>
                <a:ext cx="1018" cy="1097"/>
                <a:chOff x="1392" y="2016"/>
                <a:chExt cx="1018" cy="1097"/>
              </a:xfrm>
            </p:grpSpPr>
            <p:sp>
              <p:nvSpPr>
                <p:cNvPr id="72757" name="Line 68"/>
                <p:cNvSpPr/>
                <p:nvPr/>
              </p:nvSpPr>
              <p:spPr>
                <a:xfrm>
                  <a:off x="1828" y="2386"/>
                  <a:ext cx="0" cy="24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58" name="Line 69"/>
                <p:cNvSpPr/>
                <p:nvPr/>
              </p:nvSpPr>
              <p:spPr>
                <a:xfrm>
                  <a:off x="1584" y="2592"/>
                  <a:ext cx="38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59" name="Line 70"/>
                <p:cNvSpPr/>
                <p:nvPr/>
              </p:nvSpPr>
              <p:spPr>
                <a:xfrm flipV="1">
                  <a:off x="1968" y="2256"/>
                  <a:ext cx="0" cy="20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60" name="Oval 71"/>
                <p:cNvSpPr/>
                <p:nvPr/>
              </p:nvSpPr>
              <p:spPr>
                <a:xfrm>
                  <a:off x="1552" y="2561"/>
                  <a:ext cx="54" cy="54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61" name="Rectangle 72"/>
                <p:cNvSpPr/>
                <p:nvPr/>
              </p:nvSpPr>
              <p:spPr>
                <a:xfrm>
                  <a:off x="1968" y="2863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62" name="Rectangle 73"/>
                <p:cNvSpPr/>
                <p:nvPr/>
              </p:nvSpPr>
              <p:spPr>
                <a:xfrm>
                  <a:off x="1392" y="2719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63" name="Rectangle 74"/>
                <p:cNvSpPr/>
                <p:nvPr/>
              </p:nvSpPr>
              <p:spPr>
                <a:xfrm>
                  <a:off x="1968" y="2016"/>
                  <a:ext cx="24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64" name="Line 75"/>
                <p:cNvSpPr/>
                <p:nvPr/>
              </p:nvSpPr>
              <p:spPr>
                <a:xfrm>
                  <a:off x="1824" y="2448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2765" name="Text Box 76"/>
                <p:cNvSpPr txBox="1"/>
                <p:nvPr/>
              </p:nvSpPr>
              <p:spPr>
                <a:xfrm>
                  <a:off x="2064" y="2256"/>
                  <a:ext cx="346" cy="1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endParaRPr lang="zh-CN" altLang="zh-CN" sz="2000" b="1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2766" name="Line 77"/>
            <p:cNvSpPr/>
            <p:nvPr/>
          </p:nvSpPr>
          <p:spPr>
            <a:xfrm>
              <a:off x="1680" y="2592"/>
              <a:ext cx="1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sp>
        <p:sp>
          <p:nvSpPr>
            <p:cNvPr id="72767" name="Line 78"/>
            <p:cNvSpPr/>
            <p:nvPr/>
          </p:nvSpPr>
          <p:spPr>
            <a:xfrm flipV="1">
              <a:off x="1968" y="2592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68" name="Oval 79"/>
            <p:cNvSpPr/>
            <p:nvPr/>
          </p:nvSpPr>
          <p:spPr>
            <a:xfrm>
              <a:off x="1944" y="2832"/>
              <a:ext cx="45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69" name="Oval 80"/>
            <p:cNvSpPr/>
            <p:nvPr/>
          </p:nvSpPr>
          <p:spPr>
            <a:xfrm>
              <a:off x="1944" y="2210"/>
              <a:ext cx="45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70" name="Group 81"/>
          <p:cNvGrpSpPr/>
          <p:nvPr/>
        </p:nvGrpSpPr>
        <p:grpSpPr>
          <a:xfrm>
            <a:off x="6553200" y="2971800"/>
            <a:ext cx="2670175" cy="2073275"/>
            <a:chOff x="2352" y="1344"/>
            <a:chExt cx="1682" cy="1306"/>
          </a:xfrm>
        </p:grpSpPr>
        <p:sp>
          <p:nvSpPr>
            <p:cNvPr id="72771" name="Line 82"/>
            <p:cNvSpPr/>
            <p:nvPr/>
          </p:nvSpPr>
          <p:spPr>
            <a:xfrm rot="-16388">
              <a:off x="2533" y="1622"/>
              <a:ext cx="125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2772" name="Line 83"/>
            <p:cNvSpPr/>
            <p:nvPr/>
          </p:nvSpPr>
          <p:spPr>
            <a:xfrm rot="-10800000" flipV="1">
              <a:off x="3611" y="1488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lg"/>
            </a:ln>
          </p:spPr>
        </p:sp>
        <p:sp>
          <p:nvSpPr>
            <p:cNvPr id="72773" name="Line 84"/>
            <p:cNvSpPr/>
            <p:nvPr/>
          </p:nvSpPr>
          <p:spPr>
            <a:xfrm rot="10800000">
              <a:off x="3569" y="181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74" name="Line 85"/>
            <p:cNvSpPr/>
            <p:nvPr/>
          </p:nvSpPr>
          <p:spPr>
            <a:xfrm rot="10800000">
              <a:off x="3569" y="205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75" name="Line 86"/>
            <p:cNvSpPr/>
            <p:nvPr/>
          </p:nvSpPr>
          <p:spPr>
            <a:xfrm rot="10800000">
              <a:off x="3569" y="229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76" name="Text Box 87"/>
            <p:cNvSpPr txBox="1"/>
            <p:nvPr/>
          </p:nvSpPr>
          <p:spPr>
            <a:xfrm rot="-315439">
              <a:off x="3597" y="1344"/>
              <a:ext cx="2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77" name="Freeform 88"/>
            <p:cNvSpPr/>
            <p:nvPr/>
          </p:nvSpPr>
          <p:spPr>
            <a:xfrm rot="10800000">
              <a:off x="2651" y="1642"/>
              <a:ext cx="960" cy="267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1" y="171"/>
                </a:cxn>
                <a:cxn ang="0">
                  <a:pos x="3" y="75"/>
                </a:cxn>
                <a:cxn ang="0">
                  <a:pos x="7" y="11"/>
                </a:cxn>
                <a:cxn ang="0">
                  <a:pos x="12" y="11"/>
                </a:cxn>
                <a:cxn ang="0">
                  <a:pos x="22" y="11"/>
                </a:cxn>
                <a:cxn ang="0">
                  <a:pos x="17" y="11"/>
                </a:cxn>
                <a:cxn ang="0">
                  <a:pos x="38" y="11"/>
                </a:cxn>
              </a:cxnLst>
              <a:pathLst>
                <a:path w="1440" h="267">
                  <a:moveTo>
                    <a:pt x="0" y="267"/>
                  </a:moveTo>
                  <a:cubicBezTo>
                    <a:pt x="16" y="235"/>
                    <a:pt x="28" y="203"/>
                    <a:pt x="48" y="171"/>
                  </a:cubicBezTo>
                  <a:cubicBezTo>
                    <a:pt x="68" y="139"/>
                    <a:pt x="85" y="102"/>
                    <a:pt x="120" y="75"/>
                  </a:cubicBezTo>
                  <a:cubicBezTo>
                    <a:pt x="155" y="48"/>
                    <a:pt x="197" y="22"/>
                    <a:pt x="256" y="11"/>
                  </a:cubicBezTo>
                  <a:cubicBezTo>
                    <a:pt x="315" y="0"/>
                    <a:pt x="377" y="11"/>
                    <a:pt x="472" y="11"/>
                  </a:cubicBezTo>
                  <a:cubicBezTo>
                    <a:pt x="567" y="11"/>
                    <a:pt x="795" y="11"/>
                    <a:pt x="824" y="11"/>
                  </a:cubicBezTo>
                  <a:cubicBezTo>
                    <a:pt x="853" y="11"/>
                    <a:pt x="545" y="11"/>
                    <a:pt x="648" y="11"/>
                  </a:cubicBezTo>
                  <a:cubicBezTo>
                    <a:pt x="751" y="11"/>
                    <a:pt x="1275" y="11"/>
                    <a:pt x="1440" y="1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78" name="Freeform 89"/>
            <p:cNvSpPr/>
            <p:nvPr/>
          </p:nvSpPr>
          <p:spPr>
            <a:xfrm rot="10800000">
              <a:off x="2651" y="1605"/>
              <a:ext cx="960" cy="562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1" y="1179"/>
                </a:cxn>
                <a:cxn ang="0">
                  <a:pos x="3" y="639"/>
                </a:cxn>
                <a:cxn ang="0">
                  <a:pos x="7" y="226"/>
                </a:cxn>
                <a:cxn ang="0">
                  <a:pos x="10" y="35"/>
                </a:cxn>
                <a:cxn ang="0">
                  <a:pos x="16" y="1"/>
                </a:cxn>
                <a:cxn ang="0">
                  <a:pos x="47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79" name="Freeform 90"/>
            <p:cNvSpPr/>
            <p:nvPr/>
          </p:nvSpPr>
          <p:spPr>
            <a:xfrm rot="10800000">
              <a:off x="2603" y="1604"/>
              <a:ext cx="100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16" y="0"/>
                </a:cxn>
                <a:cxn ang="0">
                  <a:pos x="77" y="0"/>
                </a:cxn>
              </a:cxnLst>
              <a:pathLst>
                <a:path w="1392" h="257">
                  <a:moveTo>
                    <a:pt x="0" y="257"/>
                  </a:moveTo>
                  <a:cubicBezTo>
                    <a:pt x="16" y="225"/>
                    <a:pt x="32" y="193"/>
                    <a:pt x="48" y="161"/>
                  </a:cubicBezTo>
                  <a:cubicBezTo>
                    <a:pt x="64" y="129"/>
                    <a:pt x="56" y="90"/>
                    <a:pt x="96" y="65"/>
                  </a:cubicBezTo>
                  <a:cubicBezTo>
                    <a:pt x="136" y="40"/>
                    <a:pt x="72" y="18"/>
                    <a:pt x="288" y="9"/>
                  </a:cubicBezTo>
                  <a:cubicBezTo>
                    <a:pt x="504" y="0"/>
                    <a:pt x="1162" y="9"/>
                    <a:pt x="1392" y="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80" name="Rectangle 91"/>
            <p:cNvSpPr/>
            <p:nvPr/>
          </p:nvSpPr>
          <p:spPr>
            <a:xfrm rot="-54232">
              <a:off x="2592" y="2400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GS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 0V</a:t>
              </a:r>
              <a:endPara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2781" name="Freeform 92"/>
            <p:cNvSpPr/>
            <p:nvPr/>
          </p:nvSpPr>
          <p:spPr>
            <a:xfrm rot="10800000">
              <a:off x="2603" y="1828"/>
              <a:ext cx="960" cy="562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1" y="1179"/>
                </a:cxn>
                <a:cxn ang="0">
                  <a:pos x="3" y="639"/>
                </a:cxn>
                <a:cxn ang="0">
                  <a:pos x="7" y="226"/>
                </a:cxn>
                <a:cxn ang="0">
                  <a:pos x="10" y="35"/>
                </a:cxn>
                <a:cxn ang="0">
                  <a:pos x="16" y="1"/>
                </a:cxn>
                <a:cxn ang="0">
                  <a:pos x="47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82" name="Text Box 93"/>
            <p:cNvSpPr txBox="1"/>
            <p:nvPr/>
          </p:nvSpPr>
          <p:spPr>
            <a:xfrm rot="10800000">
              <a:off x="2400" y="20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2783" name="Text Box 94"/>
            <p:cNvSpPr txBox="1"/>
            <p:nvPr/>
          </p:nvSpPr>
          <p:spPr>
            <a:xfrm rot="-315439">
              <a:off x="3696" y="1584"/>
              <a:ext cx="3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84" name="Text Box 95"/>
            <p:cNvSpPr txBox="1"/>
            <p:nvPr/>
          </p:nvSpPr>
          <p:spPr>
            <a:xfrm rot="10800000">
              <a:off x="2352" y="18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2785" name="Text Box 96"/>
            <p:cNvSpPr txBox="1"/>
            <p:nvPr/>
          </p:nvSpPr>
          <p:spPr>
            <a:xfrm rot="10800000">
              <a:off x="2352" y="158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2786" name="Text Box 97"/>
            <p:cNvSpPr txBox="1"/>
            <p:nvPr/>
          </p:nvSpPr>
          <p:spPr>
            <a:xfrm rot="10800000">
              <a:off x="3360" y="14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o</a:t>
              </a:r>
              <a:endParaRPr lang="en-US" altLang="zh-CN" sz="2400" b="1" i="1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72787" name="Group 98"/>
          <p:cNvGrpSpPr/>
          <p:nvPr/>
        </p:nvGrpSpPr>
        <p:grpSpPr>
          <a:xfrm>
            <a:off x="2568575" y="4810125"/>
            <a:ext cx="1539875" cy="1905000"/>
            <a:chOff x="480" y="480"/>
            <a:chExt cx="970" cy="1200"/>
          </a:xfrm>
        </p:grpSpPr>
        <p:grpSp>
          <p:nvGrpSpPr>
            <p:cNvPr id="72788" name="Group 99"/>
            <p:cNvGrpSpPr/>
            <p:nvPr/>
          </p:nvGrpSpPr>
          <p:grpSpPr>
            <a:xfrm>
              <a:off x="480" y="480"/>
              <a:ext cx="895" cy="1200"/>
              <a:chOff x="4320" y="2784"/>
              <a:chExt cx="895" cy="1200"/>
            </a:xfrm>
          </p:grpSpPr>
          <p:sp>
            <p:nvSpPr>
              <p:cNvPr id="72789" name="Line 100"/>
              <p:cNvSpPr/>
              <p:nvPr/>
            </p:nvSpPr>
            <p:spPr>
              <a:xfrm>
                <a:off x="4608" y="3168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0" name="Line 101"/>
              <p:cNvSpPr/>
              <p:nvPr/>
            </p:nvSpPr>
            <p:spPr>
              <a:xfrm>
                <a:off x="4704" y="3120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1" name="Line 102"/>
              <p:cNvSpPr/>
              <p:nvPr/>
            </p:nvSpPr>
            <p:spPr>
              <a:xfrm>
                <a:off x="4704" y="3264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2" name="Line 103"/>
              <p:cNvSpPr/>
              <p:nvPr/>
            </p:nvSpPr>
            <p:spPr>
              <a:xfrm>
                <a:off x="4704" y="3408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3" name="Line 104"/>
              <p:cNvSpPr/>
              <p:nvPr/>
            </p:nvSpPr>
            <p:spPr>
              <a:xfrm>
                <a:off x="4704" y="3168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4" name="Line 105"/>
              <p:cNvSpPr/>
              <p:nvPr/>
            </p:nvSpPr>
            <p:spPr>
              <a:xfrm>
                <a:off x="4704" y="3312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  <p:sp>
            <p:nvSpPr>
              <p:cNvPr id="72795" name="Line 106"/>
              <p:cNvSpPr/>
              <p:nvPr/>
            </p:nvSpPr>
            <p:spPr>
              <a:xfrm>
                <a:off x="4704" y="345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6" name="Line 107"/>
              <p:cNvSpPr/>
              <p:nvPr/>
            </p:nvSpPr>
            <p:spPr>
              <a:xfrm flipV="1">
                <a:off x="4800" y="292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7" name="Line 108"/>
              <p:cNvSpPr/>
              <p:nvPr/>
            </p:nvSpPr>
            <p:spPr>
              <a:xfrm>
                <a:off x="4416" y="345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798" name="Oval 109"/>
              <p:cNvSpPr/>
              <p:nvPr/>
            </p:nvSpPr>
            <p:spPr>
              <a:xfrm>
                <a:off x="4368" y="341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99" name="Line 110"/>
              <p:cNvSpPr/>
              <p:nvPr/>
            </p:nvSpPr>
            <p:spPr>
              <a:xfrm flipV="1">
                <a:off x="4800" y="3456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00" name="Oval 111"/>
              <p:cNvSpPr/>
              <p:nvPr/>
            </p:nvSpPr>
            <p:spPr>
              <a:xfrm>
                <a:off x="5088" y="3285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1" name="Oval 112"/>
              <p:cNvSpPr/>
              <p:nvPr/>
            </p:nvSpPr>
            <p:spPr>
              <a:xfrm>
                <a:off x="4777" y="374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2" name="Oval 113"/>
              <p:cNvSpPr/>
              <p:nvPr/>
            </p:nvSpPr>
            <p:spPr>
              <a:xfrm>
                <a:off x="4777" y="2880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3" name="Rectangle 114"/>
              <p:cNvSpPr/>
              <p:nvPr/>
            </p:nvSpPr>
            <p:spPr>
              <a:xfrm>
                <a:off x="4800" y="3696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4" name="Rectangle 115"/>
              <p:cNvSpPr/>
              <p:nvPr/>
            </p:nvSpPr>
            <p:spPr>
              <a:xfrm>
                <a:off x="4320" y="3487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5" name="Rectangle 116"/>
              <p:cNvSpPr/>
              <p:nvPr/>
            </p:nvSpPr>
            <p:spPr>
              <a:xfrm>
                <a:off x="4800" y="2784"/>
                <a:ext cx="25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6" name="Rectangle 117"/>
              <p:cNvSpPr/>
              <p:nvPr/>
            </p:nvSpPr>
            <p:spPr>
              <a:xfrm>
                <a:off x="4992" y="3343"/>
                <a:ext cx="22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807" name="Line 118"/>
            <p:cNvSpPr/>
            <p:nvPr/>
          </p:nvSpPr>
          <p:spPr>
            <a:xfrm>
              <a:off x="1104" y="720"/>
              <a:ext cx="0" cy="24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72808" name="Text Box 119"/>
            <p:cNvSpPr txBox="1"/>
            <p:nvPr/>
          </p:nvSpPr>
          <p:spPr>
            <a:xfrm>
              <a:off x="1104" y="672"/>
              <a:ext cx="34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endParaRPr lang="zh-CN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809" name="Group 120"/>
          <p:cNvGrpSpPr/>
          <p:nvPr/>
        </p:nvGrpSpPr>
        <p:grpSpPr>
          <a:xfrm>
            <a:off x="4487863" y="4957763"/>
            <a:ext cx="1698625" cy="1533525"/>
            <a:chOff x="2448" y="3295"/>
            <a:chExt cx="1070" cy="966"/>
          </a:xfrm>
        </p:grpSpPr>
        <p:sp>
          <p:nvSpPr>
            <p:cNvPr id="72810" name="Line 121"/>
            <p:cNvSpPr/>
            <p:nvPr/>
          </p:nvSpPr>
          <p:spPr>
            <a:xfrm>
              <a:off x="2714" y="4016"/>
              <a:ext cx="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pSp>
          <p:nvGrpSpPr>
            <p:cNvPr id="72811" name="Group 122"/>
            <p:cNvGrpSpPr/>
            <p:nvPr/>
          </p:nvGrpSpPr>
          <p:grpSpPr>
            <a:xfrm>
              <a:off x="2448" y="3295"/>
              <a:ext cx="1070" cy="966"/>
              <a:chOff x="2448" y="3295"/>
              <a:chExt cx="1070" cy="966"/>
            </a:xfrm>
          </p:grpSpPr>
          <p:sp>
            <p:nvSpPr>
              <p:cNvPr id="72812" name="Line 123"/>
              <p:cNvSpPr/>
              <p:nvPr/>
            </p:nvSpPr>
            <p:spPr>
              <a:xfrm flipV="1">
                <a:off x="2714" y="3398"/>
                <a:ext cx="0" cy="6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13" name="Freeform 124"/>
              <p:cNvSpPr/>
              <p:nvPr/>
            </p:nvSpPr>
            <p:spPr>
              <a:xfrm>
                <a:off x="2948" y="3507"/>
                <a:ext cx="273" cy="50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588" h="1122">
                    <a:moveTo>
                      <a:pt x="0" y="1122"/>
                    </a:moveTo>
                    <a:cubicBezTo>
                      <a:pt x="28" y="1104"/>
                      <a:pt x="119" y="1057"/>
                      <a:pt x="168" y="1014"/>
                    </a:cubicBezTo>
                    <a:cubicBezTo>
                      <a:pt x="217" y="971"/>
                      <a:pt x="256" y="919"/>
                      <a:pt x="294" y="864"/>
                    </a:cubicBezTo>
                    <a:cubicBezTo>
                      <a:pt x="332" y="809"/>
                      <a:pt x="361" y="760"/>
                      <a:pt x="396" y="684"/>
                    </a:cubicBezTo>
                    <a:cubicBezTo>
                      <a:pt x="431" y="608"/>
                      <a:pt x="472" y="522"/>
                      <a:pt x="504" y="408"/>
                    </a:cubicBezTo>
                    <a:cubicBezTo>
                      <a:pt x="536" y="294"/>
                      <a:pt x="571" y="85"/>
                      <a:pt x="588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14" name="Text Box 125"/>
              <p:cNvSpPr txBox="1"/>
              <p:nvPr/>
            </p:nvSpPr>
            <p:spPr>
              <a:xfrm>
                <a:off x="3174" y="4011"/>
                <a:ext cx="3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15" name="Text Box 126"/>
              <p:cNvSpPr txBox="1"/>
              <p:nvPr/>
            </p:nvSpPr>
            <p:spPr>
              <a:xfrm>
                <a:off x="2448" y="3295"/>
                <a:ext cx="23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16" name="Rectangle 127"/>
              <p:cNvSpPr/>
              <p:nvPr/>
            </p:nvSpPr>
            <p:spPr>
              <a:xfrm>
                <a:off x="2636" y="3980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O</a:t>
                </a:r>
                <a:endPara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17" name="Rectangle 128"/>
              <p:cNvSpPr/>
              <p:nvPr/>
            </p:nvSpPr>
            <p:spPr>
              <a:xfrm>
                <a:off x="2859" y="4008"/>
                <a:ext cx="30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endPara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72818" name="Text Box 129"/>
          <p:cNvSpPr txBox="1"/>
          <p:nvPr/>
        </p:nvSpPr>
        <p:spPr>
          <a:xfrm>
            <a:off x="1674813" y="312738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各类场效应管的符号和特性曲线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2819" name="Group 130"/>
          <p:cNvGrpSpPr/>
          <p:nvPr/>
        </p:nvGrpSpPr>
        <p:grpSpPr>
          <a:xfrm>
            <a:off x="6218238" y="4800600"/>
            <a:ext cx="2735262" cy="1893888"/>
            <a:chOff x="3917" y="3024"/>
            <a:chExt cx="1723" cy="1193"/>
          </a:xfrm>
        </p:grpSpPr>
        <p:grpSp>
          <p:nvGrpSpPr>
            <p:cNvPr id="72820" name="Group 131"/>
            <p:cNvGrpSpPr/>
            <p:nvPr/>
          </p:nvGrpSpPr>
          <p:grpSpPr>
            <a:xfrm>
              <a:off x="3917" y="3024"/>
              <a:ext cx="1723" cy="1193"/>
              <a:chOff x="2357" y="2304"/>
              <a:chExt cx="1723" cy="1193"/>
            </a:xfrm>
          </p:grpSpPr>
          <p:sp>
            <p:nvSpPr>
              <p:cNvPr id="72821" name="Line 132"/>
              <p:cNvSpPr/>
              <p:nvPr/>
            </p:nvSpPr>
            <p:spPr>
              <a:xfrm>
                <a:off x="2640" y="3204"/>
                <a:ext cx="125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22" name="Line 133"/>
              <p:cNvSpPr/>
              <p:nvPr/>
            </p:nvSpPr>
            <p:spPr>
              <a:xfrm flipV="1">
                <a:off x="2640" y="2448"/>
                <a:ext cx="0" cy="75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23" name="Line 134"/>
              <p:cNvSpPr/>
              <p:nvPr/>
            </p:nvSpPr>
            <p:spPr>
              <a:xfrm>
                <a:off x="2640" y="3012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24" name="Line 135"/>
              <p:cNvSpPr/>
              <p:nvPr/>
            </p:nvSpPr>
            <p:spPr>
              <a:xfrm>
                <a:off x="2640" y="2772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25" name="Line 136"/>
              <p:cNvSpPr/>
              <p:nvPr/>
            </p:nvSpPr>
            <p:spPr>
              <a:xfrm>
                <a:off x="2640" y="2532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26" name="Freeform 137"/>
              <p:cNvSpPr/>
              <p:nvPr/>
            </p:nvSpPr>
            <p:spPr>
              <a:xfrm>
                <a:off x="2640" y="2937"/>
                <a:ext cx="1218" cy="267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1" y="171"/>
                  </a:cxn>
                  <a:cxn ang="0">
                    <a:pos x="26" y="75"/>
                  </a:cxn>
                  <a:cxn ang="0">
                    <a:pos x="58" y="11"/>
                  </a:cxn>
                  <a:cxn ang="0">
                    <a:pos x="104" y="11"/>
                  </a:cxn>
                  <a:cxn ang="0">
                    <a:pos x="183" y="11"/>
                  </a:cxn>
                  <a:cxn ang="0">
                    <a:pos x="144" y="11"/>
                  </a:cxn>
                  <a:cxn ang="0">
                    <a:pos x="319" y="11"/>
                  </a:cxn>
                </a:cxnLst>
                <a:pathLst>
                  <a:path w="1440" h="267">
                    <a:moveTo>
                      <a:pt x="0" y="267"/>
                    </a:moveTo>
                    <a:cubicBezTo>
                      <a:pt x="16" y="235"/>
                      <a:pt x="28" y="203"/>
                      <a:pt x="48" y="171"/>
                    </a:cubicBezTo>
                    <a:cubicBezTo>
                      <a:pt x="68" y="139"/>
                      <a:pt x="85" y="102"/>
                      <a:pt x="120" y="75"/>
                    </a:cubicBezTo>
                    <a:cubicBezTo>
                      <a:pt x="155" y="48"/>
                      <a:pt x="197" y="22"/>
                      <a:pt x="256" y="11"/>
                    </a:cubicBezTo>
                    <a:cubicBezTo>
                      <a:pt x="315" y="0"/>
                      <a:pt x="377" y="11"/>
                      <a:pt x="472" y="11"/>
                    </a:cubicBezTo>
                    <a:cubicBezTo>
                      <a:pt x="567" y="11"/>
                      <a:pt x="795" y="11"/>
                      <a:pt x="824" y="11"/>
                    </a:cubicBezTo>
                    <a:cubicBezTo>
                      <a:pt x="853" y="11"/>
                      <a:pt x="545" y="11"/>
                      <a:pt x="648" y="11"/>
                    </a:cubicBezTo>
                    <a:cubicBezTo>
                      <a:pt x="751" y="11"/>
                      <a:pt x="1275" y="11"/>
                      <a:pt x="1440" y="1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27" name="Freeform 138"/>
              <p:cNvSpPr/>
              <p:nvPr/>
            </p:nvSpPr>
            <p:spPr>
              <a:xfrm>
                <a:off x="2640" y="2739"/>
                <a:ext cx="1185" cy="482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10" y="296"/>
                  </a:cxn>
                  <a:cxn ang="0">
                    <a:pos x="26" y="161"/>
                  </a:cxn>
                  <a:cxn ang="0">
                    <a:pos x="47" y="57"/>
                  </a:cxn>
                  <a:cxn ang="0">
                    <a:pos x="69" y="9"/>
                  </a:cxn>
                  <a:cxn ang="0">
                    <a:pos x="105" y="1"/>
                  </a:cxn>
                  <a:cxn ang="0">
                    <a:pos x="312" y="1"/>
                  </a:cxn>
                </a:cxnLst>
                <a:pathLst>
                  <a:path w="1400" h="482">
                    <a:moveTo>
                      <a:pt x="0" y="482"/>
                    </a:moveTo>
                    <a:cubicBezTo>
                      <a:pt x="15" y="420"/>
                      <a:pt x="26" y="349"/>
                      <a:pt x="46" y="296"/>
                    </a:cubicBezTo>
                    <a:cubicBezTo>
                      <a:pt x="66" y="243"/>
                      <a:pt x="93" y="201"/>
                      <a:pt x="120" y="161"/>
                    </a:cubicBezTo>
                    <a:cubicBezTo>
                      <a:pt x="147" y="121"/>
                      <a:pt x="176" y="82"/>
                      <a:pt x="208" y="57"/>
                    </a:cubicBezTo>
                    <a:cubicBezTo>
                      <a:pt x="240" y="32"/>
                      <a:pt x="268" y="18"/>
                      <a:pt x="312" y="9"/>
                    </a:cubicBezTo>
                    <a:cubicBezTo>
                      <a:pt x="356" y="0"/>
                      <a:pt x="291" y="2"/>
                      <a:pt x="472" y="1"/>
                    </a:cubicBezTo>
                    <a:cubicBezTo>
                      <a:pt x="653" y="0"/>
                      <a:pt x="1207" y="1"/>
                      <a:pt x="1400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28" name="Freeform 139"/>
              <p:cNvSpPr/>
              <p:nvPr/>
            </p:nvSpPr>
            <p:spPr>
              <a:xfrm>
                <a:off x="2681" y="2543"/>
                <a:ext cx="1130" cy="490"/>
              </a:xfrm>
              <a:custGeom>
                <a:avLst/>
                <a:gdLst/>
                <a:ahLst/>
                <a:cxnLst>
                  <a:cxn ang="0">
                    <a:pos x="0" y="490"/>
                  </a:cxn>
                  <a:cxn ang="0">
                    <a:pos x="7" y="285"/>
                  </a:cxn>
                  <a:cxn ang="0">
                    <a:pos x="19" y="117"/>
                  </a:cxn>
                  <a:cxn ang="0">
                    <a:pos x="41" y="37"/>
                  </a:cxn>
                  <a:cxn ang="0">
                    <a:pos x="80" y="5"/>
                  </a:cxn>
                  <a:cxn ang="0">
                    <a:pos x="108" y="5"/>
                  </a:cxn>
                  <a:cxn ang="0">
                    <a:pos x="217" y="5"/>
                  </a:cxn>
                  <a:cxn ang="0">
                    <a:pos x="296" y="5"/>
                  </a:cxn>
                </a:cxnLst>
                <a:pathLst>
                  <a:path w="1336" h="490">
                    <a:moveTo>
                      <a:pt x="0" y="490"/>
                    </a:moveTo>
                    <a:cubicBezTo>
                      <a:pt x="5" y="456"/>
                      <a:pt x="17" y="347"/>
                      <a:pt x="32" y="285"/>
                    </a:cubicBezTo>
                    <a:cubicBezTo>
                      <a:pt x="47" y="223"/>
                      <a:pt x="63" y="158"/>
                      <a:pt x="88" y="117"/>
                    </a:cubicBezTo>
                    <a:cubicBezTo>
                      <a:pt x="113" y="76"/>
                      <a:pt x="139" y="56"/>
                      <a:pt x="184" y="37"/>
                    </a:cubicBezTo>
                    <a:cubicBezTo>
                      <a:pt x="229" y="18"/>
                      <a:pt x="309" y="10"/>
                      <a:pt x="360" y="5"/>
                    </a:cubicBezTo>
                    <a:cubicBezTo>
                      <a:pt x="411" y="0"/>
                      <a:pt x="385" y="5"/>
                      <a:pt x="488" y="5"/>
                    </a:cubicBezTo>
                    <a:cubicBezTo>
                      <a:pt x="591" y="5"/>
                      <a:pt x="835" y="5"/>
                      <a:pt x="976" y="5"/>
                    </a:cubicBezTo>
                    <a:cubicBezTo>
                      <a:pt x="1117" y="5"/>
                      <a:pt x="1261" y="5"/>
                      <a:pt x="1336" y="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29" name="Freeform 140"/>
              <p:cNvSpPr/>
              <p:nvPr/>
            </p:nvSpPr>
            <p:spPr>
              <a:xfrm>
                <a:off x="2640" y="3156"/>
                <a:ext cx="1178" cy="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21" y="0"/>
                  </a:cxn>
                  <a:cxn ang="0">
                    <a:pos x="63" y="0"/>
                  </a:cxn>
                  <a:cxn ang="0">
                    <a:pos x="310" y="0"/>
                  </a:cxn>
                </a:cxnLst>
                <a:pathLst>
                  <a:path w="1392" h="257">
                    <a:moveTo>
                      <a:pt x="0" y="257"/>
                    </a:moveTo>
                    <a:cubicBezTo>
                      <a:pt x="16" y="225"/>
                      <a:pt x="32" y="193"/>
                      <a:pt x="48" y="161"/>
                    </a:cubicBezTo>
                    <a:cubicBezTo>
                      <a:pt x="64" y="129"/>
                      <a:pt x="56" y="90"/>
                      <a:pt x="96" y="65"/>
                    </a:cubicBezTo>
                    <a:cubicBezTo>
                      <a:pt x="136" y="40"/>
                      <a:pt x="72" y="18"/>
                      <a:pt x="288" y="9"/>
                    </a:cubicBezTo>
                    <a:cubicBezTo>
                      <a:pt x="504" y="0"/>
                      <a:pt x="1162" y="9"/>
                      <a:pt x="1392" y="9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30" name="Rectangle 141"/>
              <p:cNvSpPr/>
              <p:nvPr/>
            </p:nvSpPr>
            <p:spPr>
              <a:xfrm>
                <a:off x="3696" y="295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31" name="Rectangle 142"/>
              <p:cNvSpPr/>
              <p:nvPr/>
            </p:nvSpPr>
            <p:spPr>
              <a:xfrm>
                <a:off x="2736" y="3156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GS </a:t>
                </a:r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32" name="Text Box 143"/>
              <p:cNvSpPr txBox="1"/>
              <p:nvPr/>
            </p:nvSpPr>
            <p:spPr>
              <a:xfrm>
                <a:off x="3686" y="3247"/>
                <a:ext cx="3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33" name="Text Box 144"/>
              <p:cNvSpPr txBox="1"/>
              <p:nvPr/>
            </p:nvSpPr>
            <p:spPr>
              <a:xfrm>
                <a:off x="2357" y="2335"/>
                <a:ext cx="23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34" name="Rectangle 145"/>
              <p:cNvSpPr/>
              <p:nvPr/>
            </p:nvSpPr>
            <p:spPr>
              <a:xfrm>
                <a:off x="3696" y="273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35" name="Rectangle 146"/>
              <p:cNvSpPr/>
              <p:nvPr/>
            </p:nvSpPr>
            <p:spPr>
              <a:xfrm>
                <a:off x="3696" y="252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36" name="Rectangle 147"/>
              <p:cNvSpPr/>
              <p:nvPr/>
            </p:nvSpPr>
            <p:spPr>
              <a:xfrm>
                <a:off x="3696" y="230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72837" name="Text Box 148"/>
            <p:cNvSpPr txBox="1"/>
            <p:nvPr/>
          </p:nvSpPr>
          <p:spPr>
            <a:xfrm>
              <a:off x="4032" y="3888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838" name="Group 149"/>
          <p:cNvGrpSpPr/>
          <p:nvPr/>
        </p:nvGrpSpPr>
        <p:grpSpPr>
          <a:xfrm>
            <a:off x="6324600" y="1447800"/>
            <a:ext cx="2743200" cy="1752600"/>
            <a:chOff x="3984" y="912"/>
            <a:chExt cx="1728" cy="1104"/>
          </a:xfrm>
        </p:grpSpPr>
        <p:grpSp>
          <p:nvGrpSpPr>
            <p:cNvPr id="72839" name="Group 150"/>
            <p:cNvGrpSpPr/>
            <p:nvPr/>
          </p:nvGrpSpPr>
          <p:grpSpPr>
            <a:xfrm>
              <a:off x="3984" y="912"/>
              <a:ext cx="1728" cy="1035"/>
              <a:chOff x="3984" y="933"/>
              <a:chExt cx="1728" cy="1035"/>
            </a:xfrm>
          </p:grpSpPr>
          <p:sp>
            <p:nvSpPr>
              <p:cNvPr id="72840" name="Text Box 151"/>
              <p:cNvSpPr txBox="1"/>
              <p:nvPr/>
            </p:nvSpPr>
            <p:spPr>
              <a:xfrm>
                <a:off x="3984" y="933"/>
                <a:ext cx="23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41" name="Line 152"/>
              <p:cNvSpPr/>
              <p:nvPr/>
            </p:nvSpPr>
            <p:spPr>
              <a:xfrm>
                <a:off x="4224" y="1759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42" name="Line 153"/>
              <p:cNvSpPr/>
              <p:nvPr/>
            </p:nvSpPr>
            <p:spPr>
              <a:xfrm>
                <a:off x="4224" y="1519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43" name="Rectangle 154"/>
              <p:cNvSpPr/>
              <p:nvPr/>
            </p:nvSpPr>
            <p:spPr>
              <a:xfrm>
                <a:off x="4656" y="943"/>
                <a:ext cx="72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GS</a:t>
                </a:r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= 0V</a:t>
                </a:r>
                <a:endPara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44" name="Line 155"/>
              <p:cNvSpPr/>
              <p:nvPr/>
            </p:nvSpPr>
            <p:spPr>
              <a:xfrm>
                <a:off x="4224" y="1951"/>
                <a:ext cx="125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45" name="Line 156"/>
              <p:cNvSpPr/>
              <p:nvPr/>
            </p:nvSpPr>
            <p:spPr>
              <a:xfrm flipV="1">
                <a:off x="4224" y="1070"/>
                <a:ext cx="0" cy="88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46" name="Text Box 157"/>
              <p:cNvSpPr txBox="1"/>
              <p:nvPr/>
            </p:nvSpPr>
            <p:spPr>
              <a:xfrm>
                <a:off x="5088" y="1135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-</a:t>
                </a:r>
                <a:endParaRPr lang="en-US" altLang="zh-CN" sz="28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72847" name="Text Box 158"/>
              <p:cNvSpPr txBox="1"/>
              <p:nvPr/>
            </p:nvSpPr>
            <p:spPr>
              <a:xfrm>
                <a:off x="5040" y="1423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-</a:t>
                </a:r>
                <a:endParaRPr lang="en-US" altLang="zh-CN" sz="28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72848" name="Text Box 159"/>
              <p:cNvSpPr txBox="1"/>
              <p:nvPr/>
            </p:nvSpPr>
            <p:spPr>
              <a:xfrm>
                <a:off x="5040" y="1624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-</a:t>
                </a:r>
                <a:endParaRPr lang="en-US" altLang="zh-CN" sz="28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72849" name="Freeform 160"/>
              <p:cNvSpPr/>
              <p:nvPr/>
            </p:nvSpPr>
            <p:spPr>
              <a:xfrm>
                <a:off x="4224" y="1663"/>
                <a:ext cx="960" cy="267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" y="171"/>
                  </a:cxn>
                  <a:cxn ang="0">
                    <a:pos x="3" y="75"/>
                  </a:cxn>
                  <a:cxn ang="0">
                    <a:pos x="7" y="11"/>
                  </a:cxn>
                  <a:cxn ang="0">
                    <a:pos x="12" y="11"/>
                  </a:cxn>
                  <a:cxn ang="0">
                    <a:pos x="22" y="11"/>
                  </a:cxn>
                  <a:cxn ang="0">
                    <a:pos x="17" y="11"/>
                  </a:cxn>
                  <a:cxn ang="0">
                    <a:pos x="38" y="11"/>
                  </a:cxn>
                </a:cxnLst>
                <a:pathLst>
                  <a:path w="1440" h="267">
                    <a:moveTo>
                      <a:pt x="0" y="267"/>
                    </a:moveTo>
                    <a:cubicBezTo>
                      <a:pt x="16" y="235"/>
                      <a:pt x="28" y="203"/>
                      <a:pt x="48" y="171"/>
                    </a:cubicBezTo>
                    <a:cubicBezTo>
                      <a:pt x="68" y="139"/>
                      <a:pt x="85" y="102"/>
                      <a:pt x="120" y="75"/>
                    </a:cubicBezTo>
                    <a:cubicBezTo>
                      <a:pt x="155" y="48"/>
                      <a:pt x="197" y="22"/>
                      <a:pt x="256" y="11"/>
                    </a:cubicBezTo>
                    <a:cubicBezTo>
                      <a:pt x="315" y="0"/>
                      <a:pt x="377" y="11"/>
                      <a:pt x="472" y="11"/>
                    </a:cubicBezTo>
                    <a:cubicBezTo>
                      <a:pt x="567" y="11"/>
                      <a:pt x="795" y="11"/>
                      <a:pt x="824" y="11"/>
                    </a:cubicBezTo>
                    <a:cubicBezTo>
                      <a:pt x="853" y="11"/>
                      <a:pt x="545" y="11"/>
                      <a:pt x="648" y="11"/>
                    </a:cubicBezTo>
                    <a:cubicBezTo>
                      <a:pt x="751" y="11"/>
                      <a:pt x="1275" y="11"/>
                      <a:pt x="1440" y="1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50" name="Freeform 161"/>
              <p:cNvSpPr/>
              <p:nvPr/>
            </p:nvSpPr>
            <p:spPr>
              <a:xfrm>
                <a:off x="4224" y="1903"/>
                <a:ext cx="1008" cy="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16" y="0"/>
                  </a:cxn>
                  <a:cxn ang="0">
                    <a:pos x="77" y="0"/>
                  </a:cxn>
                </a:cxnLst>
                <a:pathLst>
                  <a:path w="1392" h="257">
                    <a:moveTo>
                      <a:pt x="0" y="257"/>
                    </a:moveTo>
                    <a:cubicBezTo>
                      <a:pt x="16" y="225"/>
                      <a:pt x="32" y="193"/>
                      <a:pt x="48" y="161"/>
                    </a:cubicBezTo>
                    <a:cubicBezTo>
                      <a:pt x="64" y="129"/>
                      <a:pt x="56" y="90"/>
                      <a:pt x="96" y="65"/>
                    </a:cubicBezTo>
                    <a:cubicBezTo>
                      <a:pt x="136" y="40"/>
                      <a:pt x="72" y="18"/>
                      <a:pt x="288" y="9"/>
                    </a:cubicBezTo>
                    <a:cubicBezTo>
                      <a:pt x="504" y="0"/>
                      <a:pt x="1162" y="9"/>
                      <a:pt x="1392" y="9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51" name="Line 162"/>
              <p:cNvSpPr/>
              <p:nvPr/>
            </p:nvSpPr>
            <p:spPr>
              <a:xfrm>
                <a:off x="4224" y="1279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852" name="Freeform 163"/>
              <p:cNvSpPr/>
              <p:nvPr/>
            </p:nvSpPr>
            <p:spPr>
              <a:xfrm>
                <a:off x="4224" y="1406"/>
                <a:ext cx="960" cy="562"/>
              </a:xfrm>
              <a:custGeom>
                <a:avLst/>
                <a:gdLst/>
                <a:ahLst/>
                <a:cxnLst>
                  <a:cxn ang="0">
                    <a:pos x="0" y="1919"/>
                  </a:cxn>
                  <a:cxn ang="0">
                    <a:pos x="1" y="1179"/>
                  </a:cxn>
                  <a:cxn ang="0">
                    <a:pos x="3" y="639"/>
                  </a:cxn>
                  <a:cxn ang="0">
                    <a:pos x="7" y="226"/>
                  </a:cxn>
                  <a:cxn ang="0">
                    <a:pos x="10" y="35"/>
                  </a:cxn>
                  <a:cxn ang="0">
                    <a:pos x="16" y="1"/>
                  </a:cxn>
                  <a:cxn ang="0">
                    <a:pos x="47" y="1"/>
                  </a:cxn>
                </a:cxnLst>
                <a:pathLst>
                  <a:path w="1400" h="482">
                    <a:moveTo>
                      <a:pt x="0" y="482"/>
                    </a:moveTo>
                    <a:cubicBezTo>
                      <a:pt x="15" y="420"/>
                      <a:pt x="26" y="349"/>
                      <a:pt x="46" y="296"/>
                    </a:cubicBezTo>
                    <a:cubicBezTo>
                      <a:pt x="66" y="243"/>
                      <a:pt x="93" y="201"/>
                      <a:pt x="120" y="161"/>
                    </a:cubicBezTo>
                    <a:cubicBezTo>
                      <a:pt x="147" y="121"/>
                      <a:pt x="176" y="82"/>
                      <a:pt x="208" y="57"/>
                    </a:cubicBezTo>
                    <a:cubicBezTo>
                      <a:pt x="240" y="32"/>
                      <a:pt x="268" y="18"/>
                      <a:pt x="312" y="9"/>
                    </a:cubicBezTo>
                    <a:cubicBezTo>
                      <a:pt x="356" y="0"/>
                      <a:pt x="291" y="2"/>
                      <a:pt x="472" y="1"/>
                    </a:cubicBezTo>
                    <a:cubicBezTo>
                      <a:pt x="653" y="0"/>
                      <a:pt x="1207" y="1"/>
                      <a:pt x="1400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53" name="Freeform 164"/>
              <p:cNvSpPr/>
              <p:nvPr/>
            </p:nvSpPr>
            <p:spPr>
              <a:xfrm>
                <a:off x="4272" y="1183"/>
                <a:ext cx="960" cy="562"/>
              </a:xfrm>
              <a:custGeom>
                <a:avLst/>
                <a:gdLst/>
                <a:ahLst/>
                <a:cxnLst>
                  <a:cxn ang="0">
                    <a:pos x="0" y="1919"/>
                  </a:cxn>
                  <a:cxn ang="0">
                    <a:pos x="1" y="1179"/>
                  </a:cxn>
                  <a:cxn ang="0">
                    <a:pos x="3" y="639"/>
                  </a:cxn>
                  <a:cxn ang="0">
                    <a:pos x="7" y="226"/>
                  </a:cxn>
                  <a:cxn ang="0">
                    <a:pos x="10" y="35"/>
                  </a:cxn>
                  <a:cxn ang="0">
                    <a:pos x="16" y="1"/>
                  </a:cxn>
                  <a:cxn ang="0">
                    <a:pos x="47" y="1"/>
                  </a:cxn>
                </a:cxnLst>
                <a:pathLst>
                  <a:path w="1400" h="482">
                    <a:moveTo>
                      <a:pt x="0" y="482"/>
                    </a:moveTo>
                    <a:cubicBezTo>
                      <a:pt x="15" y="420"/>
                      <a:pt x="26" y="349"/>
                      <a:pt x="46" y="296"/>
                    </a:cubicBezTo>
                    <a:cubicBezTo>
                      <a:pt x="66" y="243"/>
                      <a:pt x="93" y="201"/>
                      <a:pt x="120" y="161"/>
                    </a:cubicBezTo>
                    <a:cubicBezTo>
                      <a:pt x="147" y="121"/>
                      <a:pt x="176" y="82"/>
                      <a:pt x="208" y="57"/>
                    </a:cubicBezTo>
                    <a:cubicBezTo>
                      <a:pt x="240" y="32"/>
                      <a:pt x="268" y="18"/>
                      <a:pt x="312" y="9"/>
                    </a:cubicBezTo>
                    <a:cubicBezTo>
                      <a:pt x="356" y="0"/>
                      <a:pt x="291" y="2"/>
                      <a:pt x="472" y="1"/>
                    </a:cubicBezTo>
                    <a:cubicBezTo>
                      <a:pt x="653" y="0"/>
                      <a:pt x="1207" y="1"/>
                      <a:pt x="1400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54" name="Rectangle 165"/>
              <p:cNvSpPr/>
              <p:nvPr/>
            </p:nvSpPr>
            <p:spPr>
              <a:xfrm>
                <a:off x="5328" y="171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DS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72855" name="Text Box 166"/>
            <p:cNvSpPr txBox="1"/>
            <p:nvPr/>
          </p:nvSpPr>
          <p:spPr>
            <a:xfrm>
              <a:off x="4024" y="1766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856" name="Group 167"/>
          <p:cNvGrpSpPr/>
          <p:nvPr/>
        </p:nvGrpSpPr>
        <p:grpSpPr>
          <a:xfrm>
            <a:off x="4451350" y="3173413"/>
            <a:ext cx="1978025" cy="1550987"/>
            <a:chOff x="2519" y="1999"/>
            <a:chExt cx="1246" cy="977"/>
          </a:xfrm>
        </p:grpSpPr>
        <p:grpSp>
          <p:nvGrpSpPr>
            <p:cNvPr id="72857" name="Group 168"/>
            <p:cNvGrpSpPr/>
            <p:nvPr/>
          </p:nvGrpSpPr>
          <p:grpSpPr>
            <a:xfrm>
              <a:off x="2519" y="1999"/>
              <a:ext cx="1246" cy="977"/>
              <a:chOff x="2400" y="2047"/>
              <a:chExt cx="1246" cy="977"/>
            </a:xfrm>
          </p:grpSpPr>
          <p:sp>
            <p:nvSpPr>
              <p:cNvPr id="72858" name="Line 169"/>
              <p:cNvSpPr/>
              <p:nvPr/>
            </p:nvSpPr>
            <p:spPr>
              <a:xfrm>
                <a:off x="2774" y="235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59" name="Line 170"/>
              <p:cNvSpPr/>
              <p:nvPr/>
            </p:nvSpPr>
            <p:spPr>
              <a:xfrm flipV="1">
                <a:off x="2822" y="2208"/>
                <a:ext cx="0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60" name="Text Box 171"/>
              <p:cNvSpPr txBox="1"/>
              <p:nvPr/>
            </p:nvSpPr>
            <p:spPr>
              <a:xfrm>
                <a:off x="3302" y="2095"/>
                <a:ext cx="3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61" name="Text Box 172"/>
              <p:cNvSpPr txBox="1"/>
              <p:nvPr/>
            </p:nvSpPr>
            <p:spPr>
              <a:xfrm>
                <a:off x="2582" y="2047"/>
                <a:ext cx="23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62" name="Rectangle 173"/>
              <p:cNvSpPr/>
              <p:nvPr/>
            </p:nvSpPr>
            <p:spPr>
              <a:xfrm>
                <a:off x="3062" y="2112"/>
                <a:ext cx="2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P</a:t>
                </a:r>
                <a:endPara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63" name="Rectangle 174"/>
              <p:cNvSpPr/>
              <p:nvPr/>
            </p:nvSpPr>
            <p:spPr>
              <a:xfrm>
                <a:off x="2400" y="2688"/>
                <a:ext cx="66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/>
              <a:p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1" charset="-122"/>
                  </a:rPr>
                  <a:t>I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楷体_GB2312" pitchFamily="1" charset="-122"/>
                  </a:rPr>
                  <a:t>DSS</a:t>
                </a:r>
                <a:endParaRPr lang="en-US" altLang="zh-CN" sz="2000" b="1" baseline="-25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72864" name="Freeform 175"/>
              <p:cNvSpPr/>
              <p:nvPr/>
            </p:nvSpPr>
            <p:spPr>
              <a:xfrm>
                <a:off x="2820" y="2364"/>
                <a:ext cx="482" cy="468"/>
              </a:xfrm>
              <a:custGeom>
                <a:avLst/>
                <a:gdLst/>
                <a:ahLst/>
                <a:cxnLst>
                  <a:cxn ang="0">
                    <a:pos x="482" y="0"/>
                  </a:cxn>
                  <a:cxn ang="0">
                    <a:pos x="365" y="61"/>
                  </a:cxn>
                  <a:cxn ang="0">
                    <a:pos x="274" y="111"/>
                  </a:cxn>
                  <a:cxn ang="0">
                    <a:pos x="196" y="177"/>
                  </a:cxn>
                  <a:cxn ang="0">
                    <a:pos x="108" y="282"/>
                  </a:cxn>
                  <a:cxn ang="0">
                    <a:pos x="0" y="468"/>
                  </a:cxn>
                </a:cxnLst>
                <a:pathLst>
                  <a:path w="482" h="468">
                    <a:moveTo>
                      <a:pt x="482" y="0"/>
                    </a:moveTo>
                    <a:cubicBezTo>
                      <a:pt x="461" y="10"/>
                      <a:pt x="400" y="43"/>
                      <a:pt x="365" y="61"/>
                    </a:cubicBezTo>
                    <a:cubicBezTo>
                      <a:pt x="330" y="79"/>
                      <a:pt x="302" y="92"/>
                      <a:pt x="274" y="111"/>
                    </a:cubicBezTo>
                    <a:cubicBezTo>
                      <a:pt x="245" y="131"/>
                      <a:pt x="223" y="149"/>
                      <a:pt x="196" y="177"/>
                    </a:cubicBezTo>
                    <a:cubicBezTo>
                      <a:pt x="169" y="206"/>
                      <a:pt x="141" y="233"/>
                      <a:pt x="108" y="282"/>
                    </a:cubicBezTo>
                    <a:cubicBezTo>
                      <a:pt x="75" y="331"/>
                      <a:pt x="22" y="429"/>
                      <a:pt x="0" y="468"/>
                    </a:cubicBezTo>
                  </a:path>
                </a:pathLst>
              </a:custGeom>
              <a:noFill/>
              <a:ln w="381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2865" name="Text Box 176"/>
            <p:cNvSpPr txBox="1"/>
            <p:nvPr/>
          </p:nvSpPr>
          <p:spPr>
            <a:xfrm>
              <a:off x="2928" y="2102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866" name="Group 177"/>
          <p:cNvGrpSpPr/>
          <p:nvPr/>
        </p:nvGrpSpPr>
        <p:grpSpPr>
          <a:xfrm>
            <a:off x="4511675" y="1408113"/>
            <a:ext cx="1889125" cy="1725612"/>
            <a:chOff x="2544" y="977"/>
            <a:chExt cx="1190" cy="1087"/>
          </a:xfrm>
        </p:grpSpPr>
        <p:grpSp>
          <p:nvGrpSpPr>
            <p:cNvPr id="72867" name="Group 178"/>
            <p:cNvGrpSpPr/>
            <p:nvPr/>
          </p:nvGrpSpPr>
          <p:grpSpPr>
            <a:xfrm>
              <a:off x="2544" y="977"/>
              <a:ext cx="1190" cy="1087"/>
              <a:chOff x="2880" y="991"/>
              <a:chExt cx="1190" cy="1087"/>
            </a:xfrm>
          </p:grpSpPr>
          <p:sp>
            <p:nvSpPr>
              <p:cNvPr id="72868" name="Line 179"/>
              <p:cNvSpPr/>
              <p:nvPr/>
            </p:nvSpPr>
            <p:spPr>
              <a:xfrm>
                <a:off x="2880" y="1872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69" name="Line 180"/>
              <p:cNvSpPr/>
              <p:nvPr/>
            </p:nvSpPr>
            <p:spPr>
              <a:xfrm flipV="1">
                <a:off x="3456" y="1056"/>
                <a:ext cx="0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2870" name="Freeform 181"/>
              <p:cNvSpPr/>
              <p:nvPr/>
            </p:nvSpPr>
            <p:spPr>
              <a:xfrm>
                <a:off x="3120" y="1392"/>
                <a:ext cx="336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</a:cxnLst>
                <a:pathLst>
                  <a:path w="588" h="1122">
                    <a:moveTo>
                      <a:pt x="0" y="1122"/>
                    </a:moveTo>
                    <a:cubicBezTo>
                      <a:pt x="28" y="1104"/>
                      <a:pt x="119" y="1057"/>
                      <a:pt x="168" y="1014"/>
                    </a:cubicBezTo>
                    <a:cubicBezTo>
                      <a:pt x="217" y="971"/>
                      <a:pt x="256" y="919"/>
                      <a:pt x="294" y="864"/>
                    </a:cubicBezTo>
                    <a:cubicBezTo>
                      <a:pt x="332" y="809"/>
                      <a:pt x="361" y="760"/>
                      <a:pt x="396" y="684"/>
                    </a:cubicBezTo>
                    <a:cubicBezTo>
                      <a:pt x="431" y="608"/>
                      <a:pt x="472" y="522"/>
                      <a:pt x="504" y="408"/>
                    </a:cubicBezTo>
                    <a:cubicBezTo>
                      <a:pt x="536" y="294"/>
                      <a:pt x="571" y="85"/>
                      <a:pt x="588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871" name="Text Box 182"/>
              <p:cNvSpPr txBox="1"/>
              <p:nvPr/>
            </p:nvSpPr>
            <p:spPr>
              <a:xfrm>
                <a:off x="3648" y="1759"/>
                <a:ext cx="3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72" name="Text Box 183"/>
              <p:cNvSpPr txBox="1"/>
              <p:nvPr/>
            </p:nvSpPr>
            <p:spPr>
              <a:xfrm>
                <a:off x="3456" y="991"/>
                <a:ext cx="5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/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mA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73" name="Rectangle 184"/>
              <p:cNvSpPr/>
              <p:nvPr/>
            </p:nvSpPr>
            <p:spPr>
              <a:xfrm>
                <a:off x="3072" y="1828"/>
                <a:ext cx="2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P</a:t>
                </a:r>
                <a:endPara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874" name="Rectangle 185"/>
              <p:cNvSpPr/>
              <p:nvPr/>
            </p:nvSpPr>
            <p:spPr>
              <a:xfrm>
                <a:off x="3408" y="1152"/>
                <a:ext cx="66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/>
              <a:p>
                <a:r>
                  <a:rPr lang="en-US" altLang="zh-CN" sz="2000" b="1" i="1">
                    <a:latin typeface="Times New Roman" panose="02020603050405020304" pitchFamily="18" charset="0"/>
                    <a:ea typeface="楷体_GB2312" pitchFamily="1" charset="-122"/>
                  </a:rPr>
                  <a:t>I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楷体_GB2312" pitchFamily="1" charset="-122"/>
                  </a:rPr>
                  <a:t>DSS</a:t>
                </a:r>
                <a:endParaRPr lang="en-US" altLang="zh-CN" sz="2000" b="1" baseline="-250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72875" name="Text Box 186"/>
            <p:cNvSpPr txBox="1"/>
            <p:nvPr/>
          </p:nvSpPr>
          <p:spPr>
            <a:xfrm>
              <a:off x="2976" y="181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2876" name="灯片编号占位符 143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9567" name="Group 191"/>
          <p:cNvGraphicFramePr>
            <a:graphicFrameLocks noGrp="1"/>
          </p:cNvGraphicFramePr>
          <p:nvPr/>
        </p:nvGraphicFramePr>
        <p:xfrm>
          <a:off x="793750" y="693738"/>
          <a:ext cx="7977723" cy="5707063"/>
        </p:xfrm>
        <a:graphic>
          <a:graphicData uri="http://schemas.openxmlformats.org/drawingml/2006/table">
            <a:tbl>
              <a:tblPr/>
              <a:tblGrid>
                <a:gridCol w="1129589"/>
                <a:gridCol w="494195"/>
                <a:gridCol w="1835583"/>
                <a:gridCol w="2047380"/>
                <a:gridCol w="2470976"/>
              </a:tblGrid>
              <a:tr h="5326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种 类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 号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转移特性曲线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输出特性曲线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1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绝缘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栅型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沟道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耗尽型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绝缘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栅型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沟道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增强型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397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耗尽型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759" name="Group 45"/>
          <p:cNvGrpSpPr/>
          <p:nvPr/>
        </p:nvGrpSpPr>
        <p:grpSpPr>
          <a:xfrm>
            <a:off x="2455863" y="1279525"/>
            <a:ext cx="1692275" cy="1673225"/>
            <a:chOff x="192" y="1728"/>
            <a:chExt cx="1066" cy="1054"/>
          </a:xfrm>
        </p:grpSpPr>
        <p:grpSp>
          <p:nvGrpSpPr>
            <p:cNvPr id="73760" name="Group 46"/>
            <p:cNvGrpSpPr/>
            <p:nvPr/>
          </p:nvGrpSpPr>
          <p:grpSpPr>
            <a:xfrm>
              <a:off x="912" y="1824"/>
              <a:ext cx="346" cy="288"/>
              <a:chOff x="912" y="1824"/>
              <a:chExt cx="346" cy="288"/>
            </a:xfrm>
          </p:grpSpPr>
          <p:sp>
            <p:nvSpPr>
              <p:cNvPr id="73761" name="Line 47"/>
              <p:cNvSpPr/>
              <p:nvPr/>
            </p:nvSpPr>
            <p:spPr>
              <a:xfrm>
                <a:off x="912" y="1872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sp>
            <p:nvSpPr>
              <p:cNvPr id="73762" name="Text Box 48"/>
              <p:cNvSpPr txBox="1"/>
              <p:nvPr/>
            </p:nvSpPr>
            <p:spPr>
              <a:xfrm>
                <a:off x="912" y="1824"/>
                <a:ext cx="34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63" name="Group 49"/>
            <p:cNvGrpSpPr/>
            <p:nvPr/>
          </p:nvGrpSpPr>
          <p:grpSpPr>
            <a:xfrm>
              <a:off x="192" y="1728"/>
              <a:ext cx="904" cy="1054"/>
              <a:chOff x="2448" y="2592"/>
              <a:chExt cx="904" cy="1054"/>
            </a:xfrm>
          </p:grpSpPr>
          <p:sp>
            <p:nvSpPr>
              <p:cNvPr id="73764" name="Line 50"/>
              <p:cNvSpPr/>
              <p:nvPr/>
            </p:nvSpPr>
            <p:spPr>
              <a:xfrm>
                <a:off x="2766" y="2914"/>
                <a:ext cx="0" cy="24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65" name="Line 51"/>
              <p:cNvSpPr/>
              <p:nvPr/>
            </p:nvSpPr>
            <p:spPr>
              <a:xfrm>
                <a:off x="2857" y="2874"/>
                <a:ext cx="0" cy="32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66" name="Line 52"/>
              <p:cNvSpPr/>
              <p:nvPr/>
            </p:nvSpPr>
            <p:spPr>
              <a:xfrm>
                <a:off x="2857" y="2914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67" name="Line 53"/>
              <p:cNvSpPr/>
              <p:nvPr/>
            </p:nvSpPr>
            <p:spPr>
              <a:xfrm>
                <a:off x="2857" y="3035"/>
                <a:ext cx="18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  <p:sp>
            <p:nvSpPr>
              <p:cNvPr id="73768" name="Line 54"/>
              <p:cNvSpPr/>
              <p:nvPr/>
            </p:nvSpPr>
            <p:spPr>
              <a:xfrm>
                <a:off x="2857" y="3156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69" name="Line 55"/>
              <p:cNvSpPr/>
              <p:nvPr/>
            </p:nvSpPr>
            <p:spPr>
              <a:xfrm flipV="1">
                <a:off x="2947" y="2713"/>
                <a:ext cx="0" cy="20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70" name="Line 56"/>
              <p:cNvSpPr/>
              <p:nvPr/>
            </p:nvSpPr>
            <p:spPr>
              <a:xfrm>
                <a:off x="2584" y="3156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71" name="Oval 57"/>
              <p:cNvSpPr/>
              <p:nvPr/>
            </p:nvSpPr>
            <p:spPr>
              <a:xfrm>
                <a:off x="2539" y="3134"/>
                <a:ext cx="45" cy="4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2" name="Line 58"/>
              <p:cNvSpPr/>
              <p:nvPr/>
            </p:nvSpPr>
            <p:spPr>
              <a:xfrm flipV="1">
                <a:off x="2947" y="3156"/>
                <a:ext cx="0" cy="24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73" name="Oval 59"/>
              <p:cNvSpPr/>
              <p:nvPr/>
            </p:nvSpPr>
            <p:spPr>
              <a:xfrm>
                <a:off x="3220" y="3013"/>
                <a:ext cx="45" cy="4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4" name="Oval 60"/>
              <p:cNvSpPr/>
              <p:nvPr/>
            </p:nvSpPr>
            <p:spPr>
              <a:xfrm>
                <a:off x="2926" y="3398"/>
                <a:ext cx="45" cy="4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5" name="Oval 61"/>
              <p:cNvSpPr/>
              <p:nvPr/>
            </p:nvSpPr>
            <p:spPr>
              <a:xfrm>
                <a:off x="2926" y="2673"/>
                <a:ext cx="45" cy="4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6" name="Rectangle 62"/>
              <p:cNvSpPr/>
              <p:nvPr/>
            </p:nvSpPr>
            <p:spPr>
              <a:xfrm>
                <a:off x="2947" y="3358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7" name="Rectangle 63"/>
              <p:cNvSpPr/>
              <p:nvPr/>
            </p:nvSpPr>
            <p:spPr>
              <a:xfrm>
                <a:off x="2448" y="3187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8" name="Rectangle 64"/>
              <p:cNvSpPr/>
              <p:nvPr/>
            </p:nvSpPr>
            <p:spPr>
              <a:xfrm>
                <a:off x="2947" y="2592"/>
                <a:ext cx="24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9" name="Rectangle 65"/>
              <p:cNvSpPr/>
              <p:nvPr/>
            </p:nvSpPr>
            <p:spPr>
              <a:xfrm>
                <a:off x="3129" y="3067"/>
                <a:ext cx="22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80" name="Line 66"/>
              <p:cNvSpPr/>
              <p:nvPr/>
            </p:nvSpPr>
            <p:spPr>
              <a:xfrm>
                <a:off x="2902" y="3035"/>
                <a:ext cx="31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3781" name="Group 67"/>
          <p:cNvGrpSpPr/>
          <p:nvPr/>
        </p:nvGrpSpPr>
        <p:grpSpPr>
          <a:xfrm>
            <a:off x="6027738" y="1222375"/>
            <a:ext cx="3116262" cy="1809750"/>
            <a:chOff x="2261" y="636"/>
            <a:chExt cx="1963" cy="1140"/>
          </a:xfrm>
        </p:grpSpPr>
        <p:sp>
          <p:nvSpPr>
            <p:cNvPr id="73782" name="Line 68"/>
            <p:cNvSpPr/>
            <p:nvPr/>
          </p:nvSpPr>
          <p:spPr>
            <a:xfrm>
              <a:off x="2544" y="1536"/>
              <a:ext cx="12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783" name="Line 69"/>
            <p:cNvSpPr/>
            <p:nvPr/>
          </p:nvSpPr>
          <p:spPr>
            <a:xfrm flipV="1">
              <a:off x="2544" y="768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784" name="Line 70"/>
            <p:cNvSpPr/>
            <p:nvPr/>
          </p:nvSpPr>
          <p:spPr>
            <a:xfrm>
              <a:off x="2544" y="134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85" name="Line 71"/>
            <p:cNvSpPr/>
            <p:nvPr/>
          </p:nvSpPr>
          <p:spPr>
            <a:xfrm>
              <a:off x="2544" y="110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86" name="Line 72"/>
            <p:cNvSpPr/>
            <p:nvPr/>
          </p:nvSpPr>
          <p:spPr>
            <a:xfrm>
              <a:off x="2544" y="864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87" name="Freeform 73"/>
            <p:cNvSpPr/>
            <p:nvPr/>
          </p:nvSpPr>
          <p:spPr>
            <a:xfrm>
              <a:off x="2544" y="1269"/>
              <a:ext cx="1218" cy="267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11" y="171"/>
                </a:cxn>
                <a:cxn ang="0">
                  <a:pos x="26" y="75"/>
                </a:cxn>
                <a:cxn ang="0">
                  <a:pos x="58" y="11"/>
                </a:cxn>
                <a:cxn ang="0">
                  <a:pos x="104" y="11"/>
                </a:cxn>
                <a:cxn ang="0">
                  <a:pos x="183" y="11"/>
                </a:cxn>
                <a:cxn ang="0">
                  <a:pos x="144" y="11"/>
                </a:cxn>
                <a:cxn ang="0">
                  <a:pos x="319" y="11"/>
                </a:cxn>
              </a:cxnLst>
              <a:pathLst>
                <a:path w="1440" h="267">
                  <a:moveTo>
                    <a:pt x="0" y="267"/>
                  </a:moveTo>
                  <a:cubicBezTo>
                    <a:pt x="16" y="235"/>
                    <a:pt x="28" y="203"/>
                    <a:pt x="48" y="171"/>
                  </a:cubicBezTo>
                  <a:cubicBezTo>
                    <a:pt x="68" y="139"/>
                    <a:pt x="85" y="102"/>
                    <a:pt x="120" y="75"/>
                  </a:cubicBezTo>
                  <a:cubicBezTo>
                    <a:pt x="155" y="48"/>
                    <a:pt x="197" y="22"/>
                    <a:pt x="256" y="11"/>
                  </a:cubicBezTo>
                  <a:cubicBezTo>
                    <a:pt x="315" y="0"/>
                    <a:pt x="377" y="11"/>
                    <a:pt x="472" y="11"/>
                  </a:cubicBezTo>
                  <a:cubicBezTo>
                    <a:pt x="567" y="11"/>
                    <a:pt x="795" y="11"/>
                    <a:pt x="824" y="11"/>
                  </a:cubicBezTo>
                  <a:cubicBezTo>
                    <a:pt x="853" y="11"/>
                    <a:pt x="545" y="11"/>
                    <a:pt x="648" y="11"/>
                  </a:cubicBezTo>
                  <a:cubicBezTo>
                    <a:pt x="751" y="11"/>
                    <a:pt x="1275" y="11"/>
                    <a:pt x="1440" y="1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788" name="Freeform 74"/>
            <p:cNvSpPr/>
            <p:nvPr/>
          </p:nvSpPr>
          <p:spPr>
            <a:xfrm>
              <a:off x="2544" y="1071"/>
              <a:ext cx="1185" cy="482"/>
            </a:xfrm>
            <a:custGeom>
              <a:avLst/>
              <a:gdLst/>
              <a:ahLst/>
              <a:cxnLst>
                <a:cxn ang="0">
                  <a:pos x="0" y="482"/>
                </a:cxn>
                <a:cxn ang="0">
                  <a:pos x="10" y="296"/>
                </a:cxn>
                <a:cxn ang="0">
                  <a:pos x="26" y="161"/>
                </a:cxn>
                <a:cxn ang="0">
                  <a:pos x="47" y="57"/>
                </a:cxn>
                <a:cxn ang="0">
                  <a:pos x="69" y="9"/>
                </a:cxn>
                <a:cxn ang="0">
                  <a:pos x="105" y="1"/>
                </a:cxn>
                <a:cxn ang="0">
                  <a:pos x="312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789" name="Freeform 75"/>
            <p:cNvSpPr/>
            <p:nvPr/>
          </p:nvSpPr>
          <p:spPr>
            <a:xfrm>
              <a:off x="2585" y="875"/>
              <a:ext cx="1130" cy="490"/>
            </a:xfrm>
            <a:custGeom>
              <a:avLst/>
              <a:gdLst/>
              <a:ahLst/>
              <a:cxnLst>
                <a:cxn ang="0">
                  <a:pos x="0" y="490"/>
                </a:cxn>
                <a:cxn ang="0">
                  <a:pos x="7" y="285"/>
                </a:cxn>
                <a:cxn ang="0">
                  <a:pos x="19" y="117"/>
                </a:cxn>
                <a:cxn ang="0">
                  <a:pos x="41" y="37"/>
                </a:cxn>
                <a:cxn ang="0">
                  <a:pos x="80" y="5"/>
                </a:cxn>
                <a:cxn ang="0">
                  <a:pos x="108" y="5"/>
                </a:cxn>
                <a:cxn ang="0">
                  <a:pos x="217" y="5"/>
                </a:cxn>
                <a:cxn ang="0">
                  <a:pos x="296" y="5"/>
                </a:cxn>
              </a:cxnLst>
              <a:pathLst>
                <a:path w="1336" h="490">
                  <a:moveTo>
                    <a:pt x="0" y="490"/>
                  </a:moveTo>
                  <a:cubicBezTo>
                    <a:pt x="5" y="456"/>
                    <a:pt x="17" y="347"/>
                    <a:pt x="32" y="285"/>
                  </a:cubicBezTo>
                  <a:cubicBezTo>
                    <a:pt x="47" y="223"/>
                    <a:pt x="63" y="158"/>
                    <a:pt x="88" y="117"/>
                  </a:cubicBezTo>
                  <a:cubicBezTo>
                    <a:pt x="113" y="76"/>
                    <a:pt x="139" y="56"/>
                    <a:pt x="184" y="37"/>
                  </a:cubicBezTo>
                  <a:cubicBezTo>
                    <a:pt x="229" y="18"/>
                    <a:pt x="309" y="10"/>
                    <a:pt x="360" y="5"/>
                  </a:cubicBezTo>
                  <a:cubicBezTo>
                    <a:pt x="411" y="0"/>
                    <a:pt x="385" y="5"/>
                    <a:pt x="488" y="5"/>
                  </a:cubicBezTo>
                  <a:cubicBezTo>
                    <a:pt x="591" y="5"/>
                    <a:pt x="835" y="5"/>
                    <a:pt x="976" y="5"/>
                  </a:cubicBezTo>
                  <a:cubicBezTo>
                    <a:pt x="1117" y="5"/>
                    <a:pt x="1261" y="5"/>
                    <a:pt x="1336" y="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790" name="Freeform 76"/>
            <p:cNvSpPr/>
            <p:nvPr/>
          </p:nvSpPr>
          <p:spPr>
            <a:xfrm>
              <a:off x="2544" y="1488"/>
              <a:ext cx="117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1" y="0"/>
                </a:cxn>
                <a:cxn ang="0">
                  <a:pos x="63" y="0"/>
                </a:cxn>
                <a:cxn ang="0">
                  <a:pos x="310" y="0"/>
                </a:cxn>
              </a:cxnLst>
              <a:pathLst>
                <a:path w="1392" h="257">
                  <a:moveTo>
                    <a:pt x="0" y="257"/>
                  </a:moveTo>
                  <a:cubicBezTo>
                    <a:pt x="16" y="225"/>
                    <a:pt x="32" y="193"/>
                    <a:pt x="48" y="161"/>
                  </a:cubicBezTo>
                  <a:cubicBezTo>
                    <a:pt x="64" y="129"/>
                    <a:pt x="56" y="90"/>
                    <a:pt x="96" y="65"/>
                  </a:cubicBezTo>
                  <a:cubicBezTo>
                    <a:pt x="136" y="40"/>
                    <a:pt x="72" y="18"/>
                    <a:pt x="288" y="9"/>
                  </a:cubicBezTo>
                  <a:cubicBezTo>
                    <a:pt x="504" y="0"/>
                    <a:pt x="1162" y="9"/>
                    <a:pt x="1392" y="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791" name="Text Box 77"/>
            <p:cNvSpPr txBox="1"/>
            <p:nvPr/>
          </p:nvSpPr>
          <p:spPr>
            <a:xfrm>
              <a:off x="3619" y="1526"/>
              <a:ext cx="3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2" name="Text Box 78"/>
            <p:cNvSpPr txBox="1"/>
            <p:nvPr/>
          </p:nvSpPr>
          <p:spPr>
            <a:xfrm>
              <a:off x="2261" y="655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3" name="Rectangle 79"/>
            <p:cNvSpPr/>
            <p:nvPr/>
          </p:nvSpPr>
          <p:spPr>
            <a:xfrm>
              <a:off x="3600" y="1008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3794" name="Rectangle 80"/>
            <p:cNvSpPr/>
            <p:nvPr/>
          </p:nvSpPr>
          <p:spPr>
            <a:xfrm>
              <a:off x="3600" y="854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GS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=0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3795" name="Rectangle 81"/>
            <p:cNvSpPr/>
            <p:nvPr/>
          </p:nvSpPr>
          <p:spPr>
            <a:xfrm>
              <a:off x="3600" y="636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3796" name="Rectangle 82"/>
            <p:cNvSpPr/>
            <p:nvPr/>
          </p:nvSpPr>
          <p:spPr>
            <a:xfrm>
              <a:off x="3600" y="1008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3797" name="Rectangle 83"/>
            <p:cNvSpPr/>
            <p:nvPr/>
          </p:nvSpPr>
          <p:spPr>
            <a:xfrm>
              <a:off x="3588" y="1224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3798" name="Rectangle 84"/>
            <p:cNvSpPr/>
            <p:nvPr/>
          </p:nvSpPr>
          <p:spPr>
            <a:xfrm>
              <a:off x="2400" y="152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3799" name="Group 85"/>
          <p:cNvGrpSpPr/>
          <p:nvPr/>
        </p:nvGrpSpPr>
        <p:grpSpPr>
          <a:xfrm>
            <a:off x="4302125" y="1176338"/>
            <a:ext cx="1955800" cy="1844675"/>
            <a:chOff x="2608" y="847"/>
            <a:chExt cx="1232" cy="1162"/>
          </a:xfrm>
        </p:grpSpPr>
        <p:grpSp>
          <p:nvGrpSpPr>
            <p:cNvPr id="73800" name="Group 86"/>
            <p:cNvGrpSpPr/>
            <p:nvPr/>
          </p:nvGrpSpPr>
          <p:grpSpPr>
            <a:xfrm>
              <a:off x="2608" y="847"/>
              <a:ext cx="1232" cy="1162"/>
              <a:chOff x="2560" y="991"/>
              <a:chExt cx="1232" cy="1162"/>
            </a:xfrm>
          </p:grpSpPr>
          <p:sp>
            <p:nvSpPr>
              <p:cNvPr id="73801" name="Line 87"/>
              <p:cNvSpPr/>
              <p:nvPr/>
            </p:nvSpPr>
            <p:spPr>
              <a:xfrm>
                <a:off x="2595" y="1908"/>
                <a:ext cx="92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3802" name="Line 88"/>
              <p:cNvSpPr/>
              <p:nvPr/>
            </p:nvSpPr>
            <p:spPr>
              <a:xfrm flipV="1">
                <a:off x="3171" y="1092"/>
                <a:ext cx="0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3803" name="Freeform 89"/>
              <p:cNvSpPr/>
              <p:nvPr/>
            </p:nvSpPr>
            <p:spPr>
              <a:xfrm>
                <a:off x="2749" y="1140"/>
                <a:ext cx="564" cy="768"/>
              </a:xfrm>
              <a:custGeom>
                <a:avLst/>
                <a:gdLst/>
                <a:ahLst/>
                <a:cxnLst>
                  <a:cxn ang="0">
                    <a:pos x="0" y="1473"/>
                  </a:cxn>
                  <a:cxn ang="0">
                    <a:pos x="325" y="1295"/>
                  </a:cxn>
                  <a:cxn ang="0">
                    <a:pos x="521" y="1099"/>
                  </a:cxn>
                  <a:cxn ang="0">
                    <a:pos x="606" y="927"/>
                  </a:cxn>
                  <a:cxn ang="0">
                    <a:pos x="782" y="572"/>
                  </a:cxn>
                  <a:cxn ang="0">
                    <a:pos x="955" y="0"/>
                  </a:cxn>
                </a:cxnLst>
                <a:pathLst>
                  <a:path w="528" h="708">
                    <a:moveTo>
                      <a:pt x="0" y="708"/>
                    </a:moveTo>
                    <a:cubicBezTo>
                      <a:pt x="30" y="694"/>
                      <a:pt x="132" y="654"/>
                      <a:pt x="180" y="624"/>
                    </a:cubicBezTo>
                    <a:cubicBezTo>
                      <a:pt x="228" y="594"/>
                      <a:pt x="262" y="558"/>
                      <a:pt x="288" y="528"/>
                    </a:cubicBezTo>
                    <a:cubicBezTo>
                      <a:pt x="314" y="498"/>
                      <a:pt x="310" y="488"/>
                      <a:pt x="334" y="446"/>
                    </a:cubicBezTo>
                    <a:cubicBezTo>
                      <a:pt x="358" y="404"/>
                      <a:pt x="400" y="350"/>
                      <a:pt x="432" y="276"/>
                    </a:cubicBezTo>
                    <a:cubicBezTo>
                      <a:pt x="464" y="202"/>
                      <a:pt x="508" y="57"/>
                      <a:pt x="528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3804" name="Text Box 90"/>
              <p:cNvSpPr txBox="1"/>
              <p:nvPr/>
            </p:nvSpPr>
            <p:spPr>
              <a:xfrm>
                <a:off x="2905" y="991"/>
                <a:ext cx="25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05" name="Text Box 91"/>
              <p:cNvSpPr txBox="1"/>
              <p:nvPr/>
            </p:nvSpPr>
            <p:spPr>
              <a:xfrm>
                <a:off x="3421" y="1651"/>
                <a:ext cx="3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GS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06" name="Text Box 92"/>
              <p:cNvSpPr txBox="1"/>
              <p:nvPr/>
            </p:nvSpPr>
            <p:spPr>
              <a:xfrm>
                <a:off x="2560" y="1903"/>
                <a:ext cx="2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07" name="Text Box 93"/>
              <p:cNvSpPr txBox="1"/>
              <p:nvPr/>
            </p:nvSpPr>
            <p:spPr>
              <a:xfrm>
                <a:off x="3148" y="1411"/>
                <a:ext cx="36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3808" name="Rectangle 94"/>
            <p:cNvSpPr/>
            <p:nvPr/>
          </p:nvSpPr>
          <p:spPr>
            <a:xfrm>
              <a:off x="3120" y="172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3809" name="Group 95"/>
          <p:cNvGrpSpPr/>
          <p:nvPr/>
        </p:nvGrpSpPr>
        <p:grpSpPr>
          <a:xfrm>
            <a:off x="2460625" y="3127375"/>
            <a:ext cx="1692275" cy="1662113"/>
            <a:chOff x="1296" y="480"/>
            <a:chExt cx="1066" cy="1047"/>
          </a:xfrm>
        </p:grpSpPr>
        <p:grpSp>
          <p:nvGrpSpPr>
            <p:cNvPr id="73810" name="Group 96"/>
            <p:cNvGrpSpPr/>
            <p:nvPr/>
          </p:nvGrpSpPr>
          <p:grpSpPr>
            <a:xfrm>
              <a:off x="1296" y="480"/>
              <a:ext cx="831" cy="1047"/>
              <a:chOff x="4560" y="3072"/>
              <a:chExt cx="982" cy="1247"/>
            </a:xfrm>
          </p:grpSpPr>
          <p:sp>
            <p:nvSpPr>
              <p:cNvPr id="73811" name="Line 97"/>
              <p:cNvSpPr/>
              <p:nvPr/>
            </p:nvSpPr>
            <p:spPr>
              <a:xfrm>
                <a:off x="4896" y="3456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2" name="Line 98"/>
              <p:cNvSpPr/>
              <p:nvPr/>
            </p:nvSpPr>
            <p:spPr>
              <a:xfrm>
                <a:off x="4992" y="3408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3" name="Line 99"/>
              <p:cNvSpPr/>
              <p:nvPr/>
            </p:nvSpPr>
            <p:spPr>
              <a:xfrm>
                <a:off x="4992" y="3552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4" name="Line 100"/>
              <p:cNvSpPr/>
              <p:nvPr/>
            </p:nvSpPr>
            <p:spPr>
              <a:xfrm>
                <a:off x="4992" y="3696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5" name="Line 101"/>
              <p:cNvSpPr/>
              <p:nvPr/>
            </p:nvSpPr>
            <p:spPr>
              <a:xfrm>
                <a:off x="4992" y="345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6" name="Line 102"/>
              <p:cNvSpPr/>
              <p:nvPr/>
            </p:nvSpPr>
            <p:spPr>
              <a:xfrm flipH="1">
                <a:off x="4992" y="360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  <p:sp>
            <p:nvSpPr>
              <p:cNvPr id="73817" name="Line 103"/>
              <p:cNvSpPr/>
              <p:nvPr/>
            </p:nvSpPr>
            <p:spPr>
              <a:xfrm>
                <a:off x="4992" y="374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8" name="Line 104"/>
              <p:cNvSpPr/>
              <p:nvPr/>
            </p:nvSpPr>
            <p:spPr>
              <a:xfrm flipV="1">
                <a:off x="5088" y="321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9" name="Line 105"/>
              <p:cNvSpPr/>
              <p:nvPr/>
            </p:nvSpPr>
            <p:spPr>
              <a:xfrm>
                <a:off x="4704" y="374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20" name="Oval 106"/>
              <p:cNvSpPr/>
              <p:nvPr/>
            </p:nvSpPr>
            <p:spPr>
              <a:xfrm>
                <a:off x="4656" y="3717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1" name="Line 107"/>
              <p:cNvSpPr/>
              <p:nvPr/>
            </p:nvSpPr>
            <p:spPr>
              <a:xfrm flipV="1">
                <a:off x="5088" y="3744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22" name="Oval 108"/>
              <p:cNvSpPr/>
              <p:nvPr/>
            </p:nvSpPr>
            <p:spPr>
              <a:xfrm>
                <a:off x="5376" y="3573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3" name="Oval 109"/>
              <p:cNvSpPr/>
              <p:nvPr/>
            </p:nvSpPr>
            <p:spPr>
              <a:xfrm>
                <a:off x="5065" y="403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4" name="Oval 110"/>
              <p:cNvSpPr/>
              <p:nvPr/>
            </p:nvSpPr>
            <p:spPr>
              <a:xfrm>
                <a:off x="5065" y="316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5" name="Rectangle 111"/>
              <p:cNvSpPr/>
              <p:nvPr/>
            </p:nvSpPr>
            <p:spPr>
              <a:xfrm>
                <a:off x="5088" y="4021"/>
                <a:ext cx="24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6" name="Rectangle 112"/>
              <p:cNvSpPr/>
              <p:nvPr/>
            </p:nvSpPr>
            <p:spPr>
              <a:xfrm>
                <a:off x="4560" y="3780"/>
                <a:ext cx="284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7" name="Rectangle 113"/>
              <p:cNvSpPr/>
              <p:nvPr/>
            </p:nvSpPr>
            <p:spPr>
              <a:xfrm>
                <a:off x="5088" y="3072"/>
                <a:ext cx="255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8" name="Rectangle 114"/>
              <p:cNvSpPr/>
              <p:nvPr/>
            </p:nvSpPr>
            <p:spPr>
              <a:xfrm>
                <a:off x="5278" y="3638"/>
                <a:ext cx="264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9" name="Line 115"/>
              <p:cNvSpPr/>
              <p:nvPr/>
            </p:nvSpPr>
            <p:spPr>
              <a:xfrm>
                <a:off x="5040" y="3600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830" name="Line 116"/>
            <p:cNvSpPr/>
            <p:nvPr/>
          </p:nvSpPr>
          <p:spPr>
            <a:xfrm flipV="1">
              <a:off x="2016" y="624"/>
              <a:ext cx="0" cy="24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73831" name="Text Box 117"/>
            <p:cNvSpPr txBox="1"/>
            <p:nvPr/>
          </p:nvSpPr>
          <p:spPr>
            <a:xfrm>
              <a:off x="2016" y="576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832" name="Group 118"/>
          <p:cNvGrpSpPr/>
          <p:nvPr/>
        </p:nvGrpSpPr>
        <p:grpSpPr>
          <a:xfrm>
            <a:off x="2471738" y="4803775"/>
            <a:ext cx="1616075" cy="1662113"/>
            <a:chOff x="1440" y="1728"/>
            <a:chExt cx="1018" cy="1047"/>
          </a:xfrm>
        </p:grpSpPr>
        <p:grpSp>
          <p:nvGrpSpPr>
            <p:cNvPr id="73833" name="Group 119"/>
            <p:cNvGrpSpPr/>
            <p:nvPr/>
          </p:nvGrpSpPr>
          <p:grpSpPr>
            <a:xfrm>
              <a:off x="1440" y="1728"/>
              <a:ext cx="904" cy="1047"/>
              <a:chOff x="3888" y="3120"/>
              <a:chExt cx="956" cy="1247"/>
            </a:xfrm>
          </p:grpSpPr>
          <p:sp>
            <p:nvSpPr>
              <p:cNvPr id="73834" name="Line 120"/>
              <p:cNvSpPr/>
              <p:nvPr/>
            </p:nvSpPr>
            <p:spPr>
              <a:xfrm>
                <a:off x="4224" y="3504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35" name="Line 121"/>
              <p:cNvSpPr/>
              <p:nvPr/>
            </p:nvSpPr>
            <p:spPr>
              <a:xfrm>
                <a:off x="4320" y="3456"/>
                <a:ext cx="0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36" name="Line 122"/>
              <p:cNvSpPr/>
              <p:nvPr/>
            </p:nvSpPr>
            <p:spPr>
              <a:xfrm>
                <a:off x="4320" y="350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37" name="Line 123"/>
              <p:cNvSpPr/>
              <p:nvPr/>
            </p:nvSpPr>
            <p:spPr>
              <a:xfrm flipH="1">
                <a:off x="4320" y="364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sp>
          <p:sp>
            <p:nvSpPr>
              <p:cNvPr id="73838" name="Line 124"/>
              <p:cNvSpPr/>
              <p:nvPr/>
            </p:nvSpPr>
            <p:spPr>
              <a:xfrm>
                <a:off x="4320" y="3792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39" name="Line 125"/>
              <p:cNvSpPr/>
              <p:nvPr/>
            </p:nvSpPr>
            <p:spPr>
              <a:xfrm flipV="1">
                <a:off x="4416" y="326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40" name="Line 126"/>
              <p:cNvSpPr/>
              <p:nvPr/>
            </p:nvSpPr>
            <p:spPr>
              <a:xfrm>
                <a:off x="4032" y="379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41" name="Oval 127"/>
              <p:cNvSpPr/>
              <p:nvPr/>
            </p:nvSpPr>
            <p:spPr>
              <a:xfrm>
                <a:off x="3984" y="3765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2" name="Line 128"/>
              <p:cNvSpPr/>
              <p:nvPr/>
            </p:nvSpPr>
            <p:spPr>
              <a:xfrm flipV="1">
                <a:off x="4416" y="3792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43" name="Oval 129"/>
              <p:cNvSpPr/>
              <p:nvPr/>
            </p:nvSpPr>
            <p:spPr>
              <a:xfrm>
                <a:off x="4704" y="3621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4" name="Oval 130"/>
              <p:cNvSpPr/>
              <p:nvPr/>
            </p:nvSpPr>
            <p:spPr>
              <a:xfrm>
                <a:off x="4393" y="4080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5" name="Oval 131"/>
              <p:cNvSpPr/>
              <p:nvPr/>
            </p:nvSpPr>
            <p:spPr>
              <a:xfrm>
                <a:off x="4393" y="3216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6" name="Rectangle 132"/>
              <p:cNvSpPr/>
              <p:nvPr/>
            </p:nvSpPr>
            <p:spPr>
              <a:xfrm>
                <a:off x="4416" y="4069"/>
                <a:ext cx="216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7" name="Rectangle 133"/>
              <p:cNvSpPr/>
              <p:nvPr/>
            </p:nvSpPr>
            <p:spPr>
              <a:xfrm>
                <a:off x="3888" y="3829"/>
                <a:ext cx="254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8" name="Rectangle 134"/>
              <p:cNvSpPr/>
              <p:nvPr/>
            </p:nvSpPr>
            <p:spPr>
              <a:xfrm>
                <a:off x="4416" y="3120"/>
                <a:ext cx="255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9" name="Rectangle 135"/>
              <p:cNvSpPr/>
              <p:nvPr/>
            </p:nvSpPr>
            <p:spPr>
              <a:xfrm>
                <a:off x="4608" y="3686"/>
                <a:ext cx="236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50" name="Line 136"/>
              <p:cNvSpPr/>
              <p:nvPr/>
            </p:nvSpPr>
            <p:spPr>
              <a:xfrm>
                <a:off x="4368" y="3648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851" name="Line 137"/>
            <p:cNvSpPr/>
            <p:nvPr/>
          </p:nvSpPr>
          <p:spPr>
            <a:xfrm flipV="1">
              <a:off x="2112" y="1920"/>
              <a:ext cx="0" cy="240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73852" name="Text Box 138"/>
            <p:cNvSpPr txBox="1"/>
            <p:nvPr/>
          </p:nvSpPr>
          <p:spPr>
            <a:xfrm>
              <a:off x="2112" y="1872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853" name="Group 139"/>
          <p:cNvGrpSpPr/>
          <p:nvPr/>
        </p:nvGrpSpPr>
        <p:grpSpPr>
          <a:xfrm>
            <a:off x="4397375" y="3074988"/>
            <a:ext cx="1808163" cy="1550987"/>
            <a:chOff x="1920" y="2383"/>
            <a:chExt cx="1139" cy="977"/>
          </a:xfrm>
        </p:grpSpPr>
        <p:sp>
          <p:nvSpPr>
            <p:cNvPr id="73854" name="Line 140"/>
            <p:cNvSpPr/>
            <p:nvPr/>
          </p:nvSpPr>
          <p:spPr>
            <a:xfrm>
              <a:off x="1920" y="2640"/>
              <a:ext cx="9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855" name="Line 141"/>
            <p:cNvSpPr/>
            <p:nvPr/>
          </p:nvSpPr>
          <p:spPr>
            <a:xfrm flipV="1">
              <a:off x="2486" y="240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856" name="Text Box 142"/>
            <p:cNvSpPr txBox="1"/>
            <p:nvPr/>
          </p:nvSpPr>
          <p:spPr>
            <a:xfrm>
              <a:off x="2501" y="2383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57" name="Text Box 143"/>
            <p:cNvSpPr txBox="1"/>
            <p:nvPr/>
          </p:nvSpPr>
          <p:spPr>
            <a:xfrm>
              <a:off x="2688" y="2640"/>
              <a:ext cx="3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58" name="Text Box 144"/>
            <p:cNvSpPr txBox="1"/>
            <p:nvPr/>
          </p:nvSpPr>
          <p:spPr>
            <a:xfrm>
              <a:off x="2016" y="2383"/>
              <a:ext cx="30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59" name="Freeform 145"/>
            <p:cNvSpPr/>
            <p:nvPr/>
          </p:nvSpPr>
          <p:spPr>
            <a:xfrm rot="10739672">
              <a:off x="2067" y="2637"/>
              <a:ext cx="189" cy="6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</a:cxnLst>
              <a:pathLst>
                <a:path w="588" h="1122">
                  <a:moveTo>
                    <a:pt x="0" y="1122"/>
                  </a:moveTo>
                  <a:cubicBezTo>
                    <a:pt x="28" y="1104"/>
                    <a:pt x="119" y="1057"/>
                    <a:pt x="168" y="1014"/>
                  </a:cubicBezTo>
                  <a:cubicBezTo>
                    <a:pt x="217" y="971"/>
                    <a:pt x="256" y="919"/>
                    <a:pt x="294" y="864"/>
                  </a:cubicBezTo>
                  <a:cubicBezTo>
                    <a:pt x="332" y="809"/>
                    <a:pt x="361" y="760"/>
                    <a:pt x="396" y="684"/>
                  </a:cubicBezTo>
                  <a:cubicBezTo>
                    <a:pt x="431" y="608"/>
                    <a:pt x="472" y="522"/>
                    <a:pt x="504" y="408"/>
                  </a:cubicBezTo>
                  <a:cubicBezTo>
                    <a:pt x="536" y="294"/>
                    <a:pt x="571" y="85"/>
                    <a:pt x="588" y="0"/>
                  </a:cubicBezTo>
                </a:path>
              </a:pathLst>
            </a:custGeom>
            <a:noFill/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860" name="Rectangle 146"/>
            <p:cNvSpPr/>
            <p:nvPr/>
          </p:nvSpPr>
          <p:spPr>
            <a:xfrm>
              <a:off x="2304" y="243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3861" name="Group 147"/>
          <p:cNvGrpSpPr/>
          <p:nvPr/>
        </p:nvGrpSpPr>
        <p:grpSpPr>
          <a:xfrm>
            <a:off x="4298950" y="4621213"/>
            <a:ext cx="2112963" cy="1703387"/>
            <a:chOff x="1824" y="1999"/>
            <a:chExt cx="1331" cy="1073"/>
          </a:xfrm>
        </p:grpSpPr>
        <p:sp>
          <p:nvSpPr>
            <p:cNvPr id="73862" name="Freeform 148"/>
            <p:cNvSpPr/>
            <p:nvPr/>
          </p:nvSpPr>
          <p:spPr>
            <a:xfrm rot="4905039" flipH="1">
              <a:off x="2208" y="2352"/>
              <a:ext cx="576" cy="67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41" y="10"/>
                </a:cxn>
                <a:cxn ang="0">
                  <a:pos x="244" y="8"/>
                </a:cxn>
                <a:cxn ang="0">
                  <a:pos x="329" y="7"/>
                </a:cxn>
                <a:cxn ang="0">
                  <a:pos x="419" y="4"/>
                </a:cxn>
                <a:cxn ang="0">
                  <a:pos x="488" y="0"/>
                </a:cxn>
              </a:cxnLst>
              <a:pathLst>
                <a:path w="588" h="1122">
                  <a:moveTo>
                    <a:pt x="0" y="1122"/>
                  </a:moveTo>
                  <a:cubicBezTo>
                    <a:pt x="28" y="1104"/>
                    <a:pt x="119" y="1057"/>
                    <a:pt x="168" y="1014"/>
                  </a:cubicBezTo>
                  <a:cubicBezTo>
                    <a:pt x="217" y="971"/>
                    <a:pt x="256" y="919"/>
                    <a:pt x="294" y="864"/>
                  </a:cubicBezTo>
                  <a:cubicBezTo>
                    <a:pt x="332" y="809"/>
                    <a:pt x="361" y="760"/>
                    <a:pt x="396" y="684"/>
                  </a:cubicBezTo>
                  <a:cubicBezTo>
                    <a:pt x="431" y="608"/>
                    <a:pt x="472" y="522"/>
                    <a:pt x="504" y="408"/>
                  </a:cubicBezTo>
                  <a:cubicBezTo>
                    <a:pt x="536" y="294"/>
                    <a:pt x="571" y="85"/>
                    <a:pt x="588" y="0"/>
                  </a:cubicBezTo>
                </a:path>
              </a:pathLst>
            </a:custGeom>
            <a:noFill/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863" name="Line 149"/>
            <p:cNvSpPr/>
            <p:nvPr/>
          </p:nvSpPr>
          <p:spPr>
            <a:xfrm>
              <a:off x="1824" y="2352"/>
              <a:ext cx="12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864" name="Line 150"/>
            <p:cNvSpPr/>
            <p:nvPr/>
          </p:nvSpPr>
          <p:spPr>
            <a:xfrm flipV="1">
              <a:off x="2438" y="2112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865" name="Text Box 151"/>
            <p:cNvSpPr txBox="1"/>
            <p:nvPr/>
          </p:nvSpPr>
          <p:spPr>
            <a:xfrm>
              <a:off x="2165" y="1999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66" name="Text Box 152"/>
            <p:cNvSpPr txBox="1"/>
            <p:nvPr/>
          </p:nvSpPr>
          <p:spPr>
            <a:xfrm>
              <a:off x="2784" y="2352"/>
              <a:ext cx="3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GS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67" name="Text Box 153"/>
            <p:cNvSpPr txBox="1"/>
            <p:nvPr/>
          </p:nvSpPr>
          <p:spPr>
            <a:xfrm>
              <a:off x="2688" y="2112"/>
              <a:ext cx="2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68" name="Text Box 154"/>
            <p:cNvSpPr txBox="1"/>
            <p:nvPr/>
          </p:nvSpPr>
          <p:spPr>
            <a:xfrm>
              <a:off x="2400" y="2544"/>
              <a:ext cx="3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DSS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69" name="Rectangle 155"/>
            <p:cNvSpPr/>
            <p:nvPr/>
          </p:nvSpPr>
          <p:spPr>
            <a:xfrm>
              <a:off x="2400" y="215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3870" name="Group 156"/>
          <p:cNvGrpSpPr/>
          <p:nvPr/>
        </p:nvGrpSpPr>
        <p:grpSpPr>
          <a:xfrm>
            <a:off x="6294438" y="3048000"/>
            <a:ext cx="2476500" cy="1981200"/>
            <a:chOff x="1800" y="2016"/>
            <a:chExt cx="1560" cy="1248"/>
          </a:xfrm>
        </p:grpSpPr>
        <p:sp>
          <p:nvSpPr>
            <p:cNvPr id="73871" name="Text Box 157"/>
            <p:cNvSpPr txBox="1"/>
            <p:nvPr/>
          </p:nvSpPr>
          <p:spPr>
            <a:xfrm rot="10800000">
              <a:off x="1800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grpSp>
          <p:nvGrpSpPr>
            <p:cNvPr id="73872" name="Group 158"/>
            <p:cNvGrpSpPr/>
            <p:nvPr/>
          </p:nvGrpSpPr>
          <p:grpSpPr>
            <a:xfrm>
              <a:off x="1836" y="2016"/>
              <a:ext cx="1524" cy="1056"/>
              <a:chOff x="1836" y="2016"/>
              <a:chExt cx="1524" cy="1056"/>
            </a:xfrm>
          </p:grpSpPr>
          <p:sp>
            <p:nvSpPr>
              <p:cNvPr id="73873" name="Line 159"/>
              <p:cNvSpPr/>
              <p:nvPr/>
            </p:nvSpPr>
            <p:spPr>
              <a:xfrm rot="-16388">
                <a:off x="1957" y="2304"/>
                <a:ext cx="1259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73874" name="Line 160"/>
              <p:cNvSpPr/>
              <p:nvPr/>
            </p:nvSpPr>
            <p:spPr>
              <a:xfrm rot="-10800000" flipV="1">
                <a:off x="3035" y="2112"/>
                <a:ext cx="0" cy="9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lg"/>
              </a:ln>
            </p:spPr>
          </p:sp>
          <p:sp>
            <p:nvSpPr>
              <p:cNvPr id="73875" name="Line 161"/>
              <p:cNvSpPr/>
              <p:nvPr/>
            </p:nvSpPr>
            <p:spPr>
              <a:xfrm rot="10800000">
                <a:off x="2993" y="2524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76" name="Line 162"/>
              <p:cNvSpPr/>
              <p:nvPr/>
            </p:nvSpPr>
            <p:spPr>
              <a:xfrm rot="10800000">
                <a:off x="2993" y="2764"/>
                <a:ext cx="4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77" name="Text Box 163"/>
              <p:cNvSpPr txBox="1"/>
              <p:nvPr/>
            </p:nvSpPr>
            <p:spPr>
              <a:xfrm rot="-315439">
                <a:off x="3021" y="2054"/>
                <a:ext cx="25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78" name="Freeform 164"/>
              <p:cNvSpPr/>
              <p:nvPr/>
            </p:nvSpPr>
            <p:spPr>
              <a:xfrm rot="10800000">
                <a:off x="2075" y="2304"/>
                <a:ext cx="960" cy="267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" y="171"/>
                  </a:cxn>
                  <a:cxn ang="0">
                    <a:pos x="3" y="75"/>
                  </a:cxn>
                  <a:cxn ang="0">
                    <a:pos x="7" y="11"/>
                  </a:cxn>
                  <a:cxn ang="0">
                    <a:pos x="12" y="11"/>
                  </a:cxn>
                  <a:cxn ang="0">
                    <a:pos x="22" y="11"/>
                  </a:cxn>
                  <a:cxn ang="0">
                    <a:pos x="17" y="11"/>
                  </a:cxn>
                  <a:cxn ang="0">
                    <a:pos x="38" y="11"/>
                  </a:cxn>
                </a:cxnLst>
                <a:pathLst>
                  <a:path w="1440" h="267">
                    <a:moveTo>
                      <a:pt x="0" y="267"/>
                    </a:moveTo>
                    <a:cubicBezTo>
                      <a:pt x="16" y="235"/>
                      <a:pt x="28" y="203"/>
                      <a:pt x="48" y="171"/>
                    </a:cubicBezTo>
                    <a:cubicBezTo>
                      <a:pt x="68" y="139"/>
                      <a:pt x="85" y="102"/>
                      <a:pt x="120" y="75"/>
                    </a:cubicBezTo>
                    <a:cubicBezTo>
                      <a:pt x="155" y="48"/>
                      <a:pt x="197" y="22"/>
                      <a:pt x="256" y="11"/>
                    </a:cubicBezTo>
                    <a:cubicBezTo>
                      <a:pt x="315" y="0"/>
                      <a:pt x="377" y="11"/>
                      <a:pt x="472" y="11"/>
                    </a:cubicBezTo>
                    <a:cubicBezTo>
                      <a:pt x="567" y="11"/>
                      <a:pt x="795" y="11"/>
                      <a:pt x="824" y="11"/>
                    </a:cubicBezTo>
                    <a:cubicBezTo>
                      <a:pt x="853" y="11"/>
                      <a:pt x="545" y="11"/>
                      <a:pt x="648" y="11"/>
                    </a:cubicBezTo>
                    <a:cubicBezTo>
                      <a:pt x="751" y="11"/>
                      <a:pt x="1275" y="11"/>
                      <a:pt x="1440" y="1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3879" name="Freeform 165"/>
              <p:cNvSpPr/>
              <p:nvPr/>
            </p:nvSpPr>
            <p:spPr>
              <a:xfrm rot="10800000">
                <a:off x="2075" y="2208"/>
                <a:ext cx="960" cy="562"/>
              </a:xfrm>
              <a:custGeom>
                <a:avLst/>
                <a:gdLst/>
                <a:ahLst/>
                <a:cxnLst>
                  <a:cxn ang="0">
                    <a:pos x="0" y="1919"/>
                  </a:cxn>
                  <a:cxn ang="0">
                    <a:pos x="1" y="1179"/>
                  </a:cxn>
                  <a:cxn ang="0">
                    <a:pos x="3" y="639"/>
                  </a:cxn>
                  <a:cxn ang="0">
                    <a:pos x="7" y="226"/>
                  </a:cxn>
                  <a:cxn ang="0">
                    <a:pos x="10" y="35"/>
                  </a:cxn>
                  <a:cxn ang="0">
                    <a:pos x="16" y="1"/>
                  </a:cxn>
                  <a:cxn ang="0">
                    <a:pos x="47" y="1"/>
                  </a:cxn>
                </a:cxnLst>
                <a:pathLst>
                  <a:path w="1400" h="482">
                    <a:moveTo>
                      <a:pt x="0" y="482"/>
                    </a:moveTo>
                    <a:cubicBezTo>
                      <a:pt x="15" y="420"/>
                      <a:pt x="26" y="349"/>
                      <a:pt x="46" y="296"/>
                    </a:cubicBezTo>
                    <a:cubicBezTo>
                      <a:pt x="66" y="243"/>
                      <a:pt x="93" y="201"/>
                      <a:pt x="120" y="161"/>
                    </a:cubicBezTo>
                    <a:cubicBezTo>
                      <a:pt x="147" y="121"/>
                      <a:pt x="176" y="82"/>
                      <a:pt x="208" y="57"/>
                    </a:cubicBezTo>
                    <a:cubicBezTo>
                      <a:pt x="240" y="32"/>
                      <a:pt x="268" y="18"/>
                      <a:pt x="312" y="9"/>
                    </a:cubicBezTo>
                    <a:cubicBezTo>
                      <a:pt x="356" y="0"/>
                      <a:pt x="291" y="2"/>
                      <a:pt x="472" y="1"/>
                    </a:cubicBezTo>
                    <a:cubicBezTo>
                      <a:pt x="653" y="0"/>
                      <a:pt x="1207" y="1"/>
                      <a:pt x="1400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3880" name="Freeform 166"/>
              <p:cNvSpPr/>
              <p:nvPr/>
            </p:nvSpPr>
            <p:spPr>
              <a:xfrm rot="10800000">
                <a:off x="2027" y="2314"/>
                <a:ext cx="1008" cy="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16" y="0"/>
                  </a:cxn>
                  <a:cxn ang="0">
                    <a:pos x="77" y="0"/>
                  </a:cxn>
                </a:cxnLst>
                <a:pathLst>
                  <a:path w="1392" h="257">
                    <a:moveTo>
                      <a:pt x="0" y="257"/>
                    </a:moveTo>
                    <a:cubicBezTo>
                      <a:pt x="16" y="225"/>
                      <a:pt x="32" y="193"/>
                      <a:pt x="48" y="161"/>
                    </a:cubicBezTo>
                    <a:cubicBezTo>
                      <a:pt x="64" y="129"/>
                      <a:pt x="56" y="90"/>
                      <a:pt x="96" y="65"/>
                    </a:cubicBezTo>
                    <a:cubicBezTo>
                      <a:pt x="136" y="40"/>
                      <a:pt x="72" y="18"/>
                      <a:pt x="288" y="9"/>
                    </a:cubicBezTo>
                    <a:cubicBezTo>
                      <a:pt x="504" y="0"/>
                      <a:pt x="1162" y="9"/>
                      <a:pt x="1392" y="9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3881" name="Rectangle 167"/>
              <p:cNvSpPr/>
              <p:nvPr/>
            </p:nvSpPr>
            <p:spPr>
              <a:xfrm rot="-54232">
                <a:off x="2160" y="2016"/>
                <a:ext cx="72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GS</a:t>
                </a:r>
                <a:r>
                  <a:rPr lang="en-US" altLang="zh-CN" sz="20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=</a:t>
                </a:r>
                <a:r>
                  <a:rPr lang="en-US" altLang="zh-CN" sz="2000" b="1" i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000" b="1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endPara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3882" name="Freeform 168"/>
              <p:cNvSpPr/>
              <p:nvPr/>
            </p:nvSpPr>
            <p:spPr>
              <a:xfrm rot="10800000">
                <a:off x="2027" y="2400"/>
                <a:ext cx="960" cy="562"/>
              </a:xfrm>
              <a:custGeom>
                <a:avLst/>
                <a:gdLst/>
                <a:ahLst/>
                <a:cxnLst>
                  <a:cxn ang="0">
                    <a:pos x="0" y="1919"/>
                  </a:cxn>
                  <a:cxn ang="0">
                    <a:pos x="1" y="1179"/>
                  </a:cxn>
                  <a:cxn ang="0">
                    <a:pos x="3" y="639"/>
                  </a:cxn>
                  <a:cxn ang="0">
                    <a:pos x="7" y="226"/>
                  </a:cxn>
                  <a:cxn ang="0">
                    <a:pos x="10" y="35"/>
                  </a:cxn>
                  <a:cxn ang="0">
                    <a:pos x="16" y="1"/>
                  </a:cxn>
                  <a:cxn ang="0">
                    <a:pos x="47" y="1"/>
                  </a:cxn>
                </a:cxnLst>
                <a:pathLst>
                  <a:path w="1400" h="482">
                    <a:moveTo>
                      <a:pt x="0" y="482"/>
                    </a:moveTo>
                    <a:cubicBezTo>
                      <a:pt x="15" y="420"/>
                      <a:pt x="26" y="349"/>
                      <a:pt x="46" y="296"/>
                    </a:cubicBezTo>
                    <a:cubicBezTo>
                      <a:pt x="66" y="243"/>
                      <a:pt x="93" y="201"/>
                      <a:pt x="120" y="161"/>
                    </a:cubicBezTo>
                    <a:cubicBezTo>
                      <a:pt x="147" y="121"/>
                      <a:pt x="176" y="82"/>
                      <a:pt x="208" y="57"/>
                    </a:cubicBezTo>
                    <a:cubicBezTo>
                      <a:pt x="240" y="32"/>
                      <a:pt x="268" y="18"/>
                      <a:pt x="312" y="9"/>
                    </a:cubicBezTo>
                    <a:cubicBezTo>
                      <a:pt x="356" y="0"/>
                      <a:pt x="291" y="2"/>
                      <a:pt x="472" y="1"/>
                    </a:cubicBezTo>
                    <a:cubicBezTo>
                      <a:pt x="653" y="0"/>
                      <a:pt x="1207" y="1"/>
                      <a:pt x="1400" y="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3883" name="Text Box 169"/>
              <p:cNvSpPr txBox="1"/>
              <p:nvPr/>
            </p:nvSpPr>
            <p:spPr>
              <a:xfrm rot="-315439">
                <a:off x="2995" y="2294"/>
                <a:ext cx="36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84" name="Text Box 170"/>
              <p:cNvSpPr txBox="1"/>
              <p:nvPr/>
            </p:nvSpPr>
            <p:spPr>
              <a:xfrm rot="10800000">
                <a:off x="1872" y="278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73885" name="Text Box 171"/>
              <p:cNvSpPr txBox="1"/>
              <p:nvPr/>
            </p:nvSpPr>
            <p:spPr>
              <a:xfrm rot="10800000">
                <a:off x="2784" y="2150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o</a:t>
                </a:r>
                <a:endParaRPr lang="en-US" altLang="zh-CN" sz="2400" b="1" i="1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73886" name="Line 172"/>
              <p:cNvSpPr/>
              <p:nvPr/>
            </p:nvSpPr>
            <p:spPr>
              <a:xfrm>
                <a:off x="2496" y="225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87" name="Text Box 173"/>
              <p:cNvSpPr txBox="1"/>
              <p:nvPr/>
            </p:nvSpPr>
            <p:spPr>
              <a:xfrm rot="10800000">
                <a:off x="1836" y="254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3888" name="Group 174"/>
          <p:cNvGrpSpPr/>
          <p:nvPr/>
        </p:nvGrpSpPr>
        <p:grpSpPr>
          <a:xfrm>
            <a:off x="6246813" y="4724400"/>
            <a:ext cx="2820987" cy="2057400"/>
            <a:chOff x="383" y="864"/>
            <a:chExt cx="1777" cy="1296"/>
          </a:xfrm>
        </p:grpSpPr>
        <p:sp>
          <p:nvSpPr>
            <p:cNvPr id="73889" name="Rectangle 175"/>
            <p:cNvSpPr/>
            <p:nvPr/>
          </p:nvSpPr>
          <p:spPr>
            <a:xfrm rot="-54232">
              <a:off x="384" y="1622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lang="en-US" altLang="zh-CN" sz="20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GS</a:t>
              </a:r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 0V</a:t>
              </a:r>
              <a:endPara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3890" name="Text Box 176"/>
            <p:cNvSpPr txBox="1"/>
            <p:nvPr/>
          </p:nvSpPr>
          <p:spPr>
            <a:xfrm rot="10800000">
              <a:off x="431" y="1381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0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3891" name="Text Box 177"/>
            <p:cNvSpPr txBox="1"/>
            <p:nvPr/>
          </p:nvSpPr>
          <p:spPr>
            <a:xfrm rot="10800000">
              <a:off x="432" y="187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3892" name="Line 178"/>
            <p:cNvSpPr/>
            <p:nvPr/>
          </p:nvSpPr>
          <p:spPr>
            <a:xfrm rot="-16388">
              <a:off x="589" y="1104"/>
              <a:ext cx="125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73893" name="Line 179"/>
            <p:cNvSpPr/>
            <p:nvPr/>
          </p:nvSpPr>
          <p:spPr>
            <a:xfrm rot="-10800000" flipV="1">
              <a:off x="1667" y="864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lg"/>
            </a:ln>
          </p:spPr>
        </p:sp>
        <p:sp>
          <p:nvSpPr>
            <p:cNvPr id="73894" name="Line 180"/>
            <p:cNvSpPr/>
            <p:nvPr/>
          </p:nvSpPr>
          <p:spPr>
            <a:xfrm rot="10800000">
              <a:off x="1625" y="1420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95" name="Line 181"/>
            <p:cNvSpPr/>
            <p:nvPr/>
          </p:nvSpPr>
          <p:spPr>
            <a:xfrm rot="10800000">
              <a:off x="1625" y="1660"/>
              <a:ext cx="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96" name="Text Box 182"/>
            <p:cNvSpPr txBox="1"/>
            <p:nvPr/>
          </p:nvSpPr>
          <p:spPr>
            <a:xfrm rot="-315439">
              <a:off x="1667" y="864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97" name="Freeform 183"/>
            <p:cNvSpPr/>
            <p:nvPr/>
          </p:nvSpPr>
          <p:spPr>
            <a:xfrm rot="10800000">
              <a:off x="707" y="1200"/>
              <a:ext cx="960" cy="267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1" y="171"/>
                </a:cxn>
                <a:cxn ang="0">
                  <a:pos x="3" y="75"/>
                </a:cxn>
                <a:cxn ang="0">
                  <a:pos x="7" y="11"/>
                </a:cxn>
                <a:cxn ang="0">
                  <a:pos x="12" y="11"/>
                </a:cxn>
                <a:cxn ang="0">
                  <a:pos x="22" y="11"/>
                </a:cxn>
                <a:cxn ang="0">
                  <a:pos x="17" y="11"/>
                </a:cxn>
                <a:cxn ang="0">
                  <a:pos x="38" y="11"/>
                </a:cxn>
              </a:cxnLst>
              <a:pathLst>
                <a:path w="1440" h="267">
                  <a:moveTo>
                    <a:pt x="0" y="267"/>
                  </a:moveTo>
                  <a:cubicBezTo>
                    <a:pt x="16" y="235"/>
                    <a:pt x="28" y="203"/>
                    <a:pt x="48" y="171"/>
                  </a:cubicBezTo>
                  <a:cubicBezTo>
                    <a:pt x="68" y="139"/>
                    <a:pt x="85" y="102"/>
                    <a:pt x="120" y="75"/>
                  </a:cubicBezTo>
                  <a:cubicBezTo>
                    <a:pt x="155" y="48"/>
                    <a:pt x="197" y="22"/>
                    <a:pt x="256" y="11"/>
                  </a:cubicBezTo>
                  <a:cubicBezTo>
                    <a:pt x="315" y="0"/>
                    <a:pt x="377" y="11"/>
                    <a:pt x="472" y="11"/>
                  </a:cubicBezTo>
                  <a:cubicBezTo>
                    <a:pt x="567" y="11"/>
                    <a:pt x="795" y="11"/>
                    <a:pt x="824" y="11"/>
                  </a:cubicBezTo>
                  <a:cubicBezTo>
                    <a:pt x="853" y="11"/>
                    <a:pt x="545" y="11"/>
                    <a:pt x="648" y="11"/>
                  </a:cubicBezTo>
                  <a:cubicBezTo>
                    <a:pt x="751" y="11"/>
                    <a:pt x="1275" y="11"/>
                    <a:pt x="1440" y="1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898" name="Freeform 184"/>
            <p:cNvSpPr/>
            <p:nvPr/>
          </p:nvSpPr>
          <p:spPr>
            <a:xfrm rot="10800000">
              <a:off x="707" y="1104"/>
              <a:ext cx="960" cy="562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1" y="1179"/>
                </a:cxn>
                <a:cxn ang="0">
                  <a:pos x="3" y="639"/>
                </a:cxn>
                <a:cxn ang="0">
                  <a:pos x="7" y="226"/>
                </a:cxn>
                <a:cxn ang="0">
                  <a:pos x="10" y="35"/>
                </a:cxn>
                <a:cxn ang="0">
                  <a:pos x="16" y="1"/>
                </a:cxn>
                <a:cxn ang="0">
                  <a:pos x="47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899" name="Freeform 185"/>
            <p:cNvSpPr/>
            <p:nvPr/>
          </p:nvSpPr>
          <p:spPr>
            <a:xfrm rot="10800000">
              <a:off x="659" y="1210"/>
              <a:ext cx="1008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16" y="0"/>
                </a:cxn>
                <a:cxn ang="0">
                  <a:pos x="77" y="0"/>
                </a:cxn>
              </a:cxnLst>
              <a:pathLst>
                <a:path w="1392" h="257">
                  <a:moveTo>
                    <a:pt x="0" y="257"/>
                  </a:moveTo>
                  <a:cubicBezTo>
                    <a:pt x="16" y="225"/>
                    <a:pt x="32" y="193"/>
                    <a:pt x="48" y="161"/>
                  </a:cubicBezTo>
                  <a:cubicBezTo>
                    <a:pt x="64" y="129"/>
                    <a:pt x="56" y="90"/>
                    <a:pt x="96" y="65"/>
                  </a:cubicBezTo>
                  <a:cubicBezTo>
                    <a:pt x="136" y="40"/>
                    <a:pt x="72" y="18"/>
                    <a:pt x="288" y="9"/>
                  </a:cubicBezTo>
                  <a:cubicBezTo>
                    <a:pt x="504" y="0"/>
                    <a:pt x="1162" y="9"/>
                    <a:pt x="1392" y="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900" name="Freeform 186"/>
            <p:cNvSpPr/>
            <p:nvPr/>
          </p:nvSpPr>
          <p:spPr>
            <a:xfrm rot="10800000">
              <a:off x="659" y="1296"/>
              <a:ext cx="960" cy="562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1" y="1179"/>
                </a:cxn>
                <a:cxn ang="0">
                  <a:pos x="3" y="639"/>
                </a:cxn>
                <a:cxn ang="0">
                  <a:pos x="7" y="226"/>
                </a:cxn>
                <a:cxn ang="0">
                  <a:pos x="10" y="35"/>
                </a:cxn>
                <a:cxn ang="0">
                  <a:pos x="16" y="1"/>
                </a:cxn>
                <a:cxn ang="0">
                  <a:pos x="47" y="1"/>
                </a:cxn>
              </a:cxnLst>
              <a:pathLst>
                <a:path w="1400" h="482">
                  <a:moveTo>
                    <a:pt x="0" y="482"/>
                  </a:moveTo>
                  <a:cubicBezTo>
                    <a:pt x="15" y="420"/>
                    <a:pt x="26" y="349"/>
                    <a:pt x="46" y="296"/>
                  </a:cubicBezTo>
                  <a:cubicBezTo>
                    <a:pt x="66" y="243"/>
                    <a:pt x="93" y="201"/>
                    <a:pt x="120" y="161"/>
                  </a:cubicBezTo>
                  <a:cubicBezTo>
                    <a:pt x="147" y="121"/>
                    <a:pt x="176" y="82"/>
                    <a:pt x="208" y="57"/>
                  </a:cubicBezTo>
                  <a:cubicBezTo>
                    <a:pt x="240" y="32"/>
                    <a:pt x="268" y="18"/>
                    <a:pt x="312" y="9"/>
                  </a:cubicBezTo>
                  <a:cubicBezTo>
                    <a:pt x="356" y="0"/>
                    <a:pt x="291" y="2"/>
                    <a:pt x="472" y="1"/>
                  </a:cubicBezTo>
                  <a:cubicBezTo>
                    <a:pt x="653" y="0"/>
                    <a:pt x="1207" y="1"/>
                    <a:pt x="1400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3901" name="Text Box 187"/>
            <p:cNvSpPr txBox="1"/>
            <p:nvPr/>
          </p:nvSpPr>
          <p:spPr>
            <a:xfrm rot="-315439">
              <a:off x="1795" y="1008"/>
              <a:ext cx="3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902" name="Text Box 188"/>
            <p:cNvSpPr txBox="1"/>
            <p:nvPr/>
          </p:nvSpPr>
          <p:spPr>
            <a:xfrm rot="10800000">
              <a:off x="1416" y="9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o</a:t>
              </a:r>
              <a:endParaRPr lang="en-US" altLang="zh-CN" sz="2400" b="1" i="1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3903" name="Text Box 189"/>
            <p:cNvSpPr txBox="1"/>
            <p:nvPr/>
          </p:nvSpPr>
          <p:spPr>
            <a:xfrm rot="10800000">
              <a:off x="383" y="1189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sz="20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73904" name="灯片编号占位符 148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2"/>
          <p:cNvSpPr/>
          <p:nvPr/>
        </p:nvSpPr>
        <p:spPr>
          <a:xfrm>
            <a:off x="468313" y="188913"/>
            <a:ext cx="589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★★★★★场效应管与晶体管的比较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4" name="Rectangle 6"/>
          <p:cNvSpPr/>
          <p:nvPr/>
        </p:nvSpPr>
        <p:spPr>
          <a:xfrm>
            <a:off x="1116013" y="836613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晶体管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755" name="Rectangle 7"/>
          <p:cNvSpPr/>
          <p:nvPr/>
        </p:nvSpPr>
        <p:spPr>
          <a:xfrm>
            <a:off x="5867400" y="836613"/>
            <a:ext cx="1612900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756" name="直接连接符 230406"/>
          <p:cNvSpPr/>
          <p:nvPr/>
        </p:nvSpPr>
        <p:spPr>
          <a:xfrm>
            <a:off x="250825" y="1628775"/>
            <a:ext cx="8497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7" name="直接连接符 230407"/>
          <p:cNvSpPr/>
          <p:nvPr/>
        </p:nvSpPr>
        <p:spPr>
          <a:xfrm>
            <a:off x="4140200" y="765175"/>
            <a:ext cx="0" cy="6092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8" name="Rectangle 9"/>
          <p:cNvSpPr/>
          <p:nvPr/>
        </p:nvSpPr>
        <p:spPr>
          <a:xfrm>
            <a:off x="246063" y="223202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结构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9" name="Rectangle 10"/>
          <p:cNvSpPr/>
          <p:nvPr/>
        </p:nvSpPr>
        <p:spPr>
          <a:xfrm>
            <a:off x="1619250" y="1989138"/>
            <a:ext cx="2322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PNP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0" name="Rectangle 11"/>
          <p:cNvSpPr/>
          <p:nvPr/>
        </p:nvSpPr>
        <p:spPr>
          <a:xfrm>
            <a:off x="4486275" y="1838325"/>
            <a:ext cx="3957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结型耗尽型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1" name="Rectangle 12"/>
          <p:cNvSpPr/>
          <p:nvPr/>
        </p:nvSpPr>
        <p:spPr>
          <a:xfrm>
            <a:off x="4519613" y="2305050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绝缘栅增强型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2" name="Rectangle 13"/>
          <p:cNvSpPr/>
          <p:nvPr/>
        </p:nvSpPr>
        <p:spPr>
          <a:xfrm>
            <a:off x="4498975" y="2795588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绝缘栅耗尽型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3" name="Rectangle 16"/>
          <p:cNvSpPr/>
          <p:nvPr/>
        </p:nvSpPr>
        <p:spPr>
          <a:xfrm>
            <a:off x="179388" y="3500438"/>
            <a:ext cx="74517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载流子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多子扩散少子漂移                 多子运动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4" name="Rectangle 17"/>
          <p:cNvSpPr/>
          <p:nvPr/>
        </p:nvSpPr>
        <p:spPr>
          <a:xfrm>
            <a:off x="250825" y="4149725"/>
            <a:ext cx="6450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电流输入                                电压输入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5" name="Rectangle 19"/>
          <p:cNvSpPr/>
          <p:nvPr/>
        </p:nvSpPr>
        <p:spPr>
          <a:xfrm>
            <a:off x="263525" y="479742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6" name="Rectangle 20"/>
          <p:cNvSpPr/>
          <p:nvPr/>
        </p:nvSpPr>
        <p:spPr>
          <a:xfrm>
            <a:off x="1384300" y="4797425"/>
            <a:ext cx="23288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电流控制电流源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CCCS(</a:t>
            </a:r>
            <a:r>
              <a:rPr lang="en-US" altLang="zh-CN" sz="24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7" name="Rectangle 21"/>
          <p:cNvSpPr/>
          <p:nvPr/>
        </p:nvSpPr>
        <p:spPr>
          <a:xfrm>
            <a:off x="5076825" y="4724400"/>
            <a:ext cx="2328863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电压控制电流源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VCCS(</a:t>
            </a:r>
            <a:r>
              <a:rPr lang="en-US" altLang="zh-CN" sz="24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baseline="-2500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8" name="Rectangle 19"/>
          <p:cNvSpPr/>
          <p:nvPr/>
        </p:nvSpPr>
        <p:spPr>
          <a:xfrm>
            <a:off x="250825" y="57340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9" name="Rectangle 20"/>
          <p:cNvSpPr/>
          <p:nvPr/>
        </p:nvSpPr>
        <p:spPr>
          <a:xfrm>
            <a:off x="1258888" y="5734050"/>
            <a:ext cx="2032000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电流控制器件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0" name="Rectangle 21"/>
          <p:cNvSpPr/>
          <p:nvPr/>
        </p:nvSpPr>
        <p:spPr>
          <a:xfrm>
            <a:off x="4859338" y="5734050"/>
            <a:ext cx="2032000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电压控制器件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6"/>
          <p:cNvSpPr/>
          <p:nvPr/>
        </p:nvSpPr>
        <p:spPr>
          <a:xfrm>
            <a:off x="1116013" y="261938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晶体管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78" name="Rectangle 7"/>
          <p:cNvSpPr/>
          <p:nvPr/>
        </p:nvSpPr>
        <p:spPr>
          <a:xfrm>
            <a:off x="5867400" y="261938"/>
            <a:ext cx="1612900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79" name="直接连接符 239621"/>
          <p:cNvSpPr/>
          <p:nvPr/>
        </p:nvSpPr>
        <p:spPr>
          <a:xfrm>
            <a:off x="250825" y="1054100"/>
            <a:ext cx="8497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0" name="直接连接符 239635"/>
          <p:cNvSpPr/>
          <p:nvPr/>
        </p:nvSpPr>
        <p:spPr>
          <a:xfrm>
            <a:off x="4787900" y="188913"/>
            <a:ext cx="0" cy="52562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1" name="Rectangle 6"/>
          <p:cNvSpPr/>
          <p:nvPr/>
        </p:nvSpPr>
        <p:spPr>
          <a:xfrm>
            <a:off x="0" y="1341438"/>
            <a:ext cx="8604250" cy="10382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温度特性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受温度影响较大        受温度影响较小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热稳定性强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Rectangle 7"/>
          <p:cNvSpPr/>
          <p:nvPr/>
        </p:nvSpPr>
        <p:spPr>
          <a:xfrm>
            <a:off x="0" y="2709863"/>
            <a:ext cx="7234238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输入电阻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几十到几千欧姆       几兆欧姆以上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3" name="Rectangle 8"/>
          <p:cNvSpPr/>
          <p:nvPr/>
        </p:nvSpPr>
        <p:spPr>
          <a:xfrm>
            <a:off x="0" y="3430588"/>
            <a:ext cx="723265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静电影响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不受静电影响          易受静电影响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" name="Rectangle 9"/>
          <p:cNvSpPr/>
          <p:nvPr/>
        </p:nvSpPr>
        <p:spPr>
          <a:xfrm>
            <a:off x="0" y="4294188"/>
            <a:ext cx="7964488" cy="10747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集成工艺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不易大规模集成           适宜大规模和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　　　　　　超大规模集成　　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Text Box 2"/>
          <p:cNvSpPr txBox="1"/>
          <p:nvPr/>
        </p:nvSpPr>
        <p:spPr>
          <a:xfrm>
            <a:off x="217488" y="115888"/>
            <a:ext cx="89042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沟道增强型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场效应管为例归纳总结如下：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73"/>
          <p:cNvGrpSpPr/>
          <p:nvPr/>
        </p:nvGrpSpPr>
        <p:grpSpPr>
          <a:xfrm>
            <a:off x="7354888" y="854075"/>
            <a:ext cx="1454150" cy="1905000"/>
            <a:chOff x="4320" y="2784"/>
            <a:chExt cx="916" cy="1200"/>
          </a:xfrm>
        </p:grpSpPr>
        <p:sp>
          <p:nvSpPr>
            <p:cNvPr id="76803" name="Line 74"/>
            <p:cNvSpPr/>
            <p:nvPr/>
          </p:nvSpPr>
          <p:spPr>
            <a:xfrm>
              <a:off x="4608" y="316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4" name="Line 75"/>
            <p:cNvSpPr/>
            <p:nvPr/>
          </p:nvSpPr>
          <p:spPr>
            <a:xfrm>
              <a:off x="4704" y="3120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5" name="Line 76"/>
            <p:cNvSpPr/>
            <p:nvPr/>
          </p:nvSpPr>
          <p:spPr>
            <a:xfrm>
              <a:off x="4704" y="3264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6" name="Line 77"/>
            <p:cNvSpPr/>
            <p:nvPr/>
          </p:nvSpPr>
          <p:spPr>
            <a:xfrm>
              <a:off x="4704" y="3408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7" name="Line 78"/>
            <p:cNvSpPr/>
            <p:nvPr/>
          </p:nvSpPr>
          <p:spPr>
            <a:xfrm>
              <a:off x="4704" y="316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8" name="Line 79"/>
            <p:cNvSpPr/>
            <p:nvPr/>
          </p:nvSpPr>
          <p:spPr>
            <a:xfrm>
              <a:off x="4704" y="3312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</p:sp>
        <p:sp>
          <p:nvSpPr>
            <p:cNvPr id="76809" name="Line 80"/>
            <p:cNvSpPr/>
            <p:nvPr/>
          </p:nvSpPr>
          <p:spPr>
            <a:xfrm>
              <a:off x="4704" y="345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0" name="Line 81"/>
            <p:cNvSpPr/>
            <p:nvPr/>
          </p:nvSpPr>
          <p:spPr>
            <a:xfrm flipV="1">
              <a:off x="4800" y="292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1" name="Line 82"/>
            <p:cNvSpPr/>
            <p:nvPr/>
          </p:nvSpPr>
          <p:spPr>
            <a:xfrm>
              <a:off x="4416" y="345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2" name="Oval 83"/>
            <p:cNvSpPr/>
            <p:nvPr/>
          </p:nvSpPr>
          <p:spPr>
            <a:xfrm>
              <a:off x="4368" y="341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3" name="Line 84"/>
            <p:cNvSpPr/>
            <p:nvPr/>
          </p:nvSpPr>
          <p:spPr>
            <a:xfrm flipV="1">
              <a:off x="4800" y="345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4" name="Oval 85"/>
            <p:cNvSpPr/>
            <p:nvPr/>
          </p:nvSpPr>
          <p:spPr>
            <a:xfrm>
              <a:off x="5088" y="3285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5" name="Oval 86"/>
            <p:cNvSpPr/>
            <p:nvPr/>
          </p:nvSpPr>
          <p:spPr>
            <a:xfrm>
              <a:off x="4777" y="3744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6" name="Oval 87"/>
            <p:cNvSpPr/>
            <p:nvPr/>
          </p:nvSpPr>
          <p:spPr>
            <a:xfrm>
              <a:off x="4777" y="288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7" name="Rectangle 88"/>
            <p:cNvSpPr/>
            <p:nvPr/>
          </p:nvSpPr>
          <p:spPr>
            <a:xfrm>
              <a:off x="4800" y="369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8" name="Rectangle 89"/>
            <p:cNvSpPr/>
            <p:nvPr/>
          </p:nvSpPr>
          <p:spPr>
            <a:xfrm>
              <a:off x="4320" y="3456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Rectangle 90"/>
            <p:cNvSpPr/>
            <p:nvPr/>
          </p:nvSpPr>
          <p:spPr>
            <a:xfrm>
              <a:off x="4800" y="27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Rectangle 91"/>
            <p:cNvSpPr/>
            <p:nvPr/>
          </p:nvSpPr>
          <p:spPr>
            <a:xfrm>
              <a:off x="4992" y="331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"/>
          <p:cNvGrpSpPr/>
          <p:nvPr/>
        </p:nvGrpSpPr>
        <p:grpSpPr>
          <a:xfrm>
            <a:off x="4635500" y="2673350"/>
            <a:ext cx="4419600" cy="3368675"/>
            <a:chOff x="2880" y="1584"/>
            <a:chExt cx="2784" cy="2122"/>
          </a:xfrm>
        </p:grpSpPr>
        <p:grpSp>
          <p:nvGrpSpPr>
            <p:cNvPr id="76822" name="Group 5"/>
            <p:cNvGrpSpPr/>
            <p:nvPr/>
          </p:nvGrpSpPr>
          <p:grpSpPr>
            <a:xfrm>
              <a:off x="2880" y="1584"/>
              <a:ext cx="2784" cy="2122"/>
              <a:chOff x="2976" y="1488"/>
              <a:chExt cx="2784" cy="2122"/>
            </a:xfrm>
          </p:grpSpPr>
          <p:sp>
            <p:nvSpPr>
              <p:cNvPr id="76823" name="Text Box 6"/>
              <p:cNvSpPr txBox="1"/>
              <p:nvPr/>
            </p:nvSpPr>
            <p:spPr>
              <a:xfrm>
                <a:off x="2976" y="1488"/>
                <a:ext cx="57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000" b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mA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4" name="Text Box 7"/>
              <p:cNvSpPr txBox="1"/>
              <p:nvPr/>
            </p:nvSpPr>
            <p:spPr>
              <a:xfrm>
                <a:off x="5031" y="3360"/>
                <a:ext cx="57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5" name="Line 8"/>
              <p:cNvSpPr/>
              <p:nvPr/>
            </p:nvSpPr>
            <p:spPr>
              <a:xfrm>
                <a:off x="3481" y="3360"/>
                <a:ext cx="188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6826" name="Text Box 9"/>
              <p:cNvSpPr txBox="1"/>
              <p:nvPr/>
            </p:nvSpPr>
            <p:spPr>
              <a:xfrm>
                <a:off x="3351" y="3312"/>
                <a:ext cx="356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20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7" name="Freeform 10"/>
              <p:cNvSpPr/>
              <p:nvPr/>
            </p:nvSpPr>
            <p:spPr>
              <a:xfrm>
                <a:off x="3495" y="2784"/>
                <a:ext cx="192" cy="576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148" y="116"/>
                  </a:cxn>
                  <a:cxn ang="0">
                    <a:pos x="192" y="0"/>
                  </a:cxn>
                </a:cxnLst>
                <a:pathLst>
                  <a:path w="192" h="576">
                    <a:moveTo>
                      <a:pt x="0" y="576"/>
                    </a:moveTo>
                    <a:cubicBezTo>
                      <a:pt x="25" y="499"/>
                      <a:pt x="116" y="212"/>
                      <a:pt x="148" y="116"/>
                    </a:cubicBezTo>
                    <a:cubicBezTo>
                      <a:pt x="180" y="20"/>
                      <a:pt x="183" y="24"/>
                      <a:pt x="192" y="0"/>
                    </a:cubicBezTo>
                  </a:path>
                </a:pathLst>
              </a:custGeom>
              <a:noFill/>
              <a:ln w="254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28" name="Line 11"/>
              <p:cNvSpPr/>
              <p:nvPr/>
            </p:nvSpPr>
            <p:spPr>
              <a:xfrm flipV="1">
                <a:off x="3495" y="1632"/>
                <a:ext cx="0" cy="17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6829" name="Freeform 12"/>
              <p:cNvSpPr/>
              <p:nvPr/>
            </p:nvSpPr>
            <p:spPr>
              <a:xfrm>
                <a:off x="3683" y="2500"/>
                <a:ext cx="1492" cy="296"/>
              </a:xfrm>
              <a:custGeom>
                <a:avLst/>
                <a:gdLst/>
                <a:ahLst/>
                <a:cxnLst>
                  <a:cxn ang="0">
                    <a:pos x="0" y="296"/>
                  </a:cxn>
                  <a:cxn ang="0">
                    <a:pos x="48" y="212"/>
                  </a:cxn>
                  <a:cxn ang="0">
                    <a:pos x="210" y="166"/>
                  </a:cxn>
                  <a:cxn ang="0">
                    <a:pos x="1033" y="103"/>
                  </a:cxn>
                  <a:cxn ang="0">
                    <a:pos x="1408" y="76"/>
                  </a:cxn>
                  <a:cxn ang="0">
                    <a:pos x="1492" y="0"/>
                  </a:cxn>
                </a:cxnLst>
                <a:pathLst>
                  <a:path w="1492" h="296">
                    <a:moveTo>
                      <a:pt x="0" y="296"/>
                    </a:moveTo>
                    <a:cubicBezTo>
                      <a:pt x="8" y="283"/>
                      <a:pt x="13" y="234"/>
                      <a:pt x="48" y="212"/>
                    </a:cubicBezTo>
                    <a:cubicBezTo>
                      <a:pt x="83" y="190"/>
                      <a:pt x="46" y="184"/>
                      <a:pt x="210" y="166"/>
                    </a:cubicBezTo>
                    <a:cubicBezTo>
                      <a:pt x="374" y="148"/>
                      <a:pt x="833" y="118"/>
                      <a:pt x="1033" y="103"/>
                    </a:cubicBezTo>
                    <a:cubicBezTo>
                      <a:pt x="1233" y="88"/>
                      <a:pt x="1332" y="93"/>
                      <a:pt x="1408" y="76"/>
                    </a:cubicBezTo>
                    <a:cubicBezTo>
                      <a:pt x="1484" y="59"/>
                      <a:pt x="1475" y="16"/>
                      <a:pt x="1492" y="0"/>
                    </a:cubicBezTo>
                  </a:path>
                </a:pathLst>
              </a:custGeom>
              <a:noFill/>
              <a:ln w="28575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30" name="Freeform 13"/>
              <p:cNvSpPr/>
              <p:nvPr/>
            </p:nvSpPr>
            <p:spPr>
              <a:xfrm>
                <a:off x="3591" y="2900"/>
                <a:ext cx="1448" cy="316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50" y="240"/>
                  </a:cxn>
                  <a:cxn ang="0">
                    <a:pos x="199" y="164"/>
                  </a:cxn>
                  <a:cxn ang="0">
                    <a:pos x="994" y="89"/>
                  </a:cxn>
                  <a:cxn ang="0">
                    <a:pos x="1308" y="52"/>
                  </a:cxn>
                  <a:cxn ang="0">
                    <a:pos x="1400" y="36"/>
                  </a:cxn>
                  <a:cxn ang="0">
                    <a:pos x="1448" y="0"/>
                  </a:cxn>
                </a:cxnLst>
                <a:pathLst>
                  <a:path w="1448" h="316">
                    <a:moveTo>
                      <a:pt x="0" y="316"/>
                    </a:moveTo>
                    <a:cubicBezTo>
                      <a:pt x="8" y="291"/>
                      <a:pt x="17" y="265"/>
                      <a:pt x="50" y="240"/>
                    </a:cubicBezTo>
                    <a:cubicBezTo>
                      <a:pt x="83" y="215"/>
                      <a:pt x="41" y="190"/>
                      <a:pt x="199" y="164"/>
                    </a:cubicBezTo>
                    <a:cubicBezTo>
                      <a:pt x="356" y="139"/>
                      <a:pt x="809" y="108"/>
                      <a:pt x="994" y="89"/>
                    </a:cubicBezTo>
                    <a:cubicBezTo>
                      <a:pt x="1179" y="70"/>
                      <a:pt x="1240" y="61"/>
                      <a:pt x="1308" y="52"/>
                    </a:cubicBezTo>
                    <a:cubicBezTo>
                      <a:pt x="1376" y="43"/>
                      <a:pt x="1377" y="45"/>
                      <a:pt x="1400" y="36"/>
                    </a:cubicBezTo>
                    <a:cubicBezTo>
                      <a:pt x="1423" y="27"/>
                      <a:pt x="1438" y="7"/>
                      <a:pt x="1448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31" name="Freeform 14"/>
              <p:cNvSpPr/>
              <p:nvPr/>
            </p:nvSpPr>
            <p:spPr>
              <a:xfrm>
                <a:off x="3495" y="3216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0"/>
                  </a:cxn>
                </a:cxnLst>
                <a:pathLst>
                  <a:path w="96" h="144">
                    <a:moveTo>
                      <a:pt x="0" y="144"/>
                    </a:moveTo>
                    <a:cubicBezTo>
                      <a:pt x="36" y="84"/>
                      <a:pt x="72" y="24"/>
                      <a:pt x="96" y="0"/>
                    </a:cubicBezTo>
                  </a:path>
                </a:pathLst>
              </a:custGeom>
              <a:noFill/>
              <a:ln w="254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32" name="Freeform 15"/>
              <p:cNvSpPr/>
              <p:nvPr/>
            </p:nvSpPr>
            <p:spPr>
              <a:xfrm>
                <a:off x="3495" y="3200"/>
                <a:ext cx="1428" cy="160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50" y="130"/>
                  </a:cxn>
                  <a:cxn ang="0">
                    <a:pos x="199" y="99"/>
                  </a:cxn>
                  <a:cxn ang="0">
                    <a:pos x="994" y="69"/>
                  </a:cxn>
                  <a:cxn ang="0">
                    <a:pos x="1356" y="44"/>
                  </a:cxn>
                  <a:cxn ang="0">
                    <a:pos x="1424" y="0"/>
                  </a:cxn>
                </a:cxnLst>
                <a:pathLst>
                  <a:path w="1428" h="160">
                    <a:moveTo>
                      <a:pt x="0" y="160"/>
                    </a:moveTo>
                    <a:cubicBezTo>
                      <a:pt x="8" y="150"/>
                      <a:pt x="17" y="140"/>
                      <a:pt x="50" y="130"/>
                    </a:cubicBezTo>
                    <a:cubicBezTo>
                      <a:pt x="83" y="120"/>
                      <a:pt x="41" y="109"/>
                      <a:pt x="199" y="99"/>
                    </a:cubicBezTo>
                    <a:cubicBezTo>
                      <a:pt x="356" y="89"/>
                      <a:pt x="801" y="78"/>
                      <a:pt x="994" y="69"/>
                    </a:cubicBezTo>
                    <a:cubicBezTo>
                      <a:pt x="1187" y="60"/>
                      <a:pt x="1284" y="55"/>
                      <a:pt x="1356" y="44"/>
                    </a:cubicBezTo>
                    <a:cubicBezTo>
                      <a:pt x="1428" y="33"/>
                      <a:pt x="1410" y="9"/>
                      <a:pt x="1424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33" name="Freeform 16"/>
              <p:cNvSpPr/>
              <p:nvPr/>
            </p:nvSpPr>
            <p:spPr>
              <a:xfrm>
                <a:off x="3639" y="1920"/>
                <a:ext cx="1592" cy="536"/>
              </a:xfrm>
              <a:custGeom>
                <a:avLst/>
                <a:gdLst/>
                <a:ahLst/>
                <a:cxnLst>
                  <a:cxn ang="0">
                    <a:pos x="0" y="536"/>
                  </a:cxn>
                  <a:cxn ang="0">
                    <a:pos x="36" y="416"/>
                  </a:cxn>
                  <a:cxn ang="0">
                    <a:pos x="88" y="364"/>
                  </a:cxn>
                  <a:cxn ang="0">
                    <a:pos x="219" y="319"/>
                  </a:cxn>
                  <a:cxn ang="0">
                    <a:pos x="1097" y="210"/>
                  </a:cxn>
                  <a:cxn ang="0">
                    <a:pos x="1488" y="152"/>
                  </a:cxn>
                  <a:cxn ang="0">
                    <a:pos x="1560" y="100"/>
                  </a:cxn>
                  <a:cxn ang="0">
                    <a:pos x="1592" y="0"/>
                  </a:cxn>
                </a:cxnLst>
                <a:pathLst>
                  <a:path w="1592" h="536">
                    <a:moveTo>
                      <a:pt x="0" y="536"/>
                    </a:moveTo>
                    <a:cubicBezTo>
                      <a:pt x="6" y="516"/>
                      <a:pt x="21" y="445"/>
                      <a:pt x="36" y="416"/>
                    </a:cubicBezTo>
                    <a:cubicBezTo>
                      <a:pt x="51" y="387"/>
                      <a:pt x="58" y="380"/>
                      <a:pt x="88" y="364"/>
                    </a:cubicBezTo>
                    <a:cubicBezTo>
                      <a:pt x="118" y="348"/>
                      <a:pt x="51" y="345"/>
                      <a:pt x="219" y="319"/>
                    </a:cubicBezTo>
                    <a:cubicBezTo>
                      <a:pt x="387" y="293"/>
                      <a:pt x="886" y="238"/>
                      <a:pt x="1097" y="210"/>
                    </a:cubicBezTo>
                    <a:cubicBezTo>
                      <a:pt x="1308" y="182"/>
                      <a:pt x="1411" y="170"/>
                      <a:pt x="1488" y="152"/>
                    </a:cubicBezTo>
                    <a:cubicBezTo>
                      <a:pt x="1565" y="134"/>
                      <a:pt x="1543" y="125"/>
                      <a:pt x="1560" y="100"/>
                    </a:cubicBezTo>
                    <a:cubicBezTo>
                      <a:pt x="1577" y="75"/>
                      <a:pt x="1585" y="21"/>
                      <a:pt x="1592" y="0"/>
                    </a:cubicBezTo>
                  </a:path>
                </a:pathLst>
              </a:custGeom>
              <a:noFill/>
              <a:ln w="28575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34" name="Freeform 17"/>
              <p:cNvSpPr/>
              <p:nvPr/>
            </p:nvSpPr>
            <p:spPr>
              <a:xfrm>
                <a:off x="3495" y="2448"/>
                <a:ext cx="144" cy="912"/>
              </a:xfrm>
              <a:custGeom>
                <a:avLst/>
                <a:gdLst/>
                <a:ahLst/>
                <a:cxnLst>
                  <a:cxn ang="0">
                    <a:pos x="0" y="409"/>
                  </a:cxn>
                  <a:cxn ang="0">
                    <a:pos x="144" y="0"/>
                  </a:cxn>
                </a:cxnLst>
                <a:pathLst>
                  <a:path w="144" h="1008">
                    <a:moveTo>
                      <a:pt x="0" y="1008"/>
                    </a:moveTo>
                    <a:cubicBezTo>
                      <a:pt x="60" y="588"/>
                      <a:pt x="120" y="168"/>
                      <a:pt x="144" y="0"/>
                    </a:cubicBezTo>
                  </a:path>
                </a:pathLst>
              </a:custGeom>
              <a:noFill/>
              <a:ln w="254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6835" name="Object 18"/>
              <p:cNvGraphicFramePr/>
              <p:nvPr/>
            </p:nvGraphicFramePr>
            <p:xfrm>
              <a:off x="3840" y="3320"/>
              <a:ext cx="720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" imgW="570865" imgH="215900" progId="Equation.3">
                      <p:embed/>
                    </p:oleObj>
                  </mc:Choice>
                  <mc:Fallback>
                    <p:oleObj name="" r:id="rId1" imgW="570865" imgH="2159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40" y="3320"/>
                            <a:ext cx="720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36" name="Text Box 19"/>
              <p:cNvSpPr txBox="1"/>
              <p:nvPr/>
            </p:nvSpPr>
            <p:spPr>
              <a:xfrm>
                <a:off x="3696" y="1488"/>
                <a:ext cx="86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预夹断轨迹</a:t>
                </a:r>
                <a:endPara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37" name="Freeform 20"/>
              <p:cNvSpPr/>
              <p:nvPr/>
            </p:nvSpPr>
            <p:spPr>
              <a:xfrm>
                <a:off x="3502" y="1680"/>
                <a:ext cx="434" cy="1680"/>
              </a:xfrm>
              <a:custGeom>
                <a:avLst/>
                <a:gdLst/>
                <a:ahLst/>
                <a:cxnLst>
                  <a:cxn ang="0">
                    <a:pos x="2538" y="0"/>
                  </a:cxn>
                  <a:cxn ang="0">
                    <a:pos x="2103" y="5784"/>
                  </a:cxn>
                  <a:cxn ang="0">
                    <a:pos x="1399" y="14643"/>
                  </a:cxn>
                  <a:cxn ang="0">
                    <a:pos x="0" y="19075"/>
                  </a:cxn>
                </a:cxnLst>
                <a:pathLst>
                  <a:path w="348" h="1240">
                    <a:moveTo>
                      <a:pt x="348" y="0"/>
                    </a:moveTo>
                    <a:cubicBezTo>
                      <a:pt x="339" y="63"/>
                      <a:pt x="314" y="217"/>
                      <a:pt x="288" y="376"/>
                    </a:cubicBezTo>
                    <a:cubicBezTo>
                      <a:pt x="262" y="535"/>
                      <a:pt x="240" y="808"/>
                      <a:pt x="192" y="952"/>
                    </a:cubicBezTo>
                    <a:cubicBezTo>
                      <a:pt x="144" y="1096"/>
                      <a:pt x="72" y="1168"/>
                      <a:pt x="0" y="1240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838" name="Text Box 21"/>
              <p:cNvSpPr txBox="1"/>
              <p:nvPr/>
            </p:nvSpPr>
            <p:spPr>
              <a:xfrm>
                <a:off x="4128" y="1881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99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恒流区</a:t>
                </a:r>
                <a:endParaRPr lang="zh-CN" altLang="en-US" b="1" dirty="0">
                  <a:solidFill>
                    <a:srgbClr val="99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6839" name="Group 22"/>
              <p:cNvGrpSpPr/>
              <p:nvPr/>
            </p:nvGrpSpPr>
            <p:grpSpPr>
              <a:xfrm>
                <a:off x="4695" y="1632"/>
                <a:ext cx="1065" cy="1728"/>
                <a:chOff x="4743" y="336"/>
                <a:chExt cx="1065" cy="1728"/>
              </a:xfrm>
            </p:grpSpPr>
            <p:sp>
              <p:nvSpPr>
                <p:cNvPr id="76840" name="Line 23"/>
                <p:cNvSpPr/>
                <p:nvPr/>
              </p:nvSpPr>
              <p:spPr>
                <a:xfrm flipH="1">
                  <a:off x="4743" y="336"/>
                  <a:ext cx="537" cy="17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6841" name="Text Box 24"/>
                <p:cNvSpPr txBox="1"/>
                <p:nvPr/>
              </p:nvSpPr>
              <p:spPr>
                <a:xfrm>
                  <a:off x="5184" y="384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6842" name="Text Box 25"/>
              <p:cNvSpPr txBox="1"/>
              <p:nvPr/>
            </p:nvSpPr>
            <p:spPr>
              <a:xfrm>
                <a:off x="3399" y="1824"/>
                <a:ext cx="5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可变电阻区</a:t>
                </a:r>
                <a:endPara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43" name="Line 26"/>
              <p:cNvSpPr/>
              <p:nvPr/>
            </p:nvSpPr>
            <p:spPr>
              <a:xfrm>
                <a:off x="4176" y="3312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844" name="Rectangle 0"/>
            <p:cNvSpPr/>
            <p:nvPr/>
          </p:nvSpPr>
          <p:spPr>
            <a:xfrm>
              <a:off x="4320" y="336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99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夹断区。</a:t>
              </a:r>
              <a:endParaRPr lang="zh-CN" altLang="en-US" b="1" dirty="0">
                <a:solidFill>
                  <a:srgbClr val="99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6845" name="Text Box 19"/>
          <p:cNvSpPr txBox="1"/>
          <p:nvPr/>
        </p:nvSpPr>
        <p:spPr>
          <a:xfrm>
            <a:off x="8080375" y="4210050"/>
            <a:ext cx="984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击穿区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9140" name="Text Box 4"/>
          <p:cNvSpPr txBox="1"/>
          <p:nvPr/>
        </p:nvSpPr>
        <p:spPr>
          <a:xfrm>
            <a:off x="217488" y="622300"/>
            <a:ext cx="2289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工作原理分析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9141" name="Text Box 5"/>
          <p:cNvSpPr txBox="1"/>
          <p:nvPr/>
        </p:nvSpPr>
        <p:spPr>
          <a:xfrm>
            <a:off x="222250" y="1201738"/>
            <a:ext cx="5999163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i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，管子工作在夹断区，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i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sz="2600" b="1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222250" y="1768475"/>
            <a:ext cx="5465763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&gt;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i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T</a:t>
            </a: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时：</a:t>
            </a:r>
            <a:endParaRPr lang="zh-CN" altLang="en-US" sz="2600" b="1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  <a:sym typeface="华文楷体" panose="02010600040101010101" charset="-122"/>
            </a:endParaRPr>
          </a:p>
        </p:txBody>
      </p:sp>
      <p:sp>
        <p:nvSpPr>
          <p:cNvPr id="76849" name="文本框 4"/>
          <p:cNvSpPr txBox="1"/>
          <p:nvPr/>
        </p:nvSpPr>
        <p:spPr>
          <a:xfrm>
            <a:off x="138113" y="2260600"/>
            <a:ext cx="45656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管子工作在可变电阻区，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212" name="Text Box 4"/>
          <p:cNvSpPr txBox="1"/>
          <p:nvPr/>
        </p:nvSpPr>
        <p:spPr>
          <a:xfrm>
            <a:off x="217488" y="3829050"/>
            <a:ext cx="4724400" cy="1692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即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GD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 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 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T</a:t>
            </a: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，</a:t>
            </a:r>
            <a:endParaRPr lang="zh-CN" altLang="en-US" sz="26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华文楷体" panose="02010600040101010101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管子预夹断，</a:t>
            </a:r>
            <a:r>
              <a:rPr lang="en-US" altLang="zh-CN" sz="26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i</a:t>
            </a:r>
            <a:r>
              <a:rPr lang="en-US" altLang="zh-CN" sz="26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D</a:t>
            </a:r>
            <a:r>
              <a:rPr lang="en-US" altLang="zh-CN" sz="26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&gt;</a:t>
            </a:r>
            <a:r>
              <a:rPr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0</a:t>
            </a: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。</a:t>
            </a:r>
            <a:endParaRPr lang="en-US" altLang="zh-CN" sz="2600" b="1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2214" name="Text Box 6"/>
          <p:cNvSpPr txBox="1"/>
          <p:nvPr/>
        </p:nvSpPr>
        <p:spPr>
          <a:xfrm>
            <a:off x="217488" y="5581650"/>
            <a:ext cx="8901112" cy="1092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 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6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即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管子工作在恒流区，</a:t>
            </a:r>
            <a:r>
              <a:rPr lang="en-US" altLang="zh-CN" sz="26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i</a:t>
            </a:r>
            <a:r>
              <a:rPr lang="en-US" altLang="zh-CN" sz="26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D</a:t>
            </a:r>
            <a:r>
              <a:rPr lang="en-US" altLang="zh-CN" sz="26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&gt;</a:t>
            </a:r>
            <a:r>
              <a:rPr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600" b="1" i="1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此时基本不变</a:t>
            </a: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。</a:t>
            </a:r>
            <a:endParaRPr lang="zh-CN" altLang="en-US" sz="2600" b="1" baseline="-250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sym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19140" grpId="0"/>
      <p:bldP spid="219141" grpId="0"/>
      <p:bldP spid="3" grpId="0"/>
      <p:bldP spid="222212" grpId="0"/>
      <p:bldP spid="2222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Text Box 2"/>
          <p:cNvSpPr txBox="1"/>
          <p:nvPr/>
        </p:nvSpPr>
        <p:spPr>
          <a:xfrm>
            <a:off x="217488" y="115888"/>
            <a:ext cx="8904287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场效应管输出特性如下图所示，在该图上画出预夹断线，并画出转移特性图。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782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0" y="3357563"/>
            <a:ext cx="4445000" cy="351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5"/>
          <p:cNvSpPr txBox="1"/>
          <p:nvPr/>
        </p:nvSpPr>
        <p:spPr>
          <a:xfrm>
            <a:off x="112713" y="946150"/>
            <a:ext cx="8885237" cy="2492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下图所示知：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zh-CN" altLang="en-US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lang="zh-CN" altLang="en-US" sz="2600" b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i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T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)=5V</a:t>
            </a:r>
            <a:r>
              <a:rPr lang="zh-CN" altLang="en-US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。</a:t>
            </a: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以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i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GS</a:t>
            </a: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为横轴，</a:t>
            </a:r>
            <a:r>
              <a:rPr lang="en-US" altLang="zh-CN" sz="2600" b="1" i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i</a:t>
            </a:r>
            <a:r>
              <a:rPr lang="en-US" altLang="zh-CN" sz="2600" b="1" i="1" baseline="-25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D</a:t>
            </a: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为纵轴（与原图刻度相同）作转移特性图如下：</a:t>
            </a:r>
            <a:endParaRPr lang="zh-CN" altLang="en-US" sz="2600" b="1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  <a:sym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然后通过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，求各个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GS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上的预夹断点。比如：</a:t>
            </a:r>
            <a:endParaRPr lang="zh-CN" altLang="en-US" sz="26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=10V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时，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DS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=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GS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 – </a:t>
            </a:r>
            <a:r>
              <a:rPr lang="en-US" altLang="zh-CN" sz="26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U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T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=10-5=5V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，然后将各点连线即为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预夹断轨迹</a:t>
            </a:r>
            <a:endParaRPr lang="zh-CN" altLang="en-US" sz="26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6350" y="3357563"/>
            <a:ext cx="7065963" cy="3511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 flipV="1">
            <a:off x="730250" y="5700713"/>
            <a:ext cx="0" cy="73977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609600" y="6069013"/>
            <a:ext cx="0" cy="37147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38200" y="5283200"/>
            <a:ext cx="0" cy="1157288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57263" y="4786313"/>
            <a:ext cx="0" cy="165417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76325" y="4259263"/>
            <a:ext cx="0" cy="218122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81000" y="6257925"/>
            <a:ext cx="0" cy="182563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217488" y="3994150"/>
            <a:ext cx="935038" cy="2365375"/>
          </a:xfrm>
          <a:custGeom>
            <a:avLst/>
            <a:gdLst>
              <a:gd name="connisteX0" fmla="*/ 0 w 934085"/>
              <a:gd name="connsiteY0" fmla="*/ 2365375 h 2365375"/>
              <a:gd name="connisteX1" fmla="*/ 367665 w 934085"/>
              <a:gd name="connsiteY1" fmla="*/ 2027555 h 2365375"/>
              <a:gd name="connisteX2" fmla="*/ 496570 w 934085"/>
              <a:gd name="connsiteY2" fmla="*/ 1659890 h 2365375"/>
              <a:gd name="connisteX3" fmla="*/ 605790 w 934085"/>
              <a:gd name="connsiteY3" fmla="*/ 1252220 h 2365375"/>
              <a:gd name="connisteX4" fmla="*/ 715645 w 934085"/>
              <a:gd name="connsiteY4" fmla="*/ 775335 h 2365375"/>
              <a:gd name="connisteX5" fmla="*/ 934085 w 934085"/>
              <a:gd name="connsiteY5" fmla="*/ 0 h 2365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934085" h="2365375">
                <a:moveTo>
                  <a:pt x="0" y="2365375"/>
                </a:moveTo>
                <a:cubicBezTo>
                  <a:pt x="71120" y="2305050"/>
                  <a:pt x="268605" y="2168525"/>
                  <a:pt x="367665" y="2027555"/>
                </a:cubicBezTo>
                <a:cubicBezTo>
                  <a:pt x="466725" y="1886585"/>
                  <a:pt x="448945" y="1814830"/>
                  <a:pt x="496570" y="1659890"/>
                </a:cubicBezTo>
                <a:cubicBezTo>
                  <a:pt x="544195" y="1504950"/>
                  <a:pt x="561975" y="1429385"/>
                  <a:pt x="605790" y="1252220"/>
                </a:cubicBezTo>
                <a:cubicBezTo>
                  <a:pt x="649605" y="1075055"/>
                  <a:pt x="650240" y="1025525"/>
                  <a:pt x="715645" y="775335"/>
                </a:cubicBezTo>
                <a:cubicBezTo>
                  <a:pt x="781050" y="525145"/>
                  <a:pt x="892810" y="145415"/>
                  <a:pt x="93408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12" name="组合 11"/>
          <p:cNvGrpSpPr/>
          <p:nvPr/>
        </p:nvGrpSpPr>
        <p:grpSpPr>
          <a:xfrm>
            <a:off x="1152525" y="3244850"/>
            <a:ext cx="2117725" cy="749300"/>
            <a:chOff x="1816" y="5110"/>
            <a:chExt cx="3334" cy="1180"/>
          </a:xfrm>
        </p:grpSpPr>
        <p:sp>
          <p:nvSpPr>
            <p:cNvPr id="77837" name="文本框 9"/>
            <p:cNvSpPr txBox="1"/>
            <p:nvPr/>
          </p:nvSpPr>
          <p:spPr>
            <a:xfrm>
              <a:off x="3052" y="5110"/>
              <a:ext cx="2098" cy="580"/>
            </a:xfrm>
            <a:prstGeom prst="rect">
              <a:avLst/>
            </a:prstGeom>
            <a:noFill/>
            <a:ln w="952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预夹断轨迹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endCxn id="17" idx="5"/>
            </p:cNvCxnSpPr>
            <p:nvPr/>
          </p:nvCxnSpPr>
          <p:spPr>
            <a:xfrm flipH="1">
              <a:off x="1816" y="5514"/>
              <a:ext cx="1302" cy="776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3" grpId="0"/>
      <p:bldP spid="17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1219200" y="304800"/>
            <a:ext cx="71628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幼圆" panose="02010509060101010101" pitchFamily="1" charset="-122"/>
              </a:rPr>
              <a:t>第二章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4000" b="1" dirty="0">
                <a:latin typeface="Times New Roman" panose="02020603050405020304" pitchFamily="18" charset="0"/>
                <a:ea typeface="幼圆" panose="02010509060101010101" pitchFamily="1" charset="-122"/>
              </a:rPr>
              <a:t>放大电路的基本原理</a:t>
            </a:r>
            <a:endParaRPr lang="zh-CN" altLang="en-US" sz="4000" b="1" dirty="0">
              <a:latin typeface="Times New Roman" panose="02020603050405020304" pitchFamily="18" charset="0"/>
              <a:ea typeface="幼圆" panose="02010509060101010101" pitchFamily="1" charset="-122"/>
            </a:endParaRPr>
          </a:p>
        </p:txBody>
      </p:sp>
      <p:sp>
        <p:nvSpPr>
          <p:cNvPr id="34819" name="Text Box 3"/>
          <p:cNvSpPr txBox="1"/>
          <p:nvPr/>
        </p:nvSpPr>
        <p:spPr>
          <a:xfrm>
            <a:off x="1905000" y="1143000"/>
            <a:ext cx="5638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2.1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放大的概念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1905000" y="182880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单管共发射极放大电路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1" name="Text Box 5"/>
          <p:cNvSpPr txBox="1"/>
          <p:nvPr/>
        </p:nvSpPr>
        <p:spPr>
          <a:xfrm>
            <a:off x="1905000" y="2514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放大电路的主要技术指标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2" name="Text Box 6"/>
          <p:cNvSpPr txBox="1"/>
          <p:nvPr/>
        </p:nvSpPr>
        <p:spPr>
          <a:xfrm>
            <a:off x="1905000" y="3200400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放大电路的基本分析方法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1933575" y="3902075"/>
            <a:ext cx="63722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2.5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工作点的稳定问题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1905000" y="4587875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2.6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放大电路的三种基本组态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  <p:bldP spid="34821" grpId="0"/>
      <p:bldP spid="34822" grpId="0"/>
      <p:bldP spid="34823" grpId="0"/>
      <p:bldP spid="3482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314325"/>
            <a:ext cx="6337300" cy="533400"/>
          </a:xfrm>
        </p:spPr>
        <p:txBody>
          <a:bodyPr vert="horz" wrap="square" anchor="t" anchorCtr="0"/>
          <a:p>
            <a:r>
              <a:rPr lang="zh-CN" altLang="en-US" sz="3600">
                <a:solidFill>
                  <a:schemeClr val="tx1"/>
                </a:solidFill>
                <a:ea typeface="华文行楷" panose="02010800040101010101" pitchFamily="2" charset="-122"/>
              </a:rPr>
              <a:t>放大的概念</a:t>
            </a:r>
            <a:endParaRPr lang="zh-CN" altLang="en-US" sz="360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  <p:pic>
        <p:nvPicPr>
          <p:cNvPr id="35843" name="Picture 3" descr="Dz02010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 contrast="11998"/>
          </a:blip>
          <a:srcRect t="-4256"/>
          <a:stretch>
            <a:fillRect/>
          </a:stretch>
        </p:blipFill>
        <p:spPr>
          <a:xfrm>
            <a:off x="1066800" y="1752600"/>
            <a:ext cx="7010400" cy="1866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35844" name="Text Box 4"/>
          <p:cNvSpPr txBox="1"/>
          <p:nvPr/>
        </p:nvSpPr>
        <p:spPr>
          <a:xfrm>
            <a:off x="990600" y="4038600"/>
            <a:ext cx="7620000" cy="1885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放大的对象：变化量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放大的本质：能量的控制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放大的特征：功率放大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放大的基本要求：不失真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放大的前提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AutoShape 5"/>
          <p:cNvSpPr/>
          <p:nvPr/>
        </p:nvSpPr>
        <p:spPr>
          <a:xfrm>
            <a:off x="5715000" y="3810000"/>
            <a:ext cx="2590800" cy="990600"/>
          </a:xfrm>
          <a:prstGeom prst="wedgeRoundRectCallout">
            <a:avLst>
              <a:gd name="adj1" fmla="val -78616"/>
              <a:gd name="adj2" fmla="val 87500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判断电路能否放大的基本出发点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46" name="组合 35845"/>
          <p:cNvGrpSpPr/>
          <p:nvPr/>
        </p:nvGrpSpPr>
        <p:grpSpPr>
          <a:xfrm>
            <a:off x="4356100" y="1341438"/>
            <a:ext cx="792163" cy="2087562"/>
            <a:chOff x="0" y="0"/>
            <a:chExt cx="499" cy="1315"/>
          </a:xfrm>
        </p:grpSpPr>
        <p:sp>
          <p:nvSpPr>
            <p:cNvPr id="80902" name="Line 7"/>
            <p:cNvSpPr/>
            <p:nvPr/>
          </p:nvSpPr>
          <p:spPr>
            <a:xfrm flipV="1">
              <a:off x="91" y="226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03" name="Oval 8"/>
            <p:cNvSpPr/>
            <p:nvPr/>
          </p:nvSpPr>
          <p:spPr>
            <a:xfrm>
              <a:off x="45" y="136"/>
              <a:ext cx="91" cy="9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04" name="Line 9"/>
            <p:cNvSpPr/>
            <p:nvPr/>
          </p:nvSpPr>
          <p:spPr>
            <a:xfrm>
              <a:off x="91" y="117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05" name="Line 10"/>
            <p:cNvSpPr/>
            <p:nvPr/>
          </p:nvSpPr>
          <p:spPr>
            <a:xfrm>
              <a:off x="0" y="1315"/>
              <a:ext cx="1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906" name="Text Box 11"/>
            <p:cNvSpPr txBox="1"/>
            <p:nvPr/>
          </p:nvSpPr>
          <p:spPr>
            <a:xfrm>
              <a:off x="91" y="0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latin typeface="Arial" panose="020B0604020202020204" pitchFamily="34" charset="0"/>
                  <a:ea typeface="宋体" panose="02010600030101010101" pitchFamily="2" charset="-122"/>
                </a:rPr>
                <a:t>CC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2" name="AutoShape 12"/>
          <p:cNvSpPr/>
          <p:nvPr/>
        </p:nvSpPr>
        <p:spPr>
          <a:xfrm>
            <a:off x="5511800" y="866775"/>
            <a:ext cx="2228850" cy="833438"/>
          </a:xfrm>
          <a:prstGeom prst="borderCallout1">
            <a:avLst>
              <a:gd name="adj1" fmla="val 13713"/>
              <a:gd name="adj2" fmla="val -3417"/>
              <a:gd name="adj3" fmla="val 74097"/>
              <a:gd name="adj4" fmla="val -22792"/>
            </a:avLst>
          </a:prstGeom>
          <a:solidFill>
            <a:srgbClr val="66FFFF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至少一路直流电源供电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4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4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35845" grpId="0" animBg="1"/>
      <p:bldP spid="358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1066800" y="685800"/>
            <a:ext cx="4800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空间电荷区产生内电场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38" name="Group 3"/>
          <p:cNvGrpSpPr/>
          <p:nvPr/>
        </p:nvGrpSpPr>
        <p:grpSpPr>
          <a:xfrm>
            <a:off x="3124200" y="2971800"/>
            <a:ext cx="5715000" cy="2576513"/>
            <a:chOff x="1968" y="2496"/>
            <a:chExt cx="3600" cy="1623"/>
          </a:xfrm>
        </p:grpSpPr>
        <p:grpSp>
          <p:nvGrpSpPr>
            <p:cNvPr id="14339" name="Group 4"/>
            <p:cNvGrpSpPr/>
            <p:nvPr/>
          </p:nvGrpSpPr>
          <p:grpSpPr>
            <a:xfrm>
              <a:off x="2112" y="2919"/>
              <a:ext cx="288" cy="288"/>
              <a:chOff x="1968" y="2592"/>
              <a:chExt cx="288" cy="288"/>
            </a:xfrm>
          </p:grpSpPr>
          <p:sp>
            <p:nvSpPr>
              <p:cNvPr id="14340" name="Oval 5"/>
              <p:cNvSpPr/>
              <p:nvPr/>
            </p:nvSpPr>
            <p:spPr>
              <a:xfrm>
                <a:off x="1968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1" name="Line 6"/>
              <p:cNvSpPr/>
              <p:nvPr/>
            </p:nvSpPr>
            <p:spPr>
              <a:xfrm>
                <a:off x="2016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42" name="Group 7"/>
            <p:cNvGrpSpPr/>
            <p:nvPr/>
          </p:nvGrpSpPr>
          <p:grpSpPr>
            <a:xfrm>
              <a:off x="2544" y="2919"/>
              <a:ext cx="288" cy="288"/>
              <a:chOff x="2496" y="2784"/>
              <a:chExt cx="288" cy="288"/>
            </a:xfrm>
          </p:grpSpPr>
          <p:sp>
            <p:nvSpPr>
              <p:cNvPr id="14343" name="Oval 8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4" name="Line 9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45" name="Group 10"/>
            <p:cNvGrpSpPr/>
            <p:nvPr/>
          </p:nvGrpSpPr>
          <p:grpSpPr>
            <a:xfrm>
              <a:off x="2112" y="3303"/>
              <a:ext cx="288" cy="288"/>
              <a:chOff x="2160" y="2928"/>
              <a:chExt cx="288" cy="288"/>
            </a:xfrm>
          </p:grpSpPr>
          <p:sp>
            <p:nvSpPr>
              <p:cNvPr id="14346" name="Oval 11"/>
              <p:cNvSpPr/>
              <p:nvPr/>
            </p:nvSpPr>
            <p:spPr>
              <a:xfrm>
                <a:off x="2160" y="292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Line 12"/>
              <p:cNvSpPr/>
              <p:nvPr/>
            </p:nvSpPr>
            <p:spPr>
              <a:xfrm>
                <a:off x="2208" y="3072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48" name="Group 13"/>
            <p:cNvGrpSpPr/>
            <p:nvPr/>
          </p:nvGrpSpPr>
          <p:grpSpPr>
            <a:xfrm>
              <a:off x="2544" y="3303"/>
              <a:ext cx="288" cy="288"/>
              <a:chOff x="2016" y="3456"/>
              <a:chExt cx="288" cy="288"/>
            </a:xfrm>
          </p:grpSpPr>
          <p:sp>
            <p:nvSpPr>
              <p:cNvPr id="14349" name="Oval 14"/>
              <p:cNvSpPr/>
              <p:nvPr/>
            </p:nvSpPr>
            <p:spPr>
              <a:xfrm>
                <a:off x="2016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0" name="Line 15"/>
              <p:cNvSpPr/>
              <p:nvPr/>
            </p:nvSpPr>
            <p:spPr>
              <a:xfrm>
                <a:off x="2064" y="3600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351" name="Oval 16"/>
            <p:cNvSpPr/>
            <p:nvPr/>
          </p:nvSpPr>
          <p:spPr>
            <a:xfrm>
              <a:off x="2400" y="3063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Oval 17"/>
            <p:cNvSpPr/>
            <p:nvPr/>
          </p:nvSpPr>
          <p:spPr>
            <a:xfrm>
              <a:off x="2832" y="3543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Oval 18"/>
            <p:cNvSpPr/>
            <p:nvPr/>
          </p:nvSpPr>
          <p:spPr>
            <a:xfrm>
              <a:off x="2448" y="3735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Oval 19"/>
            <p:cNvSpPr/>
            <p:nvPr/>
          </p:nvSpPr>
          <p:spPr>
            <a:xfrm>
              <a:off x="2352" y="3543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Oval 20"/>
            <p:cNvSpPr/>
            <p:nvPr/>
          </p:nvSpPr>
          <p:spPr>
            <a:xfrm>
              <a:off x="2064" y="3927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Oval 21"/>
            <p:cNvSpPr/>
            <p:nvPr/>
          </p:nvSpPr>
          <p:spPr>
            <a:xfrm>
              <a:off x="2784" y="2871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57" name="Group 22"/>
            <p:cNvGrpSpPr/>
            <p:nvPr/>
          </p:nvGrpSpPr>
          <p:grpSpPr>
            <a:xfrm>
              <a:off x="5136" y="2919"/>
              <a:ext cx="288" cy="288"/>
              <a:chOff x="3024" y="2592"/>
              <a:chExt cx="288" cy="288"/>
            </a:xfrm>
          </p:grpSpPr>
          <p:grpSp>
            <p:nvGrpSpPr>
              <p:cNvPr id="14358" name="Group 23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359" name="Oval 24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0" name="Line 25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61" name="Line 26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362" name="Oval 27"/>
            <p:cNvSpPr/>
            <p:nvPr/>
          </p:nvSpPr>
          <p:spPr>
            <a:xfrm>
              <a:off x="4138" y="3716"/>
              <a:ext cx="96" cy="9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63" name="Group 28"/>
            <p:cNvGrpSpPr/>
            <p:nvPr/>
          </p:nvGrpSpPr>
          <p:grpSpPr>
            <a:xfrm>
              <a:off x="4138" y="3236"/>
              <a:ext cx="96" cy="576"/>
              <a:chOff x="4944" y="720"/>
              <a:chExt cx="96" cy="576"/>
            </a:xfrm>
          </p:grpSpPr>
          <p:sp>
            <p:nvSpPr>
              <p:cNvPr id="14364" name="Oval 29"/>
              <p:cNvSpPr/>
              <p:nvPr/>
            </p:nvSpPr>
            <p:spPr>
              <a:xfrm>
                <a:off x="4944" y="7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5" name="Oval 30"/>
              <p:cNvSpPr/>
              <p:nvPr/>
            </p:nvSpPr>
            <p:spPr>
              <a:xfrm>
                <a:off x="4944" y="120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66" name="Oval 31"/>
            <p:cNvSpPr/>
            <p:nvPr/>
          </p:nvSpPr>
          <p:spPr>
            <a:xfrm>
              <a:off x="4656" y="2871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7" name="Oval 32"/>
            <p:cNvSpPr/>
            <p:nvPr/>
          </p:nvSpPr>
          <p:spPr>
            <a:xfrm>
              <a:off x="5280" y="2823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8" name="Oval 33"/>
            <p:cNvSpPr/>
            <p:nvPr/>
          </p:nvSpPr>
          <p:spPr>
            <a:xfrm>
              <a:off x="5040" y="3879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Oval 34"/>
            <p:cNvSpPr/>
            <p:nvPr/>
          </p:nvSpPr>
          <p:spPr>
            <a:xfrm>
              <a:off x="4944" y="3639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Oval 35"/>
            <p:cNvSpPr/>
            <p:nvPr/>
          </p:nvSpPr>
          <p:spPr>
            <a:xfrm>
              <a:off x="4608" y="3495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371" name="Group 36"/>
            <p:cNvGrpSpPr/>
            <p:nvPr/>
          </p:nvGrpSpPr>
          <p:grpSpPr>
            <a:xfrm>
              <a:off x="4704" y="2919"/>
              <a:ext cx="288" cy="288"/>
              <a:chOff x="3024" y="2592"/>
              <a:chExt cx="288" cy="288"/>
            </a:xfrm>
          </p:grpSpPr>
          <p:grpSp>
            <p:nvGrpSpPr>
              <p:cNvPr id="14372" name="Group 37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373" name="Oval 38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4" name="Line 39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75" name="Line 40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76" name="Group 41"/>
            <p:cNvGrpSpPr/>
            <p:nvPr/>
          </p:nvGrpSpPr>
          <p:grpSpPr>
            <a:xfrm>
              <a:off x="4704" y="3303"/>
              <a:ext cx="288" cy="288"/>
              <a:chOff x="3024" y="2592"/>
              <a:chExt cx="288" cy="288"/>
            </a:xfrm>
          </p:grpSpPr>
          <p:grpSp>
            <p:nvGrpSpPr>
              <p:cNvPr id="14377" name="Group 42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378" name="Oval 43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9" name="Line 44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80" name="Line 45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81" name="Group 46"/>
            <p:cNvGrpSpPr/>
            <p:nvPr/>
          </p:nvGrpSpPr>
          <p:grpSpPr>
            <a:xfrm>
              <a:off x="5136" y="3303"/>
              <a:ext cx="288" cy="288"/>
              <a:chOff x="3024" y="2592"/>
              <a:chExt cx="288" cy="288"/>
            </a:xfrm>
          </p:grpSpPr>
          <p:grpSp>
            <p:nvGrpSpPr>
              <p:cNvPr id="14382" name="Group 47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383" name="Oval 48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4" name="Line 49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85" name="Line 50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86" name="Group 51"/>
            <p:cNvGrpSpPr/>
            <p:nvPr/>
          </p:nvGrpSpPr>
          <p:grpSpPr>
            <a:xfrm>
              <a:off x="4704" y="3687"/>
              <a:ext cx="288" cy="288"/>
              <a:chOff x="3024" y="2592"/>
              <a:chExt cx="288" cy="288"/>
            </a:xfrm>
          </p:grpSpPr>
          <p:grpSp>
            <p:nvGrpSpPr>
              <p:cNvPr id="14387" name="Group 52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388" name="Oval 53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9" name="Line 54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90" name="Line 55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91" name="Group 56"/>
            <p:cNvGrpSpPr/>
            <p:nvPr/>
          </p:nvGrpSpPr>
          <p:grpSpPr>
            <a:xfrm>
              <a:off x="5136" y="3687"/>
              <a:ext cx="288" cy="288"/>
              <a:chOff x="3024" y="2592"/>
              <a:chExt cx="288" cy="288"/>
            </a:xfrm>
          </p:grpSpPr>
          <p:grpSp>
            <p:nvGrpSpPr>
              <p:cNvPr id="14392" name="Group 57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393" name="Oval 58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4" name="Line 59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395" name="Line 60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96" name="Group 61"/>
            <p:cNvGrpSpPr/>
            <p:nvPr/>
          </p:nvGrpSpPr>
          <p:grpSpPr>
            <a:xfrm>
              <a:off x="2112" y="3687"/>
              <a:ext cx="288" cy="288"/>
              <a:chOff x="1968" y="2592"/>
              <a:chExt cx="288" cy="288"/>
            </a:xfrm>
          </p:grpSpPr>
          <p:sp>
            <p:nvSpPr>
              <p:cNvPr id="14397" name="Oval 62"/>
              <p:cNvSpPr/>
              <p:nvPr/>
            </p:nvSpPr>
            <p:spPr>
              <a:xfrm>
                <a:off x="1968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8" name="Line 63"/>
              <p:cNvSpPr/>
              <p:nvPr/>
            </p:nvSpPr>
            <p:spPr>
              <a:xfrm>
                <a:off x="2016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399" name="Group 64"/>
            <p:cNvGrpSpPr/>
            <p:nvPr/>
          </p:nvGrpSpPr>
          <p:grpSpPr>
            <a:xfrm>
              <a:off x="2544" y="3687"/>
              <a:ext cx="288" cy="288"/>
              <a:chOff x="2496" y="2784"/>
              <a:chExt cx="288" cy="288"/>
            </a:xfrm>
          </p:grpSpPr>
          <p:sp>
            <p:nvSpPr>
              <p:cNvPr id="14400" name="Oval 65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1" name="Line 66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402" name="Rectangle 67"/>
            <p:cNvSpPr/>
            <p:nvPr/>
          </p:nvSpPr>
          <p:spPr>
            <a:xfrm>
              <a:off x="1968" y="2823"/>
              <a:ext cx="3600" cy="129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3" name="Text Box 68"/>
            <p:cNvSpPr txBox="1"/>
            <p:nvPr/>
          </p:nvSpPr>
          <p:spPr>
            <a:xfrm>
              <a:off x="2592" y="2535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4" name="Text Box 69"/>
            <p:cNvSpPr txBox="1"/>
            <p:nvPr/>
          </p:nvSpPr>
          <p:spPr>
            <a:xfrm>
              <a:off x="4704" y="2496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5" name="Oval 70"/>
            <p:cNvSpPr/>
            <p:nvPr/>
          </p:nvSpPr>
          <p:spPr>
            <a:xfrm>
              <a:off x="5376" y="3264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406" name="Group 71"/>
            <p:cNvGrpSpPr/>
            <p:nvPr/>
          </p:nvGrpSpPr>
          <p:grpSpPr>
            <a:xfrm>
              <a:off x="3456" y="2928"/>
              <a:ext cx="288" cy="288"/>
              <a:chOff x="2496" y="2784"/>
              <a:chExt cx="288" cy="288"/>
            </a:xfrm>
          </p:grpSpPr>
          <p:sp>
            <p:nvSpPr>
              <p:cNvPr id="14407" name="Oval 72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8" name="Line 73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09" name="Group 74"/>
            <p:cNvGrpSpPr/>
            <p:nvPr/>
          </p:nvGrpSpPr>
          <p:grpSpPr>
            <a:xfrm>
              <a:off x="3024" y="2928"/>
              <a:ext cx="288" cy="288"/>
              <a:chOff x="2496" y="2784"/>
              <a:chExt cx="288" cy="288"/>
            </a:xfrm>
          </p:grpSpPr>
          <p:sp>
            <p:nvSpPr>
              <p:cNvPr id="14410" name="Oval 75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1" name="Line 76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12" name="Group 77"/>
            <p:cNvGrpSpPr/>
            <p:nvPr/>
          </p:nvGrpSpPr>
          <p:grpSpPr>
            <a:xfrm>
              <a:off x="3024" y="3312"/>
              <a:ext cx="288" cy="288"/>
              <a:chOff x="2496" y="2784"/>
              <a:chExt cx="288" cy="288"/>
            </a:xfrm>
          </p:grpSpPr>
          <p:sp>
            <p:nvSpPr>
              <p:cNvPr id="14413" name="Oval 78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4" name="Line 79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15" name="Group 80"/>
            <p:cNvGrpSpPr/>
            <p:nvPr/>
          </p:nvGrpSpPr>
          <p:grpSpPr>
            <a:xfrm>
              <a:off x="3456" y="3303"/>
              <a:ext cx="288" cy="288"/>
              <a:chOff x="2496" y="2784"/>
              <a:chExt cx="288" cy="288"/>
            </a:xfrm>
          </p:grpSpPr>
          <p:sp>
            <p:nvSpPr>
              <p:cNvPr id="14416" name="Oval 81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7" name="Line 82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18" name="Group 83"/>
            <p:cNvGrpSpPr/>
            <p:nvPr/>
          </p:nvGrpSpPr>
          <p:grpSpPr>
            <a:xfrm>
              <a:off x="3024" y="3696"/>
              <a:ext cx="288" cy="288"/>
              <a:chOff x="2496" y="2784"/>
              <a:chExt cx="288" cy="288"/>
            </a:xfrm>
          </p:grpSpPr>
          <p:sp>
            <p:nvSpPr>
              <p:cNvPr id="14419" name="Oval 84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0" name="Line 85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21" name="Group 86"/>
            <p:cNvGrpSpPr/>
            <p:nvPr/>
          </p:nvGrpSpPr>
          <p:grpSpPr>
            <a:xfrm>
              <a:off x="3456" y="3696"/>
              <a:ext cx="288" cy="288"/>
              <a:chOff x="2496" y="2784"/>
              <a:chExt cx="288" cy="288"/>
            </a:xfrm>
          </p:grpSpPr>
          <p:sp>
            <p:nvSpPr>
              <p:cNvPr id="14422" name="Oval 87"/>
              <p:cNvSpPr/>
              <p:nvPr/>
            </p:nvSpPr>
            <p:spPr>
              <a:xfrm>
                <a:off x="2496" y="27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3" name="Line 88"/>
              <p:cNvSpPr/>
              <p:nvPr/>
            </p:nvSpPr>
            <p:spPr>
              <a:xfrm>
                <a:off x="2544" y="292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99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24" name="Group 89"/>
            <p:cNvGrpSpPr/>
            <p:nvPr/>
          </p:nvGrpSpPr>
          <p:grpSpPr>
            <a:xfrm>
              <a:off x="3840" y="2928"/>
              <a:ext cx="288" cy="288"/>
              <a:chOff x="3024" y="2592"/>
              <a:chExt cx="288" cy="288"/>
            </a:xfrm>
          </p:grpSpPr>
          <p:grpSp>
            <p:nvGrpSpPr>
              <p:cNvPr id="14425" name="Group 90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426" name="Oval 91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27" name="Line 92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28" name="Line 93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29" name="Group 94"/>
            <p:cNvGrpSpPr/>
            <p:nvPr/>
          </p:nvGrpSpPr>
          <p:grpSpPr>
            <a:xfrm>
              <a:off x="4224" y="2928"/>
              <a:ext cx="288" cy="288"/>
              <a:chOff x="3024" y="2592"/>
              <a:chExt cx="288" cy="288"/>
            </a:xfrm>
          </p:grpSpPr>
          <p:grpSp>
            <p:nvGrpSpPr>
              <p:cNvPr id="14430" name="Group 95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431" name="Oval 96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32" name="Line 97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33" name="Line 98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34" name="Group 99"/>
            <p:cNvGrpSpPr/>
            <p:nvPr/>
          </p:nvGrpSpPr>
          <p:grpSpPr>
            <a:xfrm>
              <a:off x="3840" y="3312"/>
              <a:ext cx="288" cy="288"/>
              <a:chOff x="3024" y="2592"/>
              <a:chExt cx="288" cy="288"/>
            </a:xfrm>
          </p:grpSpPr>
          <p:grpSp>
            <p:nvGrpSpPr>
              <p:cNvPr id="14435" name="Group 100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436" name="Oval 101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37" name="Line 102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38" name="Line 103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39" name="Group 104"/>
            <p:cNvGrpSpPr/>
            <p:nvPr/>
          </p:nvGrpSpPr>
          <p:grpSpPr>
            <a:xfrm>
              <a:off x="4224" y="3312"/>
              <a:ext cx="288" cy="288"/>
              <a:chOff x="3024" y="2592"/>
              <a:chExt cx="288" cy="288"/>
            </a:xfrm>
          </p:grpSpPr>
          <p:grpSp>
            <p:nvGrpSpPr>
              <p:cNvPr id="14440" name="Group 105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441" name="Oval 106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42" name="Line 107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43" name="Line 108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44" name="Group 109"/>
            <p:cNvGrpSpPr/>
            <p:nvPr/>
          </p:nvGrpSpPr>
          <p:grpSpPr>
            <a:xfrm>
              <a:off x="4224" y="3696"/>
              <a:ext cx="288" cy="288"/>
              <a:chOff x="3024" y="2592"/>
              <a:chExt cx="288" cy="288"/>
            </a:xfrm>
          </p:grpSpPr>
          <p:grpSp>
            <p:nvGrpSpPr>
              <p:cNvPr id="14445" name="Group 110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446" name="Oval 111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47" name="Line 112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48" name="Line 113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49" name="Group 114"/>
            <p:cNvGrpSpPr/>
            <p:nvPr/>
          </p:nvGrpSpPr>
          <p:grpSpPr>
            <a:xfrm>
              <a:off x="3840" y="3696"/>
              <a:ext cx="288" cy="288"/>
              <a:chOff x="3024" y="2592"/>
              <a:chExt cx="288" cy="288"/>
            </a:xfrm>
          </p:grpSpPr>
          <p:grpSp>
            <p:nvGrpSpPr>
              <p:cNvPr id="14450" name="Group 115"/>
              <p:cNvGrpSpPr/>
              <p:nvPr/>
            </p:nvGrpSpPr>
            <p:grpSpPr>
              <a:xfrm>
                <a:off x="3024" y="2592"/>
                <a:ext cx="288" cy="288"/>
                <a:chOff x="3024" y="2592"/>
                <a:chExt cx="288" cy="288"/>
              </a:xfrm>
            </p:grpSpPr>
            <p:sp>
              <p:nvSpPr>
                <p:cNvPr id="14451" name="Oval 116"/>
                <p:cNvSpPr/>
                <p:nvPr/>
              </p:nvSpPr>
              <p:spPr>
                <a:xfrm>
                  <a:off x="3024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52" name="Line 117"/>
                <p:cNvSpPr/>
                <p:nvPr/>
              </p:nvSpPr>
              <p:spPr>
                <a:xfrm>
                  <a:off x="3168" y="2640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53" name="Line 118"/>
              <p:cNvSpPr/>
              <p:nvPr/>
            </p:nvSpPr>
            <p:spPr>
              <a:xfrm>
                <a:off x="3072" y="273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54" name="Group 119"/>
          <p:cNvGrpSpPr/>
          <p:nvPr/>
        </p:nvGrpSpPr>
        <p:grpSpPr>
          <a:xfrm>
            <a:off x="4724400" y="3505200"/>
            <a:ext cx="2514600" cy="2057400"/>
            <a:chOff x="2976" y="2832"/>
            <a:chExt cx="1584" cy="1296"/>
          </a:xfrm>
        </p:grpSpPr>
        <p:sp>
          <p:nvSpPr>
            <p:cNvPr id="14455" name="Rectangle 120"/>
            <p:cNvSpPr/>
            <p:nvPr/>
          </p:nvSpPr>
          <p:spPr>
            <a:xfrm>
              <a:off x="2976" y="2832"/>
              <a:ext cx="1584" cy="124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456" name="Group 121"/>
            <p:cNvGrpSpPr/>
            <p:nvPr/>
          </p:nvGrpSpPr>
          <p:grpSpPr>
            <a:xfrm>
              <a:off x="2976" y="2928"/>
              <a:ext cx="1584" cy="1056"/>
              <a:chOff x="2976" y="2928"/>
              <a:chExt cx="1584" cy="1056"/>
            </a:xfrm>
          </p:grpSpPr>
          <p:grpSp>
            <p:nvGrpSpPr>
              <p:cNvPr id="14457" name="Group 122"/>
              <p:cNvGrpSpPr/>
              <p:nvPr/>
            </p:nvGrpSpPr>
            <p:grpSpPr>
              <a:xfrm>
                <a:off x="3408" y="2928"/>
                <a:ext cx="288" cy="288"/>
                <a:chOff x="1440" y="2592"/>
                <a:chExt cx="288" cy="288"/>
              </a:xfrm>
            </p:grpSpPr>
            <p:sp>
              <p:nvSpPr>
                <p:cNvPr id="14458" name="Oval 123"/>
                <p:cNvSpPr/>
                <p:nvPr/>
              </p:nvSpPr>
              <p:spPr>
                <a:xfrm>
                  <a:off x="1440" y="2592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59" name="Line 124"/>
                <p:cNvSpPr/>
                <p:nvPr/>
              </p:nvSpPr>
              <p:spPr>
                <a:xfrm>
                  <a:off x="1488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60" name="Group 125"/>
              <p:cNvGrpSpPr/>
              <p:nvPr/>
            </p:nvGrpSpPr>
            <p:grpSpPr>
              <a:xfrm>
                <a:off x="2976" y="3312"/>
                <a:ext cx="288" cy="288"/>
                <a:chOff x="1440" y="3120"/>
                <a:chExt cx="288" cy="288"/>
              </a:xfrm>
            </p:grpSpPr>
            <p:sp>
              <p:nvSpPr>
                <p:cNvPr id="14461" name="Oval 126"/>
                <p:cNvSpPr/>
                <p:nvPr/>
              </p:nvSpPr>
              <p:spPr>
                <a:xfrm>
                  <a:off x="1440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2" name="Line 127"/>
                <p:cNvSpPr/>
                <p:nvPr/>
              </p:nvSpPr>
              <p:spPr>
                <a:xfrm>
                  <a:off x="1488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63" name="Group 128"/>
              <p:cNvGrpSpPr/>
              <p:nvPr/>
            </p:nvGrpSpPr>
            <p:grpSpPr>
              <a:xfrm>
                <a:off x="2976" y="2928"/>
                <a:ext cx="288" cy="288"/>
                <a:chOff x="1056" y="2688"/>
                <a:chExt cx="288" cy="288"/>
              </a:xfrm>
            </p:grpSpPr>
            <p:sp>
              <p:nvSpPr>
                <p:cNvPr id="14464" name="Oval 129"/>
                <p:cNvSpPr/>
                <p:nvPr/>
              </p:nvSpPr>
              <p:spPr>
                <a:xfrm>
                  <a:off x="1056" y="2688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5" name="Line 130"/>
                <p:cNvSpPr/>
                <p:nvPr/>
              </p:nvSpPr>
              <p:spPr>
                <a:xfrm>
                  <a:off x="1104" y="283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66" name="Group 131"/>
              <p:cNvGrpSpPr/>
              <p:nvPr/>
            </p:nvGrpSpPr>
            <p:grpSpPr>
              <a:xfrm>
                <a:off x="3408" y="3312"/>
                <a:ext cx="288" cy="288"/>
                <a:chOff x="1776" y="3120"/>
                <a:chExt cx="288" cy="288"/>
              </a:xfrm>
            </p:grpSpPr>
            <p:sp>
              <p:nvSpPr>
                <p:cNvPr id="14467" name="Oval 132"/>
                <p:cNvSpPr/>
                <p:nvPr/>
              </p:nvSpPr>
              <p:spPr>
                <a:xfrm>
                  <a:off x="1776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8" name="Line 133"/>
                <p:cNvSpPr/>
                <p:nvPr/>
              </p:nvSpPr>
              <p:spPr>
                <a:xfrm>
                  <a:off x="1824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69" name="Group 134"/>
              <p:cNvGrpSpPr/>
              <p:nvPr/>
            </p:nvGrpSpPr>
            <p:grpSpPr>
              <a:xfrm>
                <a:off x="3840" y="2928"/>
                <a:ext cx="288" cy="288"/>
                <a:chOff x="3024" y="2592"/>
                <a:chExt cx="288" cy="288"/>
              </a:xfrm>
            </p:grpSpPr>
            <p:grpSp>
              <p:nvGrpSpPr>
                <p:cNvPr id="14470" name="Group 135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4471" name="Oval 136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72" name="Line 137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4473" name="Line 138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74" name="Group 139"/>
              <p:cNvGrpSpPr/>
              <p:nvPr/>
            </p:nvGrpSpPr>
            <p:grpSpPr>
              <a:xfrm>
                <a:off x="3840" y="3312"/>
                <a:ext cx="288" cy="288"/>
                <a:chOff x="3024" y="2592"/>
                <a:chExt cx="288" cy="288"/>
              </a:xfrm>
            </p:grpSpPr>
            <p:grpSp>
              <p:nvGrpSpPr>
                <p:cNvPr id="14475" name="Group 140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4476" name="Oval 141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77" name="Line 142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4478" name="Line 143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79" name="Group 144"/>
              <p:cNvGrpSpPr/>
              <p:nvPr/>
            </p:nvGrpSpPr>
            <p:grpSpPr>
              <a:xfrm>
                <a:off x="4272" y="2928"/>
                <a:ext cx="288" cy="288"/>
                <a:chOff x="3024" y="2592"/>
                <a:chExt cx="288" cy="288"/>
              </a:xfrm>
            </p:grpSpPr>
            <p:grpSp>
              <p:nvGrpSpPr>
                <p:cNvPr id="14480" name="Group 145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4481" name="Oval 146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82" name="Line 147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4483" name="Line 148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84" name="Group 149"/>
              <p:cNvGrpSpPr/>
              <p:nvPr/>
            </p:nvGrpSpPr>
            <p:grpSpPr>
              <a:xfrm>
                <a:off x="4272" y="3312"/>
                <a:ext cx="288" cy="288"/>
                <a:chOff x="3024" y="2592"/>
                <a:chExt cx="288" cy="288"/>
              </a:xfrm>
            </p:grpSpPr>
            <p:grpSp>
              <p:nvGrpSpPr>
                <p:cNvPr id="14485" name="Group 150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4486" name="Oval 151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87" name="Line 152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4488" name="Line 153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89" name="Group 154"/>
              <p:cNvGrpSpPr/>
              <p:nvPr/>
            </p:nvGrpSpPr>
            <p:grpSpPr>
              <a:xfrm>
                <a:off x="3840" y="3696"/>
                <a:ext cx="288" cy="288"/>
                <a:chOff x="3024" y="2592"/>
                <a:chExt cx="288" cy="288"/>
              </a:xfrm>
            </p:grpSpPr>
            <p:grpSp>
              <p:nvGrpSpPr>
                <p:cNvPr id="14490" name="Group 155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4491" name="Oval 156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92" name="Line 157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4493" name="Line 158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94" name="Group 159"/>
              <p:cNvGrpSpPr/>
              <p:nvPr/>
            </p:nvGrpSpPr>
            <p:grpSpPr>
              <a:xfrm>
                <a:off x="4272" y="3696"/>
                <a:ext cx="288" cy="288"/>
                <a:chOff x="3024" y="2592"/>
                <a:chExt cx="288" cy="288"/>
              </a:xfrm>
            </p:grpSpPr>
            <p:grpSp>
              <p:nvGrpSpPr>
                <p:cNvPr id="14495" name="Group 160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4496" name="Oval 161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97" name="Line 162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4498" name="Line 163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99" name="Group 164"/>
              <p:cNvGrpSpPr/>
              <p:nvPr/>
            </p:nvGrpSpPr>
            <p:grpSpPr>
              <a:xfrm>
                <a:off x="2976" y="3696"/>
                <a:ext cx="288" cy="288"/>
                <a:chOff x="1056" y="2688"/>
                <a:chExt cx="288" cy="288"/>
              </a:xfrm>
            </p:grpSpPr>
            <p:sp>
              <p:nvSpPr>
                <p:cNvPr id="14500" name="Oval 165"/>
                <p:cNvSpPr/>
                <p:nvPr/>
              </p:nvSpPr>
              <p:spPr>
                <a:xfrm>
                  <a:off x="1056" y="2688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01" name="Line 166"/>
                <p:cNvSpPr/>
                <p:nvPr/>
              </p:nvSpPr>
              <p:spPr>
                <a:xfrm>
                  <a:off x="1104" y="283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502" name="Group 167"/>
              <p:cNvGrpSpPr/>
              <p:nvPr/>
            </p:nvGrpSpPr>
            <p:grpSpPr>
              <a:xfrm>
                <a:off x="3408" y="3696"/>
                <a:ext cx="288" cy="288"/>
                <a:chOff x="1776" y="3120"/>
                <a:chExt cx="288" cy="288"/>
              </a:xfrm>
            </p:grpSpPr>
            <p:sp>
              <p:nvSpPr>
                <p:cNvPr id="14503" name="Oval 168"/>
                <p:cNvSpPr/>
                <p:nvPr/>
              </p:nvSpPr>
              <p:spPr>
                <a:xfrm>
                  <a:off x="1776" y="3120"/>
                  <a:ext cx="288" cy="28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04" name="Line 169"/>
                <p:cNvSpPr/>
                <p:nvPr/>
              </p:nvSpPr>
              <p:spPr>
                <a:xfrm>
                  <a:off x="1824" y="326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4505" name="Line 170"/>
            <p:cNvSpPr/>
            <p:nvPr/>
          </p:nvSpPr>
          <p:spPr>
            <a:xfrm>
              <a:off x="3744" y="2832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506" name="Group 171"/>
          <p:cNvGrpSpPr/>
          <p:nvPr/>
        </p:nvGrpSpPr>
        <p:grpSpPr>
          <a:xfrm>
            <a:off x="4648200" y="2971800"/>
            <a:ext cx="2667000" cy="3276600"/>
            <a:chOff x="2928" y="2496"/>
            <a:chExt cx="1680" cy="1680"/>
          </a:xfrm>
        </p:grpSpPr>
        <p:sp>
          <p:nvSpPr>
            <p:cNvPr id="14507" name="Line 172"/>
            <p:cNvSpPr/>
            <p:nvPr/>
          </p:nvSpPr>
          <p:spPr>
            <a:xfrm>
              <a:off x="2928" y="2496"/>
              <a:ext cx="0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4508" name="Line 173"/>
            <p:cNvSpPr/>
            <p:nvPr/>
          </p:nvSpPr>
          <p:spPr>
            <a:xfrm>
              <a:off x="4608" y="2496"/>
              <a:ext cx="0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4509" name="Group 174"/>
          <p:cNvGrpSpPr/>
          <p:nvPr/>
        </p:nvGrpSpPr>
        <p:grpSpPr>
          <a:xfrm>
            <a:off x="4648200" y="2971800"/>
            <a:ext cx="2667000" cy="396875"/>
            <a:chOff x="2928" y="2496"/>
            <a:chExt cx="1680" cy="250"/>
          </a:xfrm>
        </p:grpSpPr>
        <p:sp>
          <p:nvSpPr>
            <p:cNvPr id="14510" name="Line 175"/>
            <p:cNvSpPr/>
            <p:nvPr/>
          </p:nvSpPr>
          <p:spPr>
            <a:xfrm>
              <a:off x="4224" y="264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511" name="Line 176"/>
            <p:cNvSpPr/>
            <p:nvPr/>
          </p:nvSpPr>
          <p:spPr>
            <a:xfrm rot="-10764191">
              <a:off x="2928" y="2639"/>
              <a:ext cx="38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512" name="Text Box 177"/>
            <p:cNvSpPr txBox="1"/>
            <p:nvPr/>
          </p:nvSpPr>
          <p:spPr>
            <a:xfrm>
              <a:off x="3312" y="2496"/>
              <a:ext cx="9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空间电荷区</a:t>
              </a:r>
              <a:endPara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13" name="Line 178"/>
          <p:cNvSpPr/>
          <p:nvPr/>
        </p:nvSpPr>
        <p:spPr>
          <a:xfrm>
            <a:off x="4191000" y="624840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7801" name="Group 179"/>
          <p:cNvGrpSpPr/>
          <p:nvPr/>
        </p:nvGrpSpPr>
        <p:grpSpPr>
          <a:xfrm>
            <a:off x="5334000" y="5562600"/>
            <a:ext cx="1371600" cy="396875"/>
            <a:chOff x="3360" y="3504"/>
            <a:chExt cx="864" cy="250"/>
          </a:xfrm>
        </p:grpSpPr>
        <p:sp>
          <p:nvSpPr>
            <p:cNvPr id="14515" name="Line 180"/>
            <p:cNvSpPr/>
            <p:nvPr/>
          </p:nvSpPr>
          <p:spPr>
            <a:xfrm>
              <a:off x="3360" y="3552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stealth" w="med" len="lg"/>
              <a:tailEnd type="none" w="med" len="med"/>
            </a:ln>
          </p:spPr>
        </p:sp>
        <p:sp>
          <p:nvSpPr>
            <p:cNvPr id="14516" name="Text Box 181"/>
            <p:cNvSpPr txBox="1"/>
            <p:nvPr/>
          </p:nvSpPr>
          <p:spPr>
            <a:xfrm>
              <a:off x="3456" y="3504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内电场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802" name="Group 182"/>
          <p:cNvGrpSpPr/>
          <p:nvPr/>
        </p:nvGrpSpPr>
        <p:grpSpPr>
          <a:xfrm>
            <a:off x="4648200" y="5927725"/>
            <a:ext cx="3581400" cy="396875"/>
            <a:chOff x="2928" y="3734"/>
            <a:chExt cx="2256" cy="250"/>
          </a:xfrm>
        </p:grpSpPr>
        <p:sp>
          <p:nvSpPr>
            <p:cNvPr id="14518" name="Line 183"/>
            <p:cNvSpPr/>
            <p:nvPr/>
          </p:nvSpPr>
          <p:spPr>
            <a:xfrm>
              <a:off x="4800" y="3744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14519" name="Group 184"/>
            <p:cNvGrpSpPr/>
            <p:nvPr/>
          </p:nvGrpSpPr>
          <p:grpSpPr>
            <a:xfrm>
              <a:off x="2928" y="3734"/>
              <a:ext cx="2256" cy="250"/>
              <a:chOff x="2928" y="3734"/>
              <a:chExt cx="2256" cy="250"/>
            </a:xfrm>
          </p:grpSpPr>
          <p:grpSp>
            <p:nvGrpSpPr>
              <p:cNvPr id="14520" name="Group 185"/>
              <p:cNvGrpSpPr/>
              <p:nvPr/>
            </p:nvGrpSpPr>
            <p:grpSpPr>
              <a:xfrm>
                <a:off x="2928" y="3744"/>
                <a:ext cx="2016" cy="192"/>
                <a:chOff x="2928" y="3744"/>
                <a:chExt cx="2016" cy="192"/>
              </a:xfrm>
            </p:grpSpPr>
            <p:sp>
              <p:nvSpPr>
                <p:cNvPr id="14521" name="Line 186"/>
                <p:cNvSpPr/>
                <p:nvPr/>
              </p:nvSpPr>
              <p:spPr>
                <a:xfrm flipV="1">
                  <a:off x="2928" y="3744"/>
                  <a:ext cx="1680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522" name="Line 187"/>
                <p:cNvSpPr/>
                <p:nvPr/>
              </p:nvSpPr>
              <p:spPr>
                <a:xfrm>
                  <a:off x="4608" y="3744"/>
                  <a:ext cx="3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523" name="Text Box 188"/>
              <p:cNvSpPr txBox="1"/>
              <p:nvPr/>
            </p:nvSpPr>
            <p:spPr>
              <a:xfrm>
                <a:off x="4800" y="3734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000" b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ho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789" name="Text Box 189"/>
          <p:cNvSpPr txBox="1"/>
          <p:nvPr/>
        </p:nvSpPr>
        <p:spPr>
          <a:xfrm>
            <a:off x="771525" y="1201738"/>
            <a:ext cx="8196263" cy="1052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空间电荷区正负离子之间电位差 </a:t>
            </a:r>
            <a:r>
              <a:rPr lang="en-US" altLang="zh-CN" sz="2600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电位壁垒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内电场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；内电场阻止多子的扩散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阻挡层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90" name="Text Box 190"/>
          <p:cNvSpPr txBox="1"/>
          <p:nvPr/>
        </p:nvSpPr>
        <p:spPr>
          <a:xfrm>
            <a:off x="490538" y="2305050"/>
            <a:ext cx="3733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漂移运动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91" name="Text Box 191"/>
          <p:cNvSpPr txBox="1"/>
          <p:nvPr/>
        </p:nvSpPr>
        <p:spPr>
          <a:xfrm>
            <a:off x="1003300" y="2874963"/>
            <a:ext cx="2033588" cy="14017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内电场有利于少子运动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漂移。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92" name="Text Box 192"/>
          <p:cNvSpPr txBox="1"/>
          <p:nvPr/>
        </p:nvSpPr>
        <p:spPr>
          <a:xfrm>
            <a:off x="1079500" y="4538663"/>
            <a:ext cx="1816100" cy="18526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少子的运动与多子运动方向相反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7805" name="Group 193"/>
          <p:cNvGrpSpPr/>
          <p:nvPr/>
        </p:nvGrpSpPr>
        <p:grpSpPr>
          <a:xfrm>
            <a:off x="4648200" y="2667000"/>
            <a:ext cx="2667000" cy="396875"/>
            <a:chOff x="2928" y="2496"/>
            <a:chExt cx="1680" cy="250"/>
          </a:xfrm>
        </p:grpSpPr>
        <p:sp>
          <p:nvSpPr>
            <p:cNvPr id="14529" name="Line 194"/>
            <p:cNvSpPr/>
            <p:nvPr/>
          </p:nvSpPr>
          <p:spPr>
            <a:xfrm>
              <a:off x="4224" y="264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530" name="Line 195"/>
            <p:cNvSpPr/>
            <p:nvPr/>
          </p:nvSpPr>
          <p:spPr>
            <a:xfrm rot="-10764191">
              <a:off x="2928" y="2639"/>
              <a:ext cx="38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531" name="Text Box 196"/>
            <p:cNvSpPr txBox="1"/>
            <p:nvPr/>
          </p:nvSpPr>
          <p:spPr>
            <a:xfrm>
              <a:off x="3312" y="2496"/>
              <a:ext cx="9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阻挡层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32" name="灯片编号占位符 197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9" grpId="0"/>
      <p:bldP spid="153790" grpId="0"/>
      <p:bldP spid="153791" grpId="0"/>
      <p:bldP spid="15379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 idx="4294967295"/>
          </p:nvPr>
        </p:nvSpPr>
        <p:spPr>
          <a:xfrm>
            <a:off x="393700" y="260350"/>
            <a:ext cx="4470400" cy="550863"/>
          </a:xfrm>
        </p:spPr>
        <p:txBody>
          <a:bodyPr vert="horz" wrap="square" anchor="t" anchorCtr="0"/>
          <a:p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性能指标</a:t>
            </a:r>
            <a:endParaRPr lang="zh-CN" altLang="en-US" sz="3600">
              <a:solidFill>
                <a:schemeClr val="tx1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7891" name="对象 37890"/>
          <p:cNvGraphicFramePr>
            <a:graphicFrameLocks noChangeAspect="1"/>
          </p:cNvGraphicFramePr>
          <p:nvPr/>
        </p:nvGraphicFramePr>
        <p:xfrm>
          <a:off x="925513" y="4900613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915035" imgH="457200" progId="Equation.3">
                  <p:embed/>
                </p:oleObj>
              </mc:Choice>
              <mc:Fallback>
                <p:oleObj name="" r:id="rId1" imgW="915035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5513" y="4900613"/>
                        <a:ext cx="1905000" cy="9525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组合 37891"/>
          <p:cNvGrpSpPr>
            <a:grpSpLocks noChangeAspect="1"/>
          </p:cNvGrpSpPr>
          <p:nvPr/>
        </p:nvGrpSpPr>
        <p:grpSpPr>
          <a:xfrm>
            <a:off x="3211513" y="4900613"/>
            <a:ext cx="4724400" cy="957262"/>
            <a:chOff x="0" y="0"/>
            <a:chExt cx="2976" cy="603"/>
          </a:xfrm>
        </p:grpSpPr>
        <p:graphicFrame>
          <p:nvGraphicFramePr>
            <p:cNvPr id="82948" name="对象 37892"/>
            <p:cNvGraphicFramePr>
              <a:graphicFrameLocks noChangeAspect="1"/>
            </p:cNvGraphicFramePr>
            <p:nvPr/>
          </p:nvGraphicFramePr>
          <p:xfrm>
            <a:off x="0" y="0"/>
            <a:ext cx="1056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" imgW="800735" imgH="457200" progId="Equation.3">
                    <p:embed/>
                  </p:oleObj>
                </mc:Choice>
                <mc:Fallback>
                  <p:oleObj name="" r:id="rId3" imgW="800735" imgH="457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056" cy="60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9" name="对象 37893"/>
            <p:cNvGraphicFramePr>
              <a:graphicFrameLocks noChangeAspect="1"/>
            </p:cNvGraphicFramePr>
            <p:nvPr/>
          </p:nvGraphicFramePr>
          <p:xfrm>
            <a:off x="1248" y="0"/>
            <a:ext cx="76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584200" imgH="457200" progId="Equation.3">
                    <p:embed/>
                  </p:oleObj>
                </mc:Choice>
                <mc:Fallback>
                  <p:oleObj name="" r:id="rId5" imgW="584200" imgH="457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8" y="0"/>
                          <a:ext cx="768" cy="60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0" name="对象 37894"/>
            <p:cNvGraphicFramePr>
              <a:graphicFrameLocks noChangeAspect="1"/>
            </p:cNvGraphicFramePr>
            <p:nvPr/>
          </p:nvGraphicFramePr>
          <p:xfrm>
            <a:off x="2256" y="0"/>
            <a:ext cx="72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558800" imgH="457200" progId="Equation.3">
                    <p:embed/>
                  </p:oleObj>
                </mc:Choice>
                <mc:Fallback>
                  <p:oleObj name="" r:id="rId7" imgW="558800" imgH="457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56" y="0"/>
                          <a:ext cx="720" cy="59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8"/>
          <p:cNvSpPr>
            <a:spLocks noGrp="1"/>
          </p:cNvSpPr>
          <p:nvPr>
            <p:ph type="body" idx="4294967295"/>
          </p:nvPr>
        </p:nvSpPr>
        <p:spPr>
          <a:xfrm>
            <a:off x="468313" y="4291013"/>
            <a:ext cx="7543800" cy="457200"/>
          </a:xfrm>
        </p:spPr>
        <p:txBody>
          <a:bodyPr vert="horz" wrap="square" anchor="t" anchorCtr="0"/>
          <a:p>
            <a:pPr>
              <a:lnSpc>
                <a:spcPct val="80000"/>
              </a:lnSpc>
              <a:buNone/>
            </a:pP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放大倍数</a:t>
            </a:r>
            <a:r>
              <a:rPr lang="zh-CN" altLang="en-US" sz="2400" b="1" dirty="0">
                <a:latin typeface="宋体" panose="02010600030101010101" pitchFamily="2" charset="-122"/>
              </a:rPr>
              <a:t>：输出量与输入量之比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37897" name="Picture 9" descr="Dz02010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2959"/>
          <a:stretch>
            <a:fillRect/>
          </a:stretch>
        </p:blipFill>
        <p:spPr>
          <a:xfrm>
            <a:off x="1763713" y="1700213"/>
            <a:ext cx="5876925" cy="20510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37898" name="AutoShape 10"/>
          <p:cNvSpPr/>
          <p:nvPr/>
        </p:nvSpPr>
        <p:spPr>
          <a:xfrm>
            <a:off x="1687513" y="6043613"/>
            <a:ext cx="5029200" cy="457200"/>
          </a:xfrm>
          <a:prstGeom prst="borderCallout2">
            <a:avLst>
              <a:gd name="adj1" fmla="val 25000"/>
              <a:gd name="adj2" fmla="val -1514"/>
              <a:gd name="adj3" fmla="val 25000"/>
              <a:gd name="adj4" fmla="val -5333"/>
              <a:gd name="adj5" fmla="val -98958"/>
              <a:gd name="adj6" fmla="val -9310"/>
            </a:avLst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电压放大倍数是最常被研究和测试的参数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899" name="组合 37898"/>
          <p:cNvGrpSpPr/>
          <p:nvPr/>
        </p:nvGrpSpPr>
        <p:grpSpPr>
          <a:xfrm>
            <a:off x="392113" y="1852613"/>
            <a:ext cx="4775200" cy="2362200"/>
            <a:chOff x="0" y="0"/>
            <a:chExt cx="3008" cy="1488"/>
          </a:xfrm>
        </p:grpSpPr>
        <p:grpSp>
          <p:nvGrpSpPr>
            <p:cNvPr id="82955" name="组合 37899"/>
            <p:cNvGrpSpPr/>
            <p:nvPr/>
          </p:nvGrpSpPr>
          <p:grpSpPr>
            <a:xfrm>
              <a:off x="0" y="384"/>
              <a:ext cx="720" cy="768"/>
              <a:chOff x="0" y="0"/>
              <a:chExt cx="720" cy="768"/>
            </a:xfrm>
          </p:grpSpPr>
          <p:sp>
            <p:nvSpPr>
              <p:cNvPr id="82956" name="AutoShape 13"/>
              <p:cNvSpPr/>
              <p:nvPr/>
            </p:nvSpPr>
            <p:spPr>
              <a:xfrm>
                <a:off x="0" y="528"/>
                <a:ext cx="720" cy="240"/>
              </a:xfrm>
              <a:prstGeom prst="borderCallout1">
                <a:avLst>
                  <a:gd name="adj1" fmla="val 30000"/>
                  <a:gd name="adj2" fmla="val 106667"/>
                  <a:gd name="adj3" fmla="val -25417"/>
                  <a:gd name="adj4" fmla="val 124306"/>
                </a:avLst>
              </a:prstGeom>
              <a:solidFill>
                <a:srgbClr val="FFFFCC"/>
              </a:solidFill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信号源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57" name="AutoShape 14"/>
              <p:cNvSpPr/>
              <p:nvPr/>
            </p:nvSpPr>
            <p:spPr>
              <a:xfrm>
                <a:off x="0" y="0"/>
                <a:ext cx="720" cy="432"/>
              </a:xfrm>
              <a:prstGeom prst="borderCallout1">
                <a:avLst>
                  <a:gd name="adj1" fmla="val 16667"/>
                  <a:gd name="adj2" fmla="val 106667"/>
                  <a:gd name="adj3" fmla="val 6481"/>
                  <a:gd name="adj4" fmla="val 130417"/>
                </a:avLst>
              </a:prstGeom>
              <a:solidFill>
                <a:srgbClr val="FFFFCC"/>
              </a:solidFill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信号源内阻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958" name="AutoShape 15"/>
            <p:cNvSpPr/>
            <p:nvPr/>
          </p:nvSpPr>
          <p:spPr>
            <a:xfrm>
              <a:off x="2112" y="1200"/>
              <a:ext cx="896" cy="288"/>
            </a:xfrm>
            <a:prstGeom prst="borderCallout1">
              <a:avLst>
                <a:gd name="adj1" fmla="val 25000"/>
                <a:gd name="adj2" fmla="val -5356"/>
                <a:gd name="adj3" fmla="val -196875"/>
                <a:gd name="adj4" fmla="val -45199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输入电压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9" name="AutoShape 16"/>
            <p:cNvSpPr/>
            <p:nvPr/>
          </p:nvSpPr>
          <p:spPr>
            <a:xfrm>
              <a:off x="0" y="0"/>
              <a:ext cx="912" cy="288"/>
            </a:xfrm>
            <a:prstGeom prst="borderCallout1">
              <a:avLst>
                <a:gd name="adj1" fmla="val 25000"/>
                <a:gd name="adj2" fmla="val 105264"/>
                <a:gd name="adj3" fmla="val -694"/>
                <a:gd name="adj4" fmla="val 187940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输入电流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905" name="组合 37904"/>
          <p:cNvGrpSpPr/>
          <p:nvPr/>
        </p:nvGrpSpPr>
        <p:grpSpPr>
          <a:xfrm>
            <a:off x="5649913" y="1547813"/>
            <a:ext cx="2971800" cy="2667000"/>
            <a:chOff x="0" y="0"/>
            <a:chExt cx="1872" cy="1680"/>
          </a:xfrm>
        </p:grpSpPr>
        <p:sp>
          <p:nvSpPr>
            <p:cNvPr id="82961" name="AutoShape 18"/>
            <p:cNvSpPr/>
            <p:nvPr/>
          </p:nvSpPr>
          <p:spPr>
            <a:xfrm>
              <a:off x="0" y="1392"/>
              <a:ext cx="960" cy="288"/>
            </a:xfrm>
            <a:prstGeom prst="borderCallout1">
              <a:avLst>
                <a:gd name="adj1" fmla="val 25000"/>
                <a:gd name="adj2" fmla="val 105000"/>
                <a:gd name="adj3" fmla="val -184028"/>
                <a:gd name="adj4" fmla="val 121565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输出电压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2" name="AutoShape 19"/>
            <p:cNvSpPr/>
            <p:nvPr/>
          </p:nvSpPr>
          <p:spPr>
            <a:xfrm>
              <a:off x="960" y="0"/>
              <a:ext cx="912" cy="288"/>
            </a:xfrm>
            <a:prstGeom prst="borderCallout1">
              <a:avLst>
                <a:gd name="adj1" fmla="val 25000"/>
                <a:gd name="adj2" fmla="val -5264"/>
                <a:gd name="adj3" fmla="val 93056"/>
                <a:gd name="adj4" fmla="val -29278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输出电流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08" name="Text Box 20"/>
          <p:cNvSpPr txBox="1"/>
          <p:nvPr/>
        </p:nvSpPr>
        <p:spPr>
          <a:xfrm>
            <a:off x="334963" y="1243013"/>
            <a:ext cx="77771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对信号而言，任何放大电路均可看成二端口网络。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uild="p"/>
      <p:bldP spid="37898" grpId="0" animBg="1"/>
      <p:bldP spid="37908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 idx="4294967295"/>
          </p:nvPr>
        </p:nvSpPr>
        <p:spPr>
          <a:xfrm>
            <a:off x="349250" y="882650"/>
            <a:ext cx="7715250" cy="576263"/>
          </a:xfrm>
        </p:spPr>
        <p:txBody>
          <a:bodyPr vert="horz" wrap="square" anchor="t" anchorCtr="0"/>
          <a:p>
            <a:r>
              <a:rPr lang="en-US" altLang="zh-CN" sz="280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输入电阻和输出电阻</a:t>
            </a:r>
            <a:endParaRPr lang="zh-CN" altLang="en-US" sz="28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4994" name="Picture 3" descr="Dz02010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2959"/>
          <a:stretch>
            <a:fillRect/>
          </a:stretch>
        </p:blipFill>
        <p:spPr>
          <a:xfrm>
            <a:off x="1187450" y="1412875"/>
            <a:ext cx="6105525" cy="21304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39940" name="AutoShape 4"/>
          <p:cNvSpPr/>
          <p:nvPr/>
        </p:nvSpPr>
        <p:spPr>
          <a:xfrm>
            <a:off x="6445250" y="3546475"/>
            <a:ext cx="2209800" cy="1600200"/>
          </a:xfrm>
          <a:prstGeom prst="borderCallout2">
            <a:avLst>
              <a:gd name="adj1" fmla="val 7144"/>
              <a:gd name="adj2" fmla="val -3449"/>
              <a:gd name="adj3" fmla="val 7144"/>
              <a:gd name="adj4" fmla="val -24139"/>
              <a:gd name="adj5" fmla="val -75694"/>
              <a:gd name="adj6" fmla="val -45616"/>
            </a:avLst>
          </a:prstGeom>
          <a:solidFill>
            <a:srgbClr val="FFFFCC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将输出等效成有内阻的电压源，内阻就是输出电阻。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941" name="组合 39940"/>
          <p:cNvGrpSpPr/>
          <p:nvPr/>
        </p:nvGrpSpPr>
        <p:grpSpPr>
          <a:xfrm>
            <a:off x="2411413" y="3789363"/>
            <a:ext cx="5486400" cy="2389187"/>
            <a:chOff x="0" y="0"/>
            <a:chExt cx="3456" cy="1505"/>
          </a:xfrm>
        </p:grpSpPr>
        <p:graphicFrame>
          <p:nvGraphicFramePr>
            <p:cNvPr id="84997" name="对象 39941"/>
            <p:cNvGraphicFramePr>
              <a:graphicFrameLocks noChangeAspect="1"/>
            </p:cNvGraphicFramePr>
            <p:nvPr/>
          </p:nvGraphicFramePr>
          <p:xfrm>
            <a:off x="0" y="0"/>
            <a:ext cx="2160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" imgW="1651000" imgH="647700" progId="Equation.3">
                    <p:embed/>
                  </p:oleObj>
                </mc:Choice>
                <mc:Fallback>
                  <p:oleObj name="" r:id="rId2" imgW="1651000" imgH="647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60" cy="84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8" name="AutoShape 7"/>
            <p:cNvSpPr/>
            <p:nvPr/>
          </p:nvSpPr>
          <p:spPr>
            <a:xfrm>
              <a:off x="576" y="960"/>
              <a:ext cx="1200" cy="545"/>
            </a:xfrm>
            <a:prstGeom prst="borderCallout1">
              <a:avLst>
                <a:gd name="adj1" fmla="val 13213"/>
                <a:gd name="adj2" fmla="val -4000"/>
                <a:gd name="adj3" fmla="val -129356"/>
                <a:gd name="adj4" fmla="val -4250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空载时输出电压有效值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9" name="AutoShape 8"/>
            <p:cNvSpPr/>
            <p:nvPr/>
          </p:nvSpPr>
          <p:spPr>
            <a:xfrm>
              <a:off x="1968" y="960"/>
              <a:ext cx="1488" cy="528"/>
            </a:xfrm>
            <a:prstGeom prst="borderCallout1">
              <a:avLst>
                <a:gd name="adj1" fmla="val 13634"/>
                <a:gd name="adj2" fmla="val -3227"/>
                <a:gd name="adj3" fmla="val -132384"/>
                <a:gd name="adj4" fmla="val -68347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带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时的输出电压有效值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45" name="组合 39944"/>
          <p:cNvGrpSpPr/>
          <p:nvPr/>
        </p:nvGrpSpPr>
        <p:grpSpPr>
          <a:xfrm>
            <a:off x="501650" y="3851275"/>
            <a:ext cx="1828800" cy="2187575"/>
            <a:chOff x="0" y="0"/>
            <a:chExt cx="1152" cy="1378"/>
          </a:xfrm>
        </p:grpSpPr>
        <p:graphicFrame>
          <p:nvGraphicFramePr>
            <p:cNvPr id="85001" name="对象 39945"/>
            <p:cNvGraphicFramePr>
              <a:graphicFrameLocks noChangeAspect="1"/>
            </p:cNvGraphicFramePr>
            <p:nvPr/>
          </p:nvGraphicFramePr>
          <p:xfrm>
            <a:off x="192" y="0"/>
            <a:ext cx="67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4" imgW="508000" imgH="431800" progId="Equation.3">
                    <p:embed/>
                  </p:oleObj>
                </mc:Choice>
                <mc:Fallback>
                  <p:oleObj name="" r:id="rId4" imgW="508000" imgH="431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2" y="0"/>
                          <a:ext cx="672" cy="56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2" name="Text Box 11"/>
            <p:cNvSpPr txBox="1"/>
            <p:nvPr/>
          </p:nvSpPr>
          <p:spPr>
            <a:xfrm>
              <a:off x="0" y="624"/>
              <a:ext cx="1152" cy="75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输入电压与输入电流有效值之比。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8" name="AutoShape 12"/>
          <p:cNvSpPr/>
          <p:nvPr/>
        </p:nvSpPr>
        <p:spPr>
          <a:xfrm>
            <a:off x="5454650" y="498475"/>
            <a:ext cx="2895600" cy="838200"/>
          </a:xfrm>
          <a:prstGeom prst="borderCallout1">
            <a:avLst>
              <a:gd name="adj1" fmla="val 13634"/>
              <a:gd name="adj2" fmla="val -2630"/>
              <a:gd name="adj3" fmla="val 232009"/>
              <a:gd name="adj4" fmla="val -60634"/>
            </a:avLst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从输入端看进去的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等效电阻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副标题 198660"/>
          <p:cNvSpPr>
            <a:spLocks noGrp="1"/>
          </p:cNvSpPr>
          <p:nvPr>
            <p:ph type="subTitle" idx="1"/>
          </p:nvPr>
        </p:nvSpPr>
        <p:spPr>
          <a:xfrm>
            <a:off x="468313" y="260350"/>
            <a:ext cx="8280400" cy="1728788"/>
          </a:xfrm>
          <a:ln>
            <a:solidFill>
              <a:srgbClr val="FF0000"/>
            </a:solidFill>
            <a:miter/>
          </a:ln>
        </p:spPr>
        <p:txBody>
          <a:bodyPr anchor="t" anchorCtr="0"/>
          <a:p>
            <a:pPr algn="l" defTabSz="914400">
              <a:buClrTx/>
              <a:buSzTx/>
              <a:buFontTx/>
            </a:pPr>
            <a:r>
              <a:rPr lang="zh-CN" altLang="en-US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▲▲</a:t>
            </a:r>
            <a:r>
              <a:rPr lang="zh-CN" altLang="en-US" sz="2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例：某放大电路在负载开路时的输出电压为</a:t>
            </a:r>
            <a:r>
              <a:rPr lang="en-US" altLang="zh-CN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5V</a:t>
            </a:r>
            <a:r>
              <a:rPr lang="zh-CN" altLang="en-US" sz="2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，接入</a:t>
            </a:r>
            <a:r>
              <a:rPr lang="en-US" altLang="zh-CN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12kΩ</a:t>
            </a:r>
            <a:r>
              <a:rPr lang="zh-CN" altLang="en-US" sz="2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的负载电阻后，输出电压降为</a:t>
            </a:r>
            <a:r>
              <a:rPr lang="en-US" altLang="zh-CN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4V</a:t>
            </a:r>
            <a:r>
              <a:rPr lang="zh-CN" altLang="en-US" sz="2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，这说明放大电路的输出电阻为</a:t>
            </a:r>
            <a:r>
              <a:rPr lang="en-US" altLang="zh-CN" u="sng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endParaRPr lang="en-US" altLang="zh-CN" u="sng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042" name="直接连接符 198661"/>
          <p:cNvSpPr/>
          <p:nvPr/>
        </p:nvSpPr>
        <p:spPr>
          <a:xfrm>
            <a:off x="5292725" y="1628775"/>
            <a:ext cx="15113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8667" name="组合 198666"/>
          <p:cNvGrpSpPr/>
          <p:nvPr/>
        </p:nvGrpSpPr>
        <p:grpSpPr>
          <a:xfrm>
            <a:off x="1403350" y="2492375"/>
            <a:ext cx="6251575" cy="2378075"/>
            <a:chOff x="884" y="1570"/>
            <a:chExt cx="3938" cy="1498"/>
          </a:xfrm>
        </p:grpSpPr>
        <p:graphicFrame>
          <p:nvGraphicFramePr>
            <p:cNvPr id="87044" name="对象 198663"/>
            <p:cNvGraphicFramePr>
              <a:graphicFrameLocks noChangeAspect="1"/>
            </p:cNvGraphicFramePr>
            <p:nvPr/>
          </p:nvGraphicFramePr>
          <p:xfrm>
            <a:off x="884" y="1570"/>
            <a:ext cx="3938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3009900" imgH="647700" progId="Equation.3">
                    <p:embed/>
                  </p:oleObj>
                </mc:Choice>
                <mc:Fallback>
                  <p:oleObj name="" r:id="rId1" imgW="3009900" imgH="6477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4" y="1570"/>
                          <a:ext cx="3938" cy="84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5" name="AutoShape 7"/>
            <p:cNvSpPr/>
            <p:nvPr/>
          </p:nvSpPr>
          <p:spPr>
            <a:xfrm>
              <a:off x="1474" y="2523"/>
              <a:ext cx="1200" cy="545"/>
            </a:xfrm>
            <a:prstGeom prst="borderCallout1">
              <a:avLst>
                <a:gd name="adj1" fmla="val 13213"/>
                <a:gd name="adj2" fmla="val -4000"/>
                <a:gd name="adj3" fmla="val -129356"/>
                <a:gd name="adj4" fmla="val -4250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空载时输出电压有效值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046" name="AutoShape 8"/>
            <p:cNvSpPr/>
            <p:nvPr/>
          </p:nvSpPr>
          <p:spPr>
            <a:xfrm>
              <a:off x="2880" y="2523"/>
              <a:ext cx="1488" cy="528"/>
            </a:xfrm>
            <a:prstGeom prst="borderCallout1">
              <a:avLst>
                <a:gd name="adj1" fmla="val 13634"/>
                <a:gd name="adj2" fmla="val -3227"/>
                <a:gd name="adj3" fmla="val -132384"/>
                <a:gd name="adj4" fmla="val -68347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带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时的输出电压有效值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 idx="4294967295"/>
          </p:nvPr>
        </p:nvSpPr>
        <p:spPr>
          <a:xfrm>
            <a:off x="379413" y="260350"/>
            <a:ext cx="6191250" cy="485775"/>
          </a:xfrm>
        </p:spPr>
        <p:txBody>
          <a:bodyPr vert="horz" wrap="square" anchor="t" anchorCtr="0"/>
          <a:p>
            <a:pPr>
              <a:lnSpc>
                <a:spcPct val="85000"/>
              </a:lnSpc>
            </a:pPr>
            <a:r>
              <a:rPr lang="zh-CN" altLang="en-US" sz="3200">
                <a:solidFill>
                  <a:schemeClr val="tx1"/>
                </a:solidFill>
                <a:ea typeface="华文行楷" panose="02010800040101010101" pitchFamily="2" charset="-122"/>
              </a:rPr>
              <a:t>电路的组成及各元件的作用</a:t>
            </a:r>
            <a:endParaRPr lang="zh-CN" altLang="en-US" sz="320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88066" name="Object 3"/>
          <p:cNvGraphicFramePr>
            <a:graphicFrameLocks noChangeAspect="1"/>
          </p:cNvGraphicFramePr>
          <p:nvPr/>
        </p:nvGraphicFramePr>
        <p:xfrm>
          <a:off x="5076825" y="1557338"/>
          <a:ext cx="3505200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2068175" imgH="8258175" progId="MSPhotoEd.3">
                  <p:embed/>
                </p:oleObj>
              </mc:Choice>
              <mc:Fallback>
                <p:oleObj name="" r:id="rId1" imgW="12068175" imgH="8258175" progId="MSPhotoEd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1557338"/>
                        <a:ext cx="3505200" cy="239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/>
          <p:nvPr/>
        </p:nvSpPr>
        <p:spPr>
          <a:xfrm>
            <a:off x="581025" y="1638300"/>
            <a:ext cx="4267200" cy="968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：使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＞ 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，且有合适的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657225" y="2552700"/>
            <a:ext cx="4267200" cy="968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：使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，同时作为负载的能源。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Text Box 6"/>
          <p:cNvSpPr txBox="1"/>
          <p:nvPr/>
        </p:nvSpPr>
        <p:spPr>
          <a:xfrm>
            <a:off x="655638" y="3543300"/>
            <a:ext cx="4267200" cy="53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：将</a:t>
            </a: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转换成</a:t>
            </a: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en-US" altLang="zh-CN" sz="2400" b="1" err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4039" name="组合 44038"/>
          <p:cNvGrpSpPr/>
          <p:nvPr/>
        </p:nvGrpSpPr>
        <p:grpSpPr>
          <a:xfrm>
            <a:off x="655638" y="4191000"/>
            <a:ext cx="7353300" cy="544513"/>
            <a:chOff x="0" y="0"/>
            <a:chExt cx="4632" cy="343"/>
          </a:xfrm>
        </p:grpSpPr>
        <p:graphicFrame>
          <p:nvGraphicFramePr>
            <p:cNvPr id="88071" name="对象 44039"/>
            <p:cNvGraphicFramePr>
              <a:graphicFrameLocks noChangeAspect="1"/>
            </p:cNvGraphicFramePr>
            <p:nvPr/>
          </p:nvGraphicFramePr>
          <p:xfrm>
            <a:off x="1542" y="0"/>
            <a:ext cx="309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2184400" imgH="241300" progId="Equation.3">
                    <p:embed/>
                  </p:oleObj>
                </mc:Choice>
                <mc:Fallback>
                  <p:oleObj name="" r:id="rId3" imgW="2184400" imgH="2413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42" y="0"/>
                          <a:ext cx="3090" cy="34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2" name="Text Box 9"/>
            <p:cNvSpPr txBox="1"/>
            <p:nvPr/>
          </p:nvSpPr>
          <p:spPr>
            <a:xfrm>
              <a:off x="0" y="4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66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动态信号作用时：</a:t>
              </a:r>
              <a:endPara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42" name="Text Box 10"/>
          <p:cNvSpPr txBox="1"/>
          <p:nvPr/>
        </p:nvSpPr>
        <p:spPr>
          <a:xfrm>
            <a:off x="733425" y="4762500"/>
            <a:ext cx="7848600" cy="140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</a:t>
            </a:r>
            <a:r>
              <a:rPr lang="en-US" altLang="zh-CN" sz="2400" b="1" i="1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为零时，晶体管各极的电流、</a:t>
            </a:r>
            <a:r>
              <a:rPr lang="en-US" altLang="zh-CN" sz="2400" b="1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b-e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间的电压、管压降称为静态工作点</a:t>
            </a: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，记作</a:t>
            </a: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BQ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CQ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）、 </a:t>
            </a: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BEQ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 </a:t>
            </a:r>
            <a:r>
              <a:rPr lang="en-US" altLang="zh-CN" sz="2400" b="1" i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CEQ</a:t>
            </a: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66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3" name="AutoShape 11"/>
          <p:cNvSpPr/>
          <p:nvPr/>
        </p:nvSpPr>
        <p:spPr>
          <a:xfrm>
            <a:off x="8004175" y="3789363"/>
            <a:ext cx="914400" cy="474662"/>
          </a:xfrm>
          <a:prstGeom prst="borderCallout1">
            <a:avLst>
              <a:gd name="adj1" fmla="val 24079"/>
              <a:gd name="adj2" fmla="val -8333"/>
              <a:gd name="adj3" fmla="val -21403"/>
              <a:gd name="adj4" fmla="val -118579"/>
            </a:avLst>
          </a:prstGeom>
          <a:solidFill>
            <a:srgbClr val="00FFFF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  <p:bldP spid="44037" grpId="0" build="p"/>
      <p:bldP spid="44038" grpId="0" build="p"/>
      <p:bldP spid="44042" grpId="0"/>
      <p:bldP spid="4404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日期占位符 3"/>
          <p:cNvSpPr txBox="1">
            <a:spLocks noGrp="1"/>
          </p:cNvSpPr>
          <p:nvPr/>
        </p:nvSpPr>
        <p:spPr>
          <a:xfrm>
            <a:off x="6553200" y="641508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BB962C8B-B14F-4D97-AF65-F5344CB8AC3E}" type="datetime1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Text Box 2" descr="羊皮纸"/>
          <p:cNvSpPr txBox="1"/>
          <p:nvPr/>
        </p:nvSpPr>
        <p:spPr>
          <a:xfrm>
            <a:off x="477838" y="1439863"/>
            <a:ext cx="8550275" cy="1006475"/>
          </a:xfrm>
          <a:prstGeom prst="rect">
            <a:avLst/>
          </a:prstGeom>
          <a:solidFill>
            <a:srgbClr val="FFC000"/>
          </a:solidFill>
          <a:ln w="127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在输出特性曲线上，作出直流负载线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1" charset="-122"/>
              </a:rPr>
              <a:t>CE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1" charset="-122"/>
              </a:rPr>
              <a:t>CC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－</a:t>
            </a:r>
            <a:r>
              <a:rPr lang="en-US" altLang="zh-CN" sz="2400" b="1" i="1" err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en-US" altLang="zh-CN" sz="2400" b="1" i="1" err="1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，与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1" charset="-122"/>
              </a:rPr>
              <a:t>BQ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曲线的交点即为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点，从而得到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1" charset="-122"/>
              </a:rPr>
              <a:t>CEQ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1" charset="-122"/>
              </a:rPr>
              <a:t>CQ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7043" name="组合 48131"/>
          <p:cNvGrpSpPr/>
          <p:nvPr/>
        </p:nvGrpSpPr>
        <p:grpSpPr>
          <a:xfrm>
            <a:off x="8890" y="218123"/>
            <a:ext cx="9018588" cy="1006475"/>
            <a:chOff x="0" y="0"/>
            <a:chExt cx="5681" cy="634"/>
          </a:xfrm>
          <a:solidFill>
            <a:srgbClr val="FFC000"/>
          </a:solidFill>
        </p:grpSpPr>
        <p:sp>
          <p:nvSpPr>
            <p:cNvPr id="87044" name="Text Box 4" descr="羊皮纸"/>
            <p:cNvSpPr txBox="1"/>
            <p:nvPr/>
          </p:nvSpPr>
          <p:spPr>
            <a:xfrm>
              <a:off x="0" y="0"/>
              <a:ext cx="5681" cy="634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</p:spPr>
          <p:txBody>
            <a:bodyPr anchor="t">
              <a:spAutoFit/>
            </a:bodyPr>
            <a:p>
              <a:pPr marL="381000" indent="-381000" fontAlgn="base">
                <a:lnSpc>
                  <a:spcPct val="125000"/>
                </a:lnSpc>
              </a:pPr>
              <a:r>
                <a:rPr lang="zh-CN" altLang="en-US" sz="2400" b="1" strike="noStrike" noProof="1" dirty="0">
                  <a:ln>
                    <a:noFill/>
                  </a:ln>
                  <a:latin typeface="Times New Roman" panose="02020603050405020304" pitchFamily="18" charset="0"/>
                  <a:ea typeface="楷体_GB2312" pitchFamily="1" charset="-122"/>
                  <a:cs typeface="+mn-cs"/>
                </a:rPr>
                <a:t>     在输入特性曲线上，作出直线                              ，两线的交点即是</a:t>
              </a:r>
              <a:r>
                <a:rPr lang="en-US" altLang="zh-CN" sz="2400" b="1" strike="noStrike" noProof="1">
                  <a:ln>
                    <a:noFill/>
                  </a:ln>
                  <a:latin typeface="Times New Roman" panose="02020603050405020304" pitchFamily="18" charset="0"/>
                  <a:ea typeface="楷体_GB2312" pitchFamily="1" charset="-122"/>
                  <a:cs typeface="+mn-cs"/>
                </a:rPr>
                <a:t>Q</a:t>
              </a:r>
              <a:r>
                <a:rPr lang="zh-CN" altLang="en-US" sz="2400" b="1" strike="noStrike" noProof="1" dirty="0">
                  <a:ln>
                    <a:noFill/>
                  </a:ln>
                  <a:latin typeface="Times New Roman" panose="02020603050405020304" pitchFamily="18" charset="0"/>
                  <a:ea typeface="楷体_GB2312" pitchFamily="1" charset="-122"/>
                  <a:cs typeface="+mn-cs"/>
                </a:rPr>
                <a:t>点，得到</a:t>
              </a:r>
              <a:r>
                <a:rPr lang="en-US" altLang="zh-CN" sz="2400" b="1" strike="noStrike" noProof="1">
                  <a:ln>
                    <a:noFill/>
                  </a:ln>
                  <a:latin typeface="Times New Roman" panose="02020603050405020304" pitchFamily="18" charset="0"/>
                  <a:ea typeface="楷体_GB2312" pitchFamily="1" charset="-122"/>
                  <a:cs typeface="+mn-cs"/>
                </a:rPr>
                <a:t>I</a:t>
              </a:r>
              <a:r>
                <a:rPr lang="en-US" altLang="zh-CN" sz="2400" b="1" strike="noStrike" baseline="-25000" noProof="1">
                  <a:ln>
                    <a:noFill/>
                  </a:ln>
                  <a:latin typeface="Times New Roman" panose="02020603050405020304" pitchFamily="18" charset="0"/>
                  <a:ea typeface="楷体_GB2312" pitchFamily="1" charset="-122"/>
                  <a:cs typeface="+mn-cs"/>
                </a:rPr>
                <a:t>BQ</a:t>
              </a:r>
              <a:r>
                <a:rPr lang="zh-CN" altLang="en-US" sz="2400" b="1" strike="noStrike" noProof="1" dirty="0">
                  <a:ln>
                    <a:noFill/>
                  </a:ln>
                  <a:latin typeface="Times New Roman" panose="02020603050405020304" pitchFamily="18" charset="0"/>
                  <a:ea typeface="楷体_GB2312" pitchFamily="1" charset="-122"/>
                  <a:cs typeface="+mn-cs"/>
                </a:rPr>
                <a:t>。</a:t>
              </a:r>
              <a:endParaRPr lang="zh-CN" altLang="en-US" sz="2400" b="1" strike="noStrike" noProof="1" dirty="0">
                <a:ln>
                  <a:noFill/>
                </a:ln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87045" name="对象 48133"/>
            <p:cNvGraphicFramePr>
              <a:graphicFrameLocks noChangeAspect="1"/>
            </p:cNvGraphicFramePr>
            <p:nvPr/>
          </p:nvGraphicFramePr>
          <p:xfrm>
            <a:off x="2812" y="8"/>
            <a:ext cx="13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" imgW="1066800" imgH="228600" progId="Equation.3">
                    <p:embed/>
                  </p:oleObj>
                </mc:Choice>
                <mc:Fallback>
                  <p:oleObj name="" r:id="rId1" imgW="1066800" imgH="2286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12" y="8"/>
                          <a:ext cx="136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011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" y="2900363"/>
            <a:ext cx="4152900" cy="397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138" y="2930525"/>
            <a:ext cx="4827587" cy="3910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Line 2"/>
          <p:cNvSpPr/>
          <p:nvPr/>
        </p:nvSpPr>
        <p:spPr>
          <a:xfrm>
            <a:off x="533400" y="762000"/>
            <a:ext cx="4470400" cy="0"/>
          </a:xfrm>
          <a:prstGeom prst="line">
            <a:avLst/>
          </a:prstGeom>
          <a:ln w="88900" cap="sq" cmpd="tri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62" name="Rectangle 3"/>
          <p:cNvSpPr/>
          <p:nvPr/>
        </p:nvSpPr>
        <p:spPr>
          <a:xfrm>
            <a:off x="457200" y="223838"/>
            <a:ext cx="4572000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>
            <a:spAutoFit/>
          </a:bodyPr>
          <a:p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静态工作点对波形失真的影响</a:t>
            </a:r>
            <a:endParaRPr lang="zh-CN" altLang="en-US" sz="2400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63" name="Rectangle 4"/>
          <p:cNvSpPr/>
          <p:nvPr/>
        </p:nvSpPr>
        <p:spPr>
          <a:xfrm>
            <a:off x="2971800" y="4953000"/>
            <a:ext cx="45529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截止失真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---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顶部失真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的波形 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92164" name="Picture 5" descr="未标题-1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860425"/>
            <a:ext cx="8958263" cy="408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5" name="直接连接符 50182"/>
          <p:cNvSpPr/>
          <p:nvPr/>
        </p:nvSpPr>
        <p:spPr>
          <a:xfrm flipV="1">
            <a:off x="5292725" y="4076700"/>
            <a:ext cx="1727200" cy="9366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92166" name="直接连接符 50183"/>
          <p:cNvSpPr/>
          <p:nvPr/>
        </p:nvSpPr>
        <p:spPr>
          <a:xfrm flipH="1" flipV="1">
            <a:off x="1476375" y="3141663"/>
            <a:ext cx="1871663" cy="18716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/>
          <p:nvPr/>
        </p:nvSpPr>
        <p:spPr>
          <a:xfrm>
            <a:off x="2484438" y="4941888"/>
            <a:ext cx="42481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饱和失真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----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底部失真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的波形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4210" name="Line 3"/>
          <p:cNvSpPr/>
          <p:nvPr/>
        </p:nvSpPr>
        <p:spPr>
          <a:xfrm>
            <a:off x="533400" y="762000"/>
            <a:ext cx="4470400" cy="0"/>
          </a:xfrm>
          <a:prstGeom prst="line">
            <a:avLst/>
          </a:prstGeom>
          <a:ln w="88900" cap="sq" cmpd="tri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1" name="Rectangle 4"/>
          <p:cNvSpPr/>
          <p:nvPr/>
        </p:nvSpPr>
        <p:spPr>
          <a:xfrm>
            <a:off x="457200" y="223838"/>
            <a:ext cx="4572000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>
            <a:spAutoFit/>
          </a:bodyPr>
          <a:p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静态工作点对波形失真的影响</a:t>
            </a:r>
            <a:endParaRPr lang="zh-CN" altLang="en-US" sz="2400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94212" name="Picture 5" descr="未标题-1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908050"/>
            <a:ext cx="4922837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3" name="矩形 52230"/>
          <p:cNvSpPr/>
          <p:nvPr/>
        </p:nvSpPr>
        <p:spPr>
          <a:xfrm>
            <a:off x="323850" y="5508625"/>
            <a:ext cx="8293100" cy="101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点偏低时的失真叫做截止失真，对应的输出电压波形将出现顶部失真。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点偏高时的失真叫做饱和失真，对应的输出电压波形将出现底部失真。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 b="1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◆◆◆◆◆结论：放大电路必须加上合适的直流电源才能正常工作。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4" name="组合 54273"/>
          <p:cNvGrpSpPr>
            <a:grpSpLocks noChangeAspect="1"/>
          </p:cNvGrpSpPr>
          <p:nvPr/>
        </p:nvGrpSpPr>
        <p:grpSpPr>
          <a:xfrm>
            <a:off x="5943600" y="2563813"/>
            <a:ext cx="2971800" cy="2470150"/>
            <a:chOff x="0" y="0"/>
            <a:chExt cx="1872" cy="1556"/>
          </a:xfrm>
        </p:grpSpPr>
        <p:pic>
          <p:nvPicPr>
            <p:cNvPr id="96258" name="Picture 4" descr="2"/>
            <p:cNvPicPr>
              <a:picLocks noChangeAspect="1"/>
            </p:cNvPicPr>
            <p:nvPr/>
          </p:nvPicPr>
          <p:blipFill>
            <a:blip r:embed="rId1"/>
            <a:srcRect l="49072" t="15909" r="10129" b="37440"/>
            <a:stretch>
              <a:fillRect/>
            </a:stretch>
          </p:blipFill>
          <p:spPr>
            <a:xfrm>
              <a:off x="0" y="0"/>
              <a:ext cx="1872" cy="15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6259" name="Picture 6" descr="vtvcvb"/>
            <p:cNvPicPr>
              <a:picLocks noChangeAspect="1"/>
            </p:cNvPicPr>
            <p:nvPr/>
          </p:nvPicPr>
          <p:blipFill>
            <a:blip r:embed="rId2"/>
            <a:srcRect r="43932" b="68265"/>
            <a:stretch>
              <a:fillRect/>
            </a:stretch>
          </p:blipFill>
          <p:spPr>
            <a:xfrm>
              <a:off x="939" y="736"/>
              <a:ext cx="291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6260" name="Picture 7" descr="vtvcvb"/>
            <p:cNvPicPr>
              <a:picLocks noChangeAspect="1"/>
            </p:cNvPicPr>
            <p:nvPr/>
          </p:nvPicPr>
          <p:blipFill>
            <a:blip r:embed="rId2"/>
            <a:srcRect l="65092" t="13498" r="5249" b="66142"/>
            <a:stretch>
              <a:fillRect/>
            </a:stretch>
          </p:blipFill>
          <p:spPr>
            <a:xfrm>
              <a:off x="60" y="1062"/>
              <a:ext cx="154" cy="1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6261" name="Picture 8" descr="vtvcvb"/>
            <p:cNvPicPr>
              <a:picLocks noChangeAspect="1"/>
            </p:cNvPicPr>
            <p:nvPr/>
          </p:nvPicPr>
          <p:blipFill>
            <a:blip r:embed="rId2"/>
            <a:srcRect l="65092" t="33971" r="-4724" b="38921"/>
            <a:stretch>
              <a:fillRect/>
            </a:stretch>
          </p:blipFill>
          <p:spPr>
            <a:xfrm>
              <a:off x="1538" y="900"/>
              <a:ext cx="206" cy="16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4279" name="Text Box 9"/>
          <p:cNvSpPr txBox="1"/>
          <p:nvPr/>
        </p:nvSpPr>
        <p:spPr>
          <a:xfrm>
            <a:off x="441325" y="260350"/>
            <a:ext cx="7010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放大电路的基本分析方法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0" name="Text Box 10"/>
          <p:cNvSpPr txBox="1"/>
          <p:nvPr/>
        </p:nvSpPr>
        <p:spPr>
          <a:xfrm>
            <a:off x="1074738" y="1082675"/>
            <a:ext cx="3581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基本分析方法两种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AutoShape 11"/>
          <p:cNvSpPr/>
          <p:nvPr/>
        </p:nvSpPr>
        <p:spPr>
          <a:xfrm>
            <a:off x="4114800" y="814388"/>
            <a:ext cx="228600" cy="838200"/>
          </a:xfrm>
          <a:prstGeom prst="leftBrace">
            <a:avLst>
              <a:gd name="adj1" fmla="val 30165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Text Box 12"/>
          <p:cNvSpPr txBox="1"/>
          <p:nvPr/>
        </p:nvSpPr>
        <p:spPr>
          <a:xfrm>
            <a:off x="4343400" y="723900"/>
            <a:ext cx="3886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图解法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3" name="Text Box 13"/>
          <p:cNvSpPr txBox="1"/>
          <p:nvPr/>
        </p:nvSpPr>
        <p:spPr>
          <a:xfrm>
            <a:off x="4343400" y="1339850"/>
            <a:ext cx="3048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微变等效电路法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4" name="Text Box 14"/>
          <p:cNvSpPr txBox="1"/>
          <p:nvPr/>
        </p:nvSpPr>
        <p:spPr>
          <a:xfrm>
            <a:off x="1143000" y="1828800"/>
            <a:ext cx="6172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直流通路与交流通路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54285" name="组合 54284"/>
          <p:cNvGrpSpPr>
            <a:grpSpLocks noChangeAspect="1"/>
          </p:cNvGrpSpPr>
          <p:nvPr/>
        </p:nvGrpSpPr>
        <p:grpSpPr>
          <a:xfrm>
            <a:off x="141288" y="2563813"/>
            <a:ext cx="2819400" cy="2625725"/>
            <a:chOff x="0" y="0"/>
            <a:chExt cx="1776" cy="1654"/>
          </a:xfrm>
        </p:grpSpPr>
        <p:grpSp>
          <p:nvGrpSpPr>
            <p:cNvPr id="96269" name="组合 54285"/>
            <p:cNvGrpSpPr>
              <a:grpSpLocks noChangeAspect="1"/>
            </p:cNvGrpSpPr>
            <p:nvPr/>
          </p:nvGrpSpPr>
          <p:grpSpPr>
            <a:xfrm>
              <a:off x="0" y="29"/>
              <a:ext cx="1776" cy="1625"/>
              <a:chOff x="0" y="0"/>
              <a:chExt cx="1776" cy="1625"/>
            </a:xfrm>
          </p:grpSpPr>
          <p:pic>
            <p:nvPicPr>
              <p:cNvPr id="96270" name="Picture 18" descr="2"/>
              <p:cNvPicPr>
                <a:picLocks noChangeAspect="1"/>
              </p:cNvPicPr>
              <p:nvPr/>
            </p:nvPicPr>
            <p:blipFill>
              <a:blip r:embed="rId3"/>
              <a:srcRect l="53033" t="21970" r="10059" b="31593"/>
              <a:stretch>
                <a:fillRect/>
              </a:stretch>
            </p:blipFill>
            <p:spPr>
              <a:xfrm>
                <a:off x="0" y="0"/>
                <a:ext cx="1776" cy="16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6271" name="Picture 20" descr="vtvcvb"/>
              <p:cNvPicPr>
                <a:picLocks noChangeAspect="1"/>
              </p:cNvPicPr>
              <p:nvPr/>
            </p:nvPicPr>
            <p:blipFill>
              <a:blip r:embed="rId2"/>
              <a:srcRect l="65092" t="13498" r="5249" b="66142"/>
              <a:stretch>
                <a:fillRect/>
              </a:stretch>
            </p:blipFill>
            <p:spPr>
              <a:xfrm>
                <a:off x="8" y="1176"/>
                <a:ext cx="154" cy="1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6272" name="Picture 21" descr="vtvcvb"/>
              <p:cNvPicPr>
                <a:picLocks noChangeAspect="1"/>
              </p:cNvPicPr>
              <p:nvPr/>
            </p:nvPicPr>
            <p:blipFill>
              <a:blip r:embed="rId2"/>
              <a:srcRect l="65092" t="33971" r="-4724" b="38921"/>
              <a:stretch>
                <a:fillRect/>
              </a:stretch>
            </p:blipFill>
            <p:spPr>
              <a:xfrm>
                <a:off x="1560" y="1010"/>
                <a:ext cx="206" cy="16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96273" name="Picture 22" descr="vtvcvb"/>
            <p:cNvPicPr>
              <a:picLocks noChangeAspect="1"/>
            </p:cNvPicPr>
            <p:nvPr/>
          </p:nvPicPr>
          <p:blipFill>
            <a:blip r:embed="rId2"/>
            <a:srcRect t="39604" r="44508" b="36633"/>
            <a:stretch>
              <a:fillRect/>
            </a:stretch>
          </p:blipFill>
          <p:spPr>
            <a:xfrm>
              <a:off x="1488" y="0"/>
              <a:ext cx="288" cy="14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4291" name="Line 23"/>
          <p:cNvSpPr/>
          <p:nvPr/>
        </p:nvSpPr>
        <p:spPr>
          <a:xfrm>
            <a:off x="3081338" y="2551113"/>
            <a:ext cx="0" cy="2667000"/>
          </a:xfrm>
          <a:prstGeom prst="line">
            <a:avLst/>
          </a:prstGeom>
          <a:ln w="28575" cap="flat" cmpd="sng">
            <a:solidFill>
              <a:srgbClr val="990099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4292" name="Line 24"/>
          <p:cNvSpPr/>
          <p:nvPr/>
        </p:nvSpPr>
        <p:spPr>
          <a:xfrm>
            <a:off x="5943600" y="2609850"/>
            <a:ext cx="0" cy="2667000"/>
          </a:xfrm>
          <a:prstGeom prst="line">
            <a:avLst/>
          </a:prstGeom>
          <a:ln w="28575" cap="flat" cmpd="sng">
            <a:solidFill>
              <a:srgbClr val="990099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4293" name="组合 54292"/>
          <p:cNvGrpSpPr>
            <a:grpSpLocks noChangeAspect="1"/>
          </p:cNvGrpSpPr>
          <p:nvPr/>
        </p:nvGrpSpPr>
        <p:grpSpPr>
          <a:xfrm>
            <a:off x="3081338" y="2452688"/>
            <a:ext cx="2743200" cy="2736850"/>
            <a:chOff x="0" y="0"/>
            <a:chExt cx="1728" cy="1724"/>
          </a:xfrm>
        </p:grpSpPr>
        <p:pic>
          <p:nvPicPr>
            <p:cNvPr id="96277" name="Picture 27" descr="2"/>
            <p:cNvPicPr>
              <a:picLocks noChangeAspect="1"/>
            </p:cNvPicPr>
            <p:nvPr/>
          </p:nvPicPr>
          <p:blipFill>
            <a:blip r:embed="rId1"/>
            <a:srcRect l="10216" t="15909" r="54814" b="36105"/>
            <a:stretch>
              <a:fillRect/>
            </a:stretch>
          </p:blipFill>
          <p:spPr>
            <a:xfrm>
              <a:off x="0" y="0"/>
              <a:ext cx="1728" cy="172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6278" name="Picture 29" descr="vtvcvb"/>
            <p:cNvPicPr>
              <a:picLocks noChangeAspect="1"/>
            </p:cNvPicPr>
            <p:nvPr/>
          </p:nvPicPr>
          <p:blipFill>
            <a:blip r:embed="rId2"/>
            <a:srcRect r="56070" b="68265"/>
            <a:stretch>
              <a:fillRect/>
            </a:stretch>
          </p:blipFill>
          <p:spPr>
            <a:xfrm>
              <a:off x="732" y="928"/>
              <a:ext cx="228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6279" name="文本框 1"/>
          <p:cNvSpPr txBox="1"/>
          <p:nvPr/>
        </p:nvSpPr>
        <p:spPr>
          <a:xfrm>
            <a:off x="831850" y="5276850"/>
            <a:ext cx="9985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原图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80" name="文本框 2"/>
          <p:cNvSpPr txBox="1"/>
          <p:nvPr/>
        </p:nvSpPr>
        <p:spPr>
          <a:xfrm>
            <a:off x="3844925" y="5276850"/>
            <a:ext cx="1262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直流通路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81" name="文本框 3"/>
          <p:cNvSpPr txBox="1"/>
          <p:nvPr/>
        </p:nvSpPr>
        <p:spPr>
          <a:xfrm>
            <a:off x="6619875" y="5276850"/>
            <a:ext cx="15033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交流通路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82" name="文本框 120137"/>
          <p:cNvSpPr txBox="1"/>
          <p:nvPr/>
        </p:nvSpPr>
        <p:spPr>
          <a:xfrm>
            <a:off x="5726113" y="6013450"/>
            <a:ext cx="3290887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marL="2095500" indent="-2095500" algn="just"/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耦合电容：通交流、隔直流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3" name="文本框 120138"/>
          <p:cNvSpPr txBox="1"/>
          <p:nvPr/>
        </p:nvSpPr>
        <p:spPr>
          <a:xfrm>
            <a:off x="6283325" y="5645150"/>
            <a:ext cx="2624138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直流电源：内阻为零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4" name="文本框 120139"/>
          <p:cNvSpPr txBox="1"/>
          <p:nvPr/>
        </p:nvSpPr>
        <p:spPr>
          <a:xfrm>
            <a:off x="4632325" y="6381750"/>
            <a:ext cx="4384675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marL="285750" indent="-285750" algn="just"/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直流电源和耦合电容对交流相当于短路</a:t>
            </a:r>
            <a:endParaRPr lang="zh-CN" altLang="en-US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5" name="文本框 120137"/>
          <p:cNvSpPr txBox="1"/>
          <p:nvPr/>
        </p:nvSpPr>
        <p:spPr>
          <a:xfrm>
            <a:off x="2430463" y="5645150"/>
            <a:ext cx="3513137" cy="36830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marL="2095500" indent="-2095500" algn="just"/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直流通路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b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短路，电容开路</a:t>
            </a:r>
            <a:endParaRPr lang="zh-CN" altLang="en-US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0" grpId="0"/>
      <p:bldP spid="54281" grpId="0" bldLvl="0" animBg="1"/>
      <p:bldP spid="54282" grpId="0"/>
      <p:bldP spid="54283" grpId="0"/>
      <p:bldP spid="5428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404813" y="26035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静态工作点的近似计算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55299" name="组合 55298"/>
          <p:cNvGrpSpPr/>
          <p:nvPr/>
        </p:nvGrpSpPr>
        <p:grpSpPr>
          <a:xfrm>
            <a:off x="5292725" y="1797050"/>
            <a:ext cx="3241675" cy="3521075"/>
            <a:chOff x="0" y="0"/>
            <a:chExt cx="1728" cy="1724"/>
          </a:xfrm>
        </p:grpSpPr>
        <p:grpSp>
          <p:nvGrpSpPr>
            <p:cNvPr id="97283" name="组合 55299"/>
            <p:cNvGrpSpPr/>
            <p:nvPr/>
          </p:nvGrpSpPr>
          <p:grpSpPr>
            <a:xfrm>
              <a:off x="0" y="0"/>
              <a:ext cx="1728" cy="1724"/>
              <a:chOff x="0" y="0"/>
              <a:chExt cx="1728" cy="1724"/>
            </a:xfrm>
          </p:grpSpPr>
          <p:pic>
            <p:nvPicPr>
              <p:cNvPr id="97284" name="Picture 6" descr="2"/>
              <p:cNvPicPr>
                <a:picLocks noChangeAspect="1"/>
              </p:cNvPicPr>
              <p:nvPr/>
            </p:nvPicPr>
            <p:blipFill>
              <a:blip r:embed="rId1"/>
              <a:srcRect l="10216" t="15909" r="54814" b="36105"/>
              <a:stretch>
                <a:fillRect/>
              </a:stretch>
            </p:blipFill>
            <p:spPr>
              <a:xfrm>
                <a:off x="0" y="0"/>
                <a:ext cx="1728" cy="172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7285" name="Text Box 7"/>
              <p:cNvSpPr txBox="1"/>
              <p:nvPr/>
            </p:nvSpPr>
            <p:spPr>
              <a:xfrm>
                <a:off x="384" y="80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286" name="Text Box 8"/>
              <p:cNvSpPr txBox="1"/>
              <p:nvPr/>
            </p:nvSpPr>
            <p:spPr>
              <a:xfrm>
                <a:off x="576" y="624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287" name="Text Box 9"/>
              <p:cNvSpPr txBox="1"/>
              <p:nvPr/>
            </p:nvSpPr>
            <p:spPr>
              <a:xfrm>
                <a:off x="576" y="1142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7288" name="组合 55304"/>
              <p:cNvGrpSpPr/>
              <p:nvPr/>
            </p:nvGrpSpPr>
            <p:grpSpPr>
              <a:xfrm>
                <a:off x="192" y="1056"/>
                <a:ext cx="528" cy="250"/>
                <a:chOff x="0" y="0"/>
                <a:chExt cx="528" cy="250"/>
              </a:xfrm>
            </p:grpSpPr>
            <p:sp>
              <p:nvSpPr>
                <p:cNvPr id="97289" name="Line 11"/>
                <p:cNvSpPr/>
                <p:nvPr/>
              </p:nvSpPr>
              <p:spPr>
                <a:xfrm>
                  <a:off x="0" y="48"/>
                  <a:ext cx="336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97290" name="Text Box 12"/>
                <p:cNvSpPr txBox="1"/>
                <p:nvPr/>
              </p:nvSpPr>
              <p:spPr>
                <a:xfrm>
                  <a:off x="0" y="0"/>
                  <a:ext cx="52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000" b="1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BQ</a:t>
                  </a:r>
                  <a:endPara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7291" name="组合 55307"/>
              <p:cNvGrpSpPr/>
              <p:nvPr/>
            </p:nvGrpSpPr>
            <p:grpSpPr>
              <a:xfrm>
                <a:off x="1056" y="288"/>
                <a:ext cx="528" cy="432"/>
                <a:chOff x="0" y="0"/>
                <a:chExt cx="528" cy="432"/>
              </a:xfrm>
            </p:grpSpPr>
            <p:sp>
              <p:nvSpPr>
                <p:cNvPr id="97292" name="Text Box 14"/>
                <p:cNvSpPr txBox="1"/>
                <p:nvPr/>
              </p:nvSpPr>
              <p:spPr>
                <a:xfrm>
                  <a:off x="0" y="48"/>
                  <a:ext cx="52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000" b="1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CQ</a:t>
                  </a:r>
                  <a:endPara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293" name="Line 15"/>
                <p:cNvSpPr/>
                <p:nvPr/>
              </p:nvSpPr>
              <p:spPr>
                <a:xfrm>
                  <a:off x="0" y="0"/>
                  <a:ext cx="0" cy="432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97294" name="组合 55310"/>
              <p:cNvGrpSpPr/>
              <p:nvPr/>
            </p:nvGrpSpPr>
            <p:grpSpPr>
              <a:xfrm>
                <a:off x="991" y="912"/>
                <a:ext cx="737" cy="480"/>
                <a:chOff x="0" y="0"/>
                <a:chExt cx="737" cy="480"/>
              </a:xfrm>
            </p:grpSpPr>
            <p:sp>
              <p:nvSpPr>
                <p:cNvPr id="97295" name="Text Box 17"/>
                <p:cNvSpPr txBox="1"/>
                <p:nvPr/>
              </p:nvSpPr>
              <p:spPr>
                <a:xfrm>
                  <a:off x="0" y="96"/>
                  <a:ext cx="73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U</a:t>
                  </a:r>
                  <a:r>
                    <a:rPr lang="en-US" altLang="zh-CN" sz="2000" b="1" baseline="-25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CEQ</a:t>
                  </a:r>
                  <a:endParaRPr lang="en-US" altLang="zh-CN" sz="2000" b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296" name="Line 18"/>
                <p:cNvSpPr/>
                <p:nvPr/>
              </p:nvSpPr>
              <p:spPr>
                <a:xfrm>
                  <a:off x="48" y="0"/>
                  <a:ext cx="0" cy="48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pic>
          <p:nvPicPr>
            <p:cNvPr id="97297" name="Picture 20" descr="vtvcvb"/>
            <p:cNvPicPr>
              <a:picLocks noChangeAspect="1"/>
            </p:cNvPicPr>
            <p:nvPr/>
          </p:nvPicPr>
          <p:blipFill>
            <a:blip r:embed="rId2"/>
            <a:srcRect r="52493" b="68169"/>
            <a:stretch>
              <a:fillRect/>
            </a:stretch>
          </p:blipFill>
          <p:spPr>
            <a:xfrm>
              <a:off x="720" y="932"/>
              <a:ext cx="245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55315" name="对象 55314"/>
          <p:cNvGraphicFramePr>
            <a:graphicFrameLocks noChangeAspect="1"/>
          </p:cNvGraphicFramePr>
          <p:nvPr/>
        </p:nvGraphicFramePr>
        <p:xfrm>
          <a:off x="1316038" y="1811338"/>
          <a:ext cx="2247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143000" imgH="457200" progId="Equation.3">
                  <p:embed/>
                </p:oleObj>
              </mc:Choice>
              <mc:Fallback>
                <p:oleObj name="" r:id="rId3" imgW="11430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6038" y="1811338"/>
                        <a:ext cx="224790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2"/>
          <p:cNvSpPr txBox="1"/>
          <p:nvPr/>
        </p:nvSpPr>
        <p:spPr>
          <a:xfrm>
            <a:off x="1219200" y="3016250"/>
            <a:ext cx="4267200" cy="1084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硅管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BEQ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= (0.6 ~ 0.8) V</a:t>
            </a:r>
            <a:endParaRPr lang="en-US" altLang="zh-CN" sz="2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锗管 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BEQ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= (0.1 ~ 0.2) V</a:t>
            </a:r>
            <a:endParaRPr lang="en-US" altLang="zh-CN" sz="2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7" name="Text Box 23"/>
          <p:cNvSpPr txBox="1"/>
          <p:nvPr/>
        </p:nvSpPr>
        <p:spPr>
          <a:xfrm>
            <a:off x="1143000" y="4387850"/>
            <a:ext cx="3124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CQ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BQ</a:t>
            </a:r>
            <a:endParaRPr lang="en-US" altLang="zh-CN" sz="2600" b="1" i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8" name="Text Box 24"/>
          <p:cNvSpPr txBox="1"/>
          <p:nvPr/>
        </p:nvSpPr>
        <p:spPr>
          <a:xfrm>
            <a:off x="1116013" y="5084763"/>
            <a:ext cx="3657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CEQ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CQ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600" b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16" grpId="0"/>
      <p:bldP spid="55317" grpId="0"/>
      <p:bldP spid="553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2"/>
          <p:cNvSpPr txBox="1"/>
          <p:nvPr/>
        </p:nvSpPr>
        <p:spPr>
          <a:xfrm>
            <a:off x="1143000" y="790575"/>
            <a:ext cx="5715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三极管的简化参数等效电路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AutoShape 3"/>
          <p:cNvSpPr/>
          <p:nvPr/>
        </p:nvSpPr>
        <p:spPr>
          <a:xfrm>
            <a:off x="3657600" y="2819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CCECFF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Text Box 4"/>
          <p:cNvSpPr txBox="1"/>
          <p:nvPr/>
        </p:nvSpPr>
        <p:spPr>
          <a:xfrm>
            <a:off x="611188" y="260350"/>
            <a:ext cx="81534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1219200" y="44196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三极管的简化 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参数等效电路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9398" name="组合 59397"/>
          <p:cNvGrpSpPr/>
          <p:nvPr/>
        </p:nvGrpSpPr>
        <p:grpSpPr>
          <a:xfrm>
            <a:off x="381000" y="1371600"/>
            <a:ext cx="3276600" cy="2971800"/>
            <a:chOff x="0" y="0"/>
            <a:chExt cx="2064" cy="1872"/>
          </a:xfrm>
        </p:grpSpPr>
        <p:grpSp>
          <p:nvGrpSpPr>
            <p:cNvPr id="98310" name="组合 59398"/>
            <p:cNvGrpSpPr/>
            <p:nvPr/>
          </p:nvGrpSpPr>
          <p:grpSpPr>
            <a:xfrm>
              <a:off x="0" y="0"/>
              <a:ext cx="2064" cy="1872"/>
              <a:chOff x="0" y="0"/>
              <a:chExt cx="2064" cy="1872"/>
            </a:xfrm>
          </p:grpSpPr>
          <p:sp>
            <p:nvSpPr>
              <p:cNvPr id="98311" name="Line 8"/>
              <p:cNvSpPr/>
              <p:nvPr/>
            </p:nvSpPr>
            <p:spPr>
              <a:xfrm>
                <a:off x="784" y="684"/>
                <a:ext cx="0" cy="52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12" name="Line 9"/>
              <p:cNvSpPr/>
              <p:nvPr/>
            </p:nvSpPr>
            <p:spPr>
              <a:xfrm>
                <a:off x="784" y="972"/>
                <a:ext cx="384" cy="24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98313" name="Line 10"/>
              <p:cNvSpPr/>
              <p:nvPr/>
            </p:nvSpPr>
            <p:spPr>
              <a:xfrm flipV="1">
                <a:off x="784" y="684"/>
                <a:ext cx="384" cy="19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14" name="Freeform 11"/>
              <p:cNvSpPr/>
              <p:nvPr/>
            </p:nvSpPr>
            <p:spPr>
              <a:xfrm>
                <a:off x="1168" y="405"/>
                <a:ext cx="576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0" y="0"/>
                  </a:cxn>
                  <a:cxn ang="0">
                    <a:pos x="691" y="0"/>
                  </a:cxn>
                </a:cxnLst>
                <a:pathLst>
                  <a:path w="480" h="288">
                    <a:moveTo>
                      <a:pt x="0" y="288"/>
                    </a:moveTo>
                    <a:lnTo>
                      <a:pt x="0" y="0"/>
                    </a:lnTo>
                    <a:lnTo>
                      <a:pt x="48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315" name="Line 12"/>
              <p:cNvSpPr/>
              <p:nvPr/>
            </p:nvSpPr>
            <p:spPr>
              <a:xfrm flipH="1">
                <a:off x="304" y="924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16" name="Line 13"/>
              <p:cNvSpPr/>
              <p:nvPr/>
            </p:nvSpPr>
            <p:spPr>
              <a:xfrm>
                <a:off x="302" y="1634"/>
                <a:ext cx="1440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17" name="Oval 14"/>
              <p:cNvSpPr/>
              <p:nvPr/>
            </p:nvSpPr>
            <p:spPr>
              <a:xfrm>
                <a:off x="247" y="897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18" name="Oval 15"/>
              <p:cNvSpPr/>
              <p:nvPr/>
            </p:nvSpPr>
            <p:spPr>
              <a:xfrm>
                <a:off x="1741" y="160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19" name="Oval 16"/>
              <p:cNvSpPr/>
              <p:nvPr/>
            </p:nvSpPr>
            <p:spPr>
              <a:xfrm>
                <a:off x="247" y="1605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20" name="Line 17"/>
              <p:cNvSpPr/>
              <p:nvPr/>
            </p:nvSpPr>
            <p:spPr>
              <a:xfrm>
                <a:off x="304" y="780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98321" name="Line 18"/>
              <p:cNvSpPr/>
              <p:nvPr/>
            </p:nvSpPr>
            <p:spPr>
              <a:xfrm flipH="1">
                <a:off x="1296" y="300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98322" name="Line 19"/>
              <p:cNvSpPr/>
              <p:nvPr/>
            </p:nvSpPr>
            <p:spPr>
              <a:xfrm>
                <a:off x="1141" y="1206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23" name="Text Box 20"/>
              <p:cNvSpPr txBox="1"/>
              <p:nvPr/>
            </p:nvSpPr>
            <p:spPr>
              <a:xfrm>
                <a:off x="1680" y="144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c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24" name="Text Box 21"/>
              <p:cNvSpPr txBox="1"/>
              <p:nvPr/>
            </p:nvSpPr>
            <p:spPr>
              <a:xfrm>
                <a:off x="0" y="732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25" name="Text Box 22"/>
              <p:cNvSpPr txBox="1"/>
              <p:nvPr/>
            </p:nvSpPr>
            <p:spPr>
              <a:xfrm>
                <a:off x="1047" y="1584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e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26" name="Rectangle 23"/>
              <p:cNvSpPr/>
              <p:nvPr/>
            </p:nvSpPr>
            <p:spPr>
              <a:xfrm>
                <a:off x="48" y="936"/>
                <a:ext cx="622" cy="6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  +</a:t>
                </a:r>
                <a:endParaRPr lang="en-US" altLang="zh-CN" sz="2400" b="1" i="1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u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BE</a:t>
                </a:r>
                <a:endParaRPr lang="en-US" altLang="zh-CN" sz="2400" b="1" baseline="-25000"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baseline="-25000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   </a:t>
                </a:r>
                <a:endParaRPr lang="en-US" altLang="zh-CN" sz="24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8327" name="Rectangle 24"/>
              <p:cNvSpPr/>
              <p:nvPr/>
            </p:nvSpPr>
            <p:spPr>
              <a:xfrm>
                <a:off x="1536" y="336"/>
                <a:ext cx="528" cy="1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   +</a:t>
                </a:r>
                <a:endParaRPr lang="en-US" altLang="zh-CN" sz="2000" b="1" i="1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0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CE</a:t>
                </a:r>
                <a:endParaRPr lang="en-US" altLang="zh-CN" sz="2000" b="1" baseline="-25000"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endParaRPr lang="en-US" altLang="zh-CN" sz="20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 baseline="-25000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    </a:t>
                </a:r>
                <a:endParaRPr lang="en-US" altLang="zh-CN" sz="20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8328" name="Text Box 25"/>
              <p:cNvSpPr txBox="1"/>
              <p:nvPr/>
            </p:nvSpPr>
            <p:spPr>
              <a:xfrm>
                <a:off x="1330" y="0"/>
                <a:ext cx="35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29" name="Text Box 26"/>
              <p:cNvSpPr txBox="1"/>
              <p:nvPr/>
            </p:nvSpPr>
            <p:spPr>
              <a:xfrm>
                <a:off x="302" y="480"/>
                <a:ext cx="3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30" name="Oval 27"/>
              <p:cNvSpPr/>
              <p:nvPr/>
            </p:nvSpPr>
            <p:spPr>
              <a:xfrm>
                <a:off x="1742" y="396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331" name="Oval 28"/>
            <p:cNvSpPr/>
            <p:nvPr/>
          </p:nvSpPr>
          <p:spPr>
            <a:xfrm>
              <a:off x="1114" y="1611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21" name="组合 59420"/>
          <p:cNvGrpSpPr/>
          <p:nvPr/>
        </p:nvGrpSpPr>
        <p:grpSpPr>
          <a:xfrm>
            <a:off x="4435475" y="1295400"/>
            <a:ext cx="4175125" cy="3238500"/>
            <a:chOff x="0" y="0"/>
            <a:chExt cx="2630" cy="2040"/>
          </a:xfrm>
        </p:grpSpPr>
        <p:grpSp>
          <p:nvGrpSpPr>
            <p:cNvPr id="98333" name="组合 59421"/>
            <p:cNvGrpSpPr/>
            <p:nvPr/>
          </p:nvGrpSpPr>
          <p:grpSpPr>
            <a:xfrm>
              <a:off x="0" y="0"/>
              <a:ext cx="2630" cy="2040"/>
              <a:chOff x="0" y="0"/>
              <a:chExt cx="2630" cy="2040"/>
            </a:xfrm>
          </p:grpSpPr>
          <p:sp>
            <p:nvSpPr>
              <p:cNvPr id="98334" name="Text Box 31"/>
              <p:cNvSpPr txBox="1"/>
              <p:nvPr/>
            </p:nvSpPr>
            <p:spPr>
              <a:xfrm>
                <a:off x="76" y="685"/>
                <a:ext cx="1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35" name="Line 32"/>
              <p:cNvSpPr/>
              <p:nvPr/>
            </p:nvSpPr>
            <p:spPr>
              <a:xfrm>
                <a:off x="998" y="421"/>
                <a:ext cx="0" cy="86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36" name="Line 33"/>
              <p:cNvSpPr/>
              <p:nvPr/>
            </p:nvSpPr>
            <p:spPr>
              <a:xfrm>
                <a:off x="998" y="1237"/>
                <a:ext cx="0" cy="528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37" name="Line 34"/>
              <p:cNvSpPr/>
              <p:nvPr/>
            </p:nvSpPr>
            <p:spPr>
              <a:xfrm>
                <a:off x="1547" y="1200"/>
                <a:ext cx="0" cy="56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38" name="Line 35"/>
              <p:cNvSpPr/>
              <p:nvPr/>
            </p:nvSpPr>
            <p:spPr>
              <a:xfrm flipV="1">
                <a:off x="1544" y="391"/>
                <a:ext cx="0" cy="52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39" name="Text Box 36"/>
              <p:cNvSpPr txBox="1"/>
              <p:nvPr/>
            </p:nvSpPr>
            <p:spPr>
              <a:xfrm>
                <a:off x="1451" y="1752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e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40" name="Text Box 37"/>
              <p:cNvSpPr txBox="1"/>
              <p:nvPr/>
            </p:nvSpPr>
            <p:spPr>
              <a:xfrm>
                <a:off x="0" y="288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41" name="Text Box 38"/>
              <p:cNvSpPr txBox="1"/>
              <p:nvPr/>
            </p:nvSpPr>
            <p:spPr>
              <a:xfrm>
                <a:off x="2198" y="96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c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42" name="Line 39"/>
              <p:cNvSpPr/>
              <p:nvPr/>
            </p:nvSpPr>
            <p:spPr>
              <a:xfrm flipH="1">
                <a:off x="1718" y="289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98343" name="Line 40"/>
              <p:cNvSpPr/>
              <p:nvPr/>
            </p:nvSpPr>
            <p:spPr>
              <a:xfrm>
                <a:off x="278" y="1764"/>
                <a:ext cx="2064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44" name="Text Box 41"/>
              <p:cNvSpPr txBox="1"/>
              <p:nvPr/>
            </p:nvSpPr>
            <p:spPr>
              <a:xfrm>
                <a:off x="566" y="882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r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be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方正琥珀繁体" pitchFamily="2" charset="-122"/>
                  </a:rPr>
                  <a:t> </a:t>
                </a:r>
                <a:endParaRPr lang="en-US" altLang="zh-CN" sz="2400" b="1" i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45" name="Rectangle 42"/>
              <p:cNvSpPr/>
              <p:nvPr/>
            </p:nvSpPr>
            <p:spPr>
              <a:xfrm>
                <a:off x="950" y="901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46" name="Text Box 43"/>
              <p:cNvSpPr txBox="1"/>
              <p:nvPr/>
            </p:nvSpPr>
            <p:spPr>
              <a:xfrm>
                <a:off x="1638" y="883"/>
                <a:ext cx="49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</a:t>
                </a:r>
                <a:r>
                  <a:rPr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0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i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B</a:t>
                </a:r>
                <a:endParaRPr lang="en-US" altLang="zh-CN" sz="2000" b="1" baseline="-25000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8347" name="Oval 44"/>
              <p:cNvSpPr/>
              <p:nvPr/>
            </p:nvSpPr>
            <p:spPr>
              <a:xfrm flipH="1">
                <a:off x="230" y="39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48" name="Oval 45"/>
              <p:cNvSpPr/>
              <p:nvPr/>
            </p:nvSpPr>
            <p:spPr>
              <a:xfrm flipH="1">
                <a:off x="230" y="1740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49" name="Line 46"/>
              <p:cNvSpPr/>
              <p:nvPr/>
            </p:nvSpPr>
            <p:spPr>
              <a:xfrm>
                <a:off x="278" y="420"/>
                <a:ext cx="7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50" name="Line 47"/>
              <p:cNvSpPr/>
              <p:nvPr/>
            </p:nvSpPr>
            <p:spPr>
              <a:xfrm flipV="1">
                <a:off x="1538" y="384"/>
                <a:ext cx="756" cy="1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51" name="Text Box 48"/>
              <p:cNvSpPr txBox="1"/>
              <p:nvPr/>
            </p:nvSpPr>
            <p:spPr>
              <a:xfrm>
                <a:off x="134" y="432"/>
                <a:ext cx="493" cy="1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+</a:t>
                </a:r>
                <a:endParaRPr lang="en-US" altLang="zh-CN" sz="2400" b="1" i="1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u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BE</a:t>
                </a:r>
                <a:endParaRPr lang="en-US" altLang="zh-CN" sz="2400" b="1" baseline="-25000"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b="1" baseline="-25000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endParaRPr>
              </a:p>
              <a:p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52" name="Rectangle 49"/>
              <p:cNvSpPr/>
              <p:nvPr/>
            </p:nvSpPr>
            <p:spPr>
              <a:xfrm>
                <a:off x="2102" y="384"/>
                <a:ext cx="528" cy="1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   +</a:t>
                </a:r>
                <a:endParaRPr lang="en-US" altLang="zh-CN" sz="2000" b="1" i="1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0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u</a:t>
                </a:r>
                <a:r>
                  <a:rPr lang="en-US" altLang="zh-CN" sz="20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CE</a:t>
                </a:r>
                <a:endParaRPr lang="en-US" altLang="zh-CN" sz="2000" b="1" baseline="-25000"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endParaRPr lang="en-US" altLang="zh-CN" sz="20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b="1" baseline="-25000">
                    <a:solidFill>
                      <a:srgbClr val="FF505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    </a:t>
                </a:r>
                <a:endParaRPr lang="en-US" altLang="zh-CN" sz="20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8353" name="Oval 50"/>
              <p:cNvSpPr/>
              <p:nvPr/>
            </p:nvSpPr>
            <p:spPr>
              <a:xfrm flipH="1">
                <a:off x="2336" y="1728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54" name="Oval 51"/>
              <p:cNvSpPr/>
              <p:nvPr/>
            </p:nvSpPr>
            <p:spPr>
              <a:xfrm flipH="1">
                <a:off x="2291" y="361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55" name="Text Box 52"/>
              <p:cNvSpPr txBox="1"/>
              <p:nvPr/>
            </p:nvSpPr>
            <p:spPr>
              <a:xfrm>
                <a:off x="1728" y="0"/>
                <a:ext cx="35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8356" name="组合 59444"/>
              <p:cNvGrpSpPr/>
              <p:nvPr/>
            </p:nvGrpSpPr>
            <p:grpSpPr>
              <a:xfrm>
                <a:off x="1382" y="890"/>
                <a:ext cx="322" cy="288"/>
                <a:chOff x="0" y="0"/>
                <a:chExt cx="288" cy="288"/>
              </a:xfrm>
            </p:grpSpPr>
            <p:sp>
              <p:nvSpPr>
                <p:cNvPr id="98357" name="Oval 54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58" name="Line 55"/>
                <p:cNvSpPr/>
                <p:nvPr/>
              </p:nvSpPr>
              <p:spPr>
                <a:xfrm>
                  <a:off x="144" y="48"/>
                  <a:ext cx="0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98359" name="Line 56"/>
              <p:cNvSpPr/>
              <p:nvPr/>
            </p:nvSpPr>
            <p:spPr>
              <a:xfrm>
                <a:off x="376" y="348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98360" name="Text Box 57"/>
              <p:cNvSpPr txBox="1"/>
              <p:nvPr/>
            </p:nvSpPr>
            <p:spPr>
              <a:xfrm>
                <a:off x="374" y="48"/>
                <a:ext cx="3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361" name="Oval 58"/>
            <p:cNvSpPr/>
            <p:nvPr/>
          </p:nvSpPr>
          <p:spPr>
            <a:xfrm>
              <a:off x="976" y="1752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62" name="Oval 59"/>
            <p:cNvSpPr/>
            <p:nvPr/>
          </p:nvSpPr>
          <p:spPr>
            <a:xfrm>
              <a:off x="1516" y="1740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63" name="Text Box 60"/>
          <p:cNvSpPr txBox="1"/>
          <p:nvPr/>
        </p:nvSpPr>
        <p:spPr>
          <a:xfrm>
            <a:off x="684213" y="260350"/>
            <a:ext cx="59753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微变等效法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animBg="1"/>
      <p:bldP spid="59396" grpId="0"/>
      <p:bldP spid="593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Text Box 2"/>
          <p:cNvSpPr txBox="1"/>
          <p:nvPr/>
        </p:nvSpPr>
        <p:spPr>
          <a:xfrm>
            <a:off x="1219200" y="882650"/>
            <a:ext cx="6019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26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扩散与漂移的动态平衡</a:t>
            </a:r>
            <a:endParaRPr lang="zh-CN" altLang="en-US" sz="26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7" name="Text Box 3"/>
          <p:cNvSpPr txBox="1"/>
          <p:nvPr/>
        </p:nvSpPr>
        <p:spPr>
          <a:xfrm>
            <a:off x="1193800" y="1430338"/>
            <a:ext cx="7543800" cy="2076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扩散运动使空间电荷区增大，扩散电流逐渐减小；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随着内电场的增强，漂移运动逐渐增加；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当扩散电流与漂移电流相等时，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结总的电流等于零，空间电荷区的宽度达到稳定。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9" name="Text Box 5"/>
          <p:cNvSpPr txBox="1"/>
          <p:nvPr/>
        </p:nvSpPr>
        <p:spPr>
          <a:xfrm>
            <a:off x="838200" y="3505200"/>
            <a:ext cx="761936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即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扩散运动与漂移运动达到动态平衡。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空间电荷区不再变化。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639695" y="4243070"/>
            <a:ext cx="5105400" cy="2286000"/>
            <a:chOff x="960" y="2064"/>
            <a:chExt cx="3600" cy="1632"/>
          </a:xfrm>
        </p:grpSpPr>
        <p:grpSp>
          <p:nvGrpSpPr>
            <p:cNvPr id="15365" name="Group 10"/>
            <p:cNvGrpSpPr/>
            <p:nvPr/>
          </p:nvGrpSpPr>
          <p:grpSpPr>
            <a:xfrm>
              <a:off x="960" y="2391"/>
              <a:ext cx="3600" cy="1305"/>
              <a:chOff x="960" y="2391"/>
              <a:chExt cx="3600" cy="1305"/>
            </a:xfrm>
          </p:grpSpPr>
          <p:grpSp>
            <p:nvGrpSpPr>
              <p:cNvPr id="15366" name="Group 11"/>
              <p:cNvGrpSpPr/>
              <p:nvPr/>
            </p:nvGrpSpPr>
            <p:grpSpPr>
              <a:xfrm>
                <a:off x="1104" y="2487"/>
                <a:ext cx="288" cy="288"/>
                <a:chOff x="1968" y="2592"/>
                <a:chExt cx="288" cy="288"/>
              </a:xfrm>
            </p:grpSpPr>
            <p:sp>
              <p:nvSpPr>
                <p:cNvPr id="15367" name="Oval 12"/>
                <p:cNvSpPr/>
                <p:nvPr/>
              </p:nvSpPr>
              <p:spPr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68" name="Line 13"/>
                <p:cNvSpPr/>
                <p:nvPr/>
              </p:nvSpPr>
              <p:spPr>
                <a:xfrm>
                  <a:off x="2016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369" name="Group 14"/>
              <p:cNvGrpSpPr/>
              <p:nvPr/>
            </p:nvGrpSpPr>
            <p:grpSpPr>
              <a:xfrm>
                <a:off x="1536" y="2487"/>
                <a:ext cx="288" cy="288"/>
                <a:chOff x="2496" y="2784"/>
                <a:chExt cx="288" cy="288"/>
              </a:xfrm>
            </p:grpSpPr>
            <p:sp>
              <p:nvSpPr>
                <p:cNvPr id="15370" name="Oval 15"/>
                <p:cNvSpPr/>
                <p:nvPr/>
              </p:nvSpPr>
              <p:spPr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1" name="Line 16"/>
                <p:cNvSpPr/>
                <p:nvPr/>
              </p:nvSpPr>
              <p:spPr>
                <a:xfrm>
                  <a:off x="2544" y="2928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372" name="Group 17"/>
              <p:cNvGrpSpPr/>
              <p:nvPr/>
            </p:nvGrpSpPr>
            <p:grpSpPr>
              <a:xfrm>
                <a:off x="1104" y="2871"/>
                <a:ext cx="288" cy="288"/>
                <a:chOff x="2160" y="2928"/>
                <a:chExt cx="288" cy="288"/>
              </a:xfrm>
            </p:grpSpPr>
            <p:sp>
              <p:nvSpPr>
                <p:cNvPr id="15373" name="Oval 18"/>
                <p:cNvSpPr/>
                <p:nvPr/>
              </p:nvSpPr>
              <p:spPr>
                <a:xfrm>
                  <a:off x="2160" y="292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4" name="Line 19"/>
                <p:cNvSpPr/>
                <p:nvPr/>
              </p:nvSpPr>
              <p:spPr>
                <a:xfrm>
                  <a:off x="2208" y="3072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375" name="Group 20"/>
              <p:cNvGrpSpPr/>
              <p:nvPr/>
            </p:nvGrpSpPr>
            <p:grpSpPr>
              <a:xfrm>
                <a:off x="1536" y="2871"/>
                <a:ext cx="288" cy="288"/>
                <a:chOff x="2016" y="3456"/>
                <a:chExt cx="288" cy="288"/>
              </a:xfrm>
            </p:grpSpPr>
            <p:sp>
              <p:nvSpPr>
                <p:cNvPr id="15376" name="Oval 21"/>
                <p:cNvSpPr/>
                <p:nvPr/>
              </p:nvSpPr>
              <p:spPr>
                <a:xfrm>
                  <a:off x="2016" y="3456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7" name="Line 22"/>
                <p:cNvSpPr/>
                <p:nvPr/>
              </p:nvSpPr>
              <p:spPr>
                <a:xfrm>
                  <a:off x="2064" y="3600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5378" name="Oval 23"/>
              <p:cNvSpPr/>
              <p:nvPr/>
            </p:nvSpPr>
            <p:spPr>
              <a:xfrm>
                <a:off x="1392" y="263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9" name="Oval 24"/>
              <p:cNvSpPr/>
              <p:nvPr/>
            </p:nvSpPr>
            <p:spPr>
              <a:xfrm>
                <a:off x="1824" y="311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0" name="Oval 25"/>
              <p:cNvSpPr/>
              <p:nvPr/>
            </p:nvSpPr>
            <p:spPr>
              <a:xfrm>
                <a:off x="1440" y="330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1" name="Oval 26"/>
              <p:cNvSpPr/>
              <p:nvPr/>
            </p:nvSpPr>
            <p:spPr>
              <a:xfrm>
                <a:off x="1344" y="311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2" name="Oval 27"/>
              <p:cNvSpPr/>
              <p:nvPr/>
            </p:nvSpPr>
            <p:spPr>
              <a:xfrm>
                <a:off x="1056" y="349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3" name="Oval 28"/>
              <p:cNvSpPr/>
              <p:nvPr/>
            </p:nvSpPr>
            <p:spPr>
              <a:xfrm>
                <a:off x="1776" y="243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84" name="Group 29"/>
              <p:cNvGrpSpPr/>
              <p:nvPr/>
            </p:nvGrpSpPr>
            <p:grpSpPr>
              <a:xfrm>
                <a:off x="4128" y="2487"/>
                <a:ext cx="288" cy="288"/>
                <a:chOff x="3024" y="2592"/>
                <a:chExt cx="288" cy="288"/>
              </a:xfrm>
            </p:grpSpPr>
            <p:grpSp>
              <p:nvGrpSpPr>
                <p:cNvPr id="15385" name="Group 30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5386" name="Oval 31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87" name="Line 32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388" name="Line 33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5389" name="Oval 34"/>
              <p:cNvSpPr/>
              <p:nvPr/>
            </p:nvSpPr>
            <p:spPr>
              <a:xfrm>
                <a:off x="3130" y="32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90" name="Group 35"/>
              <p:cNvGrpSpPr/>
              <p:nvPr/>
            </p:nvGrpSpPr>
            <p:grpSpPr>
              <a:xfrm>
                <a:off x="3130" y="2804"/>
                <a:ext cx="96" cy="576"/>
                <a:chOff x="4944" y="720"/>
                <a:chExt cx="96" cy="576"/>
              </a:xfrm>
            </p:grpSpPr>
            <p:sp>
              <p:nvSpPr>
                <p:cNvPr id="15391" name="Oval 36"/>
                <p:cNvSpPr/>
                <p:nvPr/>
              </p:nvSpPr>
              <p:spPr>
                <a:xfrm>
                  <a:off x="4944" y="72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2" name="Oval 37"/>
                <p:cNvSpPr/>
                <p:nvPr/>
              </p:nvSpPr>
              <p:spPr>
                <a:xfrm>
                  <a:off x="4944" y="120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393" name="Oval 38"/>
              <p:cNvSpPr/>
              <p:nvPr/>
            </p:nvSpPr>
            <p:spPr>
              <a:xfrm>
                <a:off x="3600" y="243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4" name="Oval 39"/>
              <p:cNvSpPr/>
              <p:nvPr/>
            </p:nvSpPr>
            <p:spPr>
              <a:xfrm>
                <a:off x="4032" y="282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5" name="Oval 40"/>
              <p:cNvSpPr/>
              <p:nvPr/>
            </p:nvSpPr>
            <p:spPr>
              <a:xfrm>
                <a:off x="4272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6" name="Oval 41"/>
              <p:cNvSpPr/>
              <p:nvPr/>
            </p:nvSpPr>
            <p:spPr>
              <a:xfrm>
                <a:off x="4032" y="344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7" name="Oval 42"/>
              <p:cNvSpPr/>
              <p:nvPr/>
            </p:nvSpPr>
            <p:spPr>
              <a:xfrm>
                <a:off x="3936" y="32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8" name="Oval 43"/>
              <p:cNvSpPr/>
              <p:nvPr/>
            </p:nvSpPr>
            <p:spPr>
              <a:xfrm>
                <a:off x="3600" y="306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99" name="Group 44"/>
              <p:cNvGrpSpPr/>
              <p:nvPr/>
            </p:nvGrpSpPr>
            <p:grpSpPr>
              <a:xfrm>
                <a:off x="3696" y="2487"/>
                <a:ext cx="288" cy="288"/>
                <a:chOff x="3024" y="2592"/>
                <a:chExt cx="288" cy="288"/>
              </a:xfrm>
            </p:grpSpPr>
            <p:grpSp>
              <p:nvGrpSpPr>
                <p:cNvPr id="15400" name="Group 45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5401" name="Oval 46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02" name="Line 47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03" name="Line 48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04" name="Group 49"/>
              <p:cNvGrpSpPr/>
              <p:nvPr/>
            </p:nvGrpSpPr>
            <p:grpSpPr>
              <a:xfrm>
                <a:off x="3696" y="2871"/>
                <a:ext cx="288" cy="288"/>
                <a:chOff x="3024" y="2592"/>
                <a:chExt cx="288" cy="288"/>
              </a:xfrm>
            </p:grpSpPr>
            <p:grpSp>
              <p:nvGrpSpPr>
                <p:cNvPr id="15405" name="Group 50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5406" name="Oval 51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07" name="Line 52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08" name="Line 53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09" name="Group 54"/>
              <p:cNvGrpSpPr/>
              <p:nvPr/>
            </p:nvGrpSpPr>
            <p:grpSpPr>
              <a:xfrm>
                <a:off x="4128" y="2871"/>
                <a:ext cx="288" cy="288"/>
                <a:chOff x="3024" y="2592"/>
                <a:chExt cx="288" cy="288"/>
              </a:xfrm>
            </p:grpSpPr>
            <p:grpSp>
              <p:nvGrpSpPr>
                <p:cNvPr id="15410" name="Group 55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5411" name="Oval 56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12" name="Line 57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13" name="Line 58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14" name="Group 59"/>
              <p:cNvGrpSpPr/>
              <p:nvPr/>
            </p:nvGrpSpPr>
            <p:grpSpPr>
              <a:xfrm>
                <a:off x="3696" y="3255"/>
                <a:ext cx="288" cy="288"/>
                <a:chOff x="3024" y="2592"/>
                <a:chExt cx="288" cy="288"/>
              </a:xfrm>
            </p:grpSpPr>
            <p:grpSp>
              <p:nvGrpSpPr>
                <p:cNvPr id="15415" name="Group 60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5416" name="Oval 61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17" name="Line 62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18" name="Line 63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19" name="Group 64"/>
              <p:cNvGrpSpPr/>
              <p:nvPr/>
            </p:nvGrpSpPr>
            <p:grpSpPr>
              <a:xfrm>
                <a:off x="4128" y="3255"/>
                <a:ext cx="288" cy="288"/>
                <a:chOff x="3024" y="2592"/>
                <a:chExt cx="288" cy="288"/>
              </a:xfrm>
            </p:grpSpPr>
            <p:grpSp>
              <p:nvGrpSpPr>
                <p:cNvPr id="15420" name="Group 65"/>
                <p:cNvGrpSpPr/>
                <p:nvPr/>
              </p:nvGrpSpPr>
              <p:grpSpPr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15421" name="Oval 66"/>
                  <p:cNvSpPr/>
                  <p:nvPr/>
                </p:nvSpPr>
                <p:spPr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22" name="Line 67"/>
                  <p:cNvSpPr/>
                  <p:nvPr/>
                </p:nvSpPr>
                <p:spPr>
                  <a:xfrm>
                    <a:off x="3168" y="2640"/>
                    <a:ext cx="0" cy="192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23" name="Line 68"/>
                <p:cNvSpPr/>
                <p:nvPr/>
              </p:nvSpPr>
              <p:spPr>
                <a:xfrm>
                  <a:off x="3072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24" name="Group 69"/>
              <p:cNvGrpSpPr/>
              <p:nvPr/>
            </p:nvGrpSpPr>
            <p:grpSpPr>
              <a:xfrm>
                <a:off x="1104" y="3255"/>
                <a:ext cx="288" cy="288"/>
                <a:chOff x="1968" y="2592"/>
                <a:chExt cx="288" cy="288"/>
              </a:xfrm>
            </p:grpSpPr>
            <p:sp>
              <p:nvSpPr>
                <p:cNvPr id="15425" name="Oval 70"/>
                <p:cNvSpPr/>
                <p:nvPr/>
              </p:nvSpPr>
              <p:spPr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26" name="Line 71"/>
                <p:cNvSpPr/>
                <p:nvPr/>
              </p:nvSpPr>
              <p:spPr>
                <a:xfrm>
                  <a:off x="2016" y="2736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27" name="Group 72"/>
              <p:cNvGrpSpPr/>
              <p:nvPr/>
            </p:nvGrpSpPr>
            <p:grpSpPr>
              <a:xfrm>
                <a:off x="1536" y="3255"/>
                <a:ext cx="288" cy="288"/>
                <a:chOff x="2496" y="2784"/>
                <a:chExt cx="288" cy="288"/>
              </a:xfrm>
            </p:grpSpPr>
            <p:sp>
              <p:nvSpPr>
                <p:cNvPr id="15428" name="Oval 73"/>
                <p:cNvSpPr/>
                <p:nvPr/>
              </p:nvSpPr>
              <p:spPr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29" name="Line 74"/>
                <p:cNvSpPr/>
                <p:nvPr/>
              </p:nvSpPr>
              <p:spPr>
                <a:xfrm>
                  <a:off x="2544" y="2928"/>
                  <a:ext cx="192" cy="0"/>
                </a:xfrm>
                <a:prstGeom prst="line">
                  <a:avLst/>
                </a:prstGeom>
                <a:ln w="571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5430" name="Rectangle 75"/>
              <p:cNvSpPr/>
              <p:nvPr/>
            </p:nvSpPr>
            <p:spPr>
              <a:xfrm>
                <a:off x="960" y="2391"/>
                <a:ext cx="3600" cy="129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431" name="Group 76"/>
              <p:cNvGrpSpPr/>
              <p:nvPr/>
            </p:nvGrpSpPr>
            <p:grpSpPr>
              <a:xfrm>
                <a:off x="1920" y="2400"/>
                <a:ext cx="1680" cy="1296"/>
                <a:chOff x="1920" y="2160"/>
                <a:chExt cx="1680" cy="1296"/>
              </a:xfrm>
            </p:grpSpPr>
            <p:grpSp>
              <p:nvGrpSpPr>
                <p:cNvPr id="15432" name="Group 77"/>
                <p:cNvGrpSpPr/>
                <p:nvPr/>
              </p:nvGrpSpPr>
              <p:grpSpPr>
                <a:xfrm>
                  <a:off x="2400" y="2256"/>
                  <a:ext cx="288" cy="288"/>
                  <a:chOff x="1440" y="2592"/>
                  <a:chExt cx="288" cy="288"/>
                </a:xfrm>
              </p:grpSpPr>
              <p:sp>
                <p:nvSpPr>
                  <p:cNvPr id="15433" name="Oval 78"/>
                  <p:cNvSpPr/>
                  <p:nvPr/>
                </p:nvSpPr>
                <p:spPr>
                  <a:xfrm>
                    <a:off x="1440" y="2592"/>
                    <a:ext cx="288" cy="288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34" name="Line 79"/>
                  <p:cNvSpPr/>
                  <p:nvPr/>
                </p:nvSpPr>
                <p:spPr>
                  <a:xfrm>
                    <a:off x="1488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35" name="Group 80"/>
                <p:cNvGrpSpPr/>
                <p:nvPr/>
              </p:nvGrpSpPr>
              <p:grpSpPr>
                <a:xfrm>
                  <a:off x="1968" y="2640"/>
                  <a:ext cx="288" cy="288"/>
                  <a:chOff x="1440" y="3120"/>
                  <a:chExt cx="288" cy="288"/>
                </a:xfrm>
              </p:grpSpPr>
              <p:sp>
                <p:nvSpPr>
                  <p:cNvPr id="15436" name="Oval 81"/>
                  <p:cNvSpPr/>
                  <p:nvPr/>
                </p:nvSpPr>
                <p:spPr>
                  <a:xfrm>
                    <a:off x="1440" y="3120"/>
                    <a:ext cx="288" cy="288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37" name="Line 82"/>
                  <p:cNvSpPr/>
                  <p:nvPr/>
                </p:nvSpPr>
                <p:spPr>
                  <a:xfrm>
                    <a:off x="1488" y="3264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38" name="Group 83"/>
                <p:cNvGrpSpPr/>
                <p:nvPr/>
              </p:nvGrpSpPr>
              <p:grpSpPr>
                <a:xfrm>
                  <a:off x="1968" y="2256"/>
                  <a:ext cx="288" cy="288"/>
                  <a:chOff x="1056" y="2688"/>
                  <a:chExt cx="288" cy="288"/>
                </a:xfrm>
              </p:grpSpPr>
              <p:sp>
                <p:nvSpPr>
                  <p:cNvPr id="15439" name="Oval 84"/>
                  <p:cNvSpPr/>
                  <p:nvPr/>
                </p:nvSpPr>
                <p:spPr>
                  <a:xfrm>
                    <a:off x="1056" y="2688"/>
                    <a:ext cx="288" cy="288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40" name="Line 85"/>
                  <p:cNvSpPr/>
                  <p:nvPr/>
                </p:nvSpPr>
                <p:spPr>
                  <a:xfrm>
                    <a:off x="1104" y="2832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41" name="Group 86"/>
                <p:cNvGrpSpPr/>
                <p:nvPr/>
              </p:nvGrpSpPr>
              <p:grpSpPr>
                <a:xfrm>
                  <a:off x="2400" y="2640"/>
                  <a:ext cx="288" cy="288"/>
                  <a:chOff x="1776" y="3120"/>
                  <a:chExt cx="288" cy="288"/>
                </a:xfrm>
              </p:grpSpPr>
              <p:sp>
                <p:nvSpPr>
                  <p:cNvPr id="15442" name="Oval 87"/>
                  <p:cNvSpPr/>
                  <p:nvPr/>
                </p:nvSpPr>
                <p:spPr>
                  <a:xfrm>
                    <a:off x="1776" y="3120"/>
                    <a:ext cx="288" cy="288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43" name="Line 88"/>
                  <p:cNvSpPr/>
                  <p:nvPr/>
                </p:nvSpPr>
                <p:spPr>
                  <a:xfrm>
                    <a:off x="1824" y="3264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44" name="Group 89"/>
                <p:cNvGrpSpPr/>
                <p:nvPr/>
              </p:nvGrpSpPr>
              <p:grpSpPr>
                <a:xfrm>
                  <a:off x="2832" y="2256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15445" name="Group 90"/>
                  <p:cNvGrpSpPr/>
                  <p:nvPr/>
                </p:nvGrpSpPr>
                <p:grpSpPr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15446" name="Oval 91"/>
                    <p:cNvSpPr/>
                    <p:nvPr/>
                  </p:nvSpPr>
                  <p:spPr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447" name="Line 92"/>
                    <p:cNvSpPr/>
                    <p:nvPr/>
                  </p:nvSpPr>
                  <p:spPr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5448" name="Line 93"/>
                  <p:cNvSpPr/>
                  <p:nvPr/>
                </p:nvSpPr>
                <p:spPr>
                  <a:xfrm>
                    <a:off x="3072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49" name="Group 94"/>
                <p:cNvGrpSpPr/>
                <p:nvPr/>
              </p:nvGrpSpPr>
              <p:grpSpPr>
                <a:xfrm>
                  <a:off x="2832" y="2640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15450" name="Group 95"/>
                  <p:cNvGrpSpPr/>
                  <p:nvPr/>
                </p:nvGrpSpPr>
                <p:grpSpPr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15451" name="Oval 96"/>
                    <p:cNvSpPr/>
                    <p:nvPr/>
                  </p:nvSpPr>
                  <p:spPr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452" name="Line 97"/>
                    <p:cNvSpPr/>
                    <p:nvPr/>
                  </p:nvSpPr>
                  <p:spPr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5453" name="Line 98"/>
                  <p:cNvSpPr/>
                  <p:nvPr/>
                </p:nvSpPr>
                <p:spPr>
                  <a:xfrm>
                    <a:off x="3072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54" name="Group 99"/>
                <p:cNvGrpSpPr/>
                <p:nvPr/>
              </p:nvGrpSpPr>
              <p:grpSpPr>
                <a:xfrm>
                  <a:off x="3264" y="2256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15455" name="Group 100"/>
                  <p:cNvGrpSpPr/>
                  <p:nvPr/>
                </p:nvGrpSpPr>
                <p:grpSpPr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15456" name="Oval 101"/>
                    <p:cNvSpPr/>
                    <p:nvPr/>
                  </p:nvSpPr>
                  <p:spPr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457" name="Line 102"/>
                    <p:cNvSpPr/>
                    <p:nvPr/>
                  </p:nvSpPr>
                  <p:spPr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5458" name="Line 103"/>
                  <p:cNvSpPr/>
                  <p:nvPr/>
                </p:nvSpPr>
                <p:spPr>
                  <a:xfrm>
                    <a:off x="3072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59" name="Group 104"/>
                <p:cNvGrpSpPr/>
                <p:nvPr/>
              </p:nvGrpSpPr>
              <p:grpSpPr>
                <a:xfrm>
                  <a:off x="3264" y="2640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15460" name="Group 105"/>
                  <p:cNvGrpSpPr/>
                  <p:nvPr/>
                </p:nvGrpSpPr>
                <p:grpSpPr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15461" name="Oval 106"/>
                    <p:cNvSpPr/>
                    <p:nvPr/>
                  </p:nvSpPr>
                  <p:spPr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462" name="Line 107"/>
                    <p:cNvSpPr/>
                    <p:nvPr/>
                  </p:nvSpPr>
                  <p:spPr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5463" name="Line 108"/>
                  <p:cNvSpPr/>
                  <p:nvPr/>
                </p:nvSpPr>
                <p:spPr>
                  <a:xfrm>
                    <a:off x="3072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64" name="Group 109"/>
                <p:cNvGrpSpPr/>
                <p:nvPr/>
              </p:nvGrpSpPr>
              <p:grpSpPr>
                <a:xfrm>
                  <a:off x="2832" y="3024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15465" name="Group 110"/>
                  <p:cNvGrpSpPr/>
                  <p:nvPr/>
                </p:nvGrpSpPr>
                <p:grpSpPr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15466" name="Oval 111"/>
                    <p:cNvSpPr/>
                    <p:nvPr/>
                  </p:nvSpPr>
                  <p:spPr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467" name="Line 112"/>
                    <p:cNvSpPr/>
                    <p:nvPr/>
                  </p:nvSpPr>
                  <p:spPr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5468" name="Line 113"/>
                  <p:cNvSpPr/>
                  <p:nvPr/>
                </p:nvSpPr>
                <p:spPr>
                  <a:xfrm>
                    <a:off x="3072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69" name="Group 114"/>
                <p:cNvGrpSpPr/>
                <p:nvPr/>
              </p:nvGrpSpPr>
              <p:grpSpPr>
                <a:xfrm>
                  <a:off x="3264" y="3024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15470" name="Group 115"/>
                  <p:cNvGrpSpPr/>
                  <p:nvPr/>
                </p:nvGrpSpPr>
                <p:grpSpPr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15471" name="Oval 116"/>
                    <p:cNvSpPr/>
                    <p:nvPr/>
                  </p:nvSpPr>
                  <p:spPr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472" name="Line 117"/>
                    <p:cNvSpPr/>
                    <p:nvPr/>
                  </p:nvSpPr>
                  <p:spPr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ln w="571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5473" name="Line 118"/>
                  <p:cNvSpPr/>
                  <p:nvPr/>
                </p:nvSpPr>
                <p:spPr>
                  <a:xfrm>
                    <a:off x="3072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74" name="Group 119"/>
                <p:cNvGrpSpPr/>
                <p:nvPr/>
              </p:nvGrpSpPr>
              <p:grpSpPr>
                <a:xfrm>
                  <a:off x="2400" y="3024"/>
                  <a:ext cx="288" cy="288"/>
                  <a:chOff x="1440" y="2592"/>
                  <a:chExt cx="288" cy="288"/>
                </a:xfrm>
              </p:grpSpPr>
              <p:sp>
                <p:nvSpPr>
                  <p:cNvPr id="15475" name="Oval 120"/>
                  <p:cNvSpPr/>
                  <p:nvPr/>
                </p:nvSpPr>
                <p:spPr>
                  <a:xfrm>
                    <a:off x="1440" y="2592"/>
                    <a:ext cx="288" cy="288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76" name="Line 121"/>
                  <p:cNvSpPr/>
                  <p:nvPr/>
                </p:nvSpPr>
                <p:spPr>
                  <a:xfrm>
                    <a:off x="1488" y="2736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477" name="Group 122"/>
                <p:cNvGrpSpPr/>
                <p:nvPr/>
              </p:nvGrpSpPr>
              <p:grpSpPr>
                <a:xfrm>
                  <a:off x="1968" y="3024"/>
                  <a:ext cx="288" cy="288"/>
                  <a:chOff x="1056" y="2688"/>
                  <a:chExt cx="288" cy="288"/>
                </a:xfrm>
              </p:grpSpPr>
              <p:sp>
                <p:nvSpPr>
                  <p:cNvPr id="15478" name="Oval 123"/>
                  <p:cNvSpPr/>
                  <p:nvPr/>
                </p:nvSpPr>
                <p:spPr>
                  <a:xfrm>
                    <a:off x="1056" y="2688"/>
                    <a:ext cx="288" cy="288"/>
                  </a:xfrm>
                  <a:prstGeom prst="ellipse">
                    <a:avLst/>
                  </a:prstGeom>
                  <a:noFill/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79" name="Line 124"/>
                  <p:cNvSpPr/>
                  <p:nvPr/>
                </p:nvSpPr>
                <p:spPr>
                  <a:xfrm>
                    <a:off x="1104" y="2832"/>
                    <a:ext cx="192" cy="0"/>
                  </a:xfrm>
                  <a:prstGeom prst="line">
                    <a:avLst/>
                  </a:prstGeom>
                  <a:ln w="571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80" name="Line 125"/>
                <p:cNvSpPr/>
                <p:nvPr/>
              </p:nvSpPr>
              <p:spPr>
                <a:xfrm>
                  <a:off x="2736" y="2160"/>
                  <a:ext cx="0" cy="12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81" name="Line 126"/>
                <p:cNvSpPr/>
                <p:nvPr/>
              </p:nvSpPr>
              <p:spPr>
                <a:xfrm>
                  <a:off x="1920" y="2160"/>
                  <a:ext cx="0" cy="12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82" name="Line 127"/>
                <p:cNvSpPr/>
                <p:nvPr/>
              </p:nvSpPr>
              <p:spPr>
                <a:xfrm>
                  <a:off x="3600" y="2160"/>
                  <a:ext cx="0" cy="12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5483" name="Text Box 128"/>
            <p:cNvSpPr txBox="1"/>
            <p:nvPr/>
          </p:nvSpPr>
          <p:spPr>
            <a:xfrm>
              <a:off x="1584" y="2103"/>
              <a:ext cx="33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84" name="Text Box 129"/>
            <p:cNvSpPr txBox="1"/>
            <p:nvPr/>
          </p:nvSpPr>
          <p:spPr>
            <a:xfrm>
              <a:off x="3696" y="2064"/>
              <a:ext cx="48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85" name="灯片编号占位符 128"/>
          <p:cNvSpPr txBox="1">
            <a:spLocks noGrp="1"/>
          </p:cNvSpPr>
          <p:nvPr/>
        </p:nvSpPr>
        <p:spPr>
          <a:xfrm>
            <a:off x="6992938" y="6483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en-US" altLang="zh-CN" sz="1200" b="1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7" grpId="0" build="p"/>
      <p:bldP spid="1546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/>
          <p:nvPr/>
        </p:nvSpPr>
        <p:spPr>
          <a:xfrm>
            <a:off x="990600" y="623888"/>
            <a:ext cx="8001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电压放大倍数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输入电阻 </a:t>
            </a:r>
            <a:r>
              <a:rPr lang="en-US" altLang="zh-CN" sz="26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、输出电阻 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600" b="1" i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Line 3"/>
          <p:cNvSpPr/>
          <p:nvPr/>
        </p:nvSpPr>
        <p:spPr>
          <a:xfrm>
            <a:off x="4343400" y="1295400"/>
            <a:ext cx="0" cy="2514600"/>
          </a:xfrm>
          <a:prstGeom prst="line">
            <a:avLst/>
          </a:prstGeom>
          <a:ln w="28575" cap="flat" cmpd="sng">
            <a:solidFill>
              <a:srgbClr val="800000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60420" name="组合 60419"/>
          <p:cNvGrpSpPr/>
          <p:nvPr/>
        </p:nvGrpSpPr>
        <p:grpSpPr>
          <a:xfrm>
            <a:off x="533400" y="1066800"/>
            <a:ext cx="3694113" cy="2819400"/>
            <a:chOff x="0" y="0"/>
            <a:chExt cx="2327" cy="1776"/>
          </a:xfrm>
        </p:grpSpPr>
        <p:grpSp>
          <p:nvGrpSpPr>
            <p:cNvPr id="99332" name="组合 60420"/>
            <p:cNvGrpSpPr/>
            <p:nvPr/>
          </p:nvGrpSpPr>
          <p:grpSpPr>
            <a:xfrm>
              <a:off x="0" y="0"/>
              <a:ext cx="2327" cy="1684"/>
              <a:chOff x="0" y="0"/>
              <a:chExt cx="2522" cy="1825"/>
            </a:xfrm>
          </p:grpSpPr>
          <p:sp>
            <p:nvSpPr>
              <p:cNvPr id="99333" name="Line 6"/>
              <p:cNvSpPr/>
              <p:nvPr/>
            </p:nvSpPr>
            <p:spPr>
              <a:xfrm>
                <a:off x="706" y="300"/>
                <a:ext cx="0" cy="86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4" name="Line 7"/>
              <p:cNvSpPr/>
              <p:nvPr/>
            </p:nvSpPr>
            <p:spPr>
              <a:xfrm>
                <a:off x="1866" y="781"/>
                <a:ext cx="0" cy="100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5" name="Line 8"/>
              <p:cNvSpPr/>
              <p:nvPr/>
            </p:nvSpPr>
            <p:spPr>
              <a:xfrm>
                <a:off x="1185" y="1308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6" name="Line 9"/>
              <p:cNvSpPr/>
              <p:nvPr/>
            </p:nvSpPr>
            <p:spPr>
              <a:xfrm>
                <a:off x="714" y="300"/>
                <a:ext cx="1536" cy="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7" name="Line 10"/>
              <p:cNvSpPr/>
              <p:nvPr/>
            </p:nvSpPr>
            <p:spPr>
              <a:xfrm>
                <a:off x="999" y="102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8" name="Line 11"/>
              <p:cNvSpPr/>
              <p:nvPr/>
            </p:nvSpPr>
            <p:spPr>
              <a:xfrm flipV="1">
                <a:off x="999" y="972"/>
                <a:ext cx="192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39" name="Line 12"/>
              <p:cNvSpPr/>
              <p:nvPr/>
            </p:nvSpPr>
            <p:spPr>
              <a:xfrm>
                <a:off x="999" y="1212"/>
                <a:ext cx="192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99340" name="Text Box 13"/>
              <p:cNvSpPr txBox="1"/>
              <p:nvPr/>
            </p:nvSpPr>
            <p:spPr>
              <a:xfrm>
                <a:off x="229" y="773"/>
                <a:ext cx="333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41" name="Line 14"/>
              <p:cNvSpPr/>
              <p:nvPr/>
            </p:nvSpPr>
            <p:spPr>
              <a:xfrm flipH="1">
                <a:off x="80" y="1164"/>
                <a:ext cx="250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2" name="Line 15"/>
              <p:cNvSpPr/>
              <p:nvPr/>
            </p:nvSpPr>
            <p:spPr>
              <a:xfrm flipH="1">
                <a:off x="426" y="1158"/>
                <a:ext cx="572" cy="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3" name="Line 16"/>
              <p:cNvSpPr/>
              <p:nvPr/>
            </p:nvSpPr>
            <p:spPr>
              <a:xfrm>
                <a:off x="90" y="1788"/>
                <a:ext cx="220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4" name="Line 17"/>
              <p:cNvSpPr/>
              <p:nvPr/>
            </p:nvSpPr>
            <p:spPr>
              <a:xfrm>
                <a:off x="1191" y="792"/>
                <a:ext cx="384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99345" name="组合 60433"/>
              <p:cNvGrpSpPr/>
              <p:nvPr/>
            </p:nvGrpSpPr>
            <p:grpSpPr>
              <a:xfrm>
                <a:off x="1575" y="672"/>
                <a:ext cx="96" cy="240"/>
                <a:chOff x="0" y="0"/>
                <a:chExt cx="96" cy="240"/>
              </a:xfrm>
            </p:grpSpPr>
            <p:sp>
              <p:nvSpPr>
                <p:cNvPr id="99346" name="Line 19"/>
                <p:cNvSpPr/>
                <p:nvPr/>
              </p:nvSpPr>
              <p:spPr>
                <a:xfrm>
                  <a:off x="0" y="0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347" name="Line 20"/>
                <p:cNvSpPr/>
                <p:nvPr/>
              </p:nvSpPr>
              <p:spPr>
                <a:xfrm>
                  <a:off x="96" y="0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9348" name="Line 21"/>
              <p:cNvSpPr/>
              <p:nvPr/>
            </p:nvSpPr>
            <p:spPr>
              <a:xfrm>
                <a:off x="1671" y="792"/>
                <a:ext cx="57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9" name="Text Box 22"/>
              <p:cNvSpPr txBox="1"/>
              <p:nvPr/>
            </p:nvSpPr>
            <p:spPr>
              <a:xfrm>
                <a:off x="831" y="346"/>
                <a:ext cx="326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0" name="Text Box 23"/>
              <p:cNvSpPr txBox="1"/>
              <p:nvPr/>
            </p:nvSpPr>
            <p:spPr>
              <a:xfrm>
                <a:off x="357" y="480"/>
                <a:ext cx="341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1" name="Text Box 24"/>
              <p:cNvSpPr txBox="1"/>
              <p:nvPr/>
            </p:nvSpPr>
            <p:spPr>
              <a:xfrm>
                <a:off x="1940" y="0"/>
                <a:ext cx="582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/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+V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2" name="Text Box 25"/>
              <p:cNvSpPr txBox="1"/>
              <p:nvPr/>
            </p:nvSpPr>
            <p:spPr>
              <a:xfrm>
                <a:off x="1455" y="368"/>
                <a:ext cx="334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3" name="Text Box 26"/>
              <p:cNvSpPr txBox="1"/>
              <p:nvPr/>
            </p:nvSpPr>
            <p:spPr>
              <a:xfrm>
                <a:off x="1516" y="1201"/>
                <a:ext cx="357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4" name="Text Box 27"/>
              <p:cNvSpPr txBox="1"/>
              <p:nvPr/>
            </p:nvSpPr>
            <p:spPr>
              <a:xfrm>
                <a:off x="2090" y="610"/>
                <a:ext cx="267" cy="11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+</a:t>
                </a: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FF3300"/>
                    </a:solidFill>
                    <a:latin typeface="Symbol" panose="05050102010706020507" pitchFamily="18" charset="2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>
                  <a:solidFill>
                    <a:srgbClr val="FF3300"/>
                  </a:solidFill>
                  <a:latin typeface="Symbol" panose="05050102010706020507" pitchFamily="18" charset="2"/>
                  <a:ea typeface="方正琥珀繁体" pitchFamily="2" charset="-122"/>
                </a:endParaRPr>
              </a:p>
            </p:txBody>
          </p:sp>
          <p:sp>
            <p:nvSpPr>
              <p:cNvPr id="99355" name="Text Box 28"/>
              <p:cNvSpPr txBox="1"/>
              <p:nvPr/>
            </p:nvSpPr>
            <p:spPr>
              <a:xfrm>
                <a:off x="442" y="897"/>
                <a:ext cx="243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6" name="Text Box 29"/>
              <p:cNvSpPr txBox="1"/>
              <p:nvPr/>
            </p:nvSpPr>
            <p:spPr>
              <a:xfrm>
                <a:off x="1371" y="534"/>
                <a:ext cx="243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57" name="Line 30"/>
              <p:cNvSpPr/>
              <p:nvPr/>
            </p:nvSpPr>
            <p:spPr>
              <a:xfrm>
                <a:off x="1197" y="300"/>
                <a:ext cx="0" cy="6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99358" name="组合 60446"/>
              <p:cNvGrpSpPr/>
              <p:nvPr/>
            </p:nvGrpSpPr>
            <p:grpSpPr>
              <a:xfrm>
                <a:off x="352" y="1050"/>
                <a:ext cx="96" cy="240"/>
                <a:chOff x="0" y="0"/>
                <a:chExt cx="96" cy="240"/>
              </a:xfrm>
            </p:grpSpPr>
            <p:sp>
              <p:nvSpPr>
                <p:cNvPr id="99359" name="Line 32"/>
                <p:cNvSpPr/>
                <p:nvPr/>
              </p:nvSpPr>
              <p:spPr>
                <a:xfrm>
                  <a:off x="0" y="0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360" name="Line 33"/>
                <p:cNvSpPr/>
                <p:nvPr/>
              </p:nvSpPr>
              <p:spPr>
                <a:xfrm>
                  <a:off x="96" y="0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9361" name="Text Box 34"/>
              <p:cNvSpPr txBox="1"/>
              <p:nvPr/>
            </p:nvSpPr>
            <p:spPr>
              <a:xfrm>
                <a:off x="1147" y="996"/>
                <a:ext cx="415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VT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2" name="Rectangle 35"/>
              <p:cNvSpPr/>
              <p:nvPr/>
            </p:nvSpPr>
            <p:spPr>
              <a:xfrm rot="-5400000">
                <a:off x="546" y="706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3" name="Rectangle 36"/>
              <p:cNvSpPr/>
              <p:nvPr/>
            </p:nvSpPr>
            <p:spPr>
              <a:xfrm rot="-5400000">
                <a:off x="1029" y="516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4" name="Rectangle 37"/>
              <p:cNvSpPr/>
              <p:nvPr/>
            </p:nvSpPr>
            <p:spPr>
              <a:xfrm rot="-5400000">
                <a:off x="1698" y="1216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5" name="Oval 38"/>
              <p:cNvSpPr/>
              <p:nvPr/>
            </p:nvSpPr>
            <p:spPr>
              <a:xfrm>
                <a:off x="1127" y="1736"/>
                <a:ext cx="81" cy="81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6" name="Oval 39"/>
              <p:cNvSpPr/>
              <p:nvPr/>
            </p:nvSpPr>
            <p:spPr>
              <a:xfrm>
                <a:off x="2242" y="283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7" name="Oval 40"/>
              <p:cNvSpPr/>
              <p:nvPr/>
            </p:nvSpPr>
            <p:spPr>
              <a:xfrm>
                <a:off x="2241" y="768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8" name="Oval 41"/>
              <p:cNvSpPr/>
              <p:nvPr/>
            </p:nvSpPr>
            <p:spPr>
              <a:xfrm>
                <a:off x="2286" y="1751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9" name="Oval 42"/>
              <p:cNvSpPr/>
              <p:nvPr/>
            </p:nvSpPr>
            <p:spPr>
              <a:xfrm>
                <a:off x="27" y="1763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70" name="Oval 43"/>
              <p:cNvSpPr/>
              <p:nvPr/>
            </p:nvSpPr>
            <p:spPr>
              <a:xfrm>
                <a:off x="27" y="1130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71" name="Rectangle 44"/>
              <p:cNvSpPr/>
              <p:nvPr/>
            </p:nvSpPr>
            <p:spPr>
              <a:xfrm>
                <a:off x="810" y="876"/>
                <a:ext cx="672" cy="624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9372" name="组合 60460"/>
              <p:cNvGrpSpPr/>
              <p:nvPr/>
            </p:nvGrpSpPr>
            <p:grpSpPr>
              <a:xfrm>
                <a:off x="0" y="964"/>
                <a:ext cx="244" cy="861"/>
                <a:chOff x="0" y="0"/>
                <a:chExt cx="244" cy="861"/>
              </a:xfrm>
            </p:grpSpPr>
            <p:sp>
              <p:nvSpPr>
                <p:cNvPr id="99373" name="Text Box 46"/>
                <p:cNvSpPr txBox="1"/>
                <p:nvPr/>
              </p:nvSpPr>
              <p:spPr>
                <a:xfrm>
                  <a:off x="0" y="0"/>
                  <a:ext cx="244" cy="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b="1" i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方正琥珀繁体" pitchFamily="2" charset="-122"/>
                    </a:rPr>
                    <a:t>+</a:t>
                  </a:r>
                  <a:endParaRPr lang="en-US" altLang="zh-CN" sz="24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</a:pPr>
                  <a:r>
                    <a:rPr lang="en-US" altLang="zh-CN" sz="24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方正琥珀繁体" pitchFamily="2" charset="-122"/>
                      <a:sym typeface="Symbol" panose="05050102010706020507" pitchFamily="18" charset="2"/>
                    </a:rPr>
                    <a:t></a:t>
                  </a:r>
                  <a:endParaRPr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</a:endParaRPr>
                </a:p>
              </p:txBody>
            </p:sp>
            <p:graphicFrame>
              <p:nvGraphicFramePr>
                <p:cNvPr id="99374" name="对象 60462"/>
                <p:cNvGraphicFramePr>
                  <a:graphicFrameLocks noChangeAspect="1"/>
                </p:cNvGraphicFramePr>
                <p:nvPr/>
              </p:nvGraphicFramePr>
              <p:xfrm>
                <a:off x="20" y="392"/>
                <a:ext cx="214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6" name="" r:id="rId1" imgW="228600" imgH="279400" progId="Equation.3">
                        <p:embed/>
                      </p:oleObj>
                    </mc:Choice>
                    <mc:Fallback>
                      <p:oleObj name="" r:id="rId1" imgW="228600" imgH="279400" progId="Equation.3">
                        <p:embed/>
                        <p:pic>
                          <p:nvPicPr>
                            <p:cNvPr id="0" name="图片 3115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" y="392"/>
                              <a:ext cx="214" cy="26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99375" name="对象 60463"/>
              <p:cNvGraphicFramePr>
                <a:graphicFrameLocks noChangeAspect="1"/>
              </p:cNvGraphicFramePr>
              <p:nvPr/>
            </p:nvGraphicFramePr>
            <p:xfrm>
              <a:off x="2134" y="1068"/>
              <a:ext cx="356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3" imgW="279400" imgH="279400" progId="Equation.3">
                      <p:embed/>
                    </p:oleObj>
                  </mc:Choice>
                  <mc:Fallback>
                    <p:oleObj name="" r:id="rId3" imgW="279400" imgH="2794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134" y="1068"/>
                            <a:ext cx="356" cy="3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376" name="组合 60464"/>
            <p:cNvGrpSpPr/>
            <p:nvPr/>
          </p:nvGrpSpPr>
          <p:grpSpPr>
            <a:xfrm>
              <a:off x="1008" y="1680"/>
              <a:ext cx="192" cy="96"/>
              <a:chOff x="0" y="0"/>
              <a:chExt cx="192" cy="96"/>
            </a:xfrm>
          </p:grpSpPr>
          <p:sp>
            <p:nvSpPr>
              <p:cNvPr id="99377" name="Line 50"/>
              <p:cNvSpPr/>
              <p:nvPr/>
            </p:nvSpPr>
            <p:spPr>
              <a:xfrm>
                <a:off x="96" y="0"/>
                <a:ext cx="0" cy="9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78" name="Line 51"/>
              <p:cNvSpPr/>
              <p:nvPr/>
            </p:nvSpPr>
            <p:spPr>
              <a:xfrm>
                <a:off x="0" y="9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79" name="Oval 52"/>
            <p:cNvSpPr/>
            <p:nvPr/>
          </p:nvSpPr>
          <p:spPr>
            <a:xfrm>
              <a:off x="1075" y="25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80" name="Oval 53"/>
            <p:cNvSpPr/>
            <p:nvPr/>
          </p:nvSpPr>
          <p:spPr>
            <a:xfrm>
              <a:off x="1696" y="69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81" name="Oval 54"/>
            <p:cNvSpPr/>
            <p:nvPr/>
          </p:nvSpPr>
          <p:spPr>
            <a:xfrm>
              <a:off x="1076" y="717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82" name="Oval 55"/>
            <p:cNvSpPr/>
            <p:nvPr/>
          </p:nvSpPr>
          <p:spPr>
            <a:xfrm>
              <a:off x="612" y="104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0472" name="对象 60471"/>
          <p:cNvGraphicFramePr>
            <a:graphicFrameLocks noChangeAspect="1"/>
          </p:cNvGraphicFramePr>
          <p:nvPr/>
        </p:nvGraphicFramePr>
        <p:xfrm>
          <a:off x="2555875" y="4508500"/>
          <a:ext cx="22050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117600" imgH="279400" progId="Equation.3">
                  <p:embed/>
                </p:oleObj>
              </mc:Choice>
              <mc:Fallback>
                <p:oleObj name="" r:id="rId5" imgW="1117600" imgH="279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4508500"/>
                        <a:ext cx="220503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3" name="对象 60472"/>
          <p:cNvGraphicFramePr>
            <a:graphicFrameLocks noChangeAspect="1"/>
          </p:cNvGraphicFramePr>
          <p:nvPr/>
        </p:nvGraphicFramePr>
        <p:xfrm>
          <a:off x="5435600" y="4437063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3149600" imgH="546100" progId="Equation.3">
                  <p:embed/>
                </p:oleObj>
              </mc:Choice>
              <mc:Fallback>
                <p:oleObj name="" r:id="rId7" imgW="3149600" imgH="546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5600" y="4437063"/>
                        <a:ext cx="2590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4" name="对象 60473"/>
          <p:cNvGraphicFramePr>
            <a:graphicFrameLocks noChangeAspect="1"/>
          </p:cNvGraphicFramePr>
          <p:nvPr/>
        </p:nvGraphicFramePr>
        <p:xfrm>
          <a:off x="684213" y="4292600"/>
          <a:ext cx="1371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1714500" imgH="1117600" progId="Equation.3">
                  <p:embed/>
                </p:oleObj>
              </mc:Choice>
              <mc:Fallback>
                <p:oleObj name="" r:id="rId9" imgW="1714500" imgH="1117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4292600"/>
                        <a:ext cx="1371600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5" name="对象 60474"/>
          <p:cNvGraphicFramePr>
            <a:graphicFrameLocks noChangeAspect="1"/>
          </p:cNvGraphicFramePr>
          <p:nvPr/>
        </p:nvGraphicFramePr>
        <p:xfrm>
          <a:off x="611188" y="5013325"/>
          <a:ext cx="3810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4699000" imgH="1117600" progId="Equation.3">
                  <p:embed/>
                </p:oleObj>
              </mc:Choice>
              <mc:Fallback>
                <p:oleObj name="" r:id="rId11" imgW="4699000" imgH="1117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5013325"/>
                        <a:ext cx="381000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6" name="对象 60475"/>
          <p:cNvGraphicFramePr>
            <a:graphicFrameLocks noChangeAspect="1"/>
          </p:cNvGraphicFramePr>
          <p:nvPr/>
        </p:nvGraphicFramePr>
        <p:xfrm>
          <a:off x="5724525" y="4797425"/>
          <a:ext cx="20939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2667000" imgH="533400" progId="Equation.3">
                  <p:embed/>
                </p:oleObj>
              </mc:Choice>
              <mc:Fallback>
                <p:oleObj name="" r:id="rId13" imgW="2667000" imgH="533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4525" y="4797425"/>
                        <a:ext cx="2093913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77" name="Text Box 61"/>
          <p:cNvSpPr txBox="1"/>
          <p:nvPr/>
        </p:nvSpPr>
        <p:spPr>
          <a:xfrm>
            <a:off x="5580063" y="5229225"/>
            <a:ext cx="2667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 </a:t>
            </a:r>
            <a:r>
              <a:rPr lang="en-US" altLang="zh-CN" sz="26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8" name="Text Box 62"/>
          <p:cNvSpPr txBox="1"/>
          <p:nvPr/>
        </p:nvSpPr>
        <p:spPr>
          <a:xfrm>
            <a:off x="5795963" y="5734050"/>
            <a:ext cx="2362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6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600" b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79" name="组合 60478"/>
          <p:cNvGrpSpPr/>
          <p:nvPr/>
        </p:nvGrpSpPr>
        <p:grpSpPr>
          <a:xfrm>
            <a:off x="4572000" y="1143000"/>
            <a:ext cx="4572000" cy="2849563"/>
            <a:chOff x="0" y="0"/>
            <a:chExt cx="2880" cy="1795"/>
          </a:xfrm>
        </p:grpSpPr>
        <p:graphicFrame>
          <p:nvGraphicFramePr>
            <p:cNvPr id="99391" name="对象 60479"/>
            <p:cNvGraphicFramePr>
              <a:graphicFrameLocks noChangeAspect="1"/>
            </p:cNvGraphicFramePr>
            <p:nvPr/>
          </p:nvGraphicFramePr>
          <p:xfrm>
            <a:off x="2593" y="787"/>
            <a:ext cx="28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254000" imgH="304800" progId="Equation.3">
                    <p:embed/>
                  </p:oleObj>
                </mc:Choice>
                <mc:Fallback>
                  <p:oleObj name="" r:id="rId15" imgW="254000" imgH="304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93" y="787"/>
                          <a:ext cx="287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392" name="组合 60480"/>
            <p:cNvGrpSpPr/>
            <p:nvPr/>
          </p:nvGrpSpPr>
          <p:grpSpPr>
            <a:xfrm>
              <a:off x="0" y="0"/>
              <a:ext cx="2785" cy="1795"/>
              <a:chOff x="0" y="0"/>
              <a:chExt cx="2785" cy="1795"/>
            </a:xfrm>
          </p:grpSpPr>
          <p:sp>
            <p:nvSpPr>
              <p:cNvPr id="99393" name="Line 66"/>
              <p:cNvSpPr/>
              <p:nvPr/>
            </p:nvSpPr>
            <p:spPr>
              <a:xfrm>
                <a:off x="1014" y="454"/>
                <a:ext cx="0" cy="110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94" name="Line 67"/>
              <p:cNvSpPr/>
              <p:nvPr/>
            </p:nvSpPr>
            <p:spPr>
              <a:xfrm>
                <a:off x="193" y="460"/>
                <a:ext cx="816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95" name="Line 68"/>
              <p:cNvSpPr/>
              <p:nvPr/>
            </p:nvSpPr>
            <p:spPr>
              <a:xfrm>
                <a:off x="1453" y="1123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96" name="Line 69"/>
              <p:cNvSpPr/>
              <p:nvPr/>
            </p:nvSpPr>
            <p:spPr>
              <a:xfrm flipV="1">
                <a:off x="1459" y="451"/>
                <a:ext cx="0" cy="40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99397" name="组合 60485"/>
              <p:cNvGrpSpPr/>
              <p:nvPr/>
            </p:nvGrpSpPr>
            <p:grpSpPr>
              <a:xfrm>
                <a:off x="1345" y="1555"/>
                <a:ext cx="192" cy="96"/>
                <a:chOff x="0" y="0"/>
                <a:chExt cx="192" cy="96"/>
              </a:xfrm>
            </p:grpSpPr>
            <p:sp>
              <p:nvSpPr>
                <p:cNvPr id="99398" name="Line 71"/>
                <p:cNvSpPr/>
                <p:nvPr/>
              </p:nvSpPr>
              <p:spPr>
                <a:xfrm>
                  <a:off x="96" y="0"/>
                  <a:ext cx="0" cy="96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399" name="Line 72"/>
                <p:cNvSpPr/>
                <p:nvPr/>
              </p:nvSpPr>
              <p:spPr>
                <a:xfrm>
                  <a:off x="0" y="96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9400" name="Text Box 73"/>
              <p:cNvSpPr txBox="1"/>
              <p:nvPr/>
            </p:nvSpPr>
            <p:spPr>
              <a:xfrm>
                <a:off x="565" y="883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 err="1">
                    <a:latin typeface="Times New Roman" panose="02020603050405020304" pitchFamily="18" charset="0"/>
                    <a:ea typeface="方正琥珀繁体" pitchFamily="2" charset="-122"/>
                  </a:rPr>
                  <a:t>r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方正琥珀繁体" pitchFamily="2" charset="-122"/>
                  </a:rPr>
                  <a:t>be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方正琥珀繁体" pitchFamily="2" charset="-122"/>
                  </a:rPr>
                  <a:t> </a:t>
                </a:r>
                <a:endParaRPr lang="en-US" altLang="zh-CN" sz="2400" b="1" i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9401" name="Text Box 74"/>
              <p:cNvSpPr txBox="1"/>
              <p:nvPr/>
            </p:nvSpPr>
            <p:spPr>
              <a:xfrm>
                <a:off x="1153" y="1507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e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9402" name="Text Box 75"/>
              <p:cNvSpPr txBox="1"/>
              <p:nvPr/>
            </p:nvSpPr>
            <p:spPr>
              <a:xfrm>
                <a:off x="287" y="163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9403" name="Text Box 76"/>
              <p:cNvSpPr txBox="1"/>
              <p:nvPr/>
            </p:nvSpPr>
            <p:spPr>
              <a:xfrm>
                <a:off x="1816" y="211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>
                    <a:latin typeface="Times New Roman" panose="02020603050405020304" pitchFamily="18" charset="0"/>
                    <a:ea typeface="方正琥珀繁体" pitchFamily="2" charset="-122"/>
                  </a:rPr>
                  <a:t>c</a:t>
                </a:r>
                <a:endParaRPr lang="en-US" altLang="zh-CN" sz="2000" b="1"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99404" name="Line 77"/>
              <p:cNvSpPr/>
              <p:nvPr/>
            </p:nvSpPr>
            <p:spPr>
              <a:xfrm flipH="1">
                <a:off x="1441" y="343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99405" name="Line 78"/>
              <p:cNvSpPr/>
              <p:nvPr/>
            </p:nvSpPr>
            <p:spPr>
              <a:xfrm rot="-5400000">
                <a:off x="702" y="202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99406" name="Line 79"/>
              <p:cNvSpPr/>
              <p:nvPr/>
            </p:nvSpPr>
            <p:spPr>
              <a:xfrm>
                <a:off x="529" y="451"/>
                <a:ext cx="0" cy="110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407" name="Text Box 80"/>
              <p:cNvSpPr txBox="1"/>
              <p:nvPr/>
            </p:nvSpPr>
            <p:spPr>
              <a:xfrm>
                <a:off x="1939" y="862"/>
                <a:ext cx="3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08" name="Text Box 81"/>
              <p:cNvSpPr txBox="1"/>
              <p:nvPr/>
            </p:nvSpPr>
            <p:spPr>
              <a:xfrm>
                <a:off x="2305" y="883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09" name="Text Box 82"/>
              <p:cNvSpPr txBox="1"/>
              <p:nvPr/>
            </p:nvSpPr>
            <p:spPr>
              <a:xfrm>
                <a:off x="121" y="906"/>
                <a:ext cx="4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sz="2400" b="1" i="1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="1" baseline="-2500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10" name="Rectangle 83"/>
              <p:cNvSpPr/>
              <p:nvPr/>
            </p:nvSpPr>
            <p:spPr>
              <a:xfrm>
                <a:off x="481" y="835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11" name="Rectangle 84"/>
              <p:cNvSpPr/>
              <p:nvPr/>
            </p:nvSpPr>
            <p:spPr>
              <a:xfrm>
                <a:off x="966" y="835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12" name="Line 85"/>
              <p:cNvSpPr/>
              <p:nvPr/>
            </p:nvSpPr>
            <p:spPr>
              <a:xfrm>
                <a:off x="1441" y="451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413" name="Line 86"/>
              <p:cNvSpPr/>
              <p:nvPr/>
            </p:nvSpPr>
            <p:spPr>
              <a:xfrm>
                <a:off x="193" y="1555"/>
                <a:ext cx="24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99414" name="对象 60502"/>
              <p:cNvGraphicFramePr>
                <a:graphicFrameLocks noChangeAspect="1"/>
              </p:cNvGraphicFramePr>
              <p:nvPr/>
            </p:nvGraphicFramePr>
            <p:xfrm>
              <a:off x="565" y="36"/>
              <a:ext cx="26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17" imgW="177800" imgH="241300" progId="Equation.3">
                      <p:embed/>
                    </p:oleObj>
                  </mc:Choice>
                  <mc:Fallback>
                    <p:oleObj name="" r:id="rId17" imgW="177800" imgH="24130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65" y="36"/>
                            <a:ext cx="266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15" name="对象 60503"/>
              <p:cNvGraphicFramePr>
                <a:graphicFrameLocks noChangeAspect="1"/>
              </p:cNvGraphicFramePr>
              <p:nvPr/>
            </p:nvGraphicFramePr>
            <p:xfrm>
              <a:off x="1489" y="0"/>
              <a:ext cx="30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9" imgW="165100" imgH="241300" progId="Equation.3">
                      <p:embed/>
                    </p:oleObj>
                  </mc:Choice>
                  <mc:Fallback>
                    <p:oleObj name="" r:id="rId19" imgW="165100" imgH="2413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489" y="0"/>
                            <a:ext cx="305" cy="3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16" name="对象 60504"/>
              <p:cNvGraphicFramePr>
                <a:graphicFrameLocks noChangeAspect="1"/>
              </p:cNvGraphicFramePr>
              <p:nvPr/>
            </p:nvGraphicFramePr>
            <p:xfrm>
              <a:off x="1057" y="1027"/>
              <a:ext cx="419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21" imgW="304800" imgH="279400" progId="Equation.3">
                      <p:embed/>
                    </p:oleObj>
                  </mc:Choice>
                  <mc:Fallback>
                    <p:oleObj name="" r:id="rId21" imgW="304800" imgH="2794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57" y="1027"/>
                            <a:ext cx="419" cy="3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417" name="Text Box 90"/>
              <p:cNvSpPr txBox="1"/>
              <p:nvPr/>
            </p:nvSpPr>
            <p:spPr>
              <a:xfrm>
                <a:off x="16" y="403"/>
                <a:ext cx="225" cy="1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18" name="Text Box 91"/>
              <p:cNvSpPr txBox="1"/>
              <p:nvPr/>
            </p:nvSpPr>
            <p:spPr>
              <a:xfrm>
                <a:off x="2560" y="403"/>
                <a:ext cx="225" cy="1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19" name="Oval 92"/>
              <p:cNvSpPr/>
              <p:nvPr/>
            </p:nvSpPr>
            <p:spPr>
              <a:xfrm>
                <a:off x="489" y="44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9420" name="组合 60508"/>
              <p:cNvGrpSpPr/>
              <p:nvPr/>
            </p:nvGrpSpPr>
            <p:grpSpPr>
              <a:xfrm>
                <a:off x="1297" y="835"/>
                <a:ext cx="322" cy="288"/>
                <a:chOff x="0" y="0"/>
                <a:chExt cx="288" cy="288"/>
              </a:xfrm>
            </p:grpSpPr>
            <p:sp>
              <p:nvSpPr>
                <p:cNvPr id="99421" name="Oval 94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422" name="Line 95"/>
                <p:cNvSpPr/>
                <p:nvPr/>
              </p:nvSpPr>
              <p:spPr>
                <a:xfrm>
                  <a:off x="144" y="48"/>
                  <a:ext cx="0" cy="24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99423" name="Line 96"/>
              <p:cNvSpPr/>
              <p:nvPr/>
            </p:nvSpPr>
            <p:spPr>
              <a:xfrm>
                <a:off x="1930" y="460"/>
                <a:ext cx="0" cy="109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424" name="Rectangle 97"/>
              <p:cNvSpPr/>
              <p:nvPr/>
            </p:nvSpPr>
            <p:spPr>
              <a:xfrm>
                <a:off x="1873" y="883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25" name="Line 98"/>
              <p:cNvSpPr/>
              <p:nvPr/>
            </p:nvSpPr>
            <p:spPr>
              <a:xfrm flipH="1">
                <a:off x="2348" y="451"/>
                <a:ext cx="5" cy="111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426" name="Rectangle 99"/>
              <p:cNvSpPr/>
              <p:nvPr/>
            </p:nvSpPr>
            <p:spPr>
              <a:xfrm>
                <a:off x="2291" y="89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27" name="Oval 100"/>
              <p:cNvSpPr/>
              <p:nvPr/>
            </p:nvSpPr>
            <p:spPr>
              <a:xfrm>
                <a:off x="1901" y="43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28" name="Oval 101"/>
              <p:cNvSpPr/>
              <p:nvPr/>
            </p:nvSpPr>
            <p:spPr>
              <a:xfrm>
                <a:off x="2319" y="43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29" name="Oval 102"/>
              <p:cNvSpPr/>
              <p:nvPr/>
            </p:nvSpPr>
            <p:spPr>
              <a:xfrm>
                <a:off x="489" y="151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0" name="Oval 103"/>
              <p:cNvSpPr/>
              <p:nvPr/>
            </p:nvSpPr>
            <p:spPr>
              <a:xfrm>
                <a:off x="975" y="152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1" name="Oval 104"/>
              <p:cNvSpPr/>
              <p:nvPr/>
            </p:nvSpPr>
            <p:spPr>
              <a:xfrm>
                <a:off x="1415" y="152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2" name="Oval 105"/>
              <p:cNvSpPr/>
              <p:nvPr/>
            </p:nvSpPr>
            <p:spPr>
              <a:xfrm>
                <a:off x="1901" y="151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3" name="Oval 106"/>
              <p:cNvSpPr/>
              <p:nvPr/>
            </p:nvSpPr>
            <p:spPr>
              <a:xfrm>
                <a:off x="2319" y="151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4" name="Oval 107"/>
              <p:cNvSpPr/>
              <p:nvPr/>
            </p:nvSpPr>
            <p:spPr>
              <a:xfrm>
                <a:off x="2619" y="42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5" name="Oval 108"/>
              <p:cNvSpPr/>
              <p:nvPr/>
            </p:nvSpPr>
            <p:spPr>
              <a:xfrm>
                <a:off x="2618" y="1510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6" name="Oval 109"/>
              <p:cNvSpPr/>
              <p:nvPr/>
            </p:nvSpPr>
            <p:spPr>
              <a:xfrm>
                <a:off x="163" y="1519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7" name="Oval 110"/>
              <p:cNvSpPr/>
              <p:nvPr/>
            </p:nvSpPr>
            <p:spPr>
              <a:xfrm>
                <a:off x="151" y="44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438" name="Rectangle 111"/>
              <p:cNvSpPr/>
              <p:nvPr/>
            </p:nvSpPr>
            <p:spPr>
              <a:xfrm>
                <a:off x="769" y="211"/>
                <a:ext cx="912" cy="1584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9439" name="对象 60527"/>
              <p:cNvGraphicFramePr>
                <a:graphicFrameLocks noChangeAspect="1"/>
              </p:cNvGraphicFramePr>
              <p:nvPr/>
            </p:nvGraphicFramePr>
            <p:xfrm>
              <a:off x="0" y="817"/>
              <a:ext cx="23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23" imgW="228600" imgH="279400" progId="Equation.3">
                      <p:embed/>
                    </p:oleObj>
                  </mc:Choice>
                  <mc:Fallback>
                    <p:oleObj name="" r:id="rId23" imgW="228600" imgH="2794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0" y="817"/>
                            <a:ext cx="239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0529" name="Text Box 113"/>
          <p:cNvSpPr txBox="1"/>
          <p:nvPr/>
        </p:nvSpPr>
        <p:spPr>
          <a:xfrm>
            <a:off x="1219200" y="41148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单管共射放大电路的等效电路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0530" name="对象 60529"/>
          <p:cNvGraphicFramePr>
            <a:graphicFrameLocks noChangeAspect="1"/>
          </p:cNvGraphicFramePr>
          <p:nvPr/>
        </p:nvGraphicFramePr>
        <p:xfrm>
          <a:off x="561975" y="5932488"/>
          <a:ext cx="365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5" imgW="2184400" imgH="508000" progId="Equation.3">
                  <p:embed/>
                </p:oleObj>
              </mc:Choice>
              <mc:Fallback>
                <p:oleObj name="" r:id="rId25" imgW="2184400" imgH="508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1975" y="5932488"/>
                        <a:ext cx="36560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42" name="对象 50186"/>
          <p:cNvGraphicFramePr/>
          <p:nvPr/>
        </p:nvGraphicFramePr>
        <p:xfrm>
          <a:off x="4851400" y="6192838"/>
          <a:ext cx="3357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7" imgW="1727200" imgH="419100" progId="Equation.3">
                  <p:embed/>
                </p:oleObj>
              </mc:Choice>
              <mc:Fallback>
                <p:oleObj name="" r:id="rId27" imgW="17272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51400" y="6192838"/>
                        <a:ext cx="3357563" cy="6127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77" grpId="0"/>
      <p:bldP spid="60478" grpId="0"/>
      <p:bldP spid="6052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/>
          <p:nvPr/>
        </p:nvSpPr>
        <p:spPr>
          <a:xfrm>
            <a:off x="468313" y="549275"/>
            <a:ext cx="7634287" cy="6492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600" b="1" dirty="0">
                <a:solidFill>
                  <a:srgbClr val="64200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★★放大电路的直流通路和交流通路</a:t>
            </a:r>
            <a:endParaRPr lang="zh-CN" altLang="zh-CN" sz="3600" b="1" dirty="0">
              <a:solidFill>
                <a:srgbClr val="64200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83301" name="Rectangle 3"/>
          <p:cNvSpPr/>
          <p:nvPr/>
        </p:nvSpPr>
        <p:spPr>
          <a:xfrm>
            <a:off x="684213" y="3284538"/>
            <a:ext cx="7986712" cy="1866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09600" indent="-609600">
              <a:spcBef>
                <a:spcPct val="20000"/>
              </a:spcBef>
            </a:pPr>
            <a:r>
              <a:rPr lang="en-US" altLang="zh-CN" sz="320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3200" dirty="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直流通路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：①</a:t>
            </a:r>
            <a:r>
              <a:rPr lang="zh-CN" altLang="en-US" sz="2800" b="1" i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 </a:t>
            </a:r>
            <a:r>
              <a:rPr lang="en-US" altLang="zh-CN" sz="2800" b="1" i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u</a:t>
            </a:r>
            <a:r>
              <a:rPr lang="en-US" altLang="zh-CN" sz="2800" b="1" i="1" baseline="-25000" err="1">
                <a:solidFill>
                  <a:srgbClr val="01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i</a:t>
            </a:r>
            <a:r>
              <a:rPr lang="en-US" altLang="zh-CN" sz="2800" b="1" i="1">
                <a:solidFill>
                  <a:srgbClr val="01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=0</a:t>
            </a:r>
            <a:r>
              <a:rPr lang="en-US" altLang="zh-CN" sz="2800" b="1" i="1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 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；②</a:t>
            </a:r>
            <a:r>
              <a:rPr lang="zh-CN" altLang="zh-CN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电容开路；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   ③电感相当于短路（线圈电阻近似为</a:t>
            </a:r>
            <a:r>
              <a:rPr lang="en-US" altLang="zh-CN" sz="2800" b="1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0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）。</a:t>
            </a:r>
            <a:endParaRPr lang="zh-CN" altLang="en-US" sz="2800" b="1" dirty="0">
              <a:solidFill>
                <a:srgbClr val="010000"/>
              </a:solidFill>
              <a:latin typeface="Arial" panose="020B0604020202020204" pitchFamily="34" charset="0"/>
              <a:ea typeface="华文楷体" panose="02010600040101010101" charset="-122"/>
            </a:endParaRPr>
          </a:p>
          <a:p>
            <a:pPr marL="609600" indent="-609600">
              <a:spcBef>
                <a:spcPct val="40000"/>
              </a:spcBef>
            </a:pPr>
            <a:r>
              <a:rPr lang="en-US" altLang="zh-CN" sz="320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3200" dirty="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交流通路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：①大容量电容相当于短路；②</a:t>
            </a:r>
            <a:r>
              <a:rPr lang="zh-CN" altLang="zh-CN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直流电源相当于短路（内阻为0）。</a:t>
            </a:r>
            <a:endParaRPr lang="zh-CN" altLang="zh-CN" sz="2800" b="1" dirty="0">
              <a:solidFill>
                <a:srgbClr val="010000"/>
              </a:solidFill>
              <a:latin typeface="Arial" panose="020B0604020202020204" pitchFamily="34" charset="0"/>
              <a:ea typeface="华文楷体" panose="02010600040101010101" charset="-122"/>
            </a:endParaRPr>
          </a:p>
          <a:p>
            <a:pPr marL="609600" indent="-609600">
              <a:spcBef>
                <a:spcPct val="40000"/>
              </a:spcBef>
            </a:pPr>
            <a:r>
              <a:rPr lang="en-US" altLang="zh-CN" sz="280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 dirty="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交流通路的</a:t>
            </a:r>
            <a:r>
              <a:rPr lang="zh-CN" altLang="en-US" sz="2800">
                <a:solidFill>
                  <a:srgbClr val="01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输出电阻计算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：若用外加电源法时，</a:t>
            </a:r>
            <a:r>
              <a:rPr lang="en-US" altLang="zh-CN" sz="2800" b="1" i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u</a:t>
            </a:r>
            <a:r>
              <a:rPr lang="en-US" altLang="zh-CN" sz="2800" b="1" i="1" baseline="-25000" err="1">
                <a:solidFill>
                  <a:srgbClr val="01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i</a:t>
            </a:r>
            <a:r>
              <a:rPr lang="en-US" altLang="zh-CN" sz="2800" b="1" i="1">
                <a:solidFill>
                  <a:srgbClr val="01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=0</a:t>
            </a:r>
            <a:r>
              <a:rPr lang="en-US" altLang="zh-CN" sz="2800" b="1" i="1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 </a:t>
            </a:r>
            <a:r>
              <a:rPr lang="zh-CN" altLang="en-US" sz="2800" b="1" i="1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，</a:t>
            </a:r>
            <a:r>
              <a:rPr lang="zh-CN" altLang="en-US" sz="2800" b="1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受控源保留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</a:rPr>
              <a:t>；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  <a:sym typeface="华文楷体" panose="02010600040101010101" charset="-122"/>
              </a:rPr>
              <a:t>若用开路短路法时，电路其他全</a:t>
            </a:r>
            <a:r>
              <a:rPr lang="zh-CN" altLang="en-US" sz="2800" b="1" err="1">
                <a:solidFill>
                  <a:srgbClr val="010000"/>
                </a:solidFill>
                <a:latin typeface="Times New Roman" panose="02020603050405020304" pitchFamily="18" charset="0"/>
                <a:ea typeface="华文楷体" panose="02010600040101010101" charset="-122"/>
                <a:sym typeface="华文楷体" panose="02010600040101010101" charset="-122"/>
              </a:rPr>
              <a:t>保留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华文楷体" panose="02010600040101010101" charset="-122"/>
                <a:sym typeface="华文楷体" panose="02010600040101010101" charset="-122"/>
              </a:rPr>
              <a:t>；</a:t>
            </a:r>
            <a:endParaRPr lang="zh-CN" altLang="zh-CN" sz="2800" b="1" dirty="0">
              <a:solidFill>
                <a:srgbClr val="010000"/>
              </a:solidFill>
              <a:latin typeface="Arial" panose="020B0604020202020204" pitchFamily="34" charset="0"/>
              <a:ea typeface="华文楷体" panose="02010600040101010101" charset="-122"/>
            </a:endParaRPr>
          </a:p>
        </p:txBody>
      </p:sp>
      <p:sp>
        <p:nvSpPr>
          <p:cNvPr id="100355" name="Text Box 4"/>
          <p:cNvSpPr txBox="1"/>
          <p:nvPr/>
        </p:nvSpPr>
        <p:spPr>
          <a:xfrm>
            <a:off x="684213" y="1268413"/>
            <a:ext cx="7920037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通常，放大电路中直流电源的作用和交流信号的作用共存，这使得电路的分析复杂化。为简化分析，将它们分开作用，引入直流通路和交流通路的概念。</a:t>
            </a:r>
            <a:endParaRPr lang="zh-CN" altLang="en-US" sz="2800" b="1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charRg st="4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charRg st="4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charRg st="8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1">
                                            <p:txEl>
                                              <p:charRg st="83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AutoShape 5"/>
          <p:cNvSpPr/>
          <p:nvPr/>
        </p:nvSpPr>
        <p:spPr>
          <a:xfrm>
            <a:off x="179388" y="4652963"/>
            <a:ext cx="1628775" cy="498475"/>
          </a:xfrm>
          <a:prstGeom prst="borderCallout2">
            <a:avLst>
              <a:gd name="adj1" fmla="val 22931"/>
              <a:gd name="adj2" fmla="val 104681"/>
              <a:gd name="adj3" fmla="val 22931"/>
              <a:gd name="adj4" fmla="val 120856"/>
              <a:gd name="adj5" fmla="val -85032"/>
              <a:gd name="adj6" fmla="val 137815"/>
            </a:avLst>
          </a:prstGeom>
          <a:solidFill>
            <a:srgbClr val="FFFFCC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查阅手册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8"/>
          <p:cNvSpPr/>
          <p:nvPr/>
        </p:nvSpPr>
        <p:spPr>
          <a:xfrm>
            <a:off x="539750" y="260350"/>
            <a:ext cx="7772400" cy="503238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★</a:t>
            </a:r>
            <a:r>
              <a: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</a:rPr>
              <a:t>基本共射放大电路的直流通路和交流通路</a:t>
            </a:r>
            <a:endParaRPr lang="zh-CN" altLang="en-US" sz="2800" dirty="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101379" name="Picture 3" descr="Dz02020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grayscl/>
            <a:lum bright="29999" contrast="78000"/>
          </a:blip>
          <a:stretch>
            <a:fillRect/>
          </a:stretch>
        </p:blipFill>
        <p:spPr>
          <a:xfrm>
            <a:off x="250825" y="1052513"/>
            <a:ext cx="3168650" cy="21256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graphicFrame>
        <p:nvGraphicFramePr>
          <p:cNvPr id="101380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6119813" y="981075"/>
          <a:ext cx="3024187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" imgW="1180465" imgH="939165" progId="Equation.3">
                  <p:embed/>
                </p:oleObj>
              </mc:Choice>
              <mc:Fallback>
                <p:oleObj name="" r:id="rId2" imgW="1180465" imgH="9391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9813" y="981075"/>
                        <a:ext cx="3024187" cy="2406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84663" y="3644900"/>
          <a:ext cx="45370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4" imgW="2298700" imgH="444500" progId="Equation.3">
                  <p:embed/>
                </p:oleObj>
              </mc:Choice>
              <mc:Fallback>
                <p:oleObj name="" r:id="rId4" imgW="2298700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4663" y="3644900"/>
                        <a:ext cx="4537075" cy="8778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Rectangle 2"/>
          <p:cNvSpPr/>
          <p:nvPr/>
        </p:nvSpPr>
        <p:spPr>
          <a:xfrm>
            <a:off x="395288" y="3716338"/>
            <a:ext cx="3024187" cy="60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dirty="0">
                <a:latin typeface="宋体" panose="02010600030101010101" pitchFamily="2" charset="-122"/>
                <a:ea typeface="华文楷体" panose="02010600040101010101" charset="-122"/>
              </a:rPr>
              <a:t>放大电路</a:t>
            </a:r>
            <a:r>
              <a:rPr lang="en-US" altLang="zh-CN" sz="2000" b="1">
                <a:latin typeface="宋体" panose="02010600030101010101" pitchFamily="2" charset="-122"/>
                <a:ea typeface="华文楷体" panose="02010600040101010101" charset="-122"/>
              </a:rPr>
              <a:t>-</a:t>
            </a:r>
            <a:r>
              <a:rPr lang="zh-CN" altLang="zh-CN" sz="2000" b="1" dirty="0">
                <a:latin typeface="宋体" panose="02010600030101010101" pitchFamily="2" charset="-122"/>
                <a:ea typeface="华文楷体" panose="02010600040101010101" charset="-122"/>
              </a:rPr>
              <a:t>交流等效模型</a:t>
            </a:r>
            <a:endParaRPr lang="zh-CN" altLang="zh-CN" sz="2000" b="1" dirty="0">
              <a:latin typeface="宋体" panose="02010600030101010101" pitchFamily="2" charset="-122"/>
              <a:ea typeface="华文楷体" panose="02010600040101010101" charset="-122"/>
            </a:endParaRPr>
          </a:p>
        </p:txBody>
      </p:sp>
      <p:graphicFrame>
        <p:nvGraphicFramePr>
          <p:cNvPr id="101383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4581525"/>
          <a:ext cx="40386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6" imgW="13344525" imgH="6334125" progId="MSPhotoEd.3">
                  <p:embed/>
                </p:oleObj>
              </mc:Choice>
              <mc:Fallback>
                <p:oleObj name="" r:id="rId6" imgW="13344525" imgH="6334125" progId="MSPhotoEd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4581525"/>
                        <a:ext cx="4038600" cy="1917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4" name="图片 1843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663" y="4652963"/>
            <a:ext cx="2767012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5" name="图片 1843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0288" y="5876925"/>
            <a:ext cx="1368425" cy="685800"/>
          </a:xfrm>
          <a:prstGeom prst="rect">
            <a:avLst/>
          </a:prstGeom>
          <a:noFill/>
          <a:ln w="3175">
            <a:noFill/>
          </a:ln>
        </p:spPr>
      </p:pic>
      <p:pic>
        <p:nvPicPr>
          <p:cNvPr id="101386" name="图片 1843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6100" y="5805488"/>
            <a:ext cx="2171700" cy="877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7" name="图片 1843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200" y="1052513"/>
            <a:ext cx="1847850" cy="216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388" name="Rectangle 2"/>
          <p:cNvSpPr/>
          <p:nvPr/>
        </p:nvSpPr>
        <p:spPr>
          <a:xfrm>
            <a:off x="3132138" y="836613"/>
            <a:ext cx="1296987" cy="60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zh-CN" sz="2000" b="1" dirty="0">
                <a:latin typeface="宋体" panose="02010600030101010101" pitchFamily="2" charset="-122"/>
                <a:ea typeface="华文楷体" panose="02010600040101010101" charset="-122"/>
              </a:rPr>
              <a:t>直流通路</a:t>
            </a:r>
            <a:endParaRPr lang="zh-CN" altLang="zh-CN" sz="2000" b="1" dirty="0">
              <a:latin typeface="宋体" panose="02010600030101010101" pitchFamily="2" charset="-122"/>
              <a:ea typeface="华文楷体" panose="02010600040101010101" charset="-122"/>
            </a:endParaRPr>
          </a:p>
        </p:txBody>
      </p:sp>
      <p:sp>
        <p:nvSpPr>
          <p:cNvPr id="101389" name="Rectangle 2"/>
          <p:cNvSpPr/>
          <p:nvPr/>
        </p:nvSpPr>
        <p:spPr>
          <a:xfrm>
            <a:off x="8316913" y="2060575"/>
            <a:ext cx="649287" cy="60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i="1" dirty="0">
                <a:latin typeface="Times New Roman" panose="02020603050405020304" pitchFamily="18" charset="0"/>
                <a:ea typeface="华文楷体" panose="02010600040101010101" charset="-122"/>
              </a:rPr>
              <a:t>Q</a:t>
            </a:r>
            <a:r>
              <a:rPr lang="zh-CN" altLang="en-US" sz="2000" b="1" dirty="0">
                <a:latin typeface="宋体" panose="02010600030101010101" pitchFamily="2" charset="-122"/>
                <a:ea typeface="华文楷体" panose="02010600040101010101" charset="-122"/>
              </a:rPr>
              <a:t>点</a:t>
            </a:r>
            <a:endParaRPr lang="zh-CN" altLang="zh-CN" sz="2000" b="1" dirty="0">
              <a:latin typeface="宋体" panose="02010600030101010101" pitchFamily="2" charset="-122"/>
              <a:ea typeface="华文楷体" panose="02010600040101010101" charset="-122"/>
            </a:endParaRPr>
          </a:p>
        </p:txBody>
      </p:sp>
      <p:pic>
        <p:nvPicPr>
          <p:cNvPr id="184357" name="图片 1843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5375" y="981075"/>
            <a:ext cx="5508625" cy="236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8"/>
          <p:cNvSpPr/>
          <p:nvPr/>
        </p:nvSpPr>
        <p:spPr>
          <a:xfrm>
            <a:off x="539750" y="260350"/>
            <a:ext cx="7772400" cy="503238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★ ★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阻容耦合共射放大电路</a:t>
            </a:r>
            <a:r>
              <a:rPr lang="zh-CN" altLang="en-US" sz="2400" dirty="0">
                <a:latin typeface="Arial" panose="020B0604020202020204" pitchFamily="34" charset="0"/>
                <a:ea typeface="华文行楷" panose="02010800040101010101" pitchFamily="2" charset="-122"/>
              </a:rPr>
              <a:t>的直流通路和交流通路</a:t>
            </a:r>
            <a:endParaRPr lang="zh-CN" altLang="en-US" sz="2400" dirty="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102402" name="Picture 2" descr="Dz020205"/>
          <p:cNvPicPr>
            <a:picLocks noChangeAspect="1"/>
          </p:cNvPicPr>
          <p:nvPr/>
        </p:nvPicPr>
        <p:blipFill>
          <a:blip r:embed="rId1"/>
          <a:srcRect l="-2573" r="40826" b="12106"/>
          <a:stretch>
            <a:fillRect/>
          </a:stretch>
        </p:blipFill>
        <p:spPr>
          <a:xfrm>
            <a:off x="539750" y="836613"/>
            <a:ext cx="3797300" cy="2724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5545" name="Group 9"/>
          <p:cNvGrpSpPr/>
          <p:nvPr/>
        </p:nvGrpSpPr>
        <p:grpSpPr>
          <a:xfrm>
            <a:off x="179388" y="765175"/>
            <a:ext cx="2743200" cy="1524000"/>
            <a:chOff x="288" y="960"/>
            <a:chExt cx="1728" cy="960"/>
          </a:xfrm>
        </p:grpSpPr>
        <p:grpSp>
          <p:nvGrpSpPr>
            <p:cNvPr id="102404" name="Group 10"/>
            <p:cNvGrpSpPr/>
            <p:nvPr/>
          </p:nvGrpSpPr>
          <p:grpSpPr>
            <a:xfrm>
              <a:off x="1248" y="1728"/>
              <a:ext cx="96" cy="192"/>
              <a:chOff x="1296" y="1536"/>
              <a:chExt cx="96" cy="192"/>
            </a:xfrm>
          </p:grpSpPr>
          <p:sp>
            <p:nvSpPr>
              <p:cNvPr id="102405" name="Line 11"/>
              <p:cNvSpPr/>
              <p:nvPr/>
            </p:nvSpPr>
            <p:spPr>
              <a:xfrm>
                <a:off x="1296" y="1536"/>
                <a:ext cx="96" cy="19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06" name="Line 12"/>
              <p:cNvSpPr/>
              <p:nvPr/>
            </p:nvSpPr>
            <p:spPr>
              <a:xfrm flipH="1">
                <a:off x="1296" y="1536"/>
                <a:ext cx="96" cy="19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02407" name="Group 13"/>
            <p:cNvGrpSpPr/>
            <p:nvPr/>
          </p:nvGrpSpPr>
          <p:grpSpPr>
            <a:xfrm>
              <a:off x="1920" y="1488"/>
              <a:ext cx="96" cy="192"/>
              <a:chOff x="1296" y="1536"/>
              <a:chExt cx="96" cy="192"/>
            </a:xfrm>
          </p:grpSpPr>
          <p:sp>
            <p:nvSpPr>
              <p:cNvPr id="102408" name="Line 14"/>
              <p:cNvSpPr/>
              <p:nvPr/>
            </p:nvSpPr>
            <p:spPr>
              <a:xfrm>
                <a:off x="1296" y="1536"/>
                <a:ext cx="96" cy="19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09" name="Line 15"/>
              <p:cNvSpPr/>
              <p:nvPr/>
            </p:nvSpPr>
            <p:spPr>
              <a:xfrm flipH="1">
                <a:off x="1296" y="1536"/>
                <a:ext cx="96" cy="19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410" name="AutoShape 16"/>
            <p:cNvSpPr/>
            <p:nvPr/>
          </p:nvSpPr>
          <p:spPr>
            <a:xfrm>
              <a:off x="288" y="960"/>
              <a:ext cx="962" cy="291"/>
            </a:xfrm>
            <a:prstGeom prst="borderCallout2">
              <a:avLst>
                <a:gd name="adj1" fmla="val 24741"/>
                <a:gd name="adj2" fmla="val 104991"/>
                <a:gd name="adj3" fmla="val 24741"/>
                <a:gd name="adj4" fmla="val 124116"/>
                <a:gd name="adj5" fmla="val 49829"/>
                <a:gd name="adj6" fmla="val 143972"/>
              </a:avLst>
            </a:prstGeom>
            <a:solidFill>
              <a:srgbClr val="66FFFF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直流通路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2411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5364163" y="908050"/>
          <a:ext cx="303847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" imgW="1180465" imgH="939165" progId="Equation.3">
                  <p:embed/>
                </p:oleObj>
              </mc:Choice>
              <mc:Fallback>
                <p:oleObj name="" r:id="rId2" imgW="1180465" imgH="93916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4163" y="908050"/>
                        <a:ext cx="3038475" cy="24177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2" name="Group 4"/>
          <p:cNvGrpSpPr/>
          <p:nvPr/>
        </p:nvGrpSpPr>
        <p:grpSpPr>
          <a:xfrm>
            <a:off x="5003800" y="3357563"/>
            <a:ext cx="3733800" cy="863600"/>
            <a:chOff x="3024" y="1824"/>
            <a:chExt cx="2352" cy="544"/>
          </a:xfrm>
        </p:grpSpPr>
        <p:sp>
          <p:nvSpPr>
            <p:cNvPr id="102413" name="Text Box 5"/>
            <p:cNvSpPr txBox="1"/>
            <p:nvPr/>
          </p:nvSpPr>
          <p:spPr>
            <a:xfrm>
              <a:off x="3024" y="1920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&gt;&gt;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BEQ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14" name="Object 6"/>
            <p:cNvGraphicFramePr>
              <a:graphicFrameLocks noChangeAspect="1"/>
            </p:cNvGraphicFramePr>
            <p:nvPr/>
          </p:nvGraphicFramePr>
          <p:xfrm>
            <a:off x="4560" y="1824"/>
            <a:ext cx="8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4" imgW="647700" imgH="431800" progId="Equation.3">
                    <p:embed/>
                  </p:oleObj>
                </mc:Choice>
                <mc:Fallback>
                  <p:oleObj name="" r:id="rId4" imgW="647700" imgH="4318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60" y="1824"/>
                          <a:ext cx="816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415" name="Picture 3" descr="Dz020303"/>
          <p:cNvPicPr>
            <a:picLocks noChangeAspect="1"/>
          </p:cNvPicPr>
          <p:nvPr/>
        </p:nvPicPr>
        <p:blipFill>
          <a:blip r:embed="rId6"/>
          <a:srcRect l="43399" t="7692" b="24521"/>
          <a:stretch>
            <a:fillRect/>
          </a:stretch>
        </p:blipFill>
        <p:spPr>
          <a:xfrm>
            <a:off x="323850" y="4508500"/>
            <a:ext cx="4248150" cy="207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16" name="AutoShape 16"/>
          <p:cNvSpPr/>
          <p:nvPr/>
        </p:nvSpPr>
        <p:spPr>
          <a:xfrm>
            <a:off x="179388" y="4076700"/>
            <a:ext cx="1527175" cy="461963"/>
          </a:xfrm>
          <a:prstGeom prst="borderCallout2">
            <a:avLst>
              <a:gd name="adj1" fmla="val 24741"/>
              <a:gd name="adj2" fmla="val 104991"/>
              <a:gd name="adj3" fmla="val 24741"/>
              <a:gd name="adj4" fmla="val 124116"/>
              <a:gd name="adj5" fmla="val 49829"/>
              <a:gd name="adj6" fmla="val 143972"/>
            </a:avLst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交流通路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5385" name="Object 5"/>
          <p:cNvGraphicFramePr>
            <a:graphicFrameLocks noChangeAspect="1"/>
          </p:cNvGraphicFramePr>
          <p:nvPr/>
        </p:nvGraphicFramePr>
        <p:xfrm>
          <a:off x="468313" y="2492375"/>
          <a:ext cx="4248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2159000" imgH="457200" progId="Equation.3">
                  <p:embed/>
                </p:oleObj>
              </mc:Choice>
              <mc:Fallback>
                <p:oleObj name="" r:id="rId7" imgW="2159000" imgH="457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2492375"/>
                        <a:ext cx="4248150" cy="898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6" name="Object 6"/>
          <p:cNvGraphicFramePr>
            <a:graphicFrameLocks noChangeAspect="1"/>
          </p:cNvGraphicFramePr>
          <p:nvPr/>
        </p:nvGraphicFramePr>
        <p:xfrm>
          <a:off x="539750" y="3430588"/>
          <a:ext cx="2209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1104900" imgH="228600" progId="Equation.3">
                  <p:embed/>
                </p:oleObj>
              </mc:Choice>
              <mc:Fallback>
                <p:oleObj name="" r:id="rId9" imgW="1104900" imgH="228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3430588"/>
                        <a:ext cx="2209800" cy="4556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8" name="Object 8"/>
          <p:cNvGraphicFramePr>
            <a:graphicFrameLocks noChangeAspect="1"/>
          </p:cNvGraphicFramePr>
          <p:nvPr/>
        </p:nvGraphicFramePr>
        <p:xfrm>
          <a:off x="3203575" y="3430588"/>
          <a:ext cx="914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495300" imgH="228600" progId="Equation.3">
                  <p:embed/>
                </p:oleObj>
              </mc:Choice>
              <mc:Fallback>
                <p:oleObj name="" r:id="rId11" imgW="4953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3430588"/>
                        <a:ext cx="914400" cy="4238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0" name="Rectangle 2"/>
          <p:cNvSpPr/>
          <p:nvPr/>
        </p:nvSpPr>
        <p:spPr>
          <a:xfrm>
            <a:off x="7667625" y="1916113"/>
            <a:ext cx="649288" cy="60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i="1" dirty="0">
                <a:latin typeface="Times New Roman" panose="02020603050405020304" pitchFamily="18" charset="0"/>
                <a:ea typeface="华文楷体" panose="02010600040101010101" charset="-122"/>
              </a:rPr>
              <a:t>Q</a:t>
            </a:r>
            <a:r>
              <a:rPr lang="zh-CN" altLang="en-US" sz="2000" b="1" dirty="0">
                <a:latin typeface="宋体" panose="02010600030101010101" pitchFamily="2" charset="-122"/>
                <a:ea typeface="华文楷体" panose="02010600040101010101" charset="-122"/>
              </a:rPr>
              <a:t>点</a:t>
            </a:r>
            <a:endParaRPr lang="zh-CN" altLang="zh-CN" sz="2000" b="1" dirty="0">
              <a:latin typeface="宋体" panose="02010600030101010101" pitchFamily="2" charset="-122"/>
              <a:ea typeface="华文楷体" panose="02010600040101010101" charset="-122"/>
            </a:endParaRPr>
          </a:p>
        </p:txBody>
      </p:sp>
      <p:grpSp>
        <p:nvGrpSpPr>
          <p:cNvPr id="185396" name="组合 185395"/>
          <p:cNvGrpSpPr/>
          <p:nvPr/>
        </p:nvGrpSpPr>
        <p:grpSpPr>
          <a:xfrm>
            <a:off x="6804025" y="4797425"/>
            <a:ext cx="2195513" cy="1473200"/>
            <a:chOff x="4377" y="3022"/>
            <a:chExt cx="1383" cy="928"/>
          </a:xfrm>
        </p:grpSpPr>
        <p:sp>
          <p:nvSpPr>
            <p:cNvPr id="102422" name="Rectangle 2"/>
            <p:cNvSpPr/>
            <p:nvPr/>
          </p:nvSpPr>
          <p:spPr>
            <a:xfrm>
              <a:off x="4512" y="3566"/>
              <a:ext cx="1248" cy="38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r>
                <a:rPr lang="zh-CN" altLang="en-US" sz="2000" b="1" dirty="0">
                  <a:latin typeface="宋体" panose="02010600030101010101" pitchFamily="2" charset="-122"/>
                  <a:ea typeface="华文楷体" panose="02010600040101010101" charset="-122"/>
                </a:rPr>
                <a:t>放大电路</a:t>
              </a:r>
              <a:r>
                <a:rPr lang="en-US" altLang="zh-CN" sz="2000" b="1">
                  <a:latin typeface="宋体" panose="02010600030101010101" pitchFamily="2" charset="-122"/>
                  <a:ea typeface="华文楷体" panose="02010600040101010101" charset="-122"/>
                </a:rPr>
                <a:t>-</a:t>
              </a:r>
              <a:br>
                <a:rPr lang="en-US" altLang="zh-CN" sz="2000" b="1">
                  <a:latin typeface="宋体" panose="02010600030101010101" pitchFamily="2" charset="-122"/>
                  <a:ea typeface="华文楷体" panose="02010600040101010101" charset="-122"/>
                </a:rPr>
              </a:br>
              <a:r>
                <a:rPr lang="zh-CN" altLang="zh-CN" sz="2000" b="1" dirty="0">
                  <a:latin typeface="宋体" panose="02010600030101010101" pitchFamily="2" charset="-122"/>
                  <a:ea typeface="华文楷体" panose="02010600040101010101" charset="-122"/>
                </a:rPr>
                <a:t>交流等效模型</a:t>
              </a:r>
              <a:endParaRPr lang="zh-CN" altLang="zh-CN" sz="2000" b="1" dirty="0">
                <a:latin typeface="宋体" panose="02010600030101010101" pitchFamily="2" charset="-122"/>
                <a:ea typeface="华文楷体" panose="02010600040101010101" charset="-122"/>
              </a:endParaRPr>
            </a:p>
          </p:txBody>
        </p:sp>
        <p:sp>
          <p:nvSpPr>
            <p:cNvPr id="102423" name="直接连接符 185394"/>
            <p:cNvSpPr/>
            <p:nvPr/>
          </p:nvSpPr>
          <p:spPr>
            <a:xfrm flipH="1" flipV="1">
              <a:off x="4377" y="3022"/>
              <a:ext cx="635" cy="49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pic>
        <p:nvPicPr>
          <p:cNvPr id="185397" name="图片 1853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750" y="4437063"/>
            <a:ext cx="6107113" cy="219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5398" name="Object 5"/>
          <p:cNvGraphicFramePr>
            <a:graphicFrameLocks noChangeAspect="1"/>
          </p:cNvGraphicFramePr>
          <p:nvPr/>
        </p:nvGraphicFramePr>
        <p:xfrm>
          <a:off x="468313" y="2490788"/>
          <a:ext cx="4248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4" imgW="2159000" imgH="457200" progId="Equation.3">
                  <p:embed/>
                </p:oleObj>
              </mc:Choice>
              <mc:Fallback>
                <p:oleObj name="" r:id="rId14" imgW="2159000" imgH="457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2490788"/>
                        <a:ext cx="4248150" cy="898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9" name="Object 6"/>
          <p:cNvGraphicFramePr>
            <a:graphicFrameLocks noChangeAspect="1"/>
          </p:cNvGraphicFramePr>
          <p:nvPr/>
        </p:nvGraphicFramePr>
        <p:xfrm>
          <a:off x="539750" y="3429000"/>
          <a:ext cx="2209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1104900" imgH="228600" progId="Equation.3">
                  <p:embed/>
                </p:oleObj>
              </mc:Choice>
              <mc:Fallback>
                <p:oleObj name="" r:id="rId15" imgW="11049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2209800" cy="4556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0" name="Object 8"/>
          <p:cNvGraphicFramePr>
            <a:graphicFrameLocks noChangeAspect="1"/>
          </p:cNvGraphicFramePr>
          <p:nvPr/>
        </p:nvGraphicFramePr>
        <p:xfrm>
          <a:off x="3203575" y="3429000"/>
          <a:ext cx="914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6" imgW="495300" imgH="228600" progId="Equation.3">
                  <p:embed/>
                </p:oleObj>
              </mc:Choice>
              <mc:Fallback>
                <p:oleObj name="" r:id="rId16" imgW="4953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3429000"/>
                        <a:ext cx="914400" cy="4238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1" name="Object 5"/>
          <p:cNvGraphicFramePr>
            <a:graphicFrameLocks noChangeAspect="1"/>
          </p:cNvGraphicFramePr>
          <p:nvPr/>
        </p:nvGraphicFramePr>
        <p:xfrm>
          <a:off x="468313" y="2489200"/>
          <a:ext cx="4248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2159000" imgH="457200" progId="Equation.3">
                  <p:embed/>
                </p:oleObj>
              </mc:Choice>
              <mc:Fallback>
                <p:oleObj name="" r:id="rId17" imgW="2159000" imgH="457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2489200"/>
                        <a:ext cx="4248150" cy="898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2" name="Object 6"/>
          <p:cNvGraphicFramePr>
            <a:graphicFrameLocks noChangeAspect="1"/>
          </p:cNvGraphicFramePr>
          <p:nvPr/>
        </p:nvGraphicFramePr>
        <p:xfrm>
          <a:off x="539750" y="3427413"/>
          <a:ext cx="2209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8" imgW="1104900" imgH="228600" progId="Equation.3">
                  <p:embed/>
                </p:oleObj>
              </mc:Choice>
              <mc:Fallback>
                <p:oleObj name="" r:id="rId18" imgW="11049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3427413"/>
                        <a:ext cx="2209800" cy="4556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86374"/>
          <p:cNvSpPr>
            <a:spLocks noGrp="1"/>
          </p:cNvSpPr>
          <p:nvPr>
            <p:ph type="title"/>
          </p:nvPr>
        </p:nvSpPr>
        <p:spPr>
          <a:xfrm>
            <a:off x="144463" y="274638"/>
            <a:ext cx="8604250" cy="1714500"/>
          </a:xfrm>
        </p:spPr>
        <p:txBody>
          <a:bodyPr anchor="ctr" anchorCtr="0"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例：已知下图所示放大电路中，已知晶体管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试：（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）、估算电路的静态工作点：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BQ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CQ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CEQ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b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）、画出放大电路交流等效电路模型图；</a:t>
            </a:r>
            <a:b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）、计算交流参数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值；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graphicFrame>
        <p:nvGraphicFramePr>
          <p:cNvPr id="1034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80063" y="2060575"/>
          <a:ext cx="3024187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180465" imgH="939165" progId="Equation.3">
                  <p:embed/>
                </p:oleObj>
              </mc:Choice>
              <mc:Fallback>
                <p:oleObj name="" r:id="rId1" imgW="1180465" imgH="9391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2060575"/>
                        <a:ext cx="3024187" cy="24066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8" name="图片 1863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250"/>
            <a:ext cx="5435600" cy="219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6379" name="Object 8"/>
          <p:cNvGraphicFramePr>
            <a:graphicFrameLocks noChangeAspect="1"/>
          </p:cNvGraphicFramePr>
          <p:nvPr/>
        </p:nvGraphicFramePr>
        <p:xfrm>
          <a:off x="8229600" y="6169025"/>
          <a:ext cx="914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4" imgW="495300" imgH="228600" progId="Equation.3">
                  <p:embed/>
                </p:oleObj>
              </mc:Choice>
              <mc:Fallback>
                <p:oleObj name="" r:id="rId4" imgW="4953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9600" y="6169025"/>
                        <a:ext cx="914400" cy="4238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0" name="Object 5"/>
          <p:cNvGraphicFramePr>
            <a:graphicFrameLocks noChangeAspect="1"/>
          </p:cNvGraphicFramePr>
          <p:nvPr/>
        </p:nvGraphicFramePr>
        <p:xfrm>
          <a:off x="5530850" y="5229225"/>
          <a:ext cx="3173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6" imgW="1612900" imgH="457200" progId="Equation.3">
                  <p:embed/>
                </p:oleObj>
              </mc:Choice>
              <mc:Fallback>
                <p:oleObj name="" r:id="rId6" imgW="1612900" imgH="457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0850" y="5229225"/>
                        <a:ext cx="3173413" cy="898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1" name="Object 6"/>
          <p:cNvGraphicFramePr>
            <a:graphicFrameLocks noChangeAspect="1"/>
          </p:cNvGraphicFramePr>
          <p:nvPr/>
        </p:nvGraphicFramePr>
        <p:xfrm>
          <a:off x="5565775" y="6167438"/>
          <a:ext cx="2209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8" imgW="1104900" imgH="228600" progId="Equation.3">
                  <p:embed/>
                </p:oleObj>
              </mc:Choice>
              <mc:Fallback>
                <p:oleObj name="" r:id="rId8" imgW="1104900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5775" y="6167438"/>
                        <a:ext cx="2209800" cy="4556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1" name="Group 4"/>
          <p:cNvGrpSpPr/>
          <p:nvPr/>
        </p:nvGrpSpPr>
        <p:grpSpPr>
          <a:xfrm>
            <a:off x="5410200" y="4365625"/>
            <a:ext cx="3733800" cy="863600"/>
            <a:chOff x="3024" y="1824"/>
            <a:chExt cx="2352" cy="544"/>
          </a:xfrm>
        </p:grpSpPr>
        <p:sp>
          <p:nvSpPr>
            <p:cNvPr id="103432" name="Text Box 5"/>
            <p:cNvSpPr txBox="1"/>
            <p:nvPr/>
          </p:nvSpPr>
          <p:spPr>
            <a:xfrm>
              <a:off x="3024" y="1920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&gt;&gt;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BEQ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3433" name="Object 6"/>
            <p:cNvGraphicFramePr>
              <a:graphicFrameLocks noChangeAspect="1"/>
            </p:cNvGraphicFramePr>
            <p:nvPr/>
          </p:nvGraphicFramePr>
          <p:xfrm>
            <a:off x="4560" y="1824"/>
            <a:ext cx="8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0" imgW="647700" imgH="431800" progId="Equation.3">
                    <p:embed/>
                  </p:oleObj>
                </mc:Choice>
                <mc:Fallback>
                  <p:oleObj name="" r:id="rId10" imgW="647700" imgH="4318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60" y="1824"/>
                          <a:ext cx="816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434" name="Picture 2" descr="Dz020205"/>
          <p:cNvPicPr>
            <a:picLocks noChangeAspect="1"/>
          </p:cNvPicPr>
          <p:nvPr/>
        </p:nvPicPr>
        <p:blipFill>
          <a:blip r:embed="rId12"/>
          <a:srcRect l="-2573" r="40826" b="12106"/>
          <a:stretch>
            <a:fillRect/>
          </a:stretch>
        </p:blipFill>
        <p:spPr>
          <a:xfrm>
            <a:off x="0" y="2060575"/>
            <a:ext cx="4140200" cy="247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ext Box 2"/>
          <p:cNvSpPr txBox="1"/>
          <p:nvPr/>
        </p:nvSpPr>
        <p:spPr>
          <a:xfrm>
            <a:off x="446088" y="282575"/>
            <a:ext cx="7467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放大电路的三种基本组态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15" name="Text Box 3"/>
          <p:cNvSpPr txBox="1"/>
          <p:nvPr/>
        </p:nvSpPr>
        <p:spPr>
          <a:xfrm>
            <a:off x="914400" y="1600200"/>
            <a:ext cx="22098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三种基本接法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AutoShape 4"/>
          <p:cNvSpPr/>
          <p:nvPr/>
        </p:nvSpPr>
        <p:spPr>
          <a:xfrm>
            <a:off x="3340100" y="1333500"/>
            <a:ext cx="228600" cy="1066800"/>
          </a:xfrm>
          <a:prstGeom prst="leftBrace">
            <a:avLst>
              <a:gd name="adj1" fmla="val 3850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Text Box 5"/>
          <p:cNvSpPr txBox="1"/>
          <p:nvPr/>
        </p:nvSpPr>
        <p:spPr>
          <a:xfrm>
            <a:off x="3581400" y="1143000"/>
            <a:ext cx="2895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共射组态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8" name="Text Box 6"/>
          <p:cNvSpPr txBox="1"/>
          <p:nvPr/>
        </p:nvSpPr>
        <p:spPr>
          <a:xfrm>
            <a:off x="3581400" y="1600200"/>
            <a:ext cx="2895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共集组态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9" name="Text Box 7"/>
          <p:cNvSpPr txBox="1"/>
          <p:nvPr/>
        </p:nvSpPr>
        <p:spPr>
          <a:xfrm>
            <a:off x="3581400" y="2057400"/>
            <a:ext cx="2895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共基组态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0" name="Text Box 8"/>
          <p:cNvSpPr txBox="1"/>
          <p:nvPr/>
        </p:nvSpPr>
        <p:spPr>
          <a:xfrm>
            <a:off x="914400" y="2514600"/>
            <a:ext cx="58674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◆◆共集电极放大电路</a:t>
            </a:r>
            <a:endParaRPr lang="zh-CN" altLang="en-US" sz="3200" b="1" noProof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zh-CN" altLang="en-US" sz="3200" b="1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64521" name="组合 64520"/>
          <p:cNvGrpSpPr/>
          <p:nvPr/>
        </p:nvGrpSpPr>
        <p:grpSpPr>
          <a:xfrm>
            <a:off x="250825" y="3213100"/>
            <a:ext cx="3984625" cy="2730500"/>
            <a:chOff x="0" y="0"/>
            <a:chExt cx="2599" cy="1810"/>
          </a:xfrm>
        </p:grpSpPr>
        <p:sp>
          <p:nvSpPr>
            <p:cNvPr id="104457" name="Line 10"/>
            <p:cNvSpPr/>
            <p:nvPr/>
          </p:nvSpPr>
          <p:spPr>
            <a:xfrm>
              <a:off x="1429" y="956"/>
              <a:ext cx="0" cy="75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58" name="Line 11"/>
            <p:cNvSpPr/>
            <p:nvPr/>
          </p:nvSpPr>
          <p:spPr>
            <a:xfrm>
              <a:off x="952" y="23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59" name="Line 12"/>
            <p:cNvSpPr/>
            <p:nvPr/>
          </p:nvSpPr>
          <p:spPr>
            <a:xfrm>
              <a:off x="2057" y="104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0" name="Line 13"/>
            <p:cNvSpPr/>
            <p:nvPr/>
          </p:nvSpPr>
          <p:spPr>
            <a:xfrm>
              <a:off x="945" y="23"/>
              <a:ext cx="1417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1" name="Line 14"/>
            <p:cNvSpPr/>
            <p:nvPr/>
          </p:nvSpPr>
          <p:spPr>
            <a:xfrm>
              <a:off x="1201" y="687"/>
              <a:ext cx="0" cy="26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2" name="Text Box 15"/>
            <p:cNvSpPr txBox="1"/>
            <p:nvPr/>
          </p:nvSpPr>
          <p:spPr>
            <a:xfrm>
              <a:off x="512" y="459"/>
              <a:ext cx="318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3" name="Line 16"/>
            <p:cNvSpPr/>
            <p:nvPr/>
          </p:nvSpPr>
          <p:spPr>
            <a:xfrm flipH="1">
              <a:off x="375" y="820"/>
              <a:ext cx="2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4" name="Line 17"/>
            <p:cNvSpPr/>
            <p:nvPr/>
          </p:nvSpPr>
          <p:spPr>
            <a:xfrm flipH="1">
              <a:off x="705" y="815"/>
              <a:ext cx="508" cy="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5" name="Line 18"/>
            <p:cNvSpPr/>
            <p:nvPr/>
          </p:nvSpPr>
          <p:spPr>
            <a:xfrm>
              <a:off x="373" y="1720"/>
              <a:ext cx="20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66" name="Line 19"/>
            <p:cNvSpPr/>
            <p:nvPr/>
          </p:nvSpPr>
          <p:spPr>
            <a:xfrm>
              <a:off x="1400" y="1027"/>
              <a:ext cx="35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4467" name="组合 64531"/>
            <p:cNvGrpSpPr/>
            <p:nvPr/>
          </p:nvGrpSpPr>
          <p:grpSpPr>
            <a:xfrm>
              <a:off x="1754" y="916"/>
              <a:ext cx="89" cy="222"/>
              <a:chOff x="0" y="0"/>
              <a:chExt cx="96" cy="240"/>
            </a:xfrm>
          </p:grpSpPr>
          <p:sp>
            <p:nvSpPr>
              <p:cNvPr id="104468" name="Line 21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469" name="Line 22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470" name="Line 23"/>
            <p:cNvSpPr/>
            <p:nvPr/>
          </p:nvSpPr>
          <p:spPr>
            <a:xfrm>
              <a:off x="1843" y="1027"/>
              <a:ext cx="53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71" name="Text Box 24"/>
            <p:cNvSpPr txBox="1"/>
            <p:nvPr/>
          </p:nvSpPr>
          <p:spPr>
            <a:xfrm>
              <a:off x="592" y="182"/>
              <a:ext cx="326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72" name="Text Box 25"/>
            <p:cNvSpPr txBox="1"/>
            <p:nvPr/>
          </p:nvSpPr>
          <p:spPr>
            <a:xfrm>
              <a:off x="2043" y="26"/>
              <a:ext cx="556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73" name="Text Box 26"/>
            <p:cNvSpPr txBox="1"/>
            <p:nvPr/>
          </p:nvSpPr>
          <p:spPr>
            <a:xfrm>
              <a:off x="1621" y="658"/>
              <a:ext cx="319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74" name="Text Box 27"/>
            <p:cNvSpPr txBox="1"/>
            <p:nvPr/>
          </p:nvSpPr>
          <p:spPr>
            <a:xfrm>
              <a:off x="1712" y="1227"/>
              <a:ext cx="341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75" name="Text Box 28"/>
            <p:cNvSpPr txBox="1"/>
            <p:nvPr/>
          </p:nvSpPr>
          <p:spPr>
            <a:xfrm>
              <a:off x="2338" y="1302"/>
              <a:ext cx="19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4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4476" name="Text Box 29"/>
            <p:cNvSpPr txBox="1"/>
            <p:nvPr/>
          </p:nvSpPr>
          <p:spPr>
            <a:xfrm>
              <a:off x="709" y="574"/>
              <a:ext cx="233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77" name="Line 30"/>
            <p:cNvSpPr/>
            <p:nvPr/>
          </p:nvSpPr>
          <p:spPr>
            <a:xfrm>
              <a:off x="1405" y="23"/>
              <a:ext cx="0" cy="63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4478" name="组合 64542"/>
            <p:cNvGrpSpPr/>
            <p:nvPr/>
          </p:nvGrpSpPr>
          <p:grpSpPr>
            <a:xfrm>
              <a:off x="626" y="715"/>
              <a:ext cx="88" cy="222"/>
              <a:chOff x="0" y="0"/>
              <a:chExt cx="96" cy="240"/>
            </a:xfrm>
          </p:grpSpPr>
          <p:sp>
            <p:nvSpPr>
              <p:cNvPr id="104479" name="Line 32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480" name="Line 33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481" name="Rectangle 34"/>
            <p:cNvSpPr/>
            <p:nvPr/>
          </p:nvSpPr>
          <p:spPr>
            <a:xfrm rot="-5400000">
              <a:off x="791" y="300"/>
              <a:ext cx="275" cy="7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82" name="Rectangle 35"/>
            <p:cNvSpPr/>
            <p:nvPr/>
          </p:nvSpPr>
          <p:spPr>
            <a:xfrm rot="-5400000">
              <a:off x="1916" y="1337"/>
              <a:ext cx="288" cy="8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83" name="Oval 36"/>
            <p:cNvSpPr/>
            <p:nvPr/>
          </p:nvSpPr>
          <p:spPr>
            <a:xfrm>
              <a:off x="2359" y="7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84" name="Oval 37"/>
            <p:cNvSpPr/>
            <p:nvPr/>
          </p:nvSpPr>
          <p:spPr>
            <a:xfrm>
              <a:off x="2369" y="1005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85" name="Oval 38"/>
            <p:cNvSpPr/>
            <p:nvPr/>
          </p:nvSpPr>
          <p:spPr>
            <a:xfrm>
              <a:off x="2415" y="1697"/>
              <a:ext cx="45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4486" name="组合 64550"/>
            <p:cNvGrpSpPr/>
            <p:nvPr/>
          </p:nvGrpSpPr>
          <p:grpSpPr>
            <a:xfrm>
              <a:off x="1334" y="1714"/>
              <a:ext cx="192" cy="96"/>
              <a:chOff x="0" y="0"/>
              <a:chExt cx="192" cy="96"/>
            </a:xfrm>
          </p:grpSpPr>
          <p:sp>
            <p:nvSpPr>
              <p:cNvPr id="104487" name="Line 40"/>
              <p:cNvSpPr/>
              <p:nvPr/>
            </p:nvSpPr>
            <p:spPr>
              <a:xfrm>
                <a:off x="96" y="0"/>
                <a:ext cx="0" cy="9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488" name="Line 41"/>
              <p:cNvSpPr/>
              <p:nvPr/>
            </p:nvSpPr>
            <p:spPr>
              <a:xfrm>
                <a:off x="0" y="9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489" name="Oval 42"/>
            <p:cNvSpPr/>
            <p:nvPr/>
          </p:nvSpPr>
          <p:spPr>
            <a:xfrm>
              <a:off x="1376" y="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90" name="Oval 43"/>
            <p:cNvSpPr/>
            <p:nvPr/>
          </p:nvSpPr>
          <p:spPr>
            <a:xfrm>
              <a:off x="2033" y="1002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91" name="Oval 44"/>
            <p:cNvSpPr/>
            <p:nvPr/>
          </p:nvSpPr>
          <p:spPr>
            <a:xfrm>
              <a:off x="1406" y="1007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92" name="Oval 45"/>
            <p:cNvSpPr/>
            <p:nvPr/>
          </p:nvSpPr>
          <p:spPr>
            <a:xfrm>
              <a:off x="923" y="79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93" name="Line 46"/>
            <p:cNvSpPr/>
            <p:nvPr/>
          </p:nvSpPr>
          <p:spPr>
            <a:xfrm>
              <a:off x="1189" y="821"/>
              <a:ext cx="264" cy="1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104494" name="Rectangle 47"/>
            <p:cNvSpPr/>
            <p:nvPr/>
          </p:nvSpPr>
          <p:spPr>
            <a:xfrm rot="-5400000">
              <a:off x="1290" y="1338"/>
              <a:ext cx="286" cy="8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95" name="Line 48"/>
            <p:cNvSpPr/>
            <p:nvPr/>
          </p:nvSpPr>
          <p:spPr>
            <a:xfrm flipV="1">
              <a:off x="1189" y="658"/>
              <a:ext cx="226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496" name="Oval 49"/>
            <p:cNvSpPr/>
            <p:nvPr/>
          </p:nvSpPr>
          <p:spPr>
            <a:xfrm>
              <a:off x="1407" y="169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97" name="Text Box 50"/>
            <p:cNvSpPr txBox="1"/>
            <p:nvPr/>
          </p:nvSpPr>
          <p:spPr>
            <a:xfrm>
              <a:off x="1112" y="1227"/>
              <a:ext cx="312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8" name="Text Box 51"/>
            <p:cNvSpPr txBox="1"/>
            <p:nvPr/>
          </p:nvSpPr>
          <p:spPr>
            <a:xfrm>
              <a:off x="2293" y="964"/>
              <a:ext cx="240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4499" name="Text Box 52"/>
            <p:cNvSpPr txBox="1"/>
            <p:nvPr/>
          </p:nvSpPr>
          <p:spPr>
            <a:xfrm>
              <a:off x="1567" y="952"/>
              <a:ext cx="240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4500" name="Oval 53"/>
            <p:cNvSpPr/>
            <p:nvPr/>
          </p:nvSpPr>
          <p:spPr>
            <a:xfrm>
              <a:off x="2033" y="1698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01" name="Line 54"/>
            <p:cNvSpPr/>
            <p:nvPr/>
          </p:nvSpPr>
          <p:spPr>
            <a:xfrm>
              <a:off x="361" y="812"/>
              <a:ext cx="0" cy="9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02" name="Rectangle 55"/>
            <p:cNvSpPr/>
            <p:nvPr/>
          </p:nvSpPr>
          <p:spPr>
            <a:xfrm rot="-5400000">
              <a:off x="222" y="1000"/>
              <a:ext cx="286" cy="8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03" name="Text Box 56"/>
            <p:cNvSpPr txBox="1"/>
            <p:nvPr/>
          </p:nvSpPr>
          <p:spPr>
            <a:xfrm>
              <a:off x="25" y="843"/>
              <a:ext cx="326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4" name="Oval 57"/>
            <p:cNvSpPr/>
            <p:nvPr/>
          </p:nvSpPr>
          <p:spPr>
            <a:xfrm>
              <a:off x="241" y="1330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05" name="Text Box 58"/>
            <p:cNvSpPr txBox="1"/>
            <p:nvPr/>
          </p:nvSpPr>
          <p:spPr>
            <a:xfrm>
              <a:off x="331" y="1120"/>
              <a:ext cx="240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grpSp>
          <p:nvGrpSpPr>
            <p:cNvPr id="104506" name="组合 64570"/>
            <p:cNvGrpSpPr/>
            <p:nvPr/>
          </p:nvGrpSpPr>
          <p:grpSpPr>
            <a:xfrm>
              <a:off x="247" y="1259"/>
              <a:ext cx="298" cy="425"/>
              <a:chOff x="0" y="0"/>
              <a:chExt cx="298" cy="425"/>
            </a:xfrm>
          </p:grpSpPr>
          <p:sp>
            <p:nvSpPr>
              <p:cNvPr id="104507" name="Text Box 60"/>
              <p:cNvSpPr txBox="1"/>
              <p:nvPr/>
            </p:nvSpPr>
            <p:spPr>
              <a:xfrm>
                <a:off x="0" y="11"/>
                <a:ext cx="288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08" name="Text Box 61"/>
              <p:cNvSpPr txBox="1"/>
              <p:nvPr/>
            </p:nvSpPr>
            <p:spPr>
              <a:xfrm>
                <a:off x="105" y="0"/>
                <a:ext cx="193" cy="4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24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</p:grpSp>
        <p:graphicFrame>
          <p:nvGraphicFramePr>
            <p:cNvPr id="104509" name="对象 64573"/>
            <p:cNvGraphicFramePr>
              <a:graphicFrameLocks noChangeAspect="1"/>
            </p:cNvGraphicFramePr>
            <p:nvPr/>
          </p:nvGraphicFramePr>
          <p:xfrm>
            <a:off x="0" y="1267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" imgW="241300" imgH="304800" progId="Equation.3">
                    <p:embed/>
                  </p:oleObj>
                </mc:Choice>
                <mc:Fallback>
                  <p:oleObj name="" r:id="rId1" imgW="241300" imgH="3048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1267"/>
                          <a:ext cx="23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10" name="对象 64574"/>
            <p:cNvGraphicFramePr>
              <a:graphicFrameLocks noChangeAspect="1"/>
            </p:cNvGraphicFramePr>
            <p:nvPr/>
          </p:nvGraphicFramePr>
          <p:xfrm>
            <a:off x="2313" y="1230"/>
            <a:ext cx="26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254000" imgH="304800" progId="Equation.3">
                    <p:embed/>
                  </p:oleObj>
                </mc:Choice>
                <mc:Fallback>
                  <p:oleObj name="" r:id="rId3" imgW="254000" imgH="3048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13" y="1230"/>
                          <a:ext cx="260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76" name="组合 64575"/>
          <p:cNvGrpSpPr/>
          <p:nvPr/>
        </p:nvGrpSpPr>
        <p:grpSpPr>
          <a:xfrm>
            <a:off x="4495800" y="3227388"/>
            <a:ext cx="4648200" cy="2506662"/>
            <a:chOff x="0" y="0"/>
            <a:chExt cx="2928" cy="1579"/>
          </a:xfrm>
        </p:grpSpPr>
        <p:sp>
          <p:nvSpPr>
            <p:cNvPr id="104512" name="Line 65"/>
            <p:cNvSpPr/>
            <p:nvPr/>
          </p:nvSpPr>
          <p:spPr>
            <a:xfrm rot="-10728390">
              <a:off x="2432" y="321"/>
              <a:ext cx="256" cy="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4513" name="Line 66"/>
            <p:cNvSpPr/>
            <p:nvPr/>
          </p:nvSpPr>
          <p:spPr>
            <a:xfrm rot="-5400000">
              <a:off x="1864" y="1186"/>
              <a:ext cx="322" cy="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graphicFrame>
          <p:nvGraphicFramePr>
            <p:cNvPr id="104514" name="对象 64578"/>
            <p:cNvGraphicFramePr>
              <a:graphicFrameLocks noChangeAspect="1"/>
            </p:cNvGraphicFramePr>
            <p:nvPr/>
          </p:nvGraphicFramePr>
          <p:xfrm>
            <a:off x="778" y="743"/>
            <a:ext cx="24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5" imgW="228600" imgH="279400" progId="Equation.3">
                    <p:embed/>
                  </p:oleObj>
                </mc:Choice>
                <mc:Fallback>
                  <p:oleObj name="" r:id="rId5" imgW="228600" imgH="2794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8" y="743"/>
                          <a:ext cx="248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15" name="对象 64579"/>
            <p:cNvGraphicFramePr>
              <a:graphicFrameLocks noChangeAspect="1"/>
            </p:cNvGraphicFramePr>
            <p:nvPr/>
          </p:nvGraphicFramePr>
          <p:xfrm>
            <a:off x="2360" y="760"/>
            <a:ext cx="24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7" imgW="495300" imgH="558800" progId="Equation.3">
                    <p:embed/>
                  </p:oleObj>
                </mc:Choice>
                <mc:Fallback>
                  <p:oleObj name="" r:id="rId7" imgW="495300" imgH="5588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0" y="760"/>
                          <a:ext cx="24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16" name="Line 69"/>
            <p:cNvSpPr/>
            <p:nvPr/>
          </p:nvSpPr>
          <p:spPr>
            <a:xfrm>
              <a:off x="1953" y="385"/>
              <a:ext cx="0" cy="102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17" name="Line 70"/>
            <p:cNvSpPr/>
            <p:nvPr/>
          </p:nvSpPr>
          <p:spPr>
            <a:xfrm>
              <a:off x="480" y="393"/>
              <a:ext cx="0" cy="102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18" name="Rectangle 71"/>
            <p:cNvSpPr/>
            <p:nvPr/>
          </p:nvSpPr>
          <p:spPr>
            <a:xfrm rot="-5400000">
              <a:off x="317" y="597"/>
              <a:ext cx="303" cy="86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19" name="Line 72"/>
            <p:cNvSpPr/>
            <p:nvPr/>
          </p:nvSpPr>
          <p:spPr>
            <a:xfrm>
              <a:off x="484" y="1403"/>
              <a:ext cx="217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20" name="Oval 73"/>
            <p:cNvSpPr/>
            <p:nvPr/>
          </p:nvSpPr>
          <p:spPr>
            <a:xfrm>
              <a:off x="802" y="1371"/>
              <a:ext cx="64" cy="64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21" name="Oval 74"/>
            <p:cNvSpPr/>
            <p:nvPr/>
          </p:nvSpPr>
          <p:spPr>
            <a:xfrm>
              <a:off x="324" y="952"/>
              <a:ext cx="319" cy="32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22" name="Text Box 75"/>
            <p:cNvSpPr txBox="1"/>
            <p:nvPr/>
          </p:nvSpPr>
          <p:spPr>
            <a:xfrm>
              <a:off x="489" y="1116"/>
              <a:ext cx="22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graphicFrame>
          <p:nvGraphicFramePr>
            <p:cNvPr id="104523" name="对象 64587"/>
            <p:cNvGraphicFramePr>
              <a:graphicFrameLocks noChangeAspect="1"/>
            </p:cNvGraphicFramePr>
            <p:nvPr/>
          </p:nvGraphicFramePr>
          <p:xfrm>
            <a:off x="0" y="956"/>
            <a:ext cx="27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9" imgW="254000" imgH="304800" progId="Equation.3">
                    <p:embed/>
                  </p:oleObj>
                </mc:Choice>
                <mc:Fallback>
                  <p:oleObj name="" r:id="rId9" imgW="254000" imgH="3048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956"/>
                          <a:ext cx="273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524" name="组合 64588"/>
            <p:cNvGrpSpPr/>
            <p:nvPr/>
          </p:nvGrpSpPr>
          <p:grpSpPr>
            <a:xfrm>
              <a:off x="364" y="936"/>
              <a:ext cx="383" cy="583"/>
              <a:chOff x="0" y="0"/>
              <a:chExt cx="383" cy="583"/>
            </a:xfrm>
          </p:grpSpPr>
          <p:sp>
            <p:nvSpPr>
              <p:cNvPr id="104525" name="Text Box 78"/>
              <p:cNvSpPr txBox="1"/>
              <p:nvPr/>
            </p:nvSpPr>
            <p:spPr>
              <a:xfrm>
                <a:off x="0" y="0"/>
                <a:ext cx="38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26" name="Text Box 79"/>
              <p:cNvSpPr txBox="1"/>
              <p:nvPr/>
            </p:nvSpPr>
            <p:spPr>
              <a:xfrm>
                <a:off x="125" y="179"/>
                <a:ext cx="221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FF3300"/>
                    </a:solidFill>
                    <a:latin typeface="Symbol" panose="05050102010706020507" pitchFamily="18" charset="2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>
                  <a:solidFill>
                    <a:srgbClr val="FF3300"/>
                  </a:solidFill>
                  <a:latin typeface="Symbol" panose="05050102010706020507" pitchFamily="18" charset="2"/>
                  <a:ea typeface="方正琥珀繁体" pitchFamily="2" charset="-122"/>
                </a:endParaRPr>
              </a:p>
            </p:txBody>
          </p:sp>
        </p:grpSp>
        <p:sp>
          <p:nvSpPr>
            <p:cNvPr id="104527" name="Text Box 80"/>
            <p:cNvSpPr txBox="1"/>
            <p:nvPr/>
          </p:nvSpPr>
          <p:spPr>
            <a:xfrm>
              <a:off x="434" y="751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4528" name="Line 81"/>
            <p:cNvSpPr/>
            <p:nvPr/>
          </p:nvSpPr>
          <p:spPr>
            <a:xfrm>
              <a:off x="2656" y="385"/>
              <a:ext cx="0" cy="102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29" name="Line 82"/>
            <p:cNvSpPr/>
            <p:nvPr/>
          </p:nvSpPr>
          <p:spPr>
            <a:xfrm>
              <a:off x="474" y="393"/>
              <a:ext cx="217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30" name="Rectangle 83"/>
            <p:cNvSpPr/>
            <p:nvPr/>
          </p:nvSpPr>
          <p:spPr>
            <a:xfrm>
              <a:off x="1218" y="349"/>
              <a:ext cx="319" cy="91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4531" name="组合 64595"/>
            <p:cNvGrpSpPr/>
            <p:nvPr/>
          </p:nvGrpSpPr>
          <p:grpSpPr>
            <a:xfrm>
              <a:off x="1793" y="769"/>
              <a:ext cx="320" cy="321"/>
              <a:chOff x="0" y="0"/>
              <a:chExt cx="240" cy="240"/>
            </a:xfrm>
          </p:grpSpPr>
          <p:sp>
            <p:nvSpPr>
              <p:cNvPr id="104532" name="Oval 85"/>
              <p:cNvSpPr/>
              <p:nvPr/>
            </p:nvSpPr>
            <p:spPr>
              <a:xfrm>
                <a:off x="0" y="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33" name="Line 86"/>
              <p:cNvSpPr/>
              <p:nvPr/>
            </p:nvSpPr>
            <p:spPr>
              <a:xfrm flipV="1">
                <a:off x="120" y="30"/>
                <a:ext cx="0" cy="1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04534" name="Rectangle 87"/>
            <p:cNvSpPr/>
            <p:nvPr/>
          </p:nvSpPr>
          <p:spPr>
            <a:xfrm rot="-5400000">
              <a:off x="2483" y="839"/>
              <a:ext cx="303" cy="86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35" name="Oval 88"/>
            <p:cNvSpPr/>
            <p:nvPr/>
          </p:nvSpPr>
          <p:spPr>
            <a:xfrm>
              <a:off x="802" y="361"/>
              <a:ext cx="64" cy="64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36" name="Oval 89"/>
            <p:cNvSpPr/>
            <p:nvPr/>
          </p:nvSpPr>
          <p:spPr>
            <a:xfrm>
              <a:off x="2369" y="361"/>
              <a:ext cx="63" cy="64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37" name="Oval 90"/>
            <p:cNvSpPr/>
            <p:nvPr/>
          </p:nvSpPr>
          <p:spPr>
            <a:xfrm>
              <a:off x="2369" y="1371"/>
              <a:ext cx="63" cy="64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38" name="Text Box 91"/>
            <p:cNvSpPr txBox="1"/>
            <p:nvPr/>
          </p:nvSpPr>
          <p:spPr>
            <a:xfrm>
              <a:off x="698" y="367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4539" name="Text Box 92"/>
            <p:cNvSpPr txBox="1"/>
            <p:nvPr/>
          </p:nvSpPr>
          <p:spPr>
            <a:xfrm>
              <a:off x="706" y="1077"/>
              <a:ext cx="3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40" name="Text Box 93"/>
            <p:cNvSpPr txBox="1"/>
            <p:nvPr/>
          </p:nvSpPr>
          <p:spPr>
            <a:xfrm>
              <a:off x="2265" y="1077"/>
              <a:ext cx="3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04541" name="Text Box 94"/>
            <p:cNvSpPr txBox="1"/>
            <p:nvPr/>
          </p:nvSpPr>
          <p:spPr>
            <a:xfrm>
              <a:off x="2265" y="415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4542" name="Text Box 95"/>
            <p:cNvSpPr txBox="1"/>
            <p:nvPr/>
          </p:nvSpPr>
          <p:spPr>
            <a:xfrm>
              <a:off x="1242" y="406"/>
              <a:ext cx="52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43" name="Line 96"/>
            <p:cNvSpPr/>
            <p:nvPr/>
          </p:nvSpPr>
          <p:spPr>
            <a:xfrm>
              <a:off x="490" y="321"/>
              <a:ext cx="25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4544" name="Line 97"/>
            <p:cNvSpPr/>
            <p:nvPr/>
          </p:nvSpPr>
          <p:spPr>
            <a:xfrm>
              <a:off x="914" y="337"/>
              <a:ext cx="25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4545" name="Line 98"/>
            <p:cNvSpPr/>
            <p:nvPr/>
          </p:nvSpPr>
          <p:spPr>
            <a:xfrm>
              <a:off x="2025" y="321"/>
              <a:ext cx="25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graphicFrame>
          <p:nvGraphicFramePr>
            <p:cNvPr id="104546" name="对象 64610"/>
            <p:cNvGraphicFramePr>
              <a:graphicFrameLocks noChangeAspect="1"/>
            </p:cNvGraphicFramePr>
            <p:nvPr/>
          </p:nvGraphicFramePr>
          <p:xfrm>
            <a:off x="194" y="513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1" imgW="241300" imgH="254000" progId="Equation.3">
                    <p:embed/>
                  </p:oleObj>
                </mc:Choice>
                <mc:Fallback>
                  <p:oleObj name="" r:id="rId11" imgW="241300" imgH="2540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4" y="513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47" name="对象 64611"/>
            <p:cNvGraphicFramePr>
              <a:graphicFrameLocks noChangeAspect="1"/>
            </p:cNvGraphicFramePr>
            <p:nvPr/>
          </p:nvGraphicFramePr>
          <p:xfrm>
            <a:off x="2688" y="769"/>
            <a:ext cx="24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3" imgW="228600" imgH="254000" progId="Equation.3">
                    <p:embed/>
                  </p:oleObj>
                </mc:Choice>
                <mc:Fallback>
                  <p:oleObj name="" r:id="rId13" imgW="228600" imgH="2540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88" y="769"/>
                          <a:ext cx="24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48" name="对象 64612"/>
            <p:cNvGraphicFramePr>
              <a:graphicFrameLocks noChangeAspect="1"/>
            </p:cNvGraphicFramePr>
            <p:nvPr/>
          </p:nvGraphicFramePr>
          <p:xfrm>
            <a:off x="518" y="48"/>
            <a:ext cx="18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5" imgW="177800" imgH="279400" progId="Equation.3">
                    <p:embed/>
                  </p:oleObj>
                </mc:Choice>
                <mc:Fallback>
                  <p:oleObj name="" r:id="rId15" imgW="177800" imgH="2794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18" y="48"/>
                          <a:ext cx="18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49" name="对象 64613"/>
            <p:cNvGraphicFramePr>
              <a:graphicFrameLocks noChangeAspect="1"/>
            </p:cNvGraphicFramePr>
            <p:nvPr/>
          </p:nvGraphicFramePr>
          <p:xfrm>
            <a:off x="909" y="64"/>
            <a:ext cx="22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7" imgW="203200" imgH="279400" progId="Equation.3">
                    <p:embed/>
                  </p:oleObj>
                </mc:Choice>
                <mc:Fallback>
                  <p:oleObj name="" r:id="rId17" imgW="203200" imgH="2794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09" y="64"/>
                          <a:ext cx="222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50" name="对象 64614"/>
            <p:cNvGraphicFramePr>
              <a:graphicFrameLocks noChangeAspect="1"/>
            </p:cNvGraphicFramePr>
            <p:nvPr/>
          </p:nvGraphicFramePr>
          <p:xfrm>
            <a:off x="2035" y="0"/>
            <a:ext cx="20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9" imgW="190500" imgH="279400" progId="Equation.3">
                    <p:embed/>
                  </p:oleObj>
                </mc:Choice>
                <mc:Fallback>
                  <p:oleObj name="" r:id="rId19" imgW="190500" imgH="2794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35" y="0"/>
                          <a:ext cx="206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51" name="对象 64615"/>
            <p:cNvGraphicFramePr>
              <a:graphicFrameLocks noChangeAspect="1"/>
            </p:cNvGraphicFramePr>
            <p:nvPr/>
          </p:nvGraphicFramePr>
          <p:xfrm>
            <a:off x="2464" y="32"/>
            <a:ext cx="20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1" imgW="190500" imgH="279400" progId="Equation.3">
                    <p:embed/>
                  </p:oleObj>
                </mc:Choice>
                <mc:Fallback>
                  <p:oleObj name="" r:id="rId21" imgW="190500" imgH="2794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64" y="32"/>
                          <a:ext cx="206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52" name="Text Box 105"/>
            <p:cNvSpPr txBox="1"/>
            <p:nvPr/>
          </p:nvSpPr>
          <p:spPr>
            <a:xfrm>
              <a:off x="674" y="56"/>
              <a:ext cx="256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53" name="Text Box 106"/>
            <p:cNvSpPr txBox="1"/>
            <p:nvPr/>
          </p:nvSpPr>
          <p:spPr>
            <a:xfrm>
              <a:off x="1809" y="64"/>
              <a:ext cx="2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54" name="Text Box 107"/>
            <p:cNvSpPr txBox="1"/>
            <p:nvPr/>
          </p:nvSpPr>
          <p:spPr>
            <a:xfrm>
              <a:off x="1817" y="1290"/>
              <a:ext cx="256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55" name="Oval 108"/>
            <p:cNvSpPr/>
            <p:nvPr/>
          </p:nvSpPr>
          <p:spPr>
            <a:xfrm>
              <a:off x="1921" y="361"/>
              <a:ext cx="64" cy="64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56" name="Oval 109"/>
            <p:cNvSpPr/>
            <p:nvPr/>
          </p:nvSpPr>
          <p:spPr>
            <a:xfrm>
              <a:off x="1921" y="1371"/>
              <a:ext cx="64" cy="64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4557" name="对象 64621"/>
            <p:cNvGraphicFramePr>
              <a:graphicFrameLocks noChangeAspect="1"/>
            </p:cNvGraphicFramePr>
            <p:nvPr/>
          </p:nvGraphicFramePr>
          <p:xfrm>
            <a:off x="2049" y="1119"/>
            <a:ext cx="20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3" imgW="190500" imgH="279400" progId="Equation.3">
                    <p:embed/>
                  </p:oleObj>
                </mc:Choice>
                <mc:Fallback>
                  <p:oleObj name="" r:id="rId23" imgW="190500" imgH="2794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049" y="1119"/>
                          <a:ext cx="205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58" name="对象 64622"/>
            <p:cNvGraphicFramePr>
              <a:graphicFrameLocks noChangeAspect="1"/>
            </p:cNvGraphicFramePr>
            <p:nvPr/>
          </p:nvGraphicFramePr>
          <p:xfrm>
            <a:off x="1481" y="769"/>
            <a:ext cx="34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25" imgW="330200" imgH="279400" progId="Equation.3">
                    <p:embed/>
                  </p:oleObj>
                </mc:Choice>
                <mc:Fallback>
                  <p:oleObj name="" r:id="rId25" imgW="330200" imgH="2794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481" y="769"/>
                          <a:ext cx="34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624" name="Text Box 112"/>
          <p:cNvSpPr txBox="1"/>
          <p:nvPr/>
        </p:nvSpPr>
        <p:spPr>
          <a:xfrm>
            <a:off x="5795963" y="2786063"/>
            <a:ext cx="2438400" cy="427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等效电路</a:t>
            </a:r>
            <a:endParaRPr lang="zh-CN" altLang="en-US" sz="2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625" name="Text Box 113"/>
          <p:cNvSpPr txBox="1"/>
          <p:nvPr/>
        </p:nvSpPr>
        <p:spPr>
          <a:xfrm>
            <a:off x="6054725" y="5819775"/>
            <a:ext cx="3054350" cy="48895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为射极输出器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626" name="Text Box 114"/>
          <p:cNvSpPr txBox="1"/>
          <p:nvPr/>
        </p:nvSpPr>
        <p:spPr>
          <a:xfrm>
            <a:off x="457200" y="60198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共集电极放大电路</a:t>
            </a: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电路图</a:t>
            </a:r>
            <a:endParaRPr lang="zh-CN" altLang="en-US" sz="22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  <p:bldP spid="64516" grpId="0" animBg="1"/>
      <p:bldP spid="64517" grpId="0"/>
      <p:bldP spid="64518" grpId="0"/>
      <p:bldP spid="64519" grpId="0"/>
      <p:bldP spid="64520" grpId="0"/>
      <p:bldP spid="64624" grpId="0"/>
      <p:bldP spid="64625" grpId="0" animBg="1"/>
      <p:bldP spid="6462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ext Box 2"/>
          <p:cNvSpPr txBox="1"/>
          <p:nvPr/>
        </p:nvSpPr>
        <p:spPr>
          <a:xfrm>
            <a:off x="1219200" y="7000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一、静态工作点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539" name="组合 65538"/>
          <p:cNvGrpSpPr/>
          <p:nvPr/>
        </p:nvGrpSpPr>
        <p:grpSpPr>
          <a:xfrm>
            <a:off x="4495800" y="2460625"/>
            <a:ext cx="4111625" cy="2873375"/>
            <a:chOff x="0" y="0"/>
            <a:chExt cx="2590" cy="1810"/>
          </a:xfrm>
        </p:grpSpPr>
        <p:sp>
          <p:nvSpPr>
            <p:cNvPr id="105475" name="Line 4"/>
            <p:cNvSpPr/>
            <p:nvPr/>
          </p:nvSpPr>
          <p:spPr>
            <a:xfrm>
              <a:off x="1429" y="956"/>
              <a:ext cx="0" cy="75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76" name="Line 5"/>
            <p:cNvSpPr/>
            <p:nvPr/>
          </p:nvSpPr>
          <p:spPr>
            <a:xfrm>
              <a:off x="952" y="23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77" name="Line 6"/>
            <p:cNvSpPr/>
            <p:nvPr/>
          </p:nvSpPr>
          <p:spPr>
            <a:xfrm>
              <a:off x="2057" y="104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78" name="Line 7"/>
            <p:cNvSpPr/>
            <p:nvPr/>
          </p:nvSpPr>
          <p:spPr>
            <a:xfrm>
              <a:off x="945" y="23"/>
              <a:ext cx="1417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79" name="Line 8"/>
            <p:cNvSpPr/>
            <p:nvPr/>
          </p:nvSpPr>
          <p:spPr>
            <a:xfrm>
              <a:off x="1201" y="687"/>
              <a:ext cx="0" cy="26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0" name="Text Box 9"/>
            <p:cNvSpPr txBox="1"/>
            <p:nvPr/>
          </p:nvSpPr>
          <p:spPr>
            <a:xfrm>
              <a:off x="512" y="45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81" name="Line 10"/>
            <p:cNvSpPr/>
            <p:nvPr/>
          </p:nvSpPr>
          <p:spPr>
            <a:xfrm flipH="1">
              <a:off x="375" y="820"/>
              <a:ext cx="2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2" name="Line 11"/>
            <p:cNvSpPr/>
            <p:nvPr/>
          </p:nvSpPr>
          <p:spPr>
            <a:xfrm flipH="1">
              <a:off x="705" y="815"/>
              <a:ext cx="508" cy="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3" name="Line 12"/>
            <p:cNvSpPr/>
            <p:nvPr/>
          </p:nvSpPr>
          <p:spPr>
            <a:xfrm>
              <a:off x="373" y="1720"/>
              <a:ext cx="20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4" name="Line 13"/>
            <p:cNvSpPr/>
            <p:nvPr/>
          </p:nvSpPr>
          <p:spPr>
            <a:xfrm>
              <a:off x="1400" y="1027"/>
              <a:ext cx="35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485" name="组合 65549"/>
            <p:cNvGrpSpPr/>
            <p:nvPr/>
          </p:nvGrpSpPr>
          <p:grpSpPr>
            <a:xfrm>
              <a:off x="1754" y="916"/>
              <a:ext cx="89" cy="222"/>
              <a:chOff x="0" y="0"/>
              <a:chExt cx="96" cy="240"/>
            </a:xfrm>
          </p:grpSpPr>
          <p:sp>
            <p:nvSpPr>
              <p:cNvPr id="105486" name="Line 15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487" name="Line 16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5488" name="Line 17"/>
            <p:cNvSpPr/>
            <p:nvPr/>
          </p:nvSpPr>
          <p:spPr>
            <a:xfrm>
              <a:off x="1843" y="1027"/>
              <a:ext cx="53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89" name="Text Box 18"/>
            <p:cNvSpPr txBox="1"/>
            <p:nvPr/>
          </p:nvSpPr>
          <p:spPr>
            <a:xfrm>
              <a:off x="597" y="189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0" name="Text Box 19"/>
            <p:cNvSpPr txBox="1"/>
            <p:nvPr/>
          </p:nvSpPr>
          <p:spPr>
            <a:xfrm>
              <a:off x="2053" y="34"/>
              <a:ext cx="5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1" name="Text Box 20"/>
            <p:cNvSpPr txBox="1"/>
            <p:nvPr/>
          </p:nvSpPr>
          <p:spPr>
            <a:xfrm>
              <a:off x="1621" y="65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2" name="Text Box 21"/>
            <p:cNvSpPr txBox="1"/>
            <p:nvPr/>
          </p:nvSpPr>
          <p:spPr>
            <a:xfrm>
              <a:off x="1717" y="1234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3" name="Text Box 22"/>
            <p:cNvSpPr txBox="1"/>
            <p:nvPr/>
          </p:nvSpPr>
          <p:spPr>
            <a:xfrm>
              <a:off x="2341" y="1312"/>
              <a:ext cx="186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4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5494" name="Text Box 23"/>
            <p:cNvSpPr txBox="1"/>
            <p:nvPr/>
          </p:nvSpPr>
          <p:spPr>
            <a:xfrm>
              <a:off x="709" y="574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95" name="Line 24"/>
            <p:cNvSpPr/>
            <p:nvPr/>
          </p:nvSpPr>
          <p:spPr>
            <a:xfrm>
              <a:off x="1405" y="23"/>
              <a:ext cx="0" cy="63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496" name="组合 65560"/>
            <p:cNvGrpSpPr/>
            <p:nvPr/>
          </p:nvGrpSpPr>
          <p:grpSpPr>
            <a:xfrm>
              <a:off x="626" y="715"/>
              <a:ext cx="88" cy="222"/>
              <a:chOff x="0" y="0"/>
              <a:chExt cx="96" cy="240"/>
            </a:xfrm>
          </p:grpSpPr>
          <p:sp>
            <p:nvSpPr>
              <p:cNvPr id="105497" name="Line 26"/>
              <p:cNvSpPr/>
              <p:nvPr/>
            </p:nvSpPr>
            <p:spPr>
              <a:xfrm>
                <a:off x="0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498" name="Line 27"/>
              <p:cNvSpPr/>
              <p:nvPr/>
            </p:nvSpPr>
            <p:spPr>
              <a:xfrm>
                <a:off x="96" y="0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5499" name="Rectangle 28"/>
            <p:cNvSpPr/>
            <p:nvPr/>
          </p:nvSpPr>
          <p:spPr>
            <a:xfrm rot="-5400000">
              <a:off x="791" y="300"/>
              <a:ext cx="275" cy="7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00" name="Rectangle 29"/>
            <p:cNvSpPr/>
            <p:nvPr/>
          </p:nvSpPr>
          <p:spPr>
            <a:xfrm rot="-5400000">
              <a:off x="1916" y="1337"/>
              <a:ext cx="288" cy="8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01" name="Oval 30"/>
            <p:cNvSpPr/>
            <p:nvPr/>
          </p:nvSpPr>
          <p:spPr>
            <a:xfrm>
              <a:off x="2359" y="7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02" name="Oval 31"/>
            <p:cNvSpPr/>
            <p:nvPr/>
          </p:nvSpPr>
          <p:spPr>
            <a:xfrm>
              <a:off x="2369" y="1005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03" name="Oval 32"/>
            <p:cNvSpPr/>
            <p:nvPr/>
          </p:nvSpPr>
          <p:spPr>
            <a:xfrm>
              <a:off x="2415" y="1697"/>
              <a:ext cx="45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5504" name="组合 65568"/>
            <p:cNvGrpSpPr/>
            <p:nvPr/>
          </p:nvGrpSpPr>
          <p:grpSpPr>
            <a:xfrm>
              <a:off x="1334" y="1714"/>
              <a:ext cx="192" cy="96"/>
              <a:chOff x="0" y="0"/>
              <a:chExt cx="192" cy="96"/>
            </a:xfrm>
          </p:grpSpPr>
          <p:sp>
            <p:nvSpPr>
              <p:cNvPr id="105505" name="Line 34"/>
              <p:cNvSpPr/>
              <p:nvPr/>
            </p:nvSpPr>
            <p:spPr>
              <a:xfrm>
                <a:off x="96" y="0"/>
                <a:ext cx="0" cy="9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06" name="Line 35"/>
              <p:cNvSpPr/>
              <p:nvPr/>
            </p:nvSpPr>
            <p:spPr>
              <a:xfrm>
                <a:off x="0" y="96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5507" name="Oval 36"/>
            <p:cNvSpPr/>
            <p:nvPr/>
          </p:nvSpPr>
          <p:spPr>
            <a:xfrm>
              <a:off x="1376" y="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08" name="Oval 37"/>
            <p:cNvSpPr/>
            <p:nvPr/>
          </p:nvSpPr>
          <p:spPr>
            <a:xfrm>
              <a:off x="2033" y="1002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09" name="Oval 38"/>
            <p:cNvSpPr/>
            <p:nvPr/>
          </p:nvSpPr>
          <p:spPr>
            <a:xfrm>
              <a:off x="1406" y="1007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10" name="Oval 39"/>
            <p:cNvSpPr/>
            <p:nvPr/>
          </p:nvSpPr>
          <p:spPr>
            <a:xfrm>
              <a:off x="923" y="79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11" name="Line 40"/>
            <p:cNvSpPr/>
            <p:nvPr/>
          </p:nvSpPr>
          <p:spPr>
            <a:xfrm>
              <a:off x="1189" y="821"/>
              <a:ext cx="264" cy="1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105512" name="Rectangle 41"/>
            <p:cNvSpPr/>
            <p:nvPr/>
          </p:nvSpPr>
          <p:spPr>
            <a:xfrm rot="-5400000">
              <a:off x="1290" y="1338"/>
              <a:ext cx="286" cy="8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13" name="Line 42"/>
            <p:cNvSpPr/>
            <p:nvPr/>
          </p:nvSpPr>
          <p:spPr>
            <a:xfrm flipV="1">
              <a:off x="1189" y="658"/>
              <a:ext cx="226" cy="1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514" name="Oval 43"/>
            <p:cNvSpPr/>
            <p:nvPr/>
          </p:nvSpPr>
          <p:spPr>
            <a:xfrm>
              <a:off x="1407" y="169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15" name="Text Box 44"/>
            <p:cNvSpPr txBox="1"/>
            <p:nvPr/>
          </p:nvSpPr>
          <p:spPr>
            <a:xfrm>
              <a:off x="1117" y="1234"/>
              <a:ext cx="3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16" name="Text Box 45"/>
            <p:cNvSpPr txBox="1"/>
            <p:nvPr/>
          </p:nvSpPr>
          <p:spPr>
            <a:xfrm>
              <a:off x="2293" y="96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5517" name="Text Box 46"/>
            <p:cNvSpPr txBox="1"/>
            <p:nvPr/>
          </p:nvSpPr>
          <p:spPr>
            <a:xfrm>
              <a:off x="1567" y="9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5518" name="Oval 47"/>
            <p:cNvSpPr/>
            <p:nvPr/>
          </p:nvSpPr>
          <p:spPr>
            <a:xfrm>
              <a:off x="2033" y="1698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19" name="Line 48"/>
            <p:cNvSpPr/>
            <p:nvPr/>
          </p:nvSpPr>
          <p:spPr>
            <a:xfrm>
              <a:off x="361" y="812"/>
              <a:ext cx="0" cy="9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520" name="Rectangle 49"/>
            <p:cNvSpPr/>
            <p:nvPr/>
          </p:nvSpPr>
          <p:spPr>
            <a:xfrm rot="-5400000">
              <a:off x="222" y="1000"/>
              <a:ext cx="286" cy="8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21" name="Text Box 50"/>
            <p:cNvSpPr txBox="1"/>
            <p:nvPr/>
          </p:nvSpPr>
          <p:spPr>
            <a:xfrm>
              <a:off x="30" y="850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2" name="Oval 51"/>
            <p:cNvSpPr/>
            <p:nvPr/>
          </p:nvSpPr>
          <p:spPr>
            <a:xfrm>
              <a:off x="241" y="1330"/>
              <a:ext cx="240" cy="24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23" name="Text Box 52"/>
            <p:cNvSpPr txBox="1"/>
            <p:nvPr/>
          </p:nvSpPr>
          <p:spPr>
            <a:xfrm>
              <a:off x="331" y="1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grpSp>
          <p:nvGrpSpPr>
            <p:cNvPr id="105524" name="组合 65588"/>
            <p:cNvGrpSpPr/>
            <p:nvPr/>
          </p:nvGrpSpPr>
          <p:grpSpPr>
            <a:xfrm>
              <a:off x="247" y="1270"/>
              <a:ext cx="294" cy="403"/>
              <a:chOff x="0" y="0"/>
              <a:chExt cx="294" cy="403"/>
            </a:xfrm>
          </p:grpSpPr>
          <p:sp>
            <p:nvSpPr>
              <p:cNvPr id="105525" name="Text Box 54"/>
              <p:cNvSpPr txBox="1"/>
              <p:nvPr/>
            </p:nvSpPr>
            <p:spPr>
              <a:xfrm>
                <a:off x="0" y="0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26" name="Text Box 55"/>
              <p:cNvSpPr txBox="1"/>
              <p:nvPr/>
            </p:nvSpPr>
            <p:spPr>
              <a:xfrm>
                <a:off x="108" y="0"/>
                <a:ext cx="186" cy="4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24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</p:grpSp>
        <p:graphicFrame>
          <p:nvGraphicFramePr>
            <p:cNvPr id="105527" name="对象 65591"/>
            <p:cNvGraphicFramePr>
              <a:graphicFrameLocks noChangeAspect="1"/>
            </p:cNvGraphicFramePr>
            <p:nvPr/>
          </p:nvGraphicFramePr>
          <p:xfrm>
            <a:off x="0" y="1282"/>
            <a:ext cx="23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" imgW="241300" imgH="279400" progId="Equation.3">
                    <p:embed/>
                  </p:oleObj>
                </mc:Choice>
                <mc:Fallback>
                  <p:oleObj name="" r:id="rId1" imgW="241300" imgH="2794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1282"/>
                          <a:ext cx="231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8" name="对象 65592"/>
            <p:cNvGraphicFramePr>
              <a:graphicFrameLocks noChangeAspect="1"/>
            </p:cNvGraphicFramePr>
            <p:nvPr/>
          </p:nvGraphicFramePr>
          <p:xfrm>
            <a:off x="2305" y="1246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" imgW="279400" imgH="279400" progId="Equation.3">
                    <p:embed/>
                  </p:oleObj>
                </mc:Choice>
                <mc:Fallback>
                  <p:oleObj name="" r:id="rId3" imgW="279400" imgH="2794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5" y="1246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94" name="Text Box 58"/>
          <p:cNvSpPr txBox="1"/>
          <p:nvPr/>
        </p:nvSpPr>
        <p:spPr>
          <a:xfrm>
            <a:off x="1219200" y="1219200"/>
            <a:ext cx="6858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由基极回路求得静态基极电流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95" name="对象 65594"/>
          <p:cNvGraphicFramePr>
            <a:graphicFrameLocks noChangeAspect="1"/>
          </p:cNvGraphicFramePr>
          <p:nvPr/>
        </p:nvGraphicFramePr>
        <p:xfrm>
          <a:off x="914400" y="1931988"/>
          <a:ext cx="3048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206500" imgH="393700" progId="Equation.3">
                  <p:embed/>
                </p:oleObj>
              </mc:Choice>
              <mc:Fallback>
                <p:oleObj name="" r:id="rId5" imgW="1206500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931988"/>
                        <a:ext cx="304800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96" name="对象 65595"/>
          <p:cNvGraphicFramePr>
            <a:graphicFrameLocks noChangeAspect="1"/>
          </p:cNvGraphicFramePr>
          <p:nvPr/>
        </p:nvGraphicFramePr>
        <p:xfrm>
          <a:off x="1447800" y="3276600"/>
          <a:ext cx="1752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660400" imgH="215900" progId="Equation.3">
                  <p:embed/>
                </p:oleObj>
              </mc:Choice>
              <mc:Fallback>
                <p:oleObj name="" r:id="rId7" imgW="66040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276600"/>
                        <a:ext cx="1752600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97" name="Text Box 61"/>
          <p:cNvSpPr txBox="1"/>
          <p:nvPr/>
        </p:nvSpPr>
        <p:spPr>
          <a:xfrm>
            <a:off x="457200" y="3276600"/>
            <a:ext cx="990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98" name="对象 65597"/>
          <p:cNvGraphicFramePr>
            <a:graphicFrameLocks noChangeAspect="1"/>
          </p:cNvGraphicFramePr>
          <p:nvPr/>
        </p:nvGraphicFramePr>
        <p:xfrm>
          <a:off x="1066800" y="4343400"/>
          <a:ext cx="2895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1117600" imgH="393700" progId="Equation.3">
                  <p:embed/>
                </p:oleObj>
              </mc:Choice>
              <mc:Fallback>
                <p:oleObj name="" r:id="rId9" imgW="1117600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343400"/>
                        <a:ext cx="2895600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99" name="Text Box 63"/>
          <p:cNvSpPr txBox="1"/>
          <p:nvPr/>
        </p:nvSpPr>
        <p:spPr>
          <a:xfrm>
            <a:off x="4419600" y="5562600"/>
            <a:ext cx="45720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共集电极放大电路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94" grpId="0"/>
      <p:bldP spid="65597" grpId="0"/>
      <p:bldP spid="6559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990600" y="7921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二、电流放大倍数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87" name="对象 67586"/>
          <p:cNvGraphicFramePr>
            <a:graphicFrameLocks noChangeAspect="1"/>
          </p:cNvGraphicFramePr>
          <p:nvPr/>
        </p:nvGraphicFramePr>
        <p:xfrm>
          <a:off x="685800" y="1511300"/>
          <a:ext cx="1041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406400" imgH="215900" progId="Equation.3">
                  <p:embed/>
                </p:oleObj>
              </mc:Choice>
              <mc:Fallback>
                <p:oleObj name="" r:id="rId1" imgW="406400" imgH="215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511300"/>
                        <a:ext cx="10414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对象 67587"/>
          <p:cNvGraphicFramePr>
            <a:graphicFrameLocks noChangeAspect="1"/>
          </p:cNvGraphicFramePr>
          <p:nvPr/>
        </p:nvGraphicFramePr>
        <p:xfrm>
          <a:off x="1981200" y="1524000"/>
          <a:ext cx="1231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482600" imgH="215900" progId="Equation.3">
                  <p:embed/>
                </p:oleObj>
              </mc:Choice>
              <mc:Fallback>
                <p:oleObj name="" r:id="rId3" imgW="482600" imgH="215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524000"/>
                        <a:ext cx="12319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67588"/>
          <p:cNvGraphicFramePr>
            <a:graphicFrameLocks noChangeAspect="1"/>
          </p:cNvGraphicFramePr>
          <p:nvPr/>
        </p:nvGraphicFramePr>
        <p:xfrm>
          <a:off x="381000" y="2227263"/>
          <a:ext cx="39624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1879600" imgH="533400" progId="Equation.3">
                  <p:embed/>
                </p:oleObj>
              </mc:Choice>
              <mc:Fallback>
                <p:oleObj name="" r:id="rId5" imgW="1879600" imgH="5334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227263"/>
                        <a:ext cx="3962400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/>
          <p:nvPr/>
        </p:nvSpPr>
        <p:spPr>
          <a:xfrm>
            <a:off x="3276600" y="1524000"/>
            <a:ext cx="16764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Text Box 7"/>
          <p:cNvSpPr txBox="1"/>
          <p:nvPr/>
        </p:nvSpPr>
        <p:spPr>
          <a:xfrm>
            <a:off x="1143000" y="3306763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三、电压放大倍数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92" name="对象 67591"/>
          <p:cNvGraphicFramePr>
            <a:graphicFrameLocks noChangeAspect="1"/>
          </p:cNvGraphicFramePr>
          <p:nvPr/>
        </p:nvGraphicFramePr>
        <p:xfrm>
          <a:off x="685800" y="3990975"/>
          <a:ext cx="3352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1334135" imgH="215900" progId="Equation.3">
                  <p:embed/>
                </p:oleObj>
              </mc:Choice>
              <mc:Fallback>
                <p:oleObj name="" r:id="rId7" imgW="1334135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990975"/>
                        <a:ext cx="33528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对象 67592"/>
          <p:cNvGraphicFramePr>
            <a:graphicFrameLocks noChangeAspect="1"/>
          </p:cNvGraphicFramePr>
          <p:nvPr/>
        </p:nvGraphicFramePr>
        <p:xfrm>
          <a:off x="533400" y="4681538"/>
          <a:ext cx="55086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2094865" imgH="215900" progId="Equation.3">
                  <p:embed/>
                </p:oleObj>
              </mc:Choice>
              <mc:Fallback>
                <p:oleObj name="" r:id="rId9" imgW="2094865" imgH="215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681538"/>
                        <a:ext cx="5508625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对象 67593"/>
          <p:cNvGraphicFramePr>
            <a:graphicFrameLocks noChangeAspect="1"/>
          </p:cNvGraphicFramePr>
          <p:nvPr/>
        </p:nvGraphicFramePr>
        <p:xfrm>
          <a:off x="4800600" y="3608388"/>
          <a:ext cx="39624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2057400" imgH="533400" progId="Equation.3">
                  <p:embed/>
                </p:oleObj>
              </mc:Choice>
              <mc:Fallback>
                <p:oleObj name="" r:id="rId11" imgW="2057400" imgH="5334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3608388"/>
                        <a:ext cx="3962400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对象 67594"/>
          <p:cNvGraphicFramePr>
            <a:graphicFrameLocks noChangeAspect="1"/>
          </p:cNvGraphicFramePr>
          <p:nvPr/>
        </p:nvGraphicFramePr>
        <p:xfrm>
          <a:off x="6194425" y="4711700"/>
          <a:ext cx="26892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1155700" imgH="228600" progId="Equation.3">
                  <p:embed/>
                </p:oleObj>
              </mc:Choice>
              <mc:Fallback>
                <p:oleObj name="" r:id="rId13" imgW="1155700" imgH="2286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425" y="4711700"/>
                        <a:ext cx="2689225" cy="5730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12"/>
          <p:cNvSpPr txBox="1"/>
          <p:nvPr/>
        </p:nvSpPr>
        <p:spPr>
          <a:xfrm>
            <a:off x="381000" y="5378450"/>
            <a:ext cx="8382000" cy="104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结论：电压放大倍数恒小于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，而接近 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，且输出电压与输入电压同相，又称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射极跟随器。</a:t>
            </a:r>
            <a:endParaRPr lang="zh-CN" altLang="en-US" sz="2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7597" name="组合 67596"/>
          <p:cNvGrpSpPr/>
          <p:nvPr/>
        </p:nvGrpSpPr>
        <p:grpSpPr>
          <a:xfrm>
            <a:off x="4343400" y="619125"/>
            <a:ext cx="4800600" cy="2886075"/>
            <a:chOff x="0" y="0"/>
            <a:chExt cx="3024" cy="1818"/>
          </a:xfrm>
        </p:grpSpPr>
        <p:grpSp>
          <p:nvGrpSpPr>
            <p:cNvPr id="107533" name="组合 67597"/>
            <p:cNvGrpSpPr/>
            <p:nvPr/>
          </p:nvGrpSpPr>
          <p:grpSpPr>
            <a:xfrm>
              <a:off x="0" y="0"/>
              <a:ext cx="3024" cy="1674"/>
              <a:chOff x="0" y="0"/>
              <a:chExt cx="3024" cy="1674"/>
            </a:xfrm>
          </p:grpSpPr>
          <p:sp>
            <p:nvSpPr>
              <p:cNvPr id="107534" name="Line 15"/>
              <p:cNvSpPr/>
              <p:nvPr/>
            </p:nvSpPr>
            <p:spPr>
              <a:xfrm rot="-10728390">
                <a:off x="2512" y="331"/>
                <a:ext cx="264" cy="1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107535" name="Line 16"/>
              <p:cNvSpPr/>
              <p:nvPr/>
            </p:nvSpPr>
            <p:spPr>
              <a:xfrm rot="-5400000">
                <a:off x="1950" y="1248"/>
                <a:ext cx="332" cy="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graphicFrame>
            <p:nvGraphicFramePr>
              <p:cNvPr id="107536" name="对象 67600"/>
              <p:cNvGraphicFramePr>
                <a:graphicFrameLocks noChangeAspect="1"/>
              </p:cNvGraphicFramePr>
              <p:nvPr/>
            </p:nvGraphicFramePr>
            <p:xfrm>
              <a:off x="760" y="766"/>
              <a:ext cx="29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15" imgW="228600" imgH="279400" progId="Equation.3">
                      <p:embed/>
                    </p:oleObj>
                  </mc:Choice>
                  <mc:Fallback>
                    <p:oleObj name="" r:id="rId15" imgW="228600" imgH="2794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60" y="766"/>
                            <a:ext cx="298" cy="3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37" name="对象 67601"/>
              <p:cNvGraphicFramePr>
                <a:graphicFrameLocks noChangeAspect="1"/>
              </p:cNvGraphicFramePr>
              <p:nvPr/>
            </p:nvGraphicFramePr>
            <p:xfrm>
              <a:off x="2363" y="736"/>
              <a:ext cx="380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17" imgW="279400" imgH="279400" progId="Equation.3">
                      <p:embed/>
                    </p:oleObj>
                  </mc:Choice>
                  <mc:Fallback>
                    <p:oleObj name="" r:id="rId17" imgW="279400" imgH="279400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363" y="736"/>
                            <a:ext cx="380" cy="3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38" name="Line 19"/>
              <p:cNvSpPr/>
              <p:nvPr/>
            </p:nvSpPr>
            <p:spPr>
              <a:xfrm>
                <a:off x="2016" y="397"/>
                <a:ext cx="0" cy="105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9" name="Line 20"/>
              <p:cNvSpPr/>
              <p:nvPr/>
            </p:nvSpPr>
            <p:spPr>
              <a:xfrm>
                <a:off x="493" y="405"/>
                <a:ext cx="0" cy="105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40" name="Rectangle 21"/>
              <p:cNvSpPr/>
              <p:nvPr/>
            </p:nvSpPr>
            <p:spPr>
              <a:xfrm rot="-5400000">
                <a:off x="326" y="617"/>
                <a:ext cx="313" cy="88"/>
              </a:xfrm>
              <a:prstGeom prst="rect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1" name="Line 22"/>
              <p:cNvSpPr/>
              <p:nvPr/>
            </p:nvSpPr>
            <p:spPr>
              <a:xfrm>
                <a:off x="497" y="1447"/>
                <a:ext cx="224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42" name="Oval 23"/>
              <p:cNvSpPr/>
              <p:nvPr/>
            </p:nvSpPr>
            <p:spPr>
              <a:xfrm>
                <a:off x="826" y="1414"/>
                <a:ext cx="66" cy="6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3" name="Oval 24"/>
              <p:cNvSpPr/>
              <p:nvPr/>
            </p:nvSpPr>
            <p:spPr>
              <a:xfrm>
                <a:off x="332" y="982"/>
                <a:ext cx="330" cy="331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4" name="Text Box 25"/>
              <p:cNvSpPr txBox="1"/>
              <p:nvPr/>
            </p:nvSpPr>
            <p:spPr>
              <a:xfrm>
                <a:off x="522" y="976"/>
                <a:ext cx="186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24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graphicFrame>
            <p:nvGraphicFramePr>
              <p:cNvPr id="107545" name="对象 67609"/>
              <p:cNvGraphicFramePr>
                <a:graphicFrameLocks noChangeAspect="1"/>
              </p:cNvGraphicFramePr>
              <p:nvPr/>
            </p:nvGraphicFramePr>
            <p:xfrm>
              <a:off x="0" y="916"/>
              <a:ext cx="318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19" imgW="241300" imgH="279400" progId="Equation.3">
                      <p:embed/>
                    </p:oleObj>
                  </mc:Choice>
                  <mc:Fallback>
                    <p:oleObj name="" r:id="rId19" imgW="241300" imgH="27940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0" y="916"/>
                            <a:ext cx="318" cy="3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46" name="Text Box 27"/>
              <p:cNvSpPr txBox="1"/>
              <p:nvPr/>
            </p:nvSpPr>
            <p:spPr>
              <a:xfrm>
                <a:off x="373" y="933"/>
                <a:ext cx="397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7" name="Text Box 28"/>
              <p:cNvSpPr txBox="1"/>
              <p:nvPr/>
            </p:nvSpPr>
            <p:spPr>
              <a:xfrm>
                <a:off x="511" y="1042"/>
                <a:ext cx="186" cy="4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2400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  <a:sym typeface="Symbol" panose="05050102010706020507" pitchFamily="18" charset="2"/>
                  </a:rPr>
                  <a:t></a:t>
                </a:r>
                <a:endPara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107548" name="Text Box 29"/>
              <p:cNvSpPr txBox="1"/>
              <p:nvPr/>
            </p:nvSpPr>
            <p:spPr>
              <a:xfrm>
                <a:off x="468" y="766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107549" name="Line 30"/>
              <p:cNvSpPr/>
              <p:nvPr/>
            </p:nvSpPr>
            <p:spPr>
              <a:xfrm>
                <a:off x="2743" y="397"/>
                <a:ext cx="0" cy="105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50" name="Line 31"/>
              <p:cNvSpPr/>
              <p:nvPr/>
            </p:nvSpPr>
            <p:spPr>
              <a:xfrm>
                <a:off x="487" y="405"/>
                <a:ext cx="224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51" name="Rectangle 32"/>
              <p:cNvSpPr/>
              <p:nvPr/>
            </p:nvSpPr>
            <p:spPr>
              <a:xfrm>
                <a:off x="1256" y="360"/>
                <a:ext cx="330" cy="93"/>
              </a:xfrm>
              <a:prstGeom prst="rect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7552" name="组合 67616"/>
              <p:cNvGrpSpPr/>
              <p:nvPr/>
            </p:nvGrpSpPr>
            <p:grpSpPr>
              <a:xfrm>
                <a:off x="1851" y="794"/>
                <a:ext cx="330" cy="330"/>
                <a:chOff x="0" y="0"/>
                <a:chExt cx="240" cy="240"/>
              </a:xfrm>
            </p:grpSpPr>
            <p:sp>
              <p:nvSpPr>
                <p:cNvPr id="107553" name="Oval 34"/>
                <p:cNvSpPr/>
                <p:nvPr/>
              </p:nvSpPr>
              <p:spPr>
                <a:xfrm>
                  <a:off x="0" y="0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54" name="Line 35"/>
                <p:cNvSpPr/>
                <p:nvPr/>
              </p:nvSpPr>
              <p:spPr>
                <a:xfrm flipV="1">
                  <a:off x="120" y="30"/>
                  <a:ext cx="0" cy="18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</p:grpSp>
          <p:sp>
            <p:nvSpPr>
              <p:cNvPr id="107555" name="Rectangle 36"/>
              <p:cNvSpPr/>
              <p:nvPr/>
            </p:nvSpPr>
            <p:spPr>
              <a:xfrm rot="-5400000">
                <a:off x="2565" y="866"/>
                <a:ext cx="313" cy="88"/>
              </a:xfrm>
              <a:prstGeom prst="rect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6" name="Oval 37"/>
              <p:cNvSpPr/>
              <p:nvPr/>
            </p:nvSpPr>
            <p:spPr>
              <a:xfrm>
                <a:off x="826" y="372"/>
                <a:ext cx="66" cy="6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7" name="Oval 38"/>
              <p:cNvSpPr/>
              <p:nvPr/>
            </p:nvSpPr>
            <p:spPr>
              <a:xfrm>
                <a:off x="2446" y="372"/>
                <a:ext cx="66" cy="6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8" name="Oval 39"/>
              <p:cNvSpPr/>
              <p:nvPr/>
            </p:nvSpPr>
            <p:spPr>
              <a:xfrm>
                <a:off x="2446" y="1414"/>
                <a:ext cx="66" cy="6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9" name="Text Box 40"/>
              <p:cNvSpPr txBox="1"/>
              <p:nvPr/>
            </p:nvSpPr>
            <p:spPr>
              <a:xfrm>
                <a:off x="741" y="386"/>
                <a:ext cx="33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107560" name="Text Box 41"/>
              <p:cNvSpPr txBox="1"/>
              <p:nvPr/>
            </p:nvSpPr>
            <p:spPr>
              <a:xfrm>
                <a:off x="738" y="1146"/>
                <a:ext cx="33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61" name="Text Box 42"/>
              <p:cNvSpPr txBox="1"/>
              <p:nvPr/>
            </p:nvSpPr>
            <p:spPr>
              <a:xfrm>
                <a:off x="2371" y="1132"/>
                <a:ext cx="33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62" name="Text Box 43"/>
              <p:cNvSpPr txBox="1"/>
              <p:nvPr/>
            </p:nvSpPr>
            <p:spPr>
              <a:xfrm>
                <a:off x="2382" y="375"/>
                <a:ext cx="33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方正琥珀繁体" pitchFamily="2" charset="-122"/>
                  </a:rPr>
                  <a:t>+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endParaRPr>
              </a:p>
            </p:txBody>
          </p:sp>
          <p:sp>
            <p:nvSpPr>
              <p:cNvPr id="107563" name="Text Box 44"/>
              <p:cNvSpPr txBox="1"/>
              <p:nvPr/>
            </p:nvSpPr>
            <p:spPr>
              <a:xfrm>
                <a:off x="1292" y="391"/>
                <a:ext cx="54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000" b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be</a:t>
                </a:r>
                <a:endParaRPr lang="en-US" altLang="zh-CN" sz="20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64" name="Line 45"/>
              <p:cNvSpPr/>
              <p:nvPr/>
            </p:nvSpPr>
            <p:spPr>
              <a:xfrm>
                <a:off x="504" y="331"/>
                <a:ext cx="264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107565" name="Line 46"/>
              <p:cNvSpPr/>
              <p:nvPr/>
            </p:nvSpPr>
            <p:spPr>
              <a:xfrm>
                <a:off x="942" y="347"/>
                <a:ext cx="264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sp>
            <p:nvSpPr>
              <p:cNvPr id="107566" name="Line 47"/>
              <p:cNvSpPr/>
              <p:nvPr/>
            </p:nvSpPr>
            <p:spPr>
              <a:xfrm>
                <a:off x="2090" y="331"/>
                <a:ext cx="265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sm" len="lg"/>
              </a:ln>
            </p:spPr>
          </p:sp>
          <p:graphicFrame>
            <p:nvGraphicFramePr>
              <p:cNvPr id="107567" name="对象 67631"/>
              <p:cNvGraphicFramePr>
                <a:graphicFrameLocks noChangeAspect="1"/>
              </p:cNvGraphicFramePr>
              <p:nvPr/>
            </p:nvGraphicFramePr>
            <p:xfrm>
              <a:off x="198" y="529"/>
              <a:ext cx="266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" name="" r:id="rId21" imgW="241300" imgH="254000" progId="Equation.3">
                      <p:embed/>
                    </p:oleObj>
                  </mc:Choice>
                  <mc:Fallback>
                    <p:oleObj name="" r:id="rId21" imgW="241300" imgH="2540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98" y="529"/>
                            <a:ext cx="266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68" name="对象 67632"/>
              <p:cNvGraphicFramePr>
                <a:graphicFrameLocks noChangeAspect="1"/>
              </p:cNvGraphicFramePr>
              <p:nvPr/>
            </p:nvGraphicFramePr>
            <p:xfrm>
              <a:off x="2776" y="794"/>
              <a:ext cx="24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23" imgW="228600" imgH="254000" progId="Equation.3">
                      <p:embed/>
                    </p:oleObj>
                  </mc:Choice>
                  <mc:Fallback>
                    <p:oleObj name="" r:id="rId23" imgW="228600" imgH="25400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776" y="794"/>
                            <a:ext cx="248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69" name="对象 67633"/>
              <p:cNvGraphicFramePr>
                <a:graphicFrameLocks noChangeAspect="1"/>
              </p:cNvGraphicFramePr>
              <p:nvPr/>
            </p:nvGraphicFramePr>
            <p:xfrm>
              <a:off x="533" y="50"/>
              <a:ext cx="19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" r:id="rId25" imgW="177800" imgH="279400" progId="Equation.3">
                      <p:embed/>
                    </p:oleObj>
                  </mc:Choice>
                  <mc:Fallback>
                    <p:oleObj name="" r:id="rId25" imgW="177800" imgH="279400" progId="Equation.3">
                      <p:embed/>
                      <p:pic>
                        <p:nvPicPr>
                          <p:cNvPr id="0" name="图片 317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33" y="50"/>
                            <a:ext cx="194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70" name="对象 67634"/>
              <p:cNvGraphicFramePr>
                <a:graphicFrameLocks noChangeAspect="1"/>
              </p:cNvGraphicFramePr>
              <p:nvPr/>
            </p:nvGraphicFramePr>
            <p:xfrm>
              <a:off x="936" y="66"/>
              <a:ext cx="23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27" imgW="203200" imgH="279400" progId="Equation.3">
                      <p:embed/>
                    </p:oleObj>
                  </mc:Choice>
                  <mc:Fallback>
                    <p:oleObj name="" r:id="rId27" imgW="203200" imgH="279400" progId="Equation.3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936" y="66"/>
                            <a:ext cx="23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71" name="对象 67635"/>
              <p:cNvGraphicFramePr>
                <a:graphicFrameLocks noChangeAspect="1"/>
              </p:cNvGraphicFramePr>
              <p:nvPr/>
            </p:nvGraphicFramePr>
            <p:xfrm>
              <a:off x="2101" y="0"/>
              <a:ext cx="21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29" imgW="190500" imgH="279400" progId="Equation.3">
                      <p:embed/>
                    </p:oleObj>
                  </mc:Choice>
                  <mc:Fallback>
                    <p:oleObj name="" r:id="rId29" imgW="190500" imgH="279400" progId="Equation.3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101" y="0"/>
                            <a:ext cx="212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72" name="对象 67636"/>
              <p:cNvGraphicFramePr>
                <a:graphicFrameLocks noChangeAspect="1"/>
              </p:cNvGraphicFramePr>
              <p:nvPr/>
            </p:nvGraphicFramePr>
            <p:xfrm>
              <a:off x="2545" y="33"/>
              <a:ext cx="21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31" imgW="190500" imgH="279400" progId="Equation.3">
                      <p:embed/>
                    </p:oleObj>
                  </mc:Choice>
                  <mc:Fallback>
                    <p:oleObj name="" r:id="rId31" imgW="190500" imgH="2794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545" y="33"/>
                            <a:ext cx="212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3" name="Text Box 54"/>
              <p:cNvSpPr txBox="1"/>
              <p:nvPr/>
            </p:nvSpPr>
            <p:spPr>
              <a:xfrm>
                <a:off x="760" y="135"/>
                <a:ext cx="2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74" name="Text Box 55"/>
              <p:cNvSpPr txBox="1"/>
              <p:nvPr/>
            </p:nvSpPr>
            <p:spPr>
              <a:xfrm>
                <a:off x="1889" y="110"/>
                <a:ext cx="26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75" name="Text Box 56"/>
              <p:cNvSpPr txBox="1"/>
              <p:nvPr/>
            </p:nvSpPr>
            <p:spPr>
              <a:xfrm>
                <a:off x="1997" y="1386"/>
                <a:ext cx="2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76" name="Oval 57"/>
              <p:cNvSpPr/>
              <p:nvPr/>
            </p:nvSpPr>
            <p:spPr>
              <a:xfrm>
                <a:off x="1983" y="372"/>
                <a:ext cx="66" cy="6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Oval 58"/>
              <p:cNvSpPr/>
              <p:nvPr/>
            </p:nvSpPr>
            <p:spPr>
              <a:xfrm>
                <a:off x="1983" y="1414"/>
                <a:ext cx="66" cy="6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07578" name="对象 67642"/>
              <p:cNvGraphicFramePr>
                <a:graphicFrameLocks noChangeAspect="1"/>
              </p:cNvGraphicFramePr>
              <p:nvPr/>
            </p:nvGraphicFramePr>
            <p:xfrm>
              <a:off x="2115" y="1155"/>
              <a:ext cx="21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33" imgW="190500" imgH="279400" progId="Equation.3">
                      <p:embed/>
                    </p:oleObj>
                  </mc:Choice>
                  <mc:Fallback>
                    <p:oleObj name="" r:id="rId33" imgW="190500" imgH="2794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2115" y="1155"/>
                            <a:ext cx="212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79" name="对象 67643"/>
              <p:cNvGraphicFramePr>
                <a:graphicFrameLocks noChangeAspect="1"/>
              </p:cNvGraphicFramePr>
              <p:nvPr/>
            </p:nvGraphicFramePr>
            <p:xfrm>
              <a:off x="1529" y="794"/>
              <a:ext cx="35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" r:id="rId35" imgW="330200" imgH="279400" progId="Equation.3">
                      <p:embed/>
                    </p:oleObj>
                  </mc:Choice>
                  <mc:Fallback>
                    <p:oleObj name="" r:id="rId35" imgW="330200" imgH="279400" progId="Equation.3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529" y="794"/>
                            <a:ext cx="352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7580" name="Text Box 61"/>
            <p:cNvSpPr txBox="1"/>
            <p:nvPr/>
          </p:nvSpPr>
          <p:spPr>
            <a:xfrm>
              <a:off x="912" y="1549"/>
              <a:ext cx="15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200" b="1">
                  <a:solidFill>
                    <a:schemeClr val="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200" b="1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200" b="1">
                  <a:solidFill>
                    <a:schemeClr val="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等效电路</a:t>
              </a:r>
              <a:endPara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90" grpId="0"/>
      <p:bldP spid="67591" grpId="0"/>
      <p:bldP spid="6759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ext Box 2"/>
          <p:cNvSpPr txBox="1"/>
          <p:nvPr/>
        </p:nvSpPr>
        <p:spPr>
          <a:xfrm>
            <a:off x="1066800" y="1004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四、输入电阻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1" name="对象 68610"/>
          <p:cNvGraphicFramePr>
            <a:graphicFrameLocks noChangeAspect="1"/>
          </p:cNvGraphicFramePr>
          <p:nvPr/>
        </p:nvGraphicFramePr>
        <p:xfrm>
          <a:off x="1192213" y="1752600"/>
          <a:ext cx="26177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939800" imgH="215900" progId="Equation.3">
                  <p:embed/>
                </p:oleObj>
              </mc:Choice>
              <mc:Fallback>
                <p:oleObj name="" r:id="rId1" imgW="939800" imgH="215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213" y="1752600"/>
                        <a:ext cx="2617787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对象 68611"/>
          <p:cNvGraphicFramePr>
            <a:graphicFrameLocks noChangeAspect="1"/>
          </p:cNvGraphicFramePr>
          <p:nvPr/>
        </p:nvGraphicFramePr>
        <p:xfrm>
          <a:off x="762000" y="3352800"/>
          <a:ext cx="4495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1828800" imgH="533400" progId="Equation.3">
                  <p:embed/>
                </p:oleObj>
              </mc:Choice>
              <mc:Fallback>
                <p:oleObj name="" r:id="rId3" imgW="1828800" imgH="5334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4958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3" name="组合 68612"/>
          <p:cNvGrpSpPr/>
          <p:nvPr/>
        </p:nvGrpSpPr>
        <p:grpSpPr>
          <a:xfrm>
            <a:off x="4114800" y="771525"/>
            <a:ext cx="4800600" cy="2657475"/>
            <a:chOff x="0" y="0"/>
            <a:chExt cx="3024" cy="1674"/>
          </a:xfrm>
        </p:grpSpPr>
        <p:sp>
          <p:nvSpPr>
            <p:cNvPr id="108549" name="Line 6"/>
            <p:cNvSpPr/>
            <p:nvPr/>
          </p:nvSpPr>
          <p:spPr>
            <a:xfrm rot="-10728390">
              <a:off x="2512" y="331"/>
              <a:ext cx="264" cy="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8550" name="Line 7"/>
            <p:cNvSpPr/>
            <p:nvPr/>
          </p:nvSpPr>
          <p:spPr>
            <a:xfrm rot="-5400000">
              <a:off x="1950" y="1248"/>
              <a:ext cx="332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graphicFrame>
          <p:nvGraphicFramePr>
            <p:cNvPr id="108551" name="对象 68615"/>
            <p:cNvGraphicFramePr>
              <a:graphicFrameLocks noChangeAspect="1"/>
            </p:cNvGraphicFramePr>
            <p:nvPr/>
          </p:nvGraphicFramePr>
          <p:xfrm>
            <a:off x="760" y="766"/>
            <a:ext cx="29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5" imgW="228600" imgH="279400" progId="Equation.3">
                    <p:embed/>
                  </p:oleObj>
                </mc:Choice>
                <mc:Fallback>
                  <p:oleObj name="" r:id="rId5" imgW="228600" imgH="2794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0" y="766"/>
                          <a:ext cx="298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对象 68616"/>
            <p:cNvGraphicFramePr>
              <a:graphicFrameLocks noChangeAspect="1"/>
            </p:cNvGraphicFramePr>
            <p:nvPr/>
          </p:nvGraphicFramePr>
          <p:xfrm>
            <a:off x="2363" y="736"/>
            <a:ext cx="3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7" imgW="279400" imgH="279400" progId="Equation.3">
                    <p:embed/>
                  </p:oleObj>
                </mc:Choice>
                <mc:Fallback>
                  <p:oleObj name="" r:id="rId7" imgW="279400" imgH="2794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3" y="736"/>
                          <a:ext cx="380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3" name="Line 10"/>
            <p:cNvSpPr/>
            <p:nvPr/>
          </p:nvSpPr>
          <p:spPr>
            <a:xfrm>
              <a:off x="2016" y="397"/>
              <a:ext cx="0" cy="105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54" name="Line 11"/>
            <p:cNvSpPr/>
            <p:nvPr/>
          </p:nvSpPr>
          <p:spPr>
            <a:xfrm>
              <a:off x="493" y="405"/>
              <a:ext cx="0" cy="105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55" name="Rectangle 12"/>
            <p:cNvSpPr/>
            <p:nvPr/>
          </p:nvSpPr>
          <p:spPr>
            <a:xfrm rot="-5400000">
              <a:off x="326" y="617"/>
              <a:ext cx="313" cy="8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6" name="Line 13"/>
            <p:cNvSpPr/>
            <p:nvPr/>
          </p:nvSpPr>
          <p:spPr>
            <a:xfrm>
              <a:off x="497" y="1447"/>
              <a:ext cx="224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57" name="Oval 14"/>
            <p:cNvSpPr/>
            <p:nvPr/>
          </p:nvSpPr>
          <p:spPr>
            <a:xfrm>
              <a:off x="826" y="1414"/>
              <a:ext cx="66" cy="6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8" name="Oval 15"/>
            <p:cNvSpPr/>
            <p:nvPr/>
          </p:nvSpPr>
          <p:spPr>
            <a:xfrm>
              <a:off x="332" y="982"/>
              <a:ext cx="330" cy="33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9" name="Text Box 16"/>
            <p:cNvSpPr txBox="1"/>
            <p:nvPr/>
          </p:nvSpPr>
          <p:spPr>
            <a:xfrm>
              <a:off x="522" y="976"/>
              <a:ext cx="186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4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graphicFrame>
          <p:nvGraphicFramePr>
            <p:cNvPr id="108560" name="对象 68624"/>
            <p:cNvGraphicFramePr>
              <a:graphicFrameLocks noChangeAspect="1"/>
            </p:cNvGraphicFramePr>
            <p:nvPr/>
          </p:nvGraphicFramePr>
          <p:xfrm>
            <a:off x="0" y="916"/>
            <a:ext cx="31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241300" imgH="279400" progId="Equation.3">
                    <p:embed/>
                  </p:oleObj>
                </mc:Choice>
                <mc:Fallback>
                  <p:oleObj name="" r:id="rId9" imgW="241300" imgH="2794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916"/>
                          <a:ext cx="318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1" name="Text Box 18"/>
            <p:cNvSpPr txBox="1"/>
            <p:nvPr/>
          </p:nvSpPr>
          <p:spPr>
            <a:xfrm>
              <a:off x="373" y="933"/>
              <a:ext cx="3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62" name="Text Box 19"/>
            <p:cNvSpPr txBox="1"/>
            <p:nvPr/>
          </p:nvSpPr>
          <p:spPr>
            <a:xfrm>
              <a:off x="511" y="1042"/>
              <a:ext cx="186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400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  <a:sym typeface="Symbol" panose="05050102010706020507" pitchFamily="18" charset="2"/>
                </a:rPr>
                <a:t>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8563" name="Text Box 20"/>
            <p:cNvSpPr txBox="1"/>
            <p:nvPr/>
          </p:nvSpPr>
          <p:spPr>
            <a:xfrm>
              <a:off x="468" y="766"/>
              <a:ext cx="3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8564" name="Line 21"/>
            <p:cNvSpPr/>
            <p:nvPr/>
          </p:nvSpPr>
          <p:spPr>
            <a:xfrm>
              <a:off x="2743" y="397"/>
              <a:ext cx="0" cy="105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5" name="Line 22"/>
            <p:cNvSpPr/>
            <p:nvPr/>
          </p:nvSpPr>
          <p:spPr>
            <a:xfrm>
              <a:off x="487" y="405"/>
              <a:ext cx="22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6" name="Rectangle 23"/>
            <p:cNvSpPr/>
            <p:nvPr/>
          </p:nvSpPr>
          <p:spPr>
            <a:xfrm>
              <a:off x="1256" y="360"/>
              <a:ext cx="330" cy="9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8567" name="组合 68631"/>
            <p:cNvGrpSpPr/>
            <p:nvPr/>
          </p:nvGrpSpPr>
          <p:grpSpPr>
            <a:xfrm>
              <a:off x="1851" y="794"/>
              <a:ext cx="330" cy="330"/>
              <a:chOff x="0" y="0"/>
              <a:chExt cx="240" cy="240"/>
            </a:xfrm>
          </p:grpSpPr>
          <p:sp>
            <p:nvSpPr>
              <p:cNvPr id="108568" name="Oval 25"/>
              <p:cNvSpPr/>
              <p:nvPr/>
            </p:nvSpPr>
            <p:spPr>
              <a:xfrm>
                <a:off x="0" y="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9" name="Line 26"/>
              <p:cNvSpPr/>
              <p:nvPr/>
            </p:nvSpPr>
            <p:spPr>
              <a:xfrm flipV="1">
                <a:off x="120" y="30"/>
                <a:ext cx="0" cy="1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08570" name="Rectangle 27"/>
            <p:cNvSpPr/>
            <p:nvPr/>
          </p:nvSpPr>
          <p:spPr>
            <a:xfrm rot="-5400000">
              <a:off x="2565" y="866"/>
              <a:ext cx="313" cy="8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1" name="Oval 28"/>
            <p:cNvSpPr/>
            <p:nvPr/>
          </p:nvSpPr>
          <p:spPr>
            <a:xfrm>
              <a:off x="826" y="372"/>
              <a:ext cx="66" cy="6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2" name="Oval 29"/>
            <p:cNvSpPr/>
            <p:nvPr/>
          </p:nvSpPr>
          <p:spPr>
            <a:xfrm>
              <a:off x="2446" y="372"/>
              <a:ext cx="66" cy="6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3" name="Oval 30"/>
            <p:cNvSpPr/>
            <p:nvPr/>
          </p:nvSpPr>
          <p:spPr>
            <a:xfrm>
              <a:off x="2446" y="1414"/>
              <a:ext cx="66" cy="6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74" name="Text Box 31"/>
            <p:cNvSpPr txBox="1"/>
            <p:nvPr/>
          </p:nvSpPr>
          <p:spPr>
            <a:xfrm>
              <a:off x="741" y="386"/>
              <a:ext cx="3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8575" name="Text Box 32"/>
            <p:cNvSpPr txBox="1"/>
            <p:nvPr/>
          </p:nvSpPr>
          <p:spPr>
            <a:xfrm>
              <a:off x="738" y="1146"/>
              <a:ext cx="3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6" name="Text Box 33"/>
            <p:cNvSpPr txBox="1"/>
            <p:nvPr/>
          </p:nvSpPr>
          <p:spPr>
            <a:xfrm>
              <a:off x="2371" y="1132"/>
              <a:ext cx="3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7" name="Text Box 34"/>
            <p:cNvSpPr txBox="1"/>
            <p:nvPr/>
          </p:nvSpPr>
          <p:spPr>
            <a:xfrm>
              <a:off x="2382" y="375"/>
              <a:ext cx="3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8578" name="Text Box 35"/>
            <p:cNvSpPr txBox="1"/>
            <p:nvPr/>
          </p:nvSpPr>
          <p:spPr>
            <a:xfrm>
              <a:off x="1292" y="391"/>
              <a:ext cx="54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9" name="Line 36"/>
            <p:cNvSpPr/>
            <p:nvPr/>
          </p:nvSpPr>
          <p:spPr>
            <a:xfrm>
              <a:off x="504" y="331"/>
              <a:ext cx="26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8580" name="Line 37"/>
            <p:cNvSpPr/>
            <p:nvPr/>
          </p:nvSpPr>
          <p:spPr>
            <a:xfrm>
              <a:off x="942" y="347"/>
              <a:ext cx="26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8581" name="Line 38"/>
            <p:cNvSpPr/>
            <p:nvPr/>
          </p:nvSpPr>
          <p:spPr>
            <a:xfrm>
              <a:off x="2090" y="331"/>
              <a:ext cx="265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graphicFrame>
          <p:nvGraphicFramePr>
            <p:cNvPr id="108582" name="对象 68646"/>
            <p:cNvGraphicFramePr>
              <a:graphicFrameLocks noChangeAspect="1"/>
            </p:cNvGraphicFramePr>
            <p:nvPr/>
          </p:nvGraphicFramePr>
          <p:xfrm>
            <a:off x="198" y="529"/>
            <a:ext cx="26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1" imgW="241300" imgH="254000" progId="Equation.3">
                    <p:embed/>
                  </p:oleObj>
                </mc:Choice>
                <mc:Fallback>
                  <p:oleObj name="" r:id="rId11" imgW="241300" imgH="2540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8" y="529"/>
                          <a:ext cx="266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3" name="对象 68647"/>
            <p:cNvGraphicFramePr>
              <a:graphicFrameLocks noChangeAspect="1"/>
            </p:cNvGraphicFramePr>
            <p:nvPr/>
          </p:nvGraphicFramePr>
          <p:xfrm>
            <a:off x="2776" y="794"/>
            <a:ext cx="24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3" imgW="228600" imgH="254000" progId="Equation.3">
                    <p:embed/>
                  </p:oleObj>
                </mc:Choice>
                <mc:Fallback>
                  <p:oleObj name="" r:id="rId13" imgW="228600" imgH="2540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76" y="794"/>
                          <a:ext cx="248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4" name="对象 68648"/>
            <p:cNvGraphicFramePr>
              <a:graphicFrameLocks noChangeAspect="1"/>
            </p:cNvGraphicFramePr>
            <p:nvPr/>
          </p:nvGraphicFramePr>
          <p:xfrm>
            <a:off x="533" y="50"/>
            <a:ext cx="19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5" imgW="177800" imgH="279400" progId="Equation.3">
                    <p:embed/>
                  </p:oleObj>
                </mc:Choice>
                <mc:Fallback>
                  <p:oleObj name="" r:id="rId15" imgW="177800" imgH="2794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3" y="50"/>
                          <a:ext cx="19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5" name="对象 68649"/>
            <p:cNvGraphicFramePr>
              <a:graphicFrameLocks noChangeAspect="1"/>
            </p:cNvGraphicFramePr>
            <p:nvPr/>
          </p:nvGraphicFramePr>
          <p:xfrm>
            <a:off x="936" y="66"/>
            <a:ext cx="23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203200" imgH="279400" progId="Equation.3">
                    <p:embed/>
                  </p:oleObj>
                </mc:Choice>
                <mc:Fallback>
                  <p:oleObj name="" r:id="rId17" imgW="203200" imgH="2794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36" y="66"/>
                          <a:ext cx="230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6" name="对象 68650"/>
            <p:cNvGraphicFramePr>
              <a:graphicFrameLocks noChangeAspect="1"/>
            </p:cNvGraphicFramePr>
            <p:nvPr/>
          </p:nvGraphicFramePr>
          <p:xfrm>
            <a:off x="2101" y="0"/>
            <a:ext cx="2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9" imgW="190500" imgH="279400" progId="Equation.3">
                    <p:embed/>
                  </p:oleObj>
                </mc:Choice>
                <mc:Fallback>
                  <p:oleObj name="" r:id="rId19" imgW="190500" imgH="2794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101" y="0"/>
                          <a:ext cx="2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7" name="对象 68651"/>
            <p:cNvGraphicFramePr>
              <a:graphicFrameLocks noChangeAspect="1"/>
            </p:cNvGraphicFramePr>
            <p:nvPr/>
          </p:nvGraphicFramePr>
          <p:xfrm>
            <a:off x="2545" y="33"/>
            <a:ext cx="2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21" imgW="190500" imgH="279400" progId="Equation.3">
                    <p:embed/>
                  </p:oleObj>
                </mc:Choice>
                <mc:Fallback>
                  <p:oleObj name="" r:id="rId21" imgW="190500" imgH="2794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45" y="33"/>
                          <a:ext cx="2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8" name="Text Box 45"/>
            <p:cNvSpPr txBox="1"/>
            <p:nvPr/>
          </p:nvSpPr>
          <p:spPr>
            <a:xfrm>
              <a:off x="760" y="135"/>
              <a:ext cx="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89" name="Text Box 46"/>
            <p:cNvSpPr txBox="1"/>
            <p:nvPr/>
          </p:nvSpPr>
          <p:spPr>
            <a:xfrm>
              <a:off x="1889" y="11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0" name="Text Box 47"/>
            <p:cNvSpPr txBox="1"/>
            <p:nvPr/>
          </p:nvSpPr>
          <p:spPr>
            <a:xfrm>
              <a:off x="1997" y="1386"/>
              <a:ext cx="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1" name="Oval 48"/>
            <p:cNvSpPr/>
            <p:nvPr/>
          </p:nvSpPr>
          <p:spPr>
            <a:xfrm>
              <a:off x="1983" y="372"/>
              <a:ext cx="66" cy="6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92" name="Oval 49"/>
            <p:cNvSpPr/>
            <p:nvPr/>
          </p:nvSpPr>
          <p:spPr>
            <a:xfrm>
              <a:off x="1983" y="1414"/>
              <a:ext cx="66" cy="6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8593" name="对象 68657"/>
            <p:cNvGraphicFramePr>
              <a:graphicFrameLocks noChangeAspect="1"/>
            </p:cNvGraphicFramePr>
            <p:nvPr/>
          </p:nvGraphicFramePr>
          <p:xfrm>
            <a:off x="2115" y="1155"/>
            <a:ext cx="2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23" imgW="190500" imgH="279400" progId="Equation.3">
                    <p:embed/>
                  </p:oleObj>
                </mc:Choice>
                <mc:Fallback>
                  <p:oleObj name="" r:id="rId23" imgW="190500" imgH="2794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115" y="1155"/>
                          <a:ext cx="2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4" name="对象 68658"/>
            <p:cNvGraphicFramePr>
              <a:graphicFrameLocks noChangeAspect="1"/>
            </p:cNvGraphicFramePr>
            <p:nvPr/>
          </p:nvGraphicFramePr>
          <p:xfrm>
            <a:off x="1529" y="794"/>
            <a:ext cx="35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5" imgW="330200" imgH="279400" progId="Equation.3">
                    <p:embed/>
                  </p:oleObj>
                </mc:Choice>
                <mc:Fallback>
                  <p:oleObj name="" r:id="rId25" imgW="330200" imgH="2794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529" y="794"/>
                          <a:ext cx="35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60" name="Text Box 52"/>
          <p:cNvSpPr txBox="1"/>
          <p:nvPr/>
        </p:nvSpPr>
        <p:spPr>
          <a:xfrm>
            <a:off x="1143000" y="4572000"/>
            <a:ext cx="2895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输入电阻较大。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61" name="Line 53"/>
          <p:cNvSpPr/>
          <p:nvPr/>
        </p:nvSpPr>
        <p:spPr>
          <a:xfrm>
            <a:off x="5486400" y="2667000"/>
            <a:ext cx="6096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62" name="Line 54"/>
          <p:cNvSpPr/>
          <p:nvPr/>
        </p:nvSpPr>
        <p:spPr>
          <a:xfrm>
            <a:off x="5486400" y="2667000"/>
            <a:ext cx="0" cy="1295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63" name="Text Box 55"/>
          <p:cNvSpPr txBox="1"/>
          <p:nvPr/>
        </p:nvSpPr>
        <p:spPr>
          <a:xfrm>
            <a:off x="55626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b="1" i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60" grpId="0"/>
      <p:bldP spid="6866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2"/>
          <p:cNvSpPr txBox="1"/>
          <p:nvPr/>
        </p:nvSpPr>
        <p:spPr>
          <a:xfrm>
            <a:off x="1219200" y="11572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五、输出电阻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635" name="组合 69634"/>
          <p:cNvGrpSpPr/>
          <p:nvPr/>
        </p:nvGrpSpPr>
        <p:grpSpPr>
          <a:xfrm>
            <a:off x="4398963" y="1249363"/>
            <a:ext cx="4745037" cy="2657475"/>
            <a:chOff x="0" y="0"/>
            <a:chExt cx="2989" cy="1674"/>
          </a:xfrm>
        </p:grpSpPr>
        <p:sp>
          <p:nvSpPr>
            <p:cNvPr id="109571" name="Line 4"/>
            <p:cNvSpPr/>
            <p:nvPr/>
          </p:nvSpPr>
          <p:spPr>
            <a:xfrm rot="-10728390">
              <a:off x="2314" y="331"/>
              <a:ext cx="264" cy="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9572" name="Line 5"/>
            <p:cNvSpPr/>
            <p:nvPr/>
          </p:nvSpPr>
          <p:spPr>
            <a:xfrm rot="-5400000">
              <a:off x="1752" y="1248"/>
              <a:ext cx="332" cy="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graphicFrame>
          <p:nvGraphicFramePr>
            <p:cNvPr id="109573" name="对象 69637"/>
            <p:cNvGraphicFramePr>
              <a:graphicFrameLocks noChangeAspect="1"/>
            </p:cNvGraphicFramePr>
            <p:nvPr/>
          </p:nvGraphicFramePr>
          <p:xfrm>
            <a:off x="2653" y="987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279400" imgH="279400" progId="Equation.3">
                    <p:embed/>
                  </p:oleObj>
                </mc:Choice>
                <mc:Fallback>
                  <p:oleObj name="" r:id="rId1" imgW="279400" imgH="2794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53" y="987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4" name="Line 7"/>
            <p:cNvSpPr/>
            <p:nvPr/>
          </p:nvSpPr>
          <p:spPr>
            <a:xfrm>
              <a:off x="1818" y="397"/>
              <a:ext cx="0" cy="105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75" name="Line 8"/>
            <p:cNvSpPr/>
            <p:nvPr/>
          </p:nvSpPr>
          <p:spPr>
            <a:xfrm>
              <a:off x="295" y="405"/>
              <a:ext cx="0" cy="105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76" name="Rectangle 9"/>
            <p:cNvSpPr/>
            <p:nvPr/>
          </p:nvSpPr>
          <p:spPr>
            <a:xfrm rot="-5400000">
              <a:off x="128" y="826"/>
              <a:ext cx="313" cy="8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77" name="Line 10"/>
            <p:cNvSpPr/>
            <p:nvPr/>
          </p:nvSpPr>
          <p:spPr>
            <a:xfrm>
              <a:off x="299" y="1447"/>
              <a:ext cx="224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78" name="Line 11"/>
            <p:cNvSpPr/>
            <p:nvPr/>
          </p:nvSpPr>
          <p:spPr>
            <a:xfrm>
              <a:off x="2545" y="397"/>
              <a:ext cx="0" cy="105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79" name="Line 12"/>
            <p:cNvSpPr/>
            <p:nvPr/>
          </p:nvSpPr>
          <p:spPr>
            <a:xfrm>
              <a:off x="300" y="405"/>
              <a:ext cx="22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580" name="Rectangle 13"/>
            <p:cNvSpPr/>
            <p:nvPr/>
          </p:nvSpPr>
          <p:spPr>
            <a:xfrm>
              <a:off x="1058" y="360"/>
              <a:ext cx="330" cy="9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9581" name="组合 69645"/>
            <p:cNvGrpSpPr/>
            <p:nvPr/>
          </p:nvGrpSpPr>
          <p:grpSpPr>
            <a:xfrm>
              <a:off x="1653" y="794"/>
              <a:ext cx="330" cy="330"/>
              <a:chOff x="0" y="0"/>
              <a:chExt cx="240" cy="240"/>
            </a:xfrm>
          </p:grpSpPr>
          <p:sp>
            <p:nvSpPr>
              <p:cNvPr id="109582" name="Oval 15"/>
              <p:cNvSpPr/>
              <p:nvPr/>
            </p:nvSpPr>
            <p:spPr>
              <a:xfrm>
                <a:off x="0" y="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583" name="Line 16"/>
              <p:cNvSpPr/>
              <p:nvPr/>
            </p:nvSpPr>
            <p:spPr>
              <a:xfrm flipV="1">
                <a:off x="120" y="30"/>
                <a:ext cx="0" cy="1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09584" name="Oval 17"/>
            <p:cNvSpPr/>
            <p:nvPr/>
          </p:nvSpPr>
          <p:spPr>
            <a:xfrm>
              <a:off x="2248" y="372"/>
              <a:ext cx="66" cy="6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5" name="Oval 18"/>
            <p:cNvSpPr/>
            <p:nvPr/>
          </p:nvSpPr>
          <p:spPr>
            <a:xfrm>
              <a:off x="2248" y="1414"/>
              <a:ext cx="66" cy="6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6" name="Text Box 19"/>
            <p:cNvSpPr txBox="1"/>
            <p:nvPr/>
          </p:nvSpPr>
          <p:spPr>
            <a:xfrm>
              <a:off x="2352" y="528"/>
              <a:ext cx="3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  <p:sp>
          <p:nvSpPr>
            <p:cNvPr id="109587" name="Text Box 20"/>
            <p:cNvSpPr txBox="1"/>
            <p:nvPr/>
          </p:nvSpPr>
          <p:spPr>
            <a:xfrm>
              <a:off x="2371" y="968"/>
              <a:ext cx="3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8" name="Text Box 21"/>
            <p:cNvSpPr txBox="1"/>
            <p:nvPr/>
          </p:nvSpPr>
          <p:spPr>
            <a:xfrm>
              <a:off x="1094" y="391"/>
              <a:ext cx="54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 sz="20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9" name="Line 22"/>
            <p:cNvSpPr/>
            <p:nvPr/>
          </p:nvSpPr>
          <p:spPr>
            <a:xfrm>
              <a:off x="744" y="347"/>
              <a:ext cx="26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sp>
          <p:nvSpPr>
            <p:cNvPr id="109590" name="Line 23"/>
            <p:cNvSpPr/>
            <p:nvPr/>
          </p:nvSpPr>
          <p:spPr>
            <a:xfrm>
              <a:off x="1892" y="331"/>
              <a:ext cx="265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sm" len="lg"/>
            </a:ln>
          </p:spPr>
        </p:sp>
        <p:graphicFrame>
          <p:nvGraphicFramePr>
            <p:cNvPr id="109591" name="对象 69655"/>
            <p:cNvGraphicFramePr>
              <a:graphicFrameLocks noChangeAspect="1"/>
            </p:cNvGraphicFramePr>
            <p:nvPr/>
          </p:nvGraphicFramePr>
          <p:xfrm>
            <a:off x="0" y="727"/>
            <a:ext cx="26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3" imgW="241300" imgH="254000" progId="Equation.3">
                    <p:embed/>
                  </p:oleObj>
                </mc:Choice>
                <mc:Fallback>
                  <p:oleObj name="" r:id="rId3" imgW="241300" imgH="2540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727"/>
                          <a:ext cx="266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2" name="对象 69656"/>
            <p:cNvGraphicFramePr>
              <a:graphicFrameLocks noChangeAspect="1"/>
            </p:cNvGraphicFramePr>
            <p:nvPr/>
          </p:nvGraphicFramePr>
          <p:xfrm>
            <a:off x="738" y="66"/>
            <a:ext cx="23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5" imgW="203200" imgH="279400" progId="Equation.3">
                    <p:embed/>
                  </p:oleObj>
                </mc:Choice>
                <mc:Fallback>
                  <p:oleObj name="" r:id="rId5" imgW="203200" imgH="2794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8" y="66"/>
                          <a:ext cx="230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3" name="对象 69657"/>
            <p:cNvGraphicFramePr>
              <a:graphicFrameLocks noChangeAspect="1"/>
            </p:cNvGraphicFramePr>
            <p:nvPr/>
          </p:nvGraphicFramePr>
          <p:xfrm>
            <a:off x="1903" y="0"/>
            <a:ext cx="2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7" imgW="190500" imgH="279400" progId="Equation.3">
                    <p:embed/>
                  </p:oleObj>
                </mc:Choice>
                <mc:Fallback>
                  <p:oleObj name="" r:id="rId7" imgW="190500" imgH="2794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03" y="0"/>
                          <a:ext cx="2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4" name="对象 69658"/>
            <p:cNvGraphicFramePr>
              <a:graphicFrameLocks noChangeAspect="1"/>
            </p:cNvGraphicFramePr>
            <p:nvPr/>
          </p:nvGraphicFramePr>
          <p:xfrm>
            <a:off x="2347" y="33"/>
            <a:ext cx="2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9" imgW="190500" imgH="279400" progId="Equation.3">
                    <p:embed/>
                  </p:oleObj>
                </mc:Choice>
                <mc:Fallback>
                  <p:oleObj name="" r:id="rId9" imgW="190500" imgH="2794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47" y="33"/>
                          <a:ext cx="2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5" name="Text Box 28"/>
            <p:cNvSpPr txBox="1"/>
            <p:nvPr/>
          </p:nvSpPr>
          <p:spPr>
            <a:xfrm>
              <a:off x="234" y="135"/>
              <a:ext cx="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6" name="Text Box 29"/>
            <p:cNvSpPr txBox="1"/>
            <p:nvPr/>
          </p:nvSpPr>
          <p:spPr>
            <a:xfrm>
              <a:off x="1691" y="11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7" name="Text Box 30"/>
            <p:cNvSpPr txBox="1"/>
            <p:nvPr/>
          </p:nvSpPr>
          <p:spPr>
            <a:xfrm>
              <a:off x="1799" y="1386"/>
              <a:ext cx="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8" name="Oval 31"/>
            <p:cNvSpPr/>
            <p:nvPr/>
          </p:nvSpPr>
          <p:spPr>
            <a:xfrm>
              <a:off x="1785" y="372"/>
              <a:ext cx="66" cy="6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99" name="Oval 32"/>
            <p:cNvSpPr/>
            <p:nvPr/>
          </p:nvSpPr>
          <p:spPr>
            <a:xfrm>
              <a:off x="1785" y="1414"/>
              <a:ext cx="66" cy="6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9600" name="对象 69664"/>
            <p:cNvGraphicFramePr>
              <a:graphicFrameLocks noChangeAspect="1"/>
            </p:cNvGraphicFramePr>
            <p:nvPr/>
          </p:nvGraphicFramePr>
          <p:xfrm>
            <a:off x="1917" y="1155"/>
            <a:ext cx="2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1" imgW="190500" imgH="279400" progId="Equation.3">
                    <p:embed/>
                  </p:oleObj>
                </mc:Choice>
                <mc:Fallback>
                  <p:oleObj name="" r:id="rId11" imgW="190500" imgH="2794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17" y="1155"/>
                          <a:ext cx="2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01" name="对象 69665"/>
            <p:cNvGraphicFramePr>
              <a:graphicFrameLocks noChangeAspect="1"/>
            </p:cNvGraphicFramePr>
            <p:nvPr/>
          </p:nvGraphicFramePr>
          <p:xfrm>
            <a:off x="1331" y="794"/>
            <a:ext cx="35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3" imgW="330200" imgH="279400" progId="Equation.3">
                    <p:embed/>
                  </p:oleObj>
                </mc:Choice>
                <mc:Fallback>
                  <p:oleObj name="" r:id="rId13" imgW="330200" imgH="2794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31" y="794"/>
                          <a:ext cx="35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2" name="Oval 35"/>
            <p:cNvSpPr/>
            <p:nvPr/>
          </p:nvSpPr>
          <p:spPr>
            <a:xfrm>
              <a:off x="2378" y="768"/>
              <a:ext cx="330" cy="331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3" name="Text Box 36"/>
            <p:cNvSpPr txBox="1"/>
            <p:nvPr/>
          </p:nvSpPr>
          <p:spPr>
            <a:xfrm>
              <a:off x="2429" y="720"/>
              <a:ext cx="3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9669" name="对象 69668"/>
          <p:cNvGraphicFramePr>
            <a:graphicFrameLocks noChangeAspect="1"/>
          </p:cNvGraphicFramePr>
          <p:nvPr/>
        </p:nvGraphicFramePr>
        <p:xfrm>
          <a:off x="609600" y="2206625"/>
          <a:ext cx="3124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5" imgW="3111500" imgH="927100" progId="Equation.3">
                  <p:embed/>
                </p:oleObj>
              </mc:Choice>
              <mc:Fallback>
                <p:oleObj name="" r:id="rId15" imgW="3111500" imgH="9271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" y="2206625"/>
                        <a:ext cx="31242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0" name="对象 69669"/>
          <p:cNvGraphicFramePr>
            <a:graphicFrameLocks noChangeAspect="1"/>
          </p:cNvGraphicFramePr>
          <p:nvPr/>
        </p:nvGraphicFramePr>
        <p:xfrm>
          <a:off x="609600" y="4121150"/>
          <a:ext cx="40386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7" imgW="4178300" imgH="1358900" progId="Equation.3">
                  <p:embed/>
                </p:oleObj>
              </mc:Choice>
              <mc:Fallback>
                <p:oleObj name="" r:id="rId17" imgW="4178300" imgH="1358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" y="4121150"/>
                        <a:ext cx="4038600" cy="131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1" name="Text Box 39"/>
          <p:cNvSpPr txBox="1"/>
          <p:nvPr/>
        </p:nvSpPr>
        <p:spPr>
          <a:xfrm>
            <a:off x="609600" y="5759450"/>
            <a:ext cx="76200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输出电阻低，故带载能力比较强。</a:t>
            </a:r>
            <a:endParaRPr lang="zh-CN" altLang="en-US" sz="2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72" name="Line 40"/>
          <p:cNvSpPr/>
          <p:nvPr/>
        </p:nvSpPr>
        <p:spPr>
          <a:xfrm flipH="1">
            <a:off x="7772400" y="3001963"/>
            <a:ext cx="3810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73" name="Line 41"/>
          <p:cNvSpPr/>
          <p:nvPr/>
        </p:nvSpPr>
        <p:spPr>
          <a:xfrm>
            <a:off x="8153400" y="3001963"/>
            <a:ext cx="0" cy="1219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74" name="Text Box 42"/>
          <p:cNvSpPr txBox="1"/>
          <p:nvPr/>
        </p:nvSpPr>
        <p:spPr>
          <a:xfrm>
            <a:off x="7696200" y="391636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400" b="1" i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75" name="Text Box 43"/>
          <p:cNvSpPr txBox="1"/>
          <p:nvPr/>
        </p:nvSpPr>
        <p:spPr>
          <a:xfrm>
            <a:off x="5105400" y="4495800"/>
            <a:ext cx="373380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求射极输出器 </a:t>
            </a:r>
            <a:r>
              <a:rPr lang="en-US" altLang="zh-CN" sz="2400" b="1" i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的等效电路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71" grpId="0"/>
      <p:bldP spid="69674" grpId="0"/>
      <p:bldP spid="69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381000" y="288925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PN </a:t>
            </a:r>
            <a:r>
              <a:rPr lang="zh-CN" altLang="en-US" sz="2800" b="1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结的单向导电性</a:t>
            </a:r>
            <a:endParaRPr lang="zh-CN" altLang="en-US" sz="2800" b="1" noProof="1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838200" y="1068388"/>
            <a:ext cx="3733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noProof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lang="en-US" altLang="zh-CN" sz="2600" b="1" noProof="1">
                <a:solidFill>
                  <a:srgbClr val="99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PN </a:t>
            </a:r>
            <a:r>
              <a:rPr lang="zh-CN" altLang="en-US" sz="2600" b="1" noProof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外加正向电压</a:t>
            </a:r>
            <a:endParaRPr lang="zh-CN" altLang="en-US" sz="2600" b="1" noProof="1" dirty="0">
              <a:solidFill>
                <a:srgbClr val="99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838200" y="1543050"/>
            <a:ext cx="42672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又称正向偏置，简称正偏。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7" name="组合 18436"/>
          <p:cNvGrpSpPr/>
          <p:nvPr/>
        </p:nvGrpSpPr>
        <p:grpSpPr>
          <a:xfrm>
            <a:off x="3048000" y="2595563"/>
            <a:ext cx="228600" cy="1905000"/>
            <a:chOff x="0" y="0"/>
            <a:chExt cx="144" cy="1200"/>
          </a:xfrm>
        </p:grpSpPr>
        <p:sp>
          <p:nvSpPr>
            <p:cNvPr id="16389" name="Oval 6"/>
            <p:cNvSpPr/>
            <p:nvPr/>
          </p:nvSpPr>
          <p:spPr>
            <a:xfrm>
              <a:off x="0" y="110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Oval 7"/>
            <p:cNvSpPr/>
            <p:nvPr/>
          </p:nvSpPr>
          <p:spPr>
            <a:xfrm>
              <a:off x="48" y="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0" name="组合 18439"/>
          <p:cNvGrpSpPr/>
          <p:nvPr/>
        </p:nvGrpSpPr>
        <p:grpSpPr>
          <a:xfrm>
            <a:off x="3162300" y="5110163"/>
            <a:ext cx="1708150" cy="457200"/>
            <a:chOff x="0" y="0"/>
            <a:chExt cx="1076" cy="288"/>
          </a:xfrm>
        </p:grpSpPr>
        <p:sp>
          <p:nvSpPr>
            <p:cNvPr id="16392" name="Freeform 9"/>
            <p:cNvSpPr/>
            <p:nvPr/>
          </p:nvSpPr>
          <p:spPr>
            <a:xfrm>
              <a:off x="312" y="16"/>
              <a:ext cx="4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0"/>
                </a:cxn>
              </a:cxnLst>
              <a:pathLst>
                <a:path w="464" h="1">
                  <a:moveTo>
                    <a:pt x="0" y="0"/>
                  </a:moveTo>
                  <a:lnTo>
                    <a:pt x="46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Text Box 10"/>
            <p:cNvSpPr txBox="1"/>
            <p:nvPr/>
          </p:nvSpPr>
          <p:spPr>
            <a:xfrm>
              <a:off x="0" y="0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外电场方向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3" name="组合 18442"/>
          <p:cNvGrpSpPr/>
          <p:nvPr/>
        </p:nvGrpSpPr>
        <p:grpSpPr>
          <a:xfrm>
            <a:off x="3143250" y="4652963"/>
            <a:ext cx="1708150" cy="457200"/>
            <a:chOff x="0" y="0"/>
            <a:chExt cx="1076" cy="288"/>
          </a:xfrm>
        </p:grpSpPr>
        <p:sp>
          <p:nvSpPr>
            <p:cNvPr id="16395" name="Text Box 12"/>
            <p:cNvSpPr txBox="1"/>
            <p:nvPr/>
          </p:nvSpPr>
          <p:spPr>
            <a:xfrm>
              <a:off x="0" y="0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内电场方向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Line 13"/>
            <p:cNvSpPr/>
            <p:nvPr/>
          </p:nvSpPr>
          <p:spPr>
            <a:xfrm flipH="1">
              <a:off x="192" y="0"/>
              <a:ext cx="67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</p:spPr>
        </p:sp>
      </p:grpSp>
      <p:grpSp>
        <p:nvGrpSpPr>
          <p:cNvPr id="18446" name="组合 18445"/>
          <p:cNvGrpSpPr/>
          <p:nvPr/>
        </p:nvGrpSpPr>
        <p:grpSpPr>
          <a:xfrm>
            <a:off x="1295400" y="3128963"/>
            <a:ext cx="1905000" cy="685800"/>
            <a:chOff x="0" y="0"/>
            <a:chExt cx="1200" cy="432"/>
          </a:xfrm>
        </p:grpSpPr>
        <p:grpSp>
          <p:nvGrpSpPr>
            <p:cNvPr id="16398" name="组合 18446"/>
            <p:cNvGrpSpPr/>
            <p:nvPr/>
          </p:nvGrpSpPr>
          <p:grpSpPr>
            <a:xfrm>
              <a:off x="0" y="0"/>
              <a:ext cx="576" cy="96"/>
              <a:chOff x="0" y="0"/>
              <a:chExt cx="576" cy="96"/>
            </a:xfrm>
          </p:grpSpPr>
          <p:sp>
            <p:nvSpPr>
              <p:cNvPr id="16399" name="Oval 16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0" name="Oval 17"/>
              <p:cNvSpPr/>
              <p:nvPr/>
            </p:nvSpPr>
            <p:spPr>
              <a:xfrm>
                <a:off x="480" y="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1" name="Line 18"/>
              <p:cNvSpPr/>
              <p:nvPr/>
            </p:nvSpPr>
            <p:spPr>
              <a:xfrm>
                <a:off x="144" y="48"/>
                <a:ext cx="288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</p:grpSp>
        <p:grpSp>
          <p:nvGrpSpPr>
            <p:cNvPr id="16402" name="组合 18450"/>
            <p:cNvGrpSpPr/>
            <p:nvPr/>
          </p:nvGrpSpPr>
          <p:grpSpPr>
            <a:xfrm>
              <a:off x="720" y="0"/>
              <a:ext cx="480" cy="432"/>
              <a:chOff x="0" y="0"/>
              <a:chExt cx="480" cy="432"/>
            </a:xfrm>
          </p:grpSpPr>
          <p:sp>
            <p:nvSpPr>
              <p:cNvPr id="16403" name="Oval 20"/>
              <p:cNvSpPr/>
              <p:nvPr/>
            </p:nvSpPr>
            <p:spPr>
              <a:xfrm>
                <a:off x="384" y="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4" name="Oval 21"/>
              <p:cNvSpPr/>
              <p:nvPr/>
            </p:nvSpPr>
            <p:spPr>
              <a:xfrm>
                <a:off x="0" y="28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454" name="组合 18453"/>
          <p:cNvGrpSpPr/>
          <p:nvPr/>
        </p:nvGrpSpPr>
        <p:grpSpPr>
          <a:xfrm>
            <a:off x="2667000" y="2519363"/>
            <a:ext cx="2590800" cy="2057400"/>
            <a:chOff x="0" y="0"/>
            <a:chExt cx="1632" cy="1296"/>
          </a:xfrm>
        </p:grpSpPr>
        <p:sp>
          <p:nvSpPr>
            <p:cNvPr id="16406" name="Line 23"/>
            <p:cNvSpPr/>
            <p:nvPr/>
          </p:nvSpPr>
          <p:spPr>
            <a:xfrm>
              <a:off x="0" y="0"/>
              <a:ext cx="0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07" name="Line 24"/>
            <p:cNvSpPr/>
            <p:nvPr/>
          </p:nvSpPr>
          <p:spPr>
            <a:xfrm>
              <a:off x="1632" y="0"/>
              <a:ext cx="0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8457" name="组合 18456"/>
          <p:cNvGrpSpPr/>
          <p:nvPr/>
        </p:nvGrpSpPr>
        <p:grpSpPr>
          <a:xfrm>
            <a:off x="4724400" y="3052763"/>
            <a:ext cx="2651125" cy="228600"/>
            <a:chOff x="0" y="0"/>
            <a:chExt cx="1670" cy="144"/>
          </a:xfrm>
        </p:grpSpPr>
        <p:grpSp>
          <p:nvGrpSpPr>
            <p:cNvPr id="16409" name="组合 18457"/>
            <p:cNvGrpSpPr/>
            <p:nvPr/>
          </p:nvGrpSpPr>
          <p:grpSpPr>
            <a:xfrm>
              <a:off x="1382" y="2"/>
              <a:ext cx="288" cy="96"/>
              <a:chOff x="0" y="0"/>
              <a:chExt cx="288" cy="96"/>
            </a:xfrm>
          </p:grpSpPr>
          <p:sp>
            <p:nvSpPr>
              <p:cNvPr id="16410" name="Oval 27"/>
              <p:cNvSpPr/>
              <p:nvPr/>
            </p:nvSpPr>
            <p:spPr>
              <a:xfrm>
                <a:off x="192" y="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1" name="Line 28"/>
              <p:cNvSpPr/>
              <p:nvPr/>
            </p:nvSpPr>
            <p:spPr>
              <a:xfrm flipH="1">
                <a:off x="0" y="48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6412" name="Oval 29"/>
            <p:cNvSpPr/>
            <p:nvPr/>
          </p:nvSpPr>
          <p:spPr>
            <a:xfrm>
              <a:off x="1152" y="0"/>
              <a:ext cx="96" cy="96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Oval 30"/>
            <p:cNvSpPr/>
            <p:nvPr/>
          </p:nvSpPr>
          <p:spPr>
            <a:xfrm>
              <a:off x="0" y="48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Oval 31"/>
            <p:cNvSpPr/>
            <p:nvPr/>
          </p:nvSpPr>
          <p:spPr>
            <a:xfrm>
              <a:off x="480" y="48"/>
              <a:ext cx="96" cy="96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64" name="组合 18463"/>
          <p:cNvGrpSpPr/>
          <p:nvPr/>
        </p:nvGrpSpPr>
        <p:grpSpPr>
          <a:xfrm>
            <a:off x="2667000" y="1970088"/>
            <a:ext cx="2590800" cy="2606675"/>
            <a:chOff x="0" y="0"/>
            <a:chExt cx="1632" cy="1642"/>
          </a:xfrm>
        </p:grpSpPr>
        <p:sp>
          <p:nvSpPr>
            <p:cNvPr id="16416" name="Line 33"/>
            <p:cNvSpPr/>
            <p:nvPr/>
          </p:nvSpPr>
          <p:spPr>
            <a:xfrm>
              <a:off x="432" y="154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17" name="Line 34"/>
            <p:cNvSpPr/>
            <p:nvPr/>
          </p:nvSpPr>
          <p:spPr>
            <a:xfrm>
              <a:off x="1248" y="154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18" name="Line 35"/>
            <p:cNvSpPr/>
            <p:nvPr/>
          </p:nvSpPr>
          <p:spPr>
            <a:xfrm>
              <a:off x="480" y="250"/>
              <a:ext cx="768" cy="0"/>
            </a:xfrm>
            <a:prstGeom prst="line">
              <a:avLst/>
            </a:prstGeom>
            <a:ln w="28575" cap="flat" cmpd="sng">
              <a:solidFill>
                <a:srgbClr val="9900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19" name="Line 36"/>
            <p:cNvSpPr/>
            <p:nvPr/>
          </p:nvSpPr>
          <p:spPr>
            <a:xfrm>
              <a:off x="0" y="346"/>
              <a:ext cx="0" cy="129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0" name="Line 37"/>
            <p:cNvSpPr/>
            <p:nvPr/>
          </p:nvSpPr>
          <p:spPr>
            <a:xfrm>
              <a:off x="1632" y="346"/>
              <a:ext cx="0" cy="124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1" name="Text Box 38"/>
            <p:cNvSpPr txBox="1"/>
            <p:nvPr/>
          </p:nvSpPr>
          <p:spPr>
            <a:xfrm>
              <a:off x="384" y="0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空间电荷区</a:t>
              </a:r>
              <a:endParaRPr lang="zh-CN" altLang="en-US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71" name="组合 18470"/>
          <p:cNvGrpSpPr/>
          <p:nvPr/>
        </p:nvGrpSpPr>
        <p:grpSpPr>
          <a:xfrm>
            <a:off x="4724400" y="2595563"/>
            <a:ext cx="609600" cy="1828800"/>
            <a:chOff x="0" y="0"/>
            <a:chExt cx="384" cy="1152"/>
          </a:xfrm>
        </p:grpSpPr>
        <p:sp>
          <p:nvSpPr>
            <p:cNvPr id="16423" name="Oval 40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33333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Oval 41"/>
            <p:cNvSpPr/>
            <p:nvPr/>
          </p:nvSpPr>
          <p:spPr>
            <a:xfrm>
              <a:off x="288" y="1056"/>
              <a:ext cx="96" cy="96"/>
            </a:xfrm>
            <a:prstGeom prst="ellipse">
              <a:avLst/>
            </a:prstGeom>
            <a:solidFill>
              <a:srgbClr val="33333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74" name="组合 18473"/>
          <p:cNvGrpSpPr/>
          <p:nvPr/>
        </p:nvGrpSpPr>
        <p:grpSpPr>
          <a:xfrm>
            <a:off x="457200" y="3128963"/>
            <a:ext cx="457200" cy="152400"/>
            <a:chOff x="0" y="0"/>
            <a:chExt cx="288" cy="96"/>
          </a:xfrm>
        </p:grpSpPr>
        <p:sp>
          <p:nvSpPr>
            <p:cNvPr id="16426" name="Oval 43"/>
            <p:cNvSpPr/>
            <p:nvPr/>
          </p:nvSpPr>
          <p:spPr>
            <a:xfrm>
              <a:off x="192" y="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7" name="Line 44"/>
            <p:cNvSpPr/>
            <p:nvPr/>
          </p:nvSpPr>
          <p:spPr>
            <a:xfrm flipH="1">
              <a:off x="0" y="48"/>
              <a:ext cx="19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grpSp>
        <p:nvGrpSpPr>
          <p:cNvPr id="18477" name="组合 18476"/>
          <p:cNvGrpSpPr/>
          <p:nvPr/>
        </p:nvGrpSpPr>
        <p:grpSpPr>
          <a:xfrm>
            <a:off x="457200" y="3433763"/>
            <a:ext cx="7086600" cy="2871787"/>
            <a:chOff x="0" y="0"/>
            <a:chExt cx="4464" cy="1809"/>
          </a:xfrm>
        </p:grpSpPr>
        <p:grpSp>
          <p:nvGrpSpPr>
            <p:cNvPr id="16429" name="组合 18477"/>
            <p:cNvGrpSpPr/>
            <p:nvPr/>
          </p:nvGrpSpPr>
          <p:grpSpPr>
            <a:xfrm>
              <a:off x="1056" y="1224"/>
              <a:ext cx="720" cy="585"/>
              <a:chOff x="0" y="0"/>
              <a:chExt cx="720" cy="585"/>
            </a:xfrm>
          </p:grpSpPr>
          <p:sp>
            <p:nvSpPr>
              <p:cNvPr id="16430" name="Line 47"/>
              <p:cNvSpPr/>
              <p:nvPr/>
            </p:nvSpPr>
            <p:spPr>
              <a:xfrm>
                <a:off x="576" y="297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31" name="Line 48"/>
              <p:cNvSpPr/>
              <p:nvPr/>
            </p:nvSpPr>
            <p:spPr>
              <a:xfrm>
                <a:off x="432" y="201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32" name="Line 49"/>
              <p:cNvSpPr/>
              <p:nvPr/>
            </p:nvSpPr>
            <p:spPr>
              <a:xfrm>
                <a:off x="288" y="297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33" name="Line 50"/>
              <p:cNvSpPr/>
              <p:nvPr/>
            </p:nvSpPr>
            <p:spPr>
              <a:xfrm>
                <a:off x="144" y="201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34" name="Line 51"/>
              <p:cNvSpPr/>
              <p:nvPr/>
            </p:nvSpPr>
            <p:spPr>
              <a:xfrm flipV="1">
                <a:off x="0" y="249"/>
                <a:ext cx="72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35" name="Text Box 52"/>
              <p:cNvSpPr txBox="1"/>
              <p:nvPr/>
            </p:nvSpPr>
            <p:spPr>
              <a:xfrm>
                <a:off x="279" y="0"/>
                <a:ext cx="22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36" name="Line 53"/>
            <p:cNvSpPr/>
            <p:nvPr/>
          </p:nvSpPr>
          <p:spPr>
            <a:xfrm flipV="1">
              <a:off x="4464" y="0"/>
              <a:ext cx="0" cy="16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7" name="Line 54"/>
            <p:cNvSpPr/>
            <p:nvPr/>
          </p:nvSpPr>
          <p:spPr>
            <a:xfrm flipH="1">
              <a:off x="4080" y="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8" name="Line 55"/>
            <p:cNvSpPr/>
            <p:nvPr/>
          </p:nvSpPr>
          <p:spPr>
            <a:xfrm flipH="1">
              <a:off x="0" y="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9" name="Line 56"/>
            <p:cNvSpPr/>
            <p:nvPr/>
          </p:nvSpPr>
          <p:spPr>
            <a:xfrm>
              <a:off x="0" y="0"/>
              <a:ext cx="0" cy="16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0" name="Line 57"/>
            <p:cNvSpPr/>
            <p:nvPr/>
          </p:nvSpPr>
          <p:spPr>
            <a:xfrm>
              <a:off x="0" y="1610"/>
              <a:ext cx="12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1" name="Line 58"/>
            <p:cNvSpPr/>
            <p:nvPr/>
          </p:nvSpPr>
          <p:spPr>
            <a:xfrm>
              <a:off x="1632" y="1611"/>
              <a:ext cx="28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42" name="Rectangle 59"/>
            <p:cNvSpPr/>
            <p:nvPr/>
          </p:nvSpPr>
          <p:spPr>
            <a:xfrm rot="5400000">
              <a:off x="2592" y="1392"/>
              <a:ext cx="144" cy="432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3" name="Text Box 60"/>
            <p:cNvSpPr txBox="1"/>
            <p:nvPr/>
          </p:nvSpPr>
          <p:spPr>
            <a:xfrm>
              <a:off x="2492" y="129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93" name="组合 18492"/>
          <p:cNvGrpSpPr/>
          <p:nvPr/>
        </p:nvGrpSpPr>
        <p:grpSpPr>
          <a:xfrm>
            <a:off x="609600" y="3967163"/>
            <a:ext cx="381000" cy="1066800"/>
            <a:chOff x="0" y="0"/>
            <a:chExt cx="240" cy="672"/>
          </a:xfrm>
        </p:grpSpPr>
        <p:sp>
          <p:nvSpPr>
            <p:cNvPr id="16445" name="Line 62"/>
            <p:cNvSpPr/>
            <p:nvPr/>
          </p:nvSpPr>
          <p:spPr>
            <a:xfrm flipV="1">
              <a:off x="0" y="0"/>
              <a:ext cx="0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16446" name="Text Box 63"/>
            <p:cNvSpPr txBox="1"/>
            <p:nvPr/>
          </p:nvSpPr>
          <p:spPr>
            <a:xfrm>
              <a:off x="49" y="241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方正琥珀繁体" pitchFamily="2" charset="-122"/>
                </a:rPr>
                <a:t>I</a:t>
              </a:r>
              <a:endPara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方正琥珀繁体" pitchFamily="2" charset="-122"/>
              </a:endParaRPr>
            </a:p>
          </p:txBody>
        </p:sp>
      </p:grpSp>
      <p:grpSp>
        <p:nvGrpSpPr>
          <p:cNvPr id="18496" name="组合 18495"/>
          <p:cNvGrpSpPr/>
          <p:nvPr/>
        </p:nvGrpSpPr>
        <p:grpSpPr>
          <a:xfrm>
            <a:off x="5105400" y="233363"/>
            <a:ext cx="3962400" cy="1905000"/>
            <a:chOff x="0" y="0"/>
            <a:chExt cx="2496" cy="1200"/>
          </a:xfrm>
        </p:grpSpPr>
        <p:sp>
          <p:nvSpPr>
            <p:cNvPr id="16448" name="AutoShape 65"/>
            <p:cNvSpPr/>
            <p:nvPr/>
          </p:nvSpPr>
          <p:spPr>
            <a:xfrm>
              <a:off x="0" y="0"/>
              <a:ext cx="2496" cy="1200"/>
            </a:xfrm>
            <a:prstGeom prst="cloudCallout">
              <a:avLst>
                <a:gd name="adj1" fmla="val -36537"/>
                <a:gd name="adj2" fmla="val 66833"/>
              </a:avLst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49" name="Text Box 66"/>
            <p:cNvSpPr txBox="1"/>
            <p:nvPr/>
          </p:nvSpPr>
          <p:spPr>
            <a:xfrm>
              <a:off x="240" y="192"/>
              <a:ext cx="211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空间电荷区变窄，有利于扩散运动，电路中有较大的正向电流。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99" name="组合 18498"/>
          <p:cNvGrpSpPr/>
          <p:nvPr/>
        </p:nvGrpSpPr>
        <p:grpSpPr>
          <a:xfrm>
            <a:off x="1066800" y="1985963"/>
            <a:ext cx="5867400" cy="2578100"/>
            <a:chOff x="0" y="0"/>
            <a:chExt cx="3696" cy="1624"/>
          </a:xfrm>
        </p:grpSpPr>
        <p:grpSp>
          <p:nvGrpSpPr>
            <p:cNvPr id="16451" name="组合 18499"/>
            <p:cNvGrpSpPr/>
            <p:nvPr/>
          </p:nvGrpSpPr>
          <p:grpSpPr>
            <a:xfrm>
              <a:off x="0" y="0"/>
              <a:ext cx="3696" cy="1623"/>
              <a:chOff x="0" y="0"/>
              <a:chExt cx="3696" cy="1623"/>
            </a:xfrm>
          </p:grpSpPr>
          <p:grpSp>
            <p:nvGrpSpPr>
              <p:cNvPr id="16452" name="组合 18500"/>
              <p:cNvGrpSpPr/>
              <p:nvPr/>
            </p:nvGrpSpPr>
            <p:grpSpPr>
              <a:xfrm>
                <a:off x="192" y="423"/>
                <a:ext cx="288" cy="288"/>
                <a:chOff x="0" y="0"/>
                <a:chExt cx="288" cy="288"/>
              </a:xfrm>
            </p:grpSpPr>
            <p:sp>
              <p:nvSpPr>
                <p:cNvPr id="16453" name="Oval 71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4" name="Line 72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55" name="组合 18503"/>
              <p:cNvGrpSpPr/>
              <p:nvPr/>
            </p:nvGrpSpPr>
            <p:grpSpPr>
              <a:xfrm>
                <a:off x="624" y="423"/>
                <a:ext cx="288" cy="288"/>
                <a:chOff x="0" y="0"/>
                <a:chExt cx="288" cy="288"/>
              </a:xfrm>
            </p:grpSpPr>
            <p:sp>
              <p:nvSpPr>
                <p:cNvPr id="16456" name="Oval 74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7" name="Line 75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58" name="组合 18506"/>
              <p:cNvGrpSpPr/>
              <p:nvPr/>
            </p:nvGrpSpPr>
            <p:grpSpPr>
              <a:xfrm>
                <a:off x="192" y="807"/>
                <a:ext cx="288" cy="288"/>
                <a:chOff x="0" y="0"/>
                <a:chExt cx="288" cy="288"/>
              </a:xfrm>
            </p:grpSpPr>
            <p:sp>
              <p:nvSpPr>
                <p:cNvPr id="16459" name="Oval 77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0" name="Line 78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61" name="组合 18509"/>
              <p:cNvGrpSpPr/>
              <p:nvPr/>
            </p:nvGrpSpPr>
            <p:grpSpPr>
              <a:xfrm>
                <a:off x="624" y="807"/>
                <a:ext cx="288" cy="288"/>
                <a:chOff x="0" y="0"/>
                <a:chExt cx="288" cy="288"/>
              </a:xfrm>
            </p:grpSpPr>
            <p:sp>
              <p:nvSpPr>
                <p:cNvPr id="16462" name="Oval 80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3" name="Line 8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64" name="Oval 82"/>
              <p:cNvSpPr/>
              <p:nvPr/>
            </p:nvSpPr>
            <p:spPr>
              <a:xfrm>
                <a:off x="480" y="56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5" name="Oval 83"/>
              <p:cNvSpPr/>
              <p:nvPr/>
            </p:nvSpPr>
            <p:spPr>
              <a:xfrm>
                <a:off x="912" y="104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6" name="Oval 84"/>
              <p:cNvSpPr/>
              <p:nvPr/>
            </p:nvSpPr>
            <p:spPr>
              <a:xfrm>
                <a:off x="528" y="123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7" name="Oval 85"/>
              <p:cNvSpPr/>
              <p:nvPr/>
            </p:nvSpPr>
            <p:spPr>
              <a:xfrm>
                <a:off x="144" y="143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68" name="Oval 86"/>
              <p:cNvSpPr/>
              <p:nvPr/>
            </p:nvSpPr>
            <p:spPr>
              <a:xfrm>
                <a:off x="864" y="37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469" name="组合 18517"/>
              <p:cNvGrpSpPr/>
              <p:nvPr/>
            </p:nvGrpSpPr>
            <p:grpSpPr>
              <a:xfrm>
                <a:off x="3216" y="423"/>
                <a:ext cx="288" cy="288"/>
                <a:chOff x="0" y="0"/>
                <a:chExt cx="288" cy="288"/>
              </a:xfrm>
            </p:grpSpPr>
            <p:grpSp>
              <p:nvGrpSpPr>
                <p:cNvPr id="16470" name="组合 18518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471" name="Oval 89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472" name="Line 90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473" name="Line 9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74" name="Oval 92"/>
              <p:cNvSpPr/>
              <p:nvPr/>
            </p:nvSpPr>
            <p:spPr>
              <a:xfrm>
                <a:off x="2218" y="12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475" name="组合 18523"/>
              <p:cNvGrpSpPr/>
              <p:nvPr/>
            </p:nvGrpSpPr>
            <p:grpSpPr>
              <a:xfrm>
                <a:off x="2218" y="740"/>
                <a:ext cx="96" cy="576"/>
                <a:chOff x="0" y="0"/>
                <a:chExt cx="96" cy="576"/>
              </a:xfrm>
            </p:grpSpPr>
            <p:sp>
              <p:nvSpPr>
                <p:cNvPr id="16476" name="Oval 94"/>
                <p:cNvSpPr/>
                <p:nvPr/>
              </p:nvSpPr>
              <p:spPr>
                <a:xfrm>
                  <a:off x="0" y="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77" name="Oval 95"/>
                <p:cNvSpPr/>
                <p:nvPr/>
              </p:nvSpPr>
              <p:spPr>
                <a:xfrm>
                  <a:off x="0" y="48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78" name="Oval 96"/>
              <p:cNvSpPr/>
              <p:nvPr/>
            </p:nvSpPr>
            <p:spPr>
              <a:xfrm>
                <a:off x="2736" y="37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79" name="Oval 97"/>
              <p:cNvSpPr/>
              <p:nvPr/>
            </p:nvSpPr>
            <p:spPr>
              <a:xfrm>
                <a:off x="3360" y="32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0" name="Oval 98"/>
              <p:cNvSpPr/>
              <p:nvPr/>
            </p:nvSpPr>
            <p:spPr>
              <a:xfrm>
                <a:off x="3120" y="138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1" name="Oval 99"/>
              <p:cNvSpPr/>
              <p:nvPr/>
            </p:nvSpPr>
            <p:spPr>
              <a:xfrm>
                <a:off x="3024" y="114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2" name="Oval 100"/>
              <p:cNvSpPr/>
              <p:nvPr/>
            </p:nvSpPr>
            <p:spPr>
              <a:xfrm>
                <a:off x="2784" y="7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483" name="组合 18531"/>
              <p:cNvGrpSpPr/>
              <p:nvPr/>
            </p:nvGrpSpPr>
            <p:grpSpPr>
              <a:xfrm>
                <a:off x="2784" y="423"/>
                <a:ext cx="288" cy="288"/>
                <a:chOff x="0" y="0"/>
                <a:chExt cx="288" cy="288"/>
              </a:xfrm>
            </p:grpSpPr>
            <p:grpSp>
              <p:nvGrpSpPr>
                <p:cNvPr id="16484" name="组合 18532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485" name="Oval 103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486" name="Line 104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487" name="Line 105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88" name="组合 18536"/>
              <p:cNvGrpSpPr/>
              <p:nvPr/>
            </p:nvGrpSpPr>
            <p:grpSpPr>
              <a:xfrm>
                <a:off x="2784" y="807"/>
                <a:ext cx="288" cy="288"/>
                <a:chOff x="0" y="0"/>
                <a:chExt cx="288" cy="288"/>
              </a:xfrm>
            </p:grpSpPr>
            <p:grpSp>
              <p:nvGrpSpPr>
                <p:cNvPr id="16489" name="组合 18537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490" name="Oval 108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491" name="Line 109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492" name="Line 110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93" name="组合 18541"/>
              <p:cNvGrpSpPr/>
              <p:nvPr/>
            </p:nvGrpSpPr>
            <p:grpSpPr>
              <a:xfrm>
                <a:off x="3216" y="807"/>
                <a:ext cx="288" cy="288"/>
                <a:chOff x="0" y="0"/>
                <a:chExt cx="288" cy="288"/>
              </a:xfrm>
            </p:grpSpPr>
            <p:grpSp>
              <p:nvGrpSpPr>
                <p:cNvPr id="16494" name="组合 18542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495" name="Oval 113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496" name="Line 114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497" name="Line 115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98" name="组合 18546"/>
              <p:cNvGrpSpPr/>
              <p:nvPr/>
            </p:nvGrpSpPr>
            <p:grpSpPr>
              <a:xfrm>
                <a:off x="2784" y="1191"/>
                <a:ext cx="288" cy="288"/>
                <a:chOff x="0" y="0"/>
                <a:chExt cx="288" cy="288"/>
              </a:xfrm>
            </p:grpSpPr>
            <p:grpSp>
              <p:nvGrpSpPr>
                <p:cNvPr id="16499" name="组合 18547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00" name="Oval 118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01" name="Line 119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02" name="Line 120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03" name="组合 18551"/>
              <p:cNvGrpSpPr/>
              <p:nvPr/>
            </p:nvGrpSpPr>
            <p:grpSpPr>
              <a:xfrm>
                <a:off x="3216" y="1191"/>
                <a:ext cx="288" cy="288"/>
                <a:chOff x="0" y="0"/>
                <a:chExt cx="288" cy="288"/>
              </a:xfrm>
            </p:grpSpPr>
            <p:grpSp>
              <p:nvGrpSpPr>
                <p:cNvPr id="16504" name="组合 18552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05" name="Oval 123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06" name="Line 124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07" name="Line 125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08" name="组合 18556"/>
              <p:cNvGrpSpPr/>
              <p:nvPr/>
            </p:nvGrpSpPr>
            <p:grpSpPr>
              <a:xfrm>
                <a:off x="192" y="1191"/>
                <a:ext cx="288" cy="288"/>
                <a:chOff x="0" y="0"/>
                <a:chExt cx="288" cy="288"/>
              </a:xfrm>
            </p:grpSpPr>
            <p:sp>
              <p:nvSpPr>
                <p:cNvPr id="16509" name="Oval 127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10" name="Line 128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11" name="组合 18559"/>
              <p:cNvGrpSpPr/>
              <p:nvPr/>
            </p:nvGrpSpPr>
            <p:grpSpPr>
              <a:xfrm>
                <a:off x="624" y="1191"/>
                <a:ext cx="288" cy="288"/>
                <a:chOff x="0" y="0"/>
                <a:chExt cx="288" cy="288"/>
              </a:xfrm>
            </p:grpSpPr>
            <p:sp>
              <p:nvSpPr>
                <p:cNvPr id="16512" name="Oval 130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13" name="Line 13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514" name="Rectangle 132"/>
              <p:cNvSpPr/>
              <p:nvPr/>
            </p:nvSpPr>
            <p:spPr>
              <a:xfrm>
                <a:off x="48" y="327"/>
                <a:ext cx="3600" cy="129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15" name="Text Box 133"/>
              <p:cNvSpPr txBox="1"/>
              <p:nvPr/>
            </p:nvSpPr>
            <p:spPr>
              <a:xfrm>
                <a:off x="672" y="39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16" name="Text Box 134"/>
              <p:cNvSpPr txBox="1"/>
              <p:nvPr/>
            </p:nvSpPr>
            <p:spPr>
              <a:xfrm>
                <a:off x="2784" y="0"/>
                <a:ext cx="4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17" name="Oval 135"/>
              <p:cNvSpPr/>
              <p:nvPr/>
            </p:nvSpPr>
            <p:spPr>
              <a:xfrm>
                <a:off x="3456" y="6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518" name="组合 18566"/>
              <p:cNvGrpSpPr/>
              <p:nvPr/>
            </p:nvGrpSpPr>
            <p:grpSpPr>
              <a:xfrm>
                <a:off x="1488" y="432"/>
                <a:ext cx="288" cy="288"/>
                <a:chOff x="0" y="0"/>
                <a:chExt cx="288" cy="288"/>
              </a:xfrm>
            </p:grpSpPr>
            <p:sp>
              <p:nvSpPr>
                <p:cNvPr id="16519" name="Oval 137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20" name="Line 138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21" name="组合 18569"/>
              <p:cNvGrpSpPr/>
              <p:nvPr/>
            </p:nvGrpSpPr>
            <p:grpSpPr>
              <a:xfrm>
                <a:off x="1056" y="432"/>
                <a:ext cx="288" cy="288"/>
                <a:chOff x="0" y="0"/>
                <a:chExt cx="288" cy="288"/>
              </a:xfrm>
            </p:grpSpPr>
            <p:sp>
              <p:nvSpPr>
                <p:cNvPr id="16522" name="Oval 140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23" name="Line 141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24" name="组合 18572"/>
              <p:cNvGrpSpPr/>
              <p:nvPr/>
            </p:nvGrpSpPr>
            <p:grpSpPr>
              <a:xfrm>
                <a:off x="1056" y="816"/>
                <a:ext cx="288" cy="288"/>
                <a:chOff x="0" y="0"/>
                <a:chExt cx="288" cy="288"/>
              </a:xfrm>
            </p:grpSpPr>
            <p:sp>
              <p:nvSpPr>
                <p:cNvPr id="16525" name="Oval 143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26" name="Line 144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27" name="组合 18575"/>
              <p:cNvGrpSpPr/>
              <p:nvPr/>
            </p:nvGrpSpPr>
            <p:grpSpPr>
              <a:xfrm>
                <a:off x="1488" y="807"/>
                <a:ext cx="288" cy="288"/>
                <a:chOff x="0" y="0"/>
                <a:chExt cx="288" cy="288"/>
              </a:xfrm>
            </p:grpSpPr>
            <p:sp>
              <p:nvSpPr>
                <p:cNvPr id="16528" name="Oval 146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29" name="Line 147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30" name="组合 18578"/>
              <p:cNvGrpSpPr/>
              <p:nvPr/>
            </p:nvGrpSpPr>
            <p:grpSpPr>
              <a:xfrm>
                <a:off x="1056" y="1200"/>
                <a:ext cx="288" cy="288"/>
                <a:chOff x="0" y="0"/>
                <a:chExt cx="288" cy="288"/>
              </a:xfrm>
            </p:grpSpPr>
            <p:sp>
              <p:nvSpPr>
                <p:cNvPr id="16531" name="Oval 149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2" name="Line 150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33" name="组合 18581"/>
              <p:cNvGrpSpPr/>
              <p:nvPr/>
            </p:nvGrpSpPr>
            <p:grpSpPr>
              <a:xfrm>
                <a:off x="1488" y="1200"/>
                <a:ext cx="288" cy="288"/>
                <a:chOff x="0" y="0"/>
                <a:chExt cx="288" cy="288"/>
              </a:xfrm>
            </p:grpSpPr>
            <p:sp>
              <p:nvSpPr>
                <p:cNvPr id="16534" name="Oval 152"/>
                <p:cNvSpPr/>
                <p:nvPr/>
              </p:nvSpPr>
              <p:spPr>
                <a:xfrm>
                  <a:off x="0" y="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5" name="Line 153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36" name="组合 18584"/>
              <p:cNvGrpSpPr/>
              <p:nvPr/>
            </p:nvGrpSpPr>
            <p:grpSpPr>
              <a:xfrm>
                <a:off x="1920" y="432"/>
                <a:ext cx="288" cy="288"/>
                <a:chOff x="0" y="0"/>
                <a:chExt cx="288" cy="288"/>
              </a:xfrm>
            </p:grpSpPr>
            <p:grpSp>
              <p:nvGrpSpPr>
                <p:cNvPr id="16537" name="组合 18585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38" name="Oval 156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39" name="Line 157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40" name="Line 158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41" name="组合 18589"/>
              <p:cNvGrpSpPr/>
              <p:nvPr/>
            </p:nvGrpSpPr>
            <p:grpSpPr>
              <a:xfrm>
                <a:off x="2352" y="432"/>
                <a:ext cx="288" cy="288"/>
                <a:chOff x="0" y="0"/>
                <a:chExt cx="288" cy="288"/>
              </a:xfrm>
            </p:grpSpPr>
            <p:grpSp>
              <p:nvGrpSpPr>
                <p:cNvPr id="16542" name="组合 18590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43" name="Oval 161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44" name="Line 162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45" name="Line 163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46" name="组合 18594"/>
              <p:cNvGrpSpPr/>
              <p:nvPr/>
            </p:nvGrpSpPr>
            <p:grpSpPr>
              <a:xfrm>
                <a:off x="1920" y="816"/>
                <a:ext cx="288" cy="288"/>
                <a:chOff x="0" y="0"/>
                <a:chExt cx="288" cy="288"/>
              </a:xfrm>
            </p:grpSpPr>
            <p:grpSp>
              <p:nvGrpSpPr>
                <p:cNvPr id="16547" name="组合 18595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48" name="Oval 166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49" name="Line 167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50" name="Line 168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51" name="组合 18599"/>
              <p:cNvGrpSpPr/>
              <p:nvPr/>
            </p:nvGrpSpPr>
            <p:grpSpPr>
              <a:xfrm>
                <a:off x="2352" y="816"/>
                <a:ext cx="288" cy="288"/>
                <a:chOff x="0" y="0"/>
                <a:chExt cx="288" cy="288"/>
              </a:xfrm>
            </p:grpSpPr>
            <p:grpSp>
              <p:nvGrpSpPr>
                <p:cNvPr id="16552" name="组合 18600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53" name="Oval 171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54" name="Line 172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55" name="Line 173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56" name="组合 18604"/>
              <p:cNvGrpSpPr/>
              <p:nvPr/>
            </p:nvGrpSpPr>
            <p:grpSpPr>
              <a:xfrm>
                <a:off x="2352" y="1200"/>
                <a:ext cx="288" cy="288"/>
                <a:chOff x="0" y="0"/>
                <a:chExt cx="288" cy="288"/>
              </a:xfrm>
            </p:grpSpPr>
            <p:grpSp>
              <p:nvGrpSpPr>
                <p:cNvPr id="16557" name="组合 18605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58" name="Oval 176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59" name="Line 177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60" name="Line 178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61" name="组合 18609"/>
              <p:cNvGrpSpPr/>
              <p:nvPr/>
            </p:nvGrpSpPr>
            <p:grpSpPr>
              <a:xfrm>
                <a:off x="1920" y="1200"/>
                <a:ext cx="288" cy="288"/>
                <a:chOff x="0" y="0"/>
                <a:chExt cx="288" cy="288"/>
              </a:xfrm>
            </p:grpSpPr>
            <p:grpSp>
              <p:nvGrpSpPr>
                <p:cNvPr id="16562" name="组合 18610"/>
                <p:cNvGrpSpPr/>
                <p:nvPr/>
              </p:nvGrpSpPr>
              <p:grpSpPr>
                <a:xfrm>
                  <a:off x="0" y="0"/>
                  <a:ext cx="288" cy="288"/>
                  <a:chOff x="0" y="0"/>
                  <a:chExt cx="288" cy="288"/>
                </a:xfrm>
              </p:grpSpPr>
              <p:sp>
                <p:nvSpPr>
                  <p:cNvPr id="16563" name="Oval 181"/>
                  <p:cNvSpPr/>
                  <p:nvPr/>
                </p:nvSpPr>
                <p:spPr>
                  <a:xfrm>
                    <a:off x="0" y="0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64" name="Line 182"/>
                  <p:cNvSpPr/>
                  <p:nvPr/>
                </p:nvSpPr>
                <p:spPr>
                  <a:xfrm>
                    <a:off x="144" y="48"/>
                    <a:ext cx="0" cy="192"/>
                  </a:xfrm>
                  <a:prstGeom prst="line">
                    <a:avLst/>
                  </a:prstGeom>
                  <a:ln w="28575" cap="flat" cmpd="sng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565" name="Line 183"/>
                <p:cNvSpPr/>
                <p:nvPr/>
              </p:nvSpPr>
              <p:spPr>
                <a:xfrm>
                  <a:off x="48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66" name="组合 18614"/>
              <p:cNvGrpSpPr/>
              <p:nvPr/>
            </p:nvGrpSpPr>
            <p:grpSpPr>
              <a:xfrm>
                <a:off x="3648" y="816"/>
                <a:ext cx="48" cy="240"/>
                <a:chOff x="0" y="0"/>
                <a:chExt cx="48" cy="240"/>
              </a:xfrm>
            </p:grpSpPr>
            <p:sp>
              <p:nvSpPr>
                <p:cNvPr id="16567" name="Line 185"/>
                <p:cNvSpPr/>
                <p:nvPr/>
              </p:nvSpPr>
              <p:spPr>
                <a:xfrm>
                  <a:off x="48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568" name="Line 186"/>
                <p:cNvSpPr/>
                <p:nvPr/>
              </p:nvSpPr>
              <p:spPr>
                <a:xfrm>
                  <a:off x="0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569" name="组合 18617"/>
              <p:cNvGrpSpPr/>
              <p:nvPr/>
            </p:nvGrpSpPr>
            <p:grpSpPr>
              <a:xfrm>
                <a:off x="0" y="816"/>
                <a:ext cx="48" cy="240"/>
                <a:chOff x="0" y="0"/>
                <a:chExt cx="48" cy="240"/>
              </a:xfrm>
            </p:grpSpPr>
            <p:sp>
              <p:nvSpPr>
                <p:cNvPr id="16570" name="Line 188"/>
                <p:cNvSpPr/>
                <p:nvPr/>
              </p:nvSpPr>
              <p:spPr>
                <a:xfrm>
                  <a:off x="0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571" name="Line 189"/>
                <p:cNvSpPr/>
                <p:nvPr/>
              </p:nvSpPr>
              <p:spPr>
                <a:xfrm>
                  <a:off x="48" y="0"/>
                  <a:ext cx="0" cy="240"/>
                </a:xfrm>
                <a:prstGeom prst="line">
                  <a:avLst/>
                </a:prstGeom>
                <a:ln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572" name="Oval 190"/>
              <p:cNvSpPr/>
              <p:nvPr/>
            </p:nvSpPr>
            <p:spPr>
              <a:xfrm>
                <a:off x="144" y="72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573" name="Line 191"/>
            <p:cNvSpPr/>
            <p:nvPr/>
          </p:nvSpPr>
          <p:spPr>
            <a:xfrm>
              <a:off x="1840" y="328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0593" name="对象 1"/>
          <p:cNvGraphicFramePr/>
          <p:nvPr/>
        </p:nvGraphicFramePr>
        <p:xfrm>
          <a:off x="-4762" y="1006475"/>
          <a:ext cx="4340225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4337050" imgH="2914650" progId="Paint.Picture">
                  <p:embed/>
                </p:oleObj>
              </mc:Choice>
              <mc:Fallback>
                <p:oleObj name="" r:id="rId1" imgW="4337050" imgH="2914650" progId="Paint.Picture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762" y="1006475"/>
                        <a:ext cx="4340225" cy="291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4" name="对象 3"/>
          <p:cNvGraphicFramePr/>
          <p:nvPr/>
        </p:nvGraphicFramePr>
        <p:xfrm>
          <a:off x="673100" y="4138613"/>
          <a:ext cx="23971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2393950" imgH="2628900" progId="Paint.Picture">
                  <p:embed/>
                </p:oleObj>
              </mc:Choice>
              <mc:Fallback>
                <p:oleObj name="" r:id="rId3" imgW="2393950" imgH="2628900" progId="Paint.Picture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4138613"/>
                        <a:ext cx="2397125" cy="263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6385" y="208274"/>
            <a:ext cx="8761095" cy="583571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 noProof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课本</a:t>
            </a:r>
            <a:r>
              <a:rPr lang="en-US" altLang="zh-CN" sz="3200" b="1" noProof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P.89 </a:t>
            </a:r>
            <a:r>
              <a:rPr lang="zh-CN" altLang="en-US" sz="3200" b="1" noProof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基本共集放大电路（信号源不带内阻）</a:t>
            </a:r>
            <a:endParaRPr lang="zh-CN" altLang="en-US" sz="3200" b="1" noProof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ea typeface="楷体_GB2312" pitchFamily="1" charset="-122"/>
              <a:sym typeface="+mn-ea"/>
            </a:endParaRPr>
          </a:p>
        </p:txBody>
      </p:sp>
      <p:sp>
        <p:nvSpPr>
          <p:cNvPr id="110596" name="文本框 6"/>
          <p:cNvSpPr txBox="1"/>
          <p:nvPr/>
        </p:nvSpPr>
        <p:spPr>
          <a:xfrm>
            <a:off x="4965700" y="1319213"/>
            <a:ext cx="19510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静态分析：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0597" name="组合 8"/>
          <p:cNvGrpSpPr/>
          <p:nvPr/>
        </p:nvGrpSpPr>
        <p:grpSpPr>
          <a:xfrm>
            <a:off x="4648200" y="3686175"/>
            <a:ext cx="4095750" cy="2489200"/>
            <a:chOff x="6411" y="6188"/>
            <a:chExt cx="6448" cy="3921"/>
          </a:xfrm>
        </p:grpSpPr>
        <p:graphicFrame>
          <p:nvGraphicFramePr>
            <p:cNvPr id="110598" name="对象 69690"/>
            <p:cNvGraphicFramePr/>
            <p:nvPr/>
          </p:nvGraphicFramePr>
          <p:xfrm>
            <a:off x="7348" y="6187"/>
            <a:ext cx="5511" cy="1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5" imgW="1384300" imgH="457200" progId="Equation.3">
                    <p:embed/>
                  </p:oleObj>
                </mc:Choice>
                <mc:Fallback>
                  <p:oleObj name="" r:id="rId5" imgW="1384300" imgH="4572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48" y="6187"/>
                          <a:ext cx="5511" cy="18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599" name="对象 69691"/>
            <p:cNvGraphicFramePr/>
            <p:nvPr/>
          </p:nvGraphicFramePr>
          <p:xfrm>
            <a:off x="7349" y="8006"/>
            <a:ext cx="4568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7" imgW="1091565" imgH="241300" progId="Equation.3">
                    <p:embed/>
                  </p:oleObj>
                </mc:Choice>
                <mc:Fallback>
                  <p:oleObj name="" r:id="rId7" imgW="1091565" imgH="2413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49" y="8006"/>
                          <a:ext cx="4568" cy="10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0" name="对象 69693"/>
            <p:cNvGraphicFramePr/>
            <p:nvPr/>
          </p:nvGraphicFramePr>
          <p:xfrm>
            <a:off x="7348" y="9122"/>
            <a:ext cx="5133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9" imgW="1257300" imgH="241300" progId="Equation.3">
                    <p:embed/>
                  </p:oleObj>
                </mc:Choice>
                <mc:Fallback>
                  <p:oleObj name="" r:id="rId9" imgW="1257300" imgH="2413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348" y="9122"/>
                          <a:ext cx="5133" cy="9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左大括号 7"/>
            <p:cNvSpPr/>
            <p:nvPr/>
          </p:nvSpPr>
          <p:spPr>
            <a:xfrm>
              <a:off x="6411" y="6987"/>
              <a:ext cx="680" cy="2835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1617" name="对象 1"/>
          <p:cNvGraphicFramePr/>
          <p:nvPr/>
        </p:nvGraphicFramePr>
        <p:xfrm>
          <a:off x="5688013" y="739775"/>
          <a:ext cx="3157537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3155950" imgH="2413000" progId="Paint.Picture">
                  <p:embed/>
                </p:oleObj>
              </mc:Choice>
              <mc:Fallback>
                <p:oleObj name="" r:id="rId1" imgW="3155950" imgH="2413000" progId="Paint.Picture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8013" y="739775"/>
                        <a:ext cx="3157537" cy="241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文本框 3"/>
          <p:cNvSpPr txBox="1"/>
          <p:nvPr/>
        </p:nvSpPr>
        <p:spPr>
          <a:xfrm>
            <a:off x="355600" y="217488"/>
            <a:ext cx="2247900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动态分析：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1619" name="对象 4"/>
          <p:cNvGraphicFramePr/>
          <p:nvPr/>
        </p:nvGraphicFramePr>
        <p:xfrm>
          <a:off x="5762625" y="3386138"/>
          <a:ext cx="3286125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3282950" imgH="2794000" progId="Paint.Picture">
                  <p:embed/>
                </p:oleObj>
              </mc:Choice>
              <mc:Fallback>
                <p:oleObj name="" r:id="rId3" imgW="3282950" imgH="2794000" progId="Paint.Picture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2625" y="3386138"/>
                        <a:ext cx="3286125" cy="279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对象 70663"/>
          <p:cNvGraphicFramePr/>
          <p:nvPr/>
        </p:nvGraphicFramePr>
        <p:xfrm>
          <a:off x="222250" y="1035050"/>
          <a:ext cx="39338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1562100" imgH="241300" progId="Equation.3">
                  <p:embed/>
                </p:oleObj>
              </mc:Choice>
              <mc:Fallback>
                <p:oleObj name="" r:id="rId5" imgW="1562100" imgH="2413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50" y="1035050"/>
                        <a:ext cx="3933825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对象 70664"/>
          <p:cNvGraphicFramePr/>
          <p:nvPr/>
        </p:nvGraphicFramePr>
        <p:xfrm>
          <a:off x="188913" y="1643063"/>
          <a:ext cx="45799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1739900" imgH="482600" progId="Equation.3">
                  <p:embed/>
                </p:oleObj>
              </mc:Choice>
              <mc:Fallback>
                <p:oleObj name="" r:id="rId7" imgW="1739900" imgH="482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913" y="1643063"/>
                        <a:ext cx="4579937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350" y="3275013"/>
          <a:ext cx="545941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981200" imgH="457200" progId="Equation.KSEE3">
                  <p:embed/>
                </p:oleObj>
              </mc:Choice>
              <mc:Fallback>
                <p:oleObj name="" r:id="rId9" imgW="1981200" imgH="457200" progId="Equation.KSEE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350" y="3275013"/>
                        <a:ext cx="5459413" cy="1262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81" name="矩形 73080"/>
          <p:cNvSpPr/>
          <p:nvPr/>
        </p:nvSpPr>
        <p:spPr>
          <a:xfrm>
            <a:off x="68263" y="4645025"/>
            <a:ext cx="5218113" cy="1690688"/>
          </a:xfrm>
          <a:prstGeom prst="rect">
            <a:avLst/>
          </a:prstGeom>
          <a:pattFill prst="pct30">
            <a:fgClr>
              <a:srgbClr val="FFCCCC"/>
            </a:fgClr>
            <a:bgClr>
              <a:srgbClr val="FFFFFF"/>
            </a:bgClr>
          </a:pattFill>
          <a:ln w="28575">
            <a:noFill/>
          </a:ln>
        </p:spPr>
        <p:txBody>
          <a:bodyPr wrap="square">
            <a:spAutoFit/>
          </a:bodyPr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电压放大倍数</a:t>
            </a:r>
            <a:r>
              <a:rPr kumimoji="0" lang="en-US" altLang="zh-CN" sz="2000" b="1" i="1" u="none" strike="noStrike" kern="1200" cap="none" spc="0" normalizeH="0" baseline="0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0" lang="en-US" altLang="zh-CN" sz="2000" b="1" i="1" u="none" strike="noStrike" kern="1200" cap="none" spc="0" normalizeH="0" baseline="-25000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u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</a:t>
            </a:r>
            <a:r>
              <a:rPr kumimoji="0" lang="en-US" altLang="zh-CN" sz="20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且输入输出同相，输出电压跟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随输入</a:t>
            </a:r>
            <a:r>
              <a:rPr lang="zh-CN" altLang="en-US" sz="2000" b="1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电压，</a:t>
            </a:r>
            <a:r>
              <a:rPr lang="zh-CN" altLang="en-US" sz="20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故称电压跟随器。</a:t>
            </a:r>
            <a:r>
              <a:rPr lang="zh-CN" altLang="en-US" sz="20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但是输出电流 </a:t>
            </a:r>
            <a:r>
              <a:rPr lang="en-US" altLang="zh-CN" sz="2000" b="1" i="1" strike="noStrike" noProof="1" dirty="0" err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lang="en-US" altLang="zh-CN" sz="2000" b="1" strike="noStrike" baseline="-25000" noProof="1" dirty="0" err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e</a:t>
            </a:r>
            <a:r>
              <a:rPr lang="en-US" altLang="zh-CN" sz="2000" b="1" strike="noStrike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en-US" sz="20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远</a:t>
            </a:r>
            <a:r>
              <a:rPr lang="zh-CN" altLang="en-US" sz="20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大于输入电流</a:t>
            </a:r>
            <a:r>
              <a:rPr lang="en-US" altLang="zh-CN" sz="2000" b="1" i="1" strike="noStrike" noProof="1" dirty="0" err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lang="en-US" altLang="zh-CN" sz="2000" b="1" strike="noStrike" baseline="-25000" noProof="1" dirty="0" err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lang="en-US" altLang="zh-CN" sz="20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en-US" sz="20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，所以电路仍</a:t>
            </a:r>
            <a:r>
              <a:rPr lang="zh-CN" altLang="en-US" sz="20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有功率放大</a:t>
            </a:r>
            <a:r>
              <a:rPr lang="zh-CN" altLang="en-US" sz="20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作 用。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81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文本框 1"/>
          <p:cNvSpPr txBox="1"/>
          <p:nvPr/>
        </p:nvSpPr>
        <p:spPr>
          <a:xfrm>
            <a:off x="227013" y="258763"/>
            <a:ext cx="18891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输入电阻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4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013" y="1377950"/>
          <a:ext cx="4913312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1816100" imgH="1155700" progId="Equation.KSEE3">
                  <p:embed/>
                </p:oleObj>
              </mc:Choice>
              <mc:Fallback>
                <p:oleObj name="" r:id="rId1" imgW="1816100" imgH="1155700" progId="Equation.KSEE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013" y="1377950"/>
                        <a:ext cx="4913312" cy="312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对象 7"/>
          <p:cNvGraphicFramePr/>
          <p:nvPr/>
        </p:nvGraphicFramePr>
        <p:xfrm>
          <a:off x="5241925" y="1084263"/>
          <a:ext cx="3521075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3517900" imgH="2635250" progId="Paint.Picture">
                  <p:embed/>
                </p:oleObj>
              </mc:Choice>
              <mc:Fallback>
                <p:oleObj name="" r:id="rId3" imgW="3517900" imgH="2635250" progId="Paint.Picture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925" y="1084263"/>
                        <a:ext cx="3521075" cy="2636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文本框 3"/>
          <p:cNvSpPr txBox="1"/>
          <p:nvPr/>
        </p:nvSpPr>
        <p:spPr>
          <a:xfrm>
            <a:off x="328613" y="263525"/>
            <a:ext cx="16446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输出电阻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3666" name="对象 4"/>
          <p:cNvGraphicFramePr/>
          <p:nvPr/>
        </p:nvGraphicFramePr>
        <p:xfrm>
          <a:off x="4919663" y="190500"/>
          <a:ext cx="4138612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3822700" imgH="2679700" progId="Paint.Picture">
                  <p:embed/>
                </p:oleObj>
              </mc:Choice>
              <mc:Fallback>
                <p:oleObj name="" r:id="rId1" imgW="3822700" imgH="2679700" progId="Paint.Picture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9663" y="190500"/>
                        <a:ext cx="4138612" cy="2728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对象 70664"/>
          <p:cNvGraphicFramePr/>
          <p:nvPr/>
        </p:nvGraphicFramePr>
        <p:xfrm>
          <a:off x="185738" y="723900"/>
          <a:ext cx="7221537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3148965" imgH="3162300" progId="Equation.3">
                  <p:embed/>
                </p:oleObj>
              </mc:Choice>
              <mc:Fallback>
                <p:oleObj name="" r:id="rId3" imgW="3148965" imgH="31623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8" y="723900"/>
                        <a:ext cx="7221537" cy="590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16205"/>
            <a:ext cx="7181850" cy="882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998855"/>
            <a:ext cx="8883650" cy="673100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/>
        </p:nvGraphicFramePr>
        <p:xfrm>
          <a:off x="251460" y="1671955"/>
          <a:ext cx="3234690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232150" imgH="2552700" progId="Paint.Picture">
                  <p:embed/>
                </p:oleObj>
              </mc:Choice>
              <mc:Fallback>
                <p:oleObj name="" r:id="rId3" imgW="3232150" imgH="25527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" y="1671955"/>
                        <a:ext cx="3234690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137275" y="1917065"/>
          <a:ext cx="298767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289300" imgH="2025650" progId="Paint.Picture">
                  <p:embed/>
                </p:oleObj>
              </mc:Choice>
              <mc:Fallback>
                <p:oleObj name="" r:id="rId5" imgW="3289300" imgH="20256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7275" y="1917065"/>
                        <a:ext cx="2987675" cy="185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" y="4293235"/>
            <a:ext cx="3921760" cy="2480945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3534410" y="1673225"/>
          <a:ext cx="2554605" cy="253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2552700" imgH="2533650" progId="Paint.Picture">
                  <p:embed/>
                </p:oleObj>
              </mc:Choice>
              <mc:Fallback>
                <p:oleObj name="" r:id="rId8" imgW="2552700" imgH="253365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34410" y="1673225"/>
                        <a:ext cx="2554605" cy="2535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5220335" y="4364990"/>
          <a:ext cx="3781425" cy="220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3778250" imgH="2203450" progId="Paint.Picture">
                  <p:embed/>
                </p:oleObj>
              </mc:Choice>
              <mc:Fallback>
                <p:oleObj name="" r:id="rId10" imgW="3778250" imgH="2203450" progId="Paint.Picture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20335" y="4364990"/>
                        <a:ext cx="3781425" cy="220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82550" y="0"/>
          <a:ext cx="5248275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762750" imgH="3460750" progId="Paint.Picture">
                  <p:embed/>
                </p:oleObj>
              </mc:Choice>
              <mc:Fallback>
                <p:oleObj name="" r:id="rId1" imgW="6762750" imgH="3460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" y="0"/>
                        <a:ext cx="5248275" cy="256984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5560" y="2637155"/>
          <a:ext cx="6128385" cy="400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3886200" imgH="2540000" progId="Equation.3">
                  <p:embed/>
                </p:oleObj>
              </mc:Choice>
              <mc:Fallback>
                <p:oleObj name="" r:id="rId3" imgW="3886200" imgH="2540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biLevel thresh="50000"/>
                      </a:blip>
                      <a:stretch>
                        <a:fillRect/>
                      </a:stretch>
                    </p:blipFill>
                    <p:spPr>
                      <a:xfrm>
                        <a:off x="35560" y="2637155"/>
                        <a:ext cx="6128385" cy="40062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5330825" y="44450"/>
          <a:ext cx="3813175" cy="21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810000" imgH="2139950" progId="Paint.Picture">
                  <p:embed/>
                </p:oleObj>
              </mc:Choice>
              <mc:Fallback>
                <p:oleObj name="" r:id="rId5" imgW="3810000" imgH="21399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0825" y="44450"/>
                        <a:ext cx="3813175" cy="214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5220335" y="4149090"/>
          <a:ext cx="3787775" cy="220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784600" imgH="2203450" progId="Paint.Picture">
                  <p:embed/>
                </p:oleObj>
              </mc:Choice>
              <mc:Fallback>
                <p:oleObj name="" r:id="rId1" imgW="3784600" imgH="2203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20335" y="4149090"/>
                        <a:ext cx="3787775" cy="220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251143" y="0"/>
          <a:ext cx="6869430" cy="400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4356100" imgH="2540000" progId="Equation.3">
                  <p:embed/>
                </p:oleObj>
              </mc:Choice>
              <mc:Fallback>
                <p:oleObj name="" r:id="rId3" imgW="4356100" imgH="2540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biLevel thresh="50000"/>
                      </a:blip>
                      <a:stretch>
                        <a:fillRect/>
                      </a:stretch>
                    </p:blipFill>
                    <p:spPr>
                      <a:xfrm>
                        <a:off x="251143" y="0"/>
                        <a:ext cx="6869430" cy="40062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16205"/>
            <a:ext cx="4723765" cy="951230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2" name="对象 1"/>
          <p:cNvGraphicFramePr/>
          <p:nvPr/>
        </p:nvGraphicFramePr>
        <p:xfrm>
          <a:off x="4822190" y="0"/>
          <a:ext cx="432181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489450" imgH="2279650" progId="Paint.Picture">
                  <p:embed/>
                </p:oleObj>
              </mc:Choice>
              <mc:Fallback>
                <p:oleObj name="" r:id="rId2" imgW="4489450" imgH="2279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2190" y="0"/>
                        <a:ext cx="4321810" cy="215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0" y="2276793"/>
          <a:ext cx="6870065" cy="384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4" imgW="4356100" imgH="2438400" progId="Equation.3">
                  <p:embed/>
                </p:oleObj>
              </mc:Choice>
              <mc:Fallback>
                <p:oleObj name="" r:id="rId4" imgW="4356100" imgH="24384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5">
                        <a:biLevel thresh="50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2276793"/>
                        <a:ext cx="6870065" cy="38468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ext Box 2"/>
          <p:cNvSpPr txBox="1"/>
          <p:nvPr/>
        </p:nvSpPr>
        <p:spPr>
          <a:xfrm>
            <a:off x="419100" y="395265"/>
            <a:ext cx="5029200" cy="583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perspectiveAbove"/>
              <a:lightRig rig="threePt" dir="t"/>
            </a:scene3d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◆◆</a:t>
            </a:r>
            <a:r>
              <a:rPr lang="zh-CN" altLang="en-US" sz="3200" b="1" noProof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共基极放大电路</a:t>
            </a:r>
            <a:endParaRPr lang="zh-CN" altLang="en-US" sz="3200" b="1" noProof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7219" name="文本框 137218"/>
          <p:cNvSpPr txBox="1"/>
          <p:nvPr/>
        </p:nvSpPr>
        <p:spPr>
          <a:xfrm>
            <a:off x="2362200" y="4495800"/>
            <a:ext cx="4572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共基极放大电路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7221" name="文本框 137220"/>
          <p:cNvSpPr txBox="1"/>
          <p:nvPr/>
        </p:nvSpPr>
        <p:spPr>
          <a:xfrm>
            <a:off x="339725" y="5102225"/>
            <a:ext cx="4537075" cy="1292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保证发射结正偏；</a:t>
            </a:r>
            <a:r>
              <a:rPr lang="en-US" altLang="zh-CN" sz="26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保证集电结反偏；三极管工作在放大区。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4692" name="组合 137415"/>
          <p:cNvGrpSpPr/>
          <p:nvPr/>
        </p:nvGrpSpPr>
        <p:grpSpPr>
          <a:xfrm>
            <a:off x="76200" y="1219200"/>
            <a:ext cx="4389438" cy="3201988"/>
            <a:chOff x="48" y="768"/>
            <a:chExt cx="2765" cy="2017"/>
          </a:xfrm>
        </p:grpSpPr>
        <p:sp>
          <p:nvSpPr>
            <p:cNvPr id="114693" name="直接连接符 137362"/>
            <p:cNvSpPr/>
            <p:nvPr/>
          </p:nvSpPr>
          <p:spPr>
            <a:xfrm>
              <a:off x="1434" y="112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694" name="椭圆 137357"/>
            <p:cNvSpPr/>
            <p:nvPr/>
          </p:nvSpPr>
          <p:spPr>
            <a:xfrm>
              <a:off x="258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695" name="文本框 137219"/>
            <p:cNvSpPr txBox="1"/>
            <p:nvPr/>
          </p:nvSpPr>
          <p:spPr>
            <a:xfrm>
              <a:off x="750" y="2516"/>
              <a:ext cx="115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2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电路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696" name="直接连接符 137225"/>
            <p:cNvSpPr/>
            <p:nvPr/>
          </p:nvSpPr>
          <p:spPr>
            <a:xfrm>
              <a:off x="1222" y="1375"/>
              <a:ext cx="0" cy="9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697" name="直接连接符 137226"/>
            <p:cNvSpPr/>
            <p:nvPr/>
          </p:nvSpPr>
          <p:spPr>
            <a:xfrm rot="-5400000">
              <a:off x="1205" y="1185"/>
              <a:ext cx="1" cy="33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698" name="直接连接符 137227"/>
            <p:cNvSpPr/>
            <p:nvPr/>
          </p:nvSpPr>
          <p:spPr>
            <a:xfrm rot="-9245579">
              <a:off x="960" y="1147"/>
              <a:ext cx="264" cy="1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114699" name="直接连接符 137228"/>
            <p:cNvSpPr/>
            <p:nvPr/>
          </p:nvSpPr>
          <p:spPr>
            <a:xfrm rot="-1800000" flipV="1">
              <a:off x="1194" y="1174"/>
              <a:ext cx="286" cy="14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0" name="直接连接符 137229"/>
            <p:cNvSpPr/>
            <p:nvPr/>
          </p:nvSpPr>
          <p:spPr>
            <a:xfrm rot="900000">
              <a:off x="1074" y="1204"/>
              <a:ext cx="144" cy="14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1" name="直接连接符 137233"/>
            <p:cNvSpPr/>
            <p:nvPr/>
          </p:nvSpPr>
          <p:spPr>
            <a:xfrm>
              <a:off x="2380" y="1126"/>
              <a:ext cx="0" cy="11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2" name="直接连接符 137234"/>
            <p:cNvSpPr/>
            <p:nvPr/>
          </p:nvSpPr>
          <p:spPr>
            <a:xfrm>
              <a:off x="378" y="1105"/>
              <a:ext cx="0" cy="9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03" name="直接连接符 137235"/>
            <p:cNvSpPr/>
            <p:nvPr/>
          </p:nvSpPr>
          <p:spPr>
            <a:xfrm>
              <a:off x="378" y="2139"/>
              <a:ext cx="0" cy="2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4704" name="组合 137236"/>
            <p:cNvGrpSpPr/>
            <p:nvPr/>
          </p:nvGrpSpPr>
          <p:grpSpPr>
            <a:xfrm>
              <a:off x="174" y="2043"/>
              <a:ext cx="384" cy="84"/>
              <a:chOff x="539" y="3383"/>
              <a:chExt cx="384" cy="84"/>
            </a:xfrm>
          </p:grpSpPr>
          <p:sp>
            <p:nvSpPr>
              <p:cNvPr id="114705" name="直接连接符 137237"/>
              <p:cNvSpPr/>
              <p:nvPr/>
            </p:nvSpPr>
            <p:spPr>
              <a:xfrm>
                <a:off x="539" y="3467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06" name="直接连接符 137238"/>
              <p:cNvSpPr/>
              <p:nvPr/>
            </p:nvSpPr>
            <p:spPr>
              <a:xfrm>
                <a:off x="622" y="3383"/>
                <a:ext cx="240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707" name="组合 137239"/>
            <p:cNvGrpSpPr/>
            <p:nvPr/>
          </p:nvGrpSpPr>
          <p:grpSpPr>
            <a:xfrm rot="5400000">
              <a:off x="1414" y="2212"/>
              <a:ext cx="384" cy="243"/>
              <a:chOff x="1273" y="3428"/>
              <a:chExt cx="384" cy="243"/>
            </a:xfrm>
          </p:grpSpPr>
          <p:grpSp>
            <p:nvGrpSpPr>
              <p:cNvPr id="114708" name="组合 137240"/>
              <p:cNvGrpSpPr/>
              <p:nvPr/>
            </p:nvGrpSpPr>
            <p:grpSpPr>
              <a:xfrm rot="10765900">
                <a:off x="1273" y="3428"/>
                <a:ext cx="384" cy="84"/>
                <a:chOff x="539" y="3383"/>
                <a:chExt cx="384" cy="84"/>
              </a:xfrm>
            </p:grpSpPr>
            <p:sp>
              <p:nvSpPr>
                <p:cNvPr id="114709" name="直接连接符 137241"/>
                <p:cNvSpPr/>
                <p:nvPr/>
              </p:nvSpPr>
              <p:spPr>
                <a:xfrm>
                  <a:off x="539" y="3467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4710" name="直接连接符 137242"/>
                <p:cNvSpPr/>
                <p:nvPr/>
              </p:nvSpPr>
              <p:spPr>
                <a:xfrm>
                  <a:off x="622" y="3383"/>
                  <a:ext cx="2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4711" name="组合 137243"/>
              <p:cNvGrpSpPr/>
              <p:nvPr/>
            </p:nvGrpSpPr>
            <p:grpSpPr>
              <a:xfrm rot="10765900">
                <a:off x="1273" y="3587"/>
                <a:ext cx="384" cy="84"/>
                <a:chOff x="539" y="3383"/>
                <a:chExt cx="384" cy="84"/>
              </a:xfrm>
            </p:grpSpPr>
            <p:sp>
              <p:nvSpPr>
                <p:cNvPr id="114712" name="直接连接符 137244"/>
                <p:cNvSpPr/>
                <p:nvPr/>
              </p:nvSpPr>
              <p:spPr>
                <a:xfrm>
                  <a:off x="539" y="3467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4713" name="直接连接符 137245"/>
                <p:cNvSpPr/>
                <p:nvPr/>
              </p:nvSpPr>
              <p:spPr>
                <a:xfrm>
                  <a:off x="622" y="3383"/>
                  <a:ext cx="2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14714" name="矩形 137247"/>
            <p:cNvSpPr/>
            <p:nvPr/>
          </p:nvSpPr>
          <p:spPr>
            <a:xfrm rot="-5400000">
              <a:off x="2185" y="1636"/>
              <a:ext cx="355" cy="11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15" name="文本框 137254"/>
            <p:cNvSpPr txBox="1"/>
            <p:nvPr/>
          </p:nvSpPr>
          <p:spPr>
            <a:xfrm>
              <a:off x="78" y="1152"/>
              <a:ext cx="22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16" name="文本框 137257"/>
            <p:cNvSpPr txBox="1"/>
            <p:nvPr/>
          </p:nvSpPr>
          <p:spPr>
            <a:xfrm>
              <a:off x="78" y="15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17" name="文本框 137258"/>
            <p:cNvSpPr txBox="1"/>
            <p:nvPr/>
          </p:nvSpPr>
          <p:spPr>
            <a:xfrm>
              <a:off x="2533" y="1120"/>
              <a:ext cx="22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18" name="文本框 137259"/>
            <p:cNvSpPr txBox="1"/>
            <p:nvPr/>
          </p:nvSpPr>
          <p:spPr>
            <a:xfrm>
              <a:off x="2557" y="199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4719" name="对象 137260"/>
            <p:cNvGraphicFramePr/>
            <p:nvPr/>
          </p:nvGraphicFramePr>
          <p:xfrm>
            <a:off x="2537" y="1587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" imgW="215900" imgH="215900" progId="Equation.3">
                    <p:embed/>
                  </p:oleObj>
                </mc:Choice>
                <mc:Fallback>
                  <p:oleObj name="" r:id="rId1" imgW="215900" imgH="2159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" y="1587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0" name="对象 137261"/>
            <p:cNvGraphicFramePr/>
            <p:nvPr/>
          </p:nvGraphicFramePr>
          <p:xfrm>
            <a:off x="48" y="1407"/>
            <a:ext cx="22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3" imgW="177800" imgH="215265" progId="Equation.3">
                    <p:embed/>
                  </p:oleObj>
                </mc:Choice>
                <mc:Fallback>
                  <p:oleObj name="" r:id="rId3" imgW="177800" imgH="215265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" y="1407"/>
                          <a:ext cx="22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21" name="文本框 137262"/>
            <p:cNvSpPr txBox="1"/>
            <p:nvPr/>
          </p:nvSpPr>
          <p:spPr>
            <a:xfrm>
              <a:off x="580" y="768"/>
              <a:ext cx="30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2" name="文本框 137263"/>
            <p:cNvSpPr txBox="1"/>
            <p:nvPr/>
          </p:nvSpPr>
          <p:spPr>
            <a:xfrm>
              <a:off x="482" y="1876"/>
              <a:ext cx="410" cy="2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BB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3" name="文本框 137264"/>
            <p:cNvSpPr txBox="1"/>
            <p:nvPr/>
          </p:nvSpPr>
          <p:spPr>
            <a:xfrm>
              <a:off x="1440" y="1872"/>
              <a:ext cx="42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4" name="文本框 137265"/>
            <p:cNvSpPr txBox="1"/>
            <p:nvPr/>
          </p:nvSpPr>
          <p:spPr>
            <a:xfrm>
              <a:off x="2045" y="1560"/>
              <a:ext cx="30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5" name="文本框 137267"/>
            <p:cNvSpPr txBox="1"/>
            <p:nvPr/>
          </p:nvSpPr>
          <p:spPr>
            <a:xfrm>
              <a:off x="1030" y="88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6" name="椭圆 137268"/>
            <p:cNvSpPr/>
            <p:nvPr/>
          </p:nvSpPr>
          <p:spPr>
            <a:xfrm>
              <a:off x="2359" y="230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7" name="椭圆 137270"/>
            <p:cNvSpPr/>
            <p:nvPr/>
          </p:nvSpPr>
          <p:spPr>
            <a:xfrm>
              <a:off x="1201" y="230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8" name="椭圆 137271"/>
            <p:cNvSpPr/>
            <p:nvPr/>
          </p:nvSpPr>
          <p:spPr>
            <a:xfrm>
              <a:off x="366" y="230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9" name="椭圆 137272"/>
            <p:cNvSpPr/>
            <p:nvPr/>
          </p:nvSpPr>
          <p:spPr>
            <a:xfrm>
              <a:off x="589" y="108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0" name="椭圆 137274"/>
            <p:cNvSpPr/>
            <p:nvPr/>
          </p:nvSpPr>
          <p:spPr>
            <a:xfrm>
              <a:off x="2357" y="1099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1" name="直接连接符 137275"/>
            <p:cNvSpPr/>
            <p:nvPr/>
          </p:nvSpPr>
          <p:spPr>
            <a:xfrm rot="-5400000" flipH="1" flipV="1">
              <a:off x="2376" y="861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2" name="椭圆 137277"/>
            <p:cNvSpPr/>
            <p:nvPr/>
          </p:nvSpPr>
          <p:spPr>
            <a:xfrm>
              <a:off x="2634" y="2307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3" name="椭圆 137278"/>
            <p:cNvSpPr/>
            <p:nvPr/>
          </p:nvSpPr>
          <p:spPr>
            <a:xfrm>
              <a:off x="2634" y="1107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4" name="直接连接符 137281"/>
            <p:cNvSpPr/>
            <p:nvPr/>
          </p:nvSpPr>
          <p:spPr>
            <a:xfrm>
              <a:off x="396" y="1107"/>
              <a:ext cx="6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5" name="矩形 137283"/>
            <p:cNvSpPr/>
            <p:nvPr/>
          </p:nvSpPr>
          <p:spPr>
            <a:xfrm>
              <a:off x="539" y="1056"/>
              <a:ext cx="355" cy="11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6" name="直接连接符 137358"/>
            <p:cNvSpPr/>
            <p:nvPr/>
          </p:nvSpPr>
          <p:spPr>
            <a:xfrm>
              <a:off x="1230" y="235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7" name="直接连接符 137359"/>
            <p:cNvSpPr/>
            <p:nvPr/>
          </p:nvSpPr>
          <p:spPr>
            <a:xfrm>
              <a:off x="1182" y="2448"/>
              <a:ext cx="9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8" name="直接连接符 137360"/>
            <p:cNvSpPr/>
            <p:nvPr/>
          </p:nvSpPr>
          <p:spPr>
            <a:xfrm>
              <a:off x="414" y="2352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739" name="直接连接符 137361"/>
            <p:cNvSpPr/>
            <p:nvPr/>
          </p:nvSpPr>
          <p:spPr>
            <a:xfrm flipH="1">
              <a:off x="1758" y="2352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740" name="组合 137414"/>
          <p:cNvGrpSpPr/>
          <p:nvPr/>
        </p:nvGrpSpPr>
        <p:grpSpPr>
          <a:xfrm>
            <a:off x="4781550" y="1257300"/>
            <a:ext cx="4141788" cy="3132138"/>
            <a:chOff x="3132" y="768"/>
            <a:chExt cx="2609" cy="1973"/>
          </a:xfrm>
        </p:grpSpPr>
        <p:sp>
          <p:nvSpPr>
            <p:cNvPr id="114741" name="文本框 137221"/>
            <p:cNvSpPr txBox="1"/>
            <p:nvPr/>
          </p:nvSpPr>
          <p:spPr>
            <a:xfrm>
              <a:off x="3780" y="2472"/>
              <a:ext cx="12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2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2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交流通路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4742" name="对象 137391"/>
            <p:cNvGraphicFramePr/>
            <p:nvPr/>
          </p:nvGraphicFramePr>
          <p:xfrm>
            <a:off x="5465" y="1596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5" imgW="215900" imgH="215900" progId="Equation.3">
                    <p:embed/>
                  </p:oleObj>
                </mc:Choice>
                <mc:Fallback>
                  <p:oleObj name="" r:id="rId5" imgW="215900" imgH="2159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65" y="1596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43" name="组合 137413"/>
            <p:cNvGrpSpPr/>
            <p:nvPr/>
          </p:nvGrpSpPr>
          <p:grpSpPr>
            <a:xfrm>
              <a:off x="3132" y="768"/>
              <a:ext cx="2593" cy="1680"/>
              <a:chOff x="3132" y="671"/>
              <a:chExt cx="2593" cy="1680"/>
            </a:xfrm>
          </p:grpSpPr>
          <p:sp>
            <p:nvSpPr>
              <p:cNvPr id="114744" name="直接连接符 137365"/>
              <p:cNvSpPr/>
              <p:nvPr/>
            </p:nvSpPr>
            <p:spPr>
              <a:xfrm>
                <a:off x="4362" y="1031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5" name="直接连接符 137368"/>
              <p:cNvSpPr/>
              <p:nvPr/>
            </p:nvSpPr>
            <p:spPr>
              <a:xfrm>
                <a:off x="4150" y="1278"/>
                <a:ext cx="0" cy="95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6" name="直接连接符 137369"/>
              <p:cNvSpPr/>
              <p:nvPr/>
            </p:nvSpPr>
            <p:spPr>
              <a:xfrm rot="-5400000">
                <a:off x="4133" y="1088"/>
                <a:ext cx="1" cy="33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7" name="直接连接符 137370"/>
              <p:cNvSpPr/>
              <p:nvPr/>
            </p:nvSpPr>
            <p:spPr>
              <a:xfrm rot="-9245579">
                <a:off x="3888" y="1050"/>
                <a:ext cx="264" cy="15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114748" name="直接连接符 137371"/>
              <p:cNvSpPr/>
              <p:nvPr/>
            </p:nvSpPr>
            <p:spPr>
              <a:xfrm rot="-1800000" flipV="1">
                <a:off x="4122" y="1077"/>
                <a:ext cx="286" cy="143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49" name="直接连接符 137372"/>
              <p:cNvSpPr/>
              <p:nvPr/>
            </p:nvSpPr>
            <p:spPr>
              <a:xfrm rot="900000">
                <a:off x="4002" y="1107"/>
                <a:ext cx="144" cy="14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50" name="直接连接符 137373"/>
              <p:cNvSpPr/>
              <p:nvPr/>
            </p:nvSpPr>
            <p:spPr>
              <a:xfrm>
                <a:off x="5308" y="1029"/>
                <a:ext cx="0" cy="11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51" name="矩形 137386"/>
              <p:cNvSpPr/>
              <p:nvPr/>
            </p:nvSpPr>
            <p:spPr>
              <a:xfrm rot="-5400000">
                <a:off x="5113" y="1539"/>
                <a:ext cx="355" cy="118"/>
              </a:xfrm>
              <a:prstGeom prst="rect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52" name="文本框 137387"/>
              <p:cNvSpPr txBox="1"/>
              <p:nvPr/>
            </p:nvSpPr>
            <p:spPr>
              <a:xfrm>
                <a:off x="3136" y="1008"/>
                <a:ext cx="224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53" name="文本框 137388"/>
              <p:cNvSpPr txBox="1"/>
              <p:nvPr/>
            </p:nvSpPr>
            <p:spPr>
              <a:xfrm>
                <a:off x="3168" y="1920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54" name="文本框 137389"/>
              <p:cNvSpPr txBox="1"/>
              <p:nvPr/>
            </p:nvSpPr>
            <p:spPr>
              <a:xfrm>
                <a:off x="5461" y="1023"/>
                <a:ext cx="224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55" name="文本框 137390"/>
              <p:cNvSpPr txBox="1"/>
              <p:nvPr/>
            </p:nvSpPr>
            <p:spPr>
              <a:xfrm>
                <a:off x="5485" y="189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4756" name="对象 137392"/>
              <p:cNvGraphicFramePr/>
              <p:nvPr/>
            </p:nvGraphicFramePr>
            <p:xfrm>
              <a:off x="3132" y="1548"/>
              <a:ext cx="22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6" imgW="177800" imgH="215265" progId="Equation.3">
                      <p:embed/>
                    </p:oleObj>
                  </mc:Choice>
                  <mc:Fallback>
                    <p:oleObj name="" r:id="rId6" imgW="177800" imgH="215265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32" y="1548"/>
                            <a:ext cx="228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757" name="文本框 137393"/>
              <p:cNvSpPr txBox="1"/>
              <p:nvPr/>
            </p:nvSpPr>
            <p:spPr>
              <a:xfrm>
                <a:off x="3508" y="671"/>
                <a:ext cx="301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b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58" name="文本框 137394"/>
              <p:cNvSpPr txBox="1"/>
              <p:nvPr/>
            </p:nvSpPr>
            <p:spPr>
              <a:xfrm>
                <a:off x="3796" y="1818"/>
                <a:ext cx="116" cy="21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/>
                <a:endPara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59" name="文本框 137395"/>
              <p:cNvSpPr txBox="1"/>
              <p:nvPr/>
            </p:nvSpPr>
            <p:spPr>
              <a:xfrm>
                <a:off x="4982" y="1851"/>
                <a:ext cx="116" cy="21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p>
                <a:pPr algn="ctr" eaLnBrk="0" hangingPunct="0"/>
                <a:endPara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0" name="文本框 137396"/>
              <p:cNvSpPr txBox="1"/>
              <p:nvPr/>
            </p:nvSpPr>
            <p:spPr>
              <a:xfrm>
                <a:off x="4973" y="1463"/>
                <a:ext cx="301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 anchorCtr="0">
                <a:spAutoFit/>
              </a:bodyPr>
              <a:p>
                <a:pPr algn="ctr"/>
                <a:r>
                  <a:rPr lang="en-US" altLang="zh-CN" b="1" i="1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b="1" baseline="-2500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1" name="文本框 137397"/>
              <p:cNvSpPr txBox="1"/>
              <p:nvPr/>
            </p:nvSpPr>
            <p:spPr>
              <a:xfrm>
                <a:off x="3958" y="783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2" name="椭圆 137398"/>
              <p:cNvSpPr/>
              <p:nvPr/>
            </p:nvSpPr>
            <p:spPr>
              <a:xfrm>
                <a:off x="5287" y="220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3" name="椭圆 137399"/>
              <p:cNvSpPr/>
              <p:nvPr/>
            </p:nvSpPr>
            <p:spPr>
              <a:xfrm>
                <a:off x="4129" y="220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4" name="椭圆 137400"/>
              <p:cNvSpPr/>
              <p:nvPr/>
            </p:nvSpPr>
            <p:spPr>
              <a:xfrm>
                <a:off x="3294" y="22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5" name="椭圆 137401"/>
              <p:cNvSpPr/>
              <p:nvPr/>
            </p:nvSpPr>
            <p:spPr>
              <a:xfrm>
                <a:off x="3517" y="98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6" name="椭圆 137402"/>
              <p:cNvSpPr/>
              <p:nvPr/>
            </p:nvSpPr>
            <p:spPr>
              <a:xfrm>
                <a:off x="5285" y="100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7" name="直接连接符 137403"/>
              <p:cNvSpPr/>
              <p:nvPr/>
            </p:nvSpPr>
            <p:spPr>
              <a:xfrm rot="-5400000" flipH="1" flipV="1">
                <a:off x="5304" y="764"/>
                <a:ext cx="0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68" name="椭圆 137404"/>
              <p:cNvSpPr/>
              <p:nvPr/>
            </p:nvSpPr>
            <p:spPr>
              <a:xfrm>
                <a:off x="5562" y="2210"/>
                <a:ext cx="44" cy="4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69" name="椭圆 137405"/>
              <p:cNvSpPr/>
              <p:nvPr/>
            </p:nvSpPr>
            <p:spPr>
              <a:xfrm>
                <a:off x="5562" y="1010"/>
                <a:ext cx="44" cy="4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70" name="直接连接符 137406"/>
              <p:cNvSpPr/>
              <p:nvPr/>
            </p:nvSpPr>
            <p:spPr>
              <a:xfrm>
                <a:off x="3324" y="1010"/>
                <a:ext cx="62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71" name="矩形 137407"/>
              <p:cNvSpPr/>
              <p:nvPr/>
            </p:nvSpPr>
            <p:spPr>
              <a:xfrm>
                <a:off x="3467" y="959"/>
                <a:ext cx="355" cy="118"/>
              </a:xfrm>
              <a:prstGeom prst="rect">
                <a:avLst/>
              </a:prstGeom>
              <a:solidFill>
                <a:srgbClr val="FFFFCC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72" name="直接连接符 137408"/>
              <p:cNvSpPr/>
              <p:nvPr/>
            </p:nvSpPr>
            <p:spPr>
              <a:xfrm>
                <a:off x="4158" y="2255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73" name="直接连接符 137409"/>
              <p:cNvSpPr/>
              <p:nvPr/>
            </p:nvSpPr>
            <p:spPr>
              <a:xfrm>
                <a:off x="4110" y="2351"/>
                <a:ext cx="96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74" name="直接连接符 137410"/>
              <p:cNvSpPr/>
              <p:nvPr/>
            </p:nvSpPr>
            <p:spPr>
              <a:xfrm>
                <a:off x="3342" y="2255"/>
                <a:ext cx="1362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75" name="直接连接符 137411"/>
              <p:cNvSpPr/>
              <p:nvPr/>
            </p:nvSpPr>
            <p:spPr>
              <a:xfrm flipH="1">
                <a:off x="4686" y="2255"/>
                <a:ext cx="86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4776" name="椭圆 137412"/>
              <p:cNvSpPr/>
              <p:nvPr/>
            </p:nvSpPr>
            <p:spPr>
              <a:xfrm>
                <a:off x="3264" y="9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137219" grpId="0"/>
      <p:bldP spid="1372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文本框 74753"/>
          <p:cNvSpPr txBox="1"/>
          <p:nvPr/>
        </p:nvSpPr>
        <p:spPr>
          <a:xfrm>
            <a:off x="304800" y="776288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一、静态工作点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BQ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CQ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CEQ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 baseline="-2500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841" name="文本框 74840"/>
          <p:cNvSpPr txBox="1"/>
          <p:nvPr/>
        </p:nvSpPr>
        <p:spPr>
          <a:xfrm>
            <a:off x="5867400" y="4114800"/>
            <a:ext cx="1828800" cy="427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直流通路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5715" name="组合 74886"/>
          <p:cNvGrpSpPr/>
          <p:nvPr/>
        </p:nvGrpSpPr>
        <p:grpSpPr>
          <a:xfrm>
            <a:off x="4772025" y="1143000"/>
            <a:ext cx="4189413" cy="2814638"/>
            <a:chOff x="3006" y="527"/>
            <a:chExt cx="2639" cy="1773"/>
          </a:xfrm>
        </p:grpSpPr>
        <p:sp>
          <p:nvSpPr>
            <p:cNvPr id="115716" name="直接连接符 74838"/>
            <p:cNvSpPr/>
            <p:nvPr/>
          </p:nvSpPr>
          <p:spPr>
            <a:xfrm>
              <a:off x="4266" y="887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17" name="直接连接符 74841"/>
            <p:cNvSpPr/>
            <p:nvPr/>
          </p:nvSpPr>
          <p:spPr>
            <a:xfrm>
              <a:off x="4054" y="1134"/>
              <a:ext cx="0" cy="9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18" name="直接连接符 74842"/>
            <p:cNvSpPr/>
            <p:nvPr/>
          </p:nvSpPr>
          <p:spPr>
            <a:xfrm rot="-5400000">
              <a:off x="4037" y="944"/>
              <a:ext cx="1" cy="33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19" name="直接连接符 74843"/>
            <p:cNvSpPr/>
            <p:nvPr/>
          </p:nvSpPr>
          <p:spPr>
            <a:xfrm rot="-9245579">
              <a:off x="3792" y="906"/>
              <a:ext cx="264" cy="1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115720" name="直接连接符 74844"/>
            <p:cNvSpPr/>
            <p:nvPr/>
          </p:nvSpPr>
          <p:spPr>
            <a:xfrm rot="-1800000" flipV="1">
              <a:off x="4026" y="933"/>
              <a:ext cx="286" cy="143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21" name="直接连接符 74845"/>
            <p:cNvSpPr/>
            <p:nvPr/>
          </p:nvSpPr>
          <p:spPr>
            <a:xfrm rot="900000">
              <a:off x="3906" y="963"/>
              <a:ext cx="144" cy="14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22" name="直接连接符 74846"/>
            <p:cNvSpPr/>
            <p:nvPr/>
          </p:nvSpPr>
          <p:spPr>
            <a:xfrm>
              <a:off x="5212" y="885"/>
              <a:ext cx="0" cy="11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23" name="直接连接符 74847"/>
            <p:cNvSpPr/>
            <p:nvPr/>
          </p:nvSpPr>
          <p:spPr>
            <a:xfrm>
              <a:off x="3210" y="864"/>
              <a:ext cx="0" cy="9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24" name="直接连接符 74848"/>
            <p:cNvSpPr/>
            <p:nvPr/>
          </p:nvSpPr>
          <p:spPr>
            <a:xfrm>
              <a:off x="3210" y="1898"/>
              <a:ext cx="0" cy="2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5725" name="组合 74849"/>
            <p:cNvGrpSpPr/>
            <p:nvPr/>
          </p:nvGrpSpPr>
          <p:grpSpPr>
            <a:xfrm>
              <a:off x="3006" y="1802"/>
              <a:ext cx="384" cy="84"/>
              <a:chOff x="539" y="3383"/>
              <a:chExt cx="384" cy="84"/>
            </a:xfrm>
          </p:grpSpPr>
          <p:sp>
            <p:nvSpPr>
              <p:cNvPr id="115726" name="直接连接符 74850"/>
              <p:cNvSpPr/>
              <p:nvPr/>
            </p:nvSpPr>
            <p:spPr>
              <a:xfrm>
                <a:off x="539" y="3467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7" name="直接连接符 74851"/>
              <p:cNvSpPr/>
              <p:nvPr/>
            </p:nvSpPr>
            <p:spPr>
              <a:xfrm>
                <a:off x="622" y="3383"/>
                <a:ext cx="240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5728" name="组合 74852"/>
            <p:cNvGrpSpPr/>
            <p:nvPr/>
          </p:nvGrpSpPr>
          <p:grpSpPr>
            <a:xfrm rot="5400000">
              <a:off x="4246" y="1971"/>
              <a:ext cx="384" cy="243"/>
              <a:chOff x="1273" y="3428"/>
              <a:chExt cx="384" cy="243"/>
            </a:xfrm>
          </p:grpSpPr>
          <p:grpSp>
            <p:nvGrpSpPr>
              <p:cNvPr id="115729" name="组合 74853"/>
              <p:cNvGrpSpPr/>
              <p:nvPr/>
            </p:nvGrpSpPr>
            <p:grpSpPr>
              <a:xfrm rot="10765900">
                <a:off x="1273" y="3428"/>
                <a:ext cx="384" cy="84"/>
                <a:chOff x="539" y="3383"/>
                <a:chExt cx="384" cy="84"/>
              </a:xfrm>
            </p:grpSpPr>
            <p:sp>
              <p:nvSpPr>
                <p:cNvPr id="115730" name="直接连接符 74854"/>
                <p:cNvSpPr/>
                <p:nvPr/>
              </p:nvSpPr>
              <p:spPr>
                <a:xfrm>
                  <a:off x="539" y="3467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731" name="直接连接符 74855"/>
                <p:cNvSpPr/>
                <p:nvPr/>
              </p:nvSpPr>
              <p:spPr>
                <a:xfrm>
                  <a:off x="622" y="3383"/>
                  <a:ext cx="2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732" name="组合 74856"/>
              <p:cNvGrpSpPr/>
              <p:nvPr/>
            </p:nvGrpSpPr>
            <p:grpSpPr>
              <a:xfrm rot="10765900">
                <a:off x="1273" y="3587"/>
                <a:ext cx="384" cy="84"/>
                <a:chOff x="539" y="3383"/>
                <a:chExt cx="384" cy="84"/>
              </a:xfrm>
            </p:grpSpPr>
            <p:sp>
              <p:nvSpPr>
                <p:cNvPr id="115733" name="直接连接符 74857"/>
                <p:cNvSpPr/>
                <p:nvPr/>
              </p:nvSpPr>
              <p:spPr>
                <a:xfrm>
                  <a:off x="539" y="3467"/>
                  <a:ext cx="3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734" name="直接连接符 74858"/>
                <p:cNvSpPr/>
                <p:nvPr/>
              </p:nvSpPr>
              <p:spPr>
                <a:xfrm>
                  <a:off x="622" y="3383"/>
                  <a:ext cx="240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15735" name="矩形 74859"/>
            <p:cNvSpPr/>
            <p:nvPr/>
          </p:nvSpPr>
          <p:spPr>
            <a:xfrm rot="-5400000">
              <a:off x="5017" y="1395"/>
              <a:ext cx="355" cy="11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36" name="文本框 74862"/>
            <p:cNvSpPr txBox="1"/>
            <p:nvPr/>
          </p:nvSpPr>
          <p:spPr>
            <a:xfrm>
              <a:off x="5365" y="879"/>
              <a:ext cx="22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37" name="文本框 74863"/>
            <p:cNvSpPr txBox="1"/>
            <p:nvPr/>
          </p:nvSpPr>
          <p:spPr>
            <a:xfrm>
              <a:off x="5389" y="1751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5738" name="对象 74864"/>
            <p:cNvGraphicFramePr/>
            <p:nvPr/>
          </p:nvGraphicFramePr>
          <p:xfrm>
            <a:off x="5369" y="1346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" imgW="215900" imgH="215900" progId="Equation.3">
                    <p:embed/>
                  </p:oleObj>
                </mc:Choice>
                <mc:Fallback>
                  <p:oleObj name="" r:id="rId1" imgW="215900" imgH="2159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69" y="1346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9" name="文本框 74866"/>
            <p:cNvSpPr txBox="1"/>
            <p:nvPr/>
          </p:nvSpPr>
          <p:spPr>
            <a:xfrm>
              <a:off x="3412" y="527"/>
              <a:ext cx="30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0" name="文本框 74867"/>
            <p:cNvSpPr txBox="1"/>
            <p:nvPr/>
          </p:nvSpPr>
          <p:spPr>
            <a:xfrm>
              <a:off x="3362" y="1635"/>
              <a:ext cx="410" cy="2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BB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1" name="文本框 74868"/>
            <p:cNvSpPr txBox="1"/>
            <p:nvPr/>
          </p:nvSpPr>
          <p:spPr>
            <a:xfrm>
              <a:off x="4180" y="1632"/>
              <a:ext cx="42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2" name="文本框 74869"/>
            <p:cNvSpPr txBox="1"/>
            <p:nvPr/>
          </p:nvSpPr>
          <p:spPr>
            <a:xfrm>
              <a:off x="4877" y="1319"/>
              <a:ext cx="30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b="1" i="1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3" name="文本框 74870"/>
            <p:cNvSpPr txBox="1"/>
            <p:nvPr/>
          </p:nvSpPr>
          <p:spPr>
            <a:xfrm>
              <a:off x="3862" y="639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4" name="椭圆 74871"/>
            <p:cNvSpPr/>
            <p:nvPr/>
          </p:nvSpPr>
          <p:spPr>
            <a:xfrm>
              <a:off x="5191" y="2063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5" name="椭圆 74872"/>
            <p:cNvSpPr/>
            <p:nvPr/>
          </p:nvSpPr>
          <p:spPr>
            <a:xfrm>
              <a:off x="4033" y="2063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6" name="椭圆 74873"/>
            <p:cNvSpPr/>
            <p:nvPr/>
          </p:nvSpPr>
          <p:spPr>
            <a:xfrm>
              <a:off x="3198" y="2063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7" name="椭圆 74874"/>
            <p:cNvSpPr/>
            <p:nvPr/>
          </p:nvSpPr>
          <p:spPr>
            <a:xfrm>
              <a:off x="3421" y="845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8" name="椭圆 74875"/>
            <p:cNvSpPr/>
            <p:nvPr/>
          </p:nvSpPr>
          <p:spPr>
            <a:xfrm>
              <a:off x="5189" y="858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9" name="直接连接符 74876"/>
            <p:cNvSpPr/>
            <p:nvPr/>
          </p:nvSpPr>
          <p:spPr>
            <a:xfrm rot="-5400000" flipH="1" flipV="1">
              <a:off x="5208" y="620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0" name="椭圆 74877"/>
            <p:cNvSpPr/>
            <p:nvPr/>
          </p:nvSpPr>
          <p:spPr>
            <a:xfrm>
              <a:off x="5466" y="2066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51" name="椭圆 74878"/>
            <p:cNvSpPr/>
            <p:nvPr/>
          </p:nvSpPr>
          <p:spPr>
            <a:xfrm>
              <a:off x="5466" y="866"/>
              <a:ext cx="44" cy="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52" name="直接连接符 74879"/>
            <p:cNvSpPr/>
            <p:nvPr/>
          </p:nvSpPr>
          <p:spPr>
            <a:xfrm>
              <a:off x="3228" y="866"/>
              <a:ext cx="6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3" name="矩形 74880"/>
            <p:cNvSpPr/>
            <p:nvPr/>
          </p:nvSpPr>
          <p:spPr>
            <a:xfrm>
              <a:off x="3371" y="815"/>
              <a:ext cx="355" cy="11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54" name="直接连接符 74881"/>
            <p:cNvSpPr/>
            <p:nvPr/>
          </p:nvSpPr>
          <p:spPr>
            <a:xfrm>
              <a:off x="4062" y="2111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5" name="直接连接符 74882"/>
            <p:cNvSpPr/>
            <p:nvPr/>
          </p:nvSpPr>
          <p:spPr>
            <a:xfrm>
              <a:off x="4014" y="2207"/>
              <a:ext cx="9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6" name="直接连接符 74883"/>
            <p:cNvSpPr/>
            <p:nvPr/>
          </p:nvSpPr>
          <p:spPr>
            <a:xfrm>
              <a:off x="3246" y="2111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7" name="直接连接符 74884"/>
            <p:cNvSpPr/>
            <p:nvPr/>
          </p:nvSpPr>
          <p:spPr>
            <a:xfrm flipH="1">
              <a:off x="4590" y="2111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15758" name="对象 74889"/>
          <p:cNvGraphicFramePr/>
          <p:nvPr/>
        </p:nvGraphicFramePr>
        <p:xfrm>
          <a:off x="304800" y="2524125"/>
          <a:ext cx="6276975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2946400" imgH="1422400" progId="Equation.3">
                  <p:embed/>
                </p:oleObj>
              </mc:Choice>
              <mc:Fallback>
                <p:oleObj name="" r:id="rId3" imgW="2946400" imgH="14224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524125"/>
                        <a:ext cx="6276975" cy="338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765300" y="1477963"/>
          <a:ext cx="1195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444500" imgH="241300" progId="Equation.3">
                  <p:embed/>
                </p:oleObj>
              </mc:Choice>
              <mc:Fallback>
                <p:oleObj name="" r:id="rId5" imgW="444500" imgH="2413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5300" y="1477963"/>
                        <a:ext cx="1195388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60" name="文本框 2"/>
          <p:cNvSpPr txBox="1"/>
          <p:nvPr/>
        </p:nvSpPr>
        <p:spPr>
          <a:xfrm>
            <a:off x="5699125" y="1765300"/>
            <a:ext cx="460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61" name="文本框 3"/>
          <p:cNvSpPr txBox="1"/>
          <p:nvPr/>
        </p:nvSpPr>
        <p:spPr>
          <a:xfrm>
            <a:off x="6478588" y="2349500"/>
            <a:ext cx="4587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62" name="文本框 4"/>
          <p:cNvSpPr txBox="1"/>
          <p:nvPr/>
        </p:nvSpPr>
        <p:spPr>
          <a:xfrm>
            <a:off x="6797675" y="1744663"/>
            <a:ext cx="460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315075" y="2451100"/>
            <a:ext cx="0" cy="74453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7377113" y="1176338"/>
            <a:ext cx="0" cy="746125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903788" y="1809750"/>
            <a:ext cx="0" cy="746125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66" name="文本框 10"/>
          <p:cNvSpPr txBox="1"/>
          <p:nvPr/>
        </p:nvSpPr>
        <p:spPr>
          <a:xfrm>
            <a:off x="4402138" y="1949450"/>
            <a:ext cx="5016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 i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67" name="文本框 11"/>
          <p:cNvSpPr txBox="1"/>
          <p:nvPr/>
        </p:nvSpPr>
        <p:spPr>
          <a:xfrm>
            <a:off x="7240588" y="1171575"/>
            <a:ext cx="5016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I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C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68" name="文本框 12"/>
          <p:cNvSpPr txBox="1"/>
          <p:nvPr/>
        </p:nvSpPr>
        <p:spPr>
          <a:xfrm>
            <a:off x="5969000" y="2624138"/>
            <a:ext cx="5016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I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华文楷体" panose="02010600040101010101" charset="-122"/>
              </a:rPr>
              <a:t>B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841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835,&quot;width&quot;:5435}"/>
</p:tagLst>
</file>

<file path=ppt/tags/tag2.xml><?xml version="1.0" encoding="utf-8"?>
<p:tagLst xmlns:p="http://schemas.openxmlformats.org/presentationml/2006/main">
  <p:tag name="KSO_WM_UNIT_PLACING_PICTURE_USER_VIEWPORT" val="{&quot;height&quot;:4440,&quot;width&quot;:7935}"/>
</p:tagLst>
</file>

<file path=ppt/tags/tag3.xml><?xml version="1.0" encoding="utf-8"?>
<p:tagLst xmlns:p="http://schemas.openxmlformats.org/presentationml/2006/main">
  <p:tag name="REFSHAPE" val="601028324"/>
  <p:tag name="KSO_WM_UNIT_PLACING_PICTURE_USER_VIEWPORT" val="{&quot;height&quot;:5530,&quot;width&quot;:7000}"/>
</p:tagLst>
</file>

<file path=ppt/tags/tag4.xml><?xml version="1.0" encoding="utf-8"?>
<p:tagLst xmlns:p="http://schemas.openxmlformats.org/presentationml/2006/main">
  <p:tag name="REFSHAPE" val="603941212"/>
  <p:tag name="KSO_WM_UNIT_PLACING_PICTURE_USER_VIEWPORT" val="{&quot;height&quot;:4250,&quot;width&quot;:8550}"/>
</p:tagLst>
</file>

<file path=ppt/theme/theme1.xml><?xml version="1.0" encoding="utf-8"?>
<a:theme xmlns:a="http://schemas.openxmlformats.org/drawingml/2006/main" name="中秋动画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12531</Words>
  <Application>WPS 演示</Application>
  <PresentationFormat>在屏幕上显示</PresentationFormat>
  <Paragraphs>2830</Paragraphs>
  <Slides>104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211</vt:i4>
      </vt:variant>
      <vt:variant>
        <vt:lpstr>幻灯片标题</vt:lpstr>
      </vt:variant>
      <vt:variant>
        <vt:i4>104</vt:i4>
      </vt:variant>
    </vt:vector>
  </HeadingPairs>
  <TitlesOfParts>
    <vt:vector size="336" baseType="lpstr">
      <vt:lpstr>Arial</vt:lpstr>
      <vt:lpstr>宋体</vt:lpstr>
      <vt:lpstr>Wingdings</vt:lpstr>
      <vt:lpstr>Calibri</vt:lpstr>
      <vt:lpstr>Times New Roman</vt:lpstr>
      <vt:lpstr>幼圆</vt:lpstr>
      <vt:lpstr>黑体</vt:lpstr>
      <vt:lpstr>Comic Sans MS</vt:lpstr>
      <vt:lpstr>楷体_GB2312</vt:lpstr>
      <vt:lpstr>新宋体</vt:lpstr>
      <vt:lpstr>方正琥珀繁体</vt:lpstr>
      <vt:lpstr>华文楷体</vt:lpstr>
      <vt:lpstr>微软雅黑</vt:lpstr>
      <vt:lpstr>Arial Unicode MS</vt:lpstr>
      <vt:lpstr>Symbol</vt:lpstr>
      <vt:lpstr>华文行楷</vt:lpstr>
      <vt:lpstr>Wingdings 3</vt:lpstr>
      <vt:lpstr>Monotype Sorts</vt:lpstr>
      <vt:lpstr>Wingdings</vt:lpstr>
      <vt:lpstr>Cambria Math</vt:lpstr>
      <vt:lpstr>中秋动画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Paint.Picture</vt:lpstr>
      <vt:lpstr>Equation.KSEE3</vt:lpstr>
      <vt:lpstr>Paint.Picture</vt:lpstr>
      <vt:lpstr>Equation.3</vt:lpstr>
      <vt:lpstr>Equation.3</vt:lpstr>
      <vt:lpstr>Equation.KSEE3</vt:lpstr>
      <vt:lpstr>Equation.KSEE3</vt:lpstr>
      <vt:lpstr>Paint.Picture</vt:lpstr>
      <vt:lpstr>Paint.Picture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Equation.3</vt:lpstr>
      <vt:lpstr>Paint.Picture</vt:lpstr>
      <vt:lpstr>Paint.Picture</vt:lpstr>
      <vt:lpstr>Equation.3</vt:lpstr>
      <vt:lpstr>Paint.Picture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Equation.DSMT4</vt:lpstr>
      <vt:lpstr>Equation.DSMT4</vt:lpstr>
      <vt:lpstr>Paint.Picture</vt:lpstr>
      <vt:lpstr>Equation.KSEE3</vt:lpstr>
      <vt:lpstr>Equation.KSEE3</vt:lpstr>
      <vt:lpstr>Equation.KSEE3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电子技术基础             ----模电部分总复习</vt:lpstr>
      <vt:lpstr>PowerPoint 演示文稿</vt:lpstr>
      <vt:lpstr>PowerPoint 演示文稿</vt:lpstr>
      <vt:lpstr>PowerPoint 演示文稿</vt:lpstr>
      <vt:lpstr>PN 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放大的概念</vt:lpstr>
      <vt:lpstr>性能指标</vt:lpstr>
      <vt:lpstr>2. 输入电阻和输出电阻</vt:lpstr>
      <vt:lpstr>PowerPoint 演示文稿</vt:lpstr>
      <vt:lpstr>电路的组成及各元件的作用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例：已知下图所示放大电路中，已知晶体管β，rbe。 试：（1）、估算电路的静态工作点：IBQ，ICQ，UCEQ；     （2）、画出放大电路交流等效电路模型图；     （3）、计算交流参数AV 、Ri、Ro值；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模电复习资料</dc:title>
  <dc:creator>微软用户</dc:creator>
  <cp:lastModifiedBy>飞龙</cp:lastModifiedBy>
  <cp:revision>124</cp:revision>
  <dcterms:created xsi:type="dcterms:W3CDTF">2009-12-20T01:40:00Z</dcterms:created>
  <dcterms:modified xsi:type="dcterms:W3CDTF">2022-01-09T19:58:22Z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849FFFEEE31A44AD87452B9C6E798912</vt:lpwstr>
  </property>
</Properties>
</file>