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2" r:id="rId4"/>
    <p:sldId id="260" r:id="rId5"/>
    <p:sldId id="261" r:id="rId6"/>
    <p:sldId id="259" r:id="rId7"/>
    <p:sldId id="264" r:id="rId8"/>
    <p:sldId id="265" r:id="rId9"/>
    <p:sldId id="268" r:id="rId10"/>
    <p:sldId id="269" r:id="rId11"/>
    <p:sldId id="270" r:id="rId12"/>
    <p:sldId id="266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8824" autoAdjust="0"/>
  </p:normalViewPr>
  <p:slideViewPr>
    <p:cSldViewPr snapToGrid="0">
      <p:cViewPr>
        <p:scale>
          <a:sx n="93" d="100"/>
          <a:sy n="93" d="100"/>
        </p:scale>
        <p:origin x="72" y="60"/>
      </p:cViewPr>
      <p:guideLst/>
    </p:cSldViewPr>
  </p:slideViewPr>
  <p:outlineViewPr>
    <p:cViewPr>
      <p:scale>
        <a:sx n="33" d="100"/>
        <a:sy n="33" d="100"/>
      </p:scale>
      <p:origin x="0" y="-157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AF93-AEB7-4D77-AF88-247B9110748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D904-B65D-43EA-ADE2-321371BE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6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Sum</a:t>
            </a:r>
            <a:r>
              <a:rPr lang="en-US" baseline="0" dirty="0"/>
              <a:t> of 1…N </a:t>
            </a:r>
          </a:p>
          <a:p>
            <a:r>
              <a:rPr lang="en-US" baseline="0" dirty="0"/>
              <a:t>Sum of odd numbers 1…N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1D904-B65D-43EA-ADE2-321371BEA2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0669-E7FC-472D-A17A-396966FD7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Computer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47236-F9EB-4740-911C-E14074A6B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the Python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2673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0307-DD8F-467D-9934-F242CCC4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	- create the following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3A71-28BF-418E-9650-4C305A652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+---Middle-Earth</a:t>
            </a:r>
          </a:p>
          <a:p>
            <a:pPr marL="0" indent="0">
              <a:buNone/>
            </a:pPr>
            <a:r>
              <a:rPr lang="en-US" b="1" dirty="0"/>
              <a:t>    |       Hobbit</a:t>
            </a:r>
          </a:p>
          <a:p>
            <a:pPr marL="0" indent="0">
              <a:buNone/>
            </a:pPr>
            <a:r>
              <a:rPr lang="en-US" b="1" dirty="0"/>
              <a:t>    |       Fellowship-of-the-Rings</a:t>
            </a:r>
          </a:p>
          <a:p>
            <a:pPr marL="0" indent="0">
              <a:buNone/>
            </a:pPr>
            <a:r>
              <a:rPr lang="en-US" b="1" dirty="0"/>
              <a:t>    |       The-Two-Towers</a:t>
            </a:r>
          </a:p>
          <a:p>
            <a:pPr marL="0" indent="0">
              <a:buNone/>
            </a:pPr>
            <a:r>
              <a:rPr lang="en-US" b="1" dirty="0"/>
              <a:t>    |       Return-of-the-King</a:t>
            </a:r>
          </a:p>
          <a:p>
            <a:pPr marL="0" indent="0">
              <a:buNone/>
            </a:pPr>
            <a:r>
              <a:rPr lang="en-US" b="1" dirty="0"/>
              <a:t>    |</a:t>
            </a:r>
          </a:p>
          <a:p>
            <a:pPr marL="0" indent="0">
              <a:buNone/>
            </a:pPr>
            <a:r>
              <a:rPr lang="en-US" b="1" dirty="0"/>
              <a:t>    \---Narnia</a:t>
            </a:r>
          </a:p>
          <a:p>
            <a:pPr marL="0" indent="0">
              <a:buNone/>
            </a:pPr>
            <a:r>
              <a:rPr lang="en-US" b="1" dirty="0"/>
              <a:t>            The-Lion-the-Witch-and-the-Wardrobe</a:t>
            </a:r>
          </a:p>
          <a:p>
            <a:pPr marL="0" indent="0">
              <a:buNone/>
            </a:pPr>
            <a:r>
              <a:rPr lang="en-US" b="1" dirty="0"/>
              <a:t>            Prince-Caspian</a:t>
            </a:r>
          </a:p>
          <a:p>
            <a:pPr marL="0" indent="0">
              <a:buNone/>
            </a:pPr>
            <a:r>
              <a:rPr lang="en-US" b="1" dirty="0"/>
              <a:t>            The-Voyage-of-the-Dawn-</a:t>
            </a:r>
            <a:r>
              <a:rPr lang="en-US" b="1" dirty="0" err="1"/>
              <a:t>Treader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The-Silver-Chair</a:t>
            </a:r>
          </a:p>
          <a:p>
            <a:pPr marL="0" indent="0">
              <a:buNone/>
            </a:pPr>
            <a:r>
              <a:rPr lang="en-US" b="1" dirty="0"/>
              <a:t>            The-Horse-and-His-Boy</a:t>
            </a:r>
          </a:p>
          <a:p>
            <a:pPr marL="0" indent="0">
              <a:buNone/>
            </a:pPr>
            <a:r>
              <a:rPr lang="en-US" b="1" dirty="0"/>
              <a:t>            The-Magicians-Nephew</a:t>
            </a:r>
          </a:p>
          <a:p>
            <a:pPr marL="0" indent="0">
              <a:buNone/>
            </a:pPr>
            <a:r>
              <a:rPr lang="en-US" b="1" dirty="0"/>
              <a:t>            The-Last-Battle</a:t>
            </a:r>
          </a:p>
        </p:txBody>
      </p:sp>
    </p:spTree>
    <p:extLst>
      <p:ext uri="{BB962C8B-B14F-4D97-AF65-F5344CB8AC3E}">
        <p14:creationId xmlns:p14="http://schemas.microsoft.com/office/powerpoint/2010/main" val="366880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F35-20B3-4E0A-BF19-CD553281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–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D1F2-1EC1-4A27-BA29-D10DC4EB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thanks </a:t>
            </a:r>
          </a:p>
          <a:p>
            <a:r>
              <a:rPr lang="en-US" dirty="0"/>
              <a:t>Orderly HW setup (4 items)</a:t>
            </a:r>
          </a:p>
          <a:p>
            <a:r>
              <a:rPr lang="en-US" dirty="0"/>
              <a:t>Programming languages</a:t>
            </a:r>
          </a:p>
          <a:p>
            <a:r>
              <a:rPr lang="en-US" dirty="0"/>
              <a:t>Pseudocode </a:t>
            </a:r>
          </a:p>
          <a:p>
            <a:r>
              <a:rPr lang="en-US" dirty="0"/>
              <a:t>Nano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If time permits, guessing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3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589C-4213-4A59-B03B-46623FC3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B3BC4-62B5-4AA3-8313-49497E22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"And the borrower is servant to the lender" (Prov 22:7), additionally, the hardware is servant to the software.</a:t>
            </a:r>
          </a:p>
          <a:p>
            <a:r>
              <a:rPr lang="en-US" sz="2200" dirty="0"/>
              <a:t>Software is written in one or more programming languages.</a:t>
            </a:r>
          </a:p>
          <a:p>
            <a:r>
              <a:rPr lang="en-US" sz="2200" dirty="0"/>
              <a:t>Two types of programming languages:</a:t>
            </a:r>
          </a:p>
          <a:p>
            <a:pPr lvl="1"/>
            <a:r>
              <a:rPr lang="en-US" sz="2200" b="1" dirty="0"/>
              <a:t>Compiled</a:t>
            </a:r>
            <a:r>
              <a:rPr lang="en-US" sz="2200" dirty="0"/>
              <a:t>: takes the human readable text, and compiles/translates it to a form that the CPU can directly execute. Examples: C/C++, assembly, Ada, D, Rust</a:t>
            </a:r>
          </a:p>
          <a:p>
            <a:pPr lvl="1"/>
            <a:r>
              <a:rPr lang="en-US" sz="2200" b="1" dirty="0"/>
              <a:t>Interpreted</a:t>
            </a:r>
            <a:r>
              <a:rPr lang="en-US" sz="2200" dirty="0"/>
              <a:t>:  will execute the code one-instruction at a time, via an interpreter (a.k.a. virtual machine).</a:t>
            </a:r>
          </a:p>
        </p:txBody>
      </p:sp>
    </p:spTree>
    <p:extLst>
      <p:ext uri="{BB962C8B-B14F-4D97-AF65-F5344CB8AC3E}">
        <p14:creationId xmlns:p14="http://schemas.microsoft.com/office/powerpoint/2010/main" val="165985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30F1-D574-430B-9BC5-C17A8729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B8A3-0925-4E77-AE92-6EC2B5C4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67" y="1777429"/>
            <a:ext cx="9126145" cy="4133793"/>
          </a:xfrm>
        </p:spPr>
        <p:txBody>
          <a:bodyPr>
            <a:normAutofit/>
          </a:bodyPr>
          <a:lstStyle/>
          <a:p>
            <a:r>
              <a:rPr lang="en-US" dirty="0"/>
              <a:t>Explaining what the code is doing, in human readable terms</a:t>
            </a:r>
          </a:p>
          <a:p>
            <a:r>
              <a:rPr lang="en-US" dirty="0"/>
              <a:t>Helps workout ideas, issues, and flow</a:t>
            </a:r>
          </a:p>
          <a:p>
            <a:r>
              <a:rPr lang="en-US" dirty="0"/>
              <a:t>Can be coded in any language, as it is human readable words/phrases</a:t>
            </a:r>
          </a:p>
          <a:p>
            <a:r>
              <a:rPr lang="en-US" dirty="0"/>
              <a:t>Example: print to the screen all odd numbers up to N</a:t>
            </a:r>
          </a:p>
          <a:p>
            <a:pPr lvl="1"/>
            <a:r>
              <a:rPr lang="en-US" dirty="0"/>
              <a:t>input = &lt;get input number from user&gt;</a:t>
            </a:r>
          </a:p>
          <a:p>
            <a:pPr lvl="1"/>
            <a:r>
              <a:rPr lang="en-US" dirty="0"/>
              <a:t>counter = 1</a:t>
            </a:r>
          </a:p>
          <a:p>
            <a:pPr lvl="1"/>
            <a:r>
              <a:rPr lang="en-US" dirty="0"/>
              <a:t>While counter is less than input:</a:t>
            </a:r>
          </a:p>
          <a:p>
            <a:pPr lvl="2"/>
            <a:r>
              <a:rPr lang="en-US" dirty="0"/>
              <a:t>If counter is odd:</a:t>
            </a:r>
          </a:p>
          <a:p>
            <a:pPr lvl="3"/>
            <a:r>
              <a:rPr lang="en-US" dirty="0"/>
              <a:t>print counter to screen</a:t>
            </a:r>
          </a:p>
          <a:p>
            <a:pPr lvl="2"/>
            <a:r>
              <a:rPr lang="en-US" dirty="0"/>
              <a:t>Increment counter to the next number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0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8321-1767-44C6-8CDC-A9D2172B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B718-1703-4EDD-BF1B-A57F24FD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those </a:t>
            </a:r>
            <a:r>
              <a:rPr lang="en-US" dirty="0" err="1"/>
              <a:t>linux</a:t>
            </a:r>
            <a:r>
              <a:rPr lang="en-US" dirty="0"/>
              <a:t> tools we will be using for programming</a:t>
            </a:r>
          </a:p>
          <a:p>
            <a:r>
              <a:rPr lang="en-US" dirty="0"/>
              <a:t>Much like a very simplified word processor, only fully controlled by the keyboard</a:t>
            </a:r>
          </a:p>
          <a:p>
            <a:r>
              <a:rPr lang="en-US" dirty="0"/>
              <a:t>Nano &lt;name of file&gt;</a:t>
            </a:r>
          </a:p>
          <a:p>
            <a:r>
              <a:rPr lang="en-US" dirty="0"/>
              <a:t>In the help menu at the bottom, ^ means the CTRL key</a:t>
            </a:r>
          </a:p>
          <a:p>
            <a:r>
              <a:rPr lang="en-US" dirty="0"/>
              <a:t>CTRL + O = save a file to disk, must give full path</a:t>
            </a:r>
          </a:p>
          <a:p>
            <a:r>
              <a:rPr lang="en-US" dirty="0"/>
              <a:t>CTRL + X = exits the program</a:t>
            </a:r>
          </a:p>
          <a:p>
            <a:r>
              <a:rPr lang="en-US" dirty="0"/>
              <a:t>CTRL + C = prints information about the file/cursor/state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45C6-80D4-4D5A-9BAE-C55273A2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A3C9-205C-46CF-BDF8-28E47130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24292E"/>
                </a:solidFill>
                <a:effectLst/>
              </a:rPr>
              <a:t>It is an interpreted language.</a:t>
            </a:r>
          </a:p>
          <a:p>
            <a:r>
              <a:rPr lang="en-US" sz="2200" dirty="0">
                <a:solidFill>
                  <a:srgbClr val="24292E"/>
                </a:solidFill>
              </a:rPr>
              <a:t>Allows for a REPL (read-evaluate-print-loop) in which we can interactively use the language</a:t>
            </a:r>
          </a:p>
          <a:p>
            <a:pPr lvl="1"/>
            <a:r>
              <a:rPr lang="en-US" sz="2200" dirty="0">
                <a:solidFill>
                  <a:srgbClr val="24292E"/>
                </a:solidFill>
              </a:rPr>
              <a:t>We will run this from the </a:t>
            </a:r>
            <a:r>
              <a:rPr lang="en-US" sz="2200" dirty="0" err="1">
                <a:solidFill>
                  <a:srgbClr val="24292E"/>
                </a:solidFill>
              </a:rPr>
              <a:t>linux</a:t>
            </a:r>
            <a:r>
              <a:rPr lang="en-US" sz="2200" dirty="0">
                <a:solidFill>
                  <a:srgbClr val="24292E"/>
                </a:solidFill>
              </a:rPr>
              <a:t> shell</a:t>
            </a:r>
          </a:p>
          <a:p>
            <a:r>
              <a:rPr lang="en-US" sz="2200" dirty="0"/>
              <a:t>From the terminal, try typing in:</a:t>
            </a:r>
          </a:p>
          <a:p>
            <a:pPr lvl="1"/>
            <a:r>
              <a:rPr lang="en-US" sz="2200" dirty="0"/>
              <a:t>python -c "print( 'Hello world' )"</a:t>
            </a:r>
          </a:p>
          <a:p>
            <a:pPr lvl="1"/>
            <a:r>
              <a:rPr lang="en-US" sz="2200" dirty="0"/>
              <a:t>What is displayed in response?</a:t>
            </a:r>
          </a:p>
          <a:p>
            <a:pPr lvl="1"/>
            <a:r>
              <a:rPr lang="en-US" sz="22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11725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582A-997D-4A97-A0AA-86163D5B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required for something to be considered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8B7E-43DB-4579-9205-D962DE59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Microwave</a:t>
            </a:r>
          </a:p>
          <a:p>
            <a:r>
              <a:rPr lang="en-US" dirty="0"/>
              <a:t>Doorbell</a:t>
            </a:r>
          </a:p>
          <a:p>
            <a:r>
              <a:rPr lang="en-US" dirty="0"/>
              <a:t>Vending machine</a:t>
            </a:r>
          </a:p>
          <a:p>
            <a:r>
              <a:rPr lang="en-US" dirty="0"/>
              <a:t>Lamp</a:t>
            </a:r>
          </a:p>
          <a:p>
            <a:r>
              <a:rPr lang="en-US" dirty="0"/>
              <a:t>Calculator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7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CD50-F011-4AC7-B576-E3286C63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60ED-DED8-4652-B8D2-C486072E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Computer</a:t>
            </a:r>
            <a:r>
              <a:rPr lang="en-US" sz="2800" dirty="0"/>
              <a:t>: A machine that can carry out a sequence of operations as specified in a computer program.</a:t>
            </a:r>
          </a:p>
          <a:p>
            <a:r>
              <a:rPr lang="en-US" sz="2800" b="1" dirty="0"/>
              <a:t>Computer program</a:t>
            </a:r>
            <a:r>
              <a:rPr lang="en-US" sz="2800" dirty="0"/>
              <a:t>: A detailed set of instructions telling a computer exactly what to do.</a:t>
            </a:r>
          </a:p>
        </p:txBody>
      </p:sp>
    </p:spTree>
    <p:extLst>
      <p:ext uri="{BB962C8B-B14F-4D97-AF65-F5344CB8AC3E}">
        <p14:creationId xmlns:p14="http://schemas.microsoft.com/office/powerpoint/2010/main" val="12694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B224-24AC-4E58-B74E-20884157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was the first computer invented?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4251-5385-4F7F-97CC-7823CADF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1920s</a:t>
            </a:r>
          </a:p>
          <a:p>
            <a:r>
              <a:rPr lang="en-US" dirty="0"/>
              <a:t>1837</a:t>
            </a:r>
          </a:p>
          <a:p>
            <a:r>
              <a:rPr lang="en-US" dirty="0"/>
              <a:t>1956</a:t>
            </a:r>
          </a:p>
          <a:p>
            <a:r>
              <a:rPr lang="en-US" dirty="0"/>
              <a:t>1984</a:t>
            </a:r>
          </a:p>
          <a:p>
            <a:endParaRPr lang="en-US" dirty="0"/>
          </a:p>
          <a:p>
            <a:r>
              <a:rPr lang="en-US" dirty="0"/>
              <a:t>1837 – Charles Babbage described his “analytical engine” which could perform arithmetic, control logic flow via branching and loops, and contained a means of storing the 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2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C446-72B0-4923-83A3-5361502C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advantages do we gain with modern computers?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A9EF-64C0-43C0-8A60-64B81E7C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SPEED!!!!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6D10B-AA69-4773-B205-892618D4B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417"/>
          <a:stretch/>
        </p:blipFill>
        <p:spPr bwMode="auto">
          <a:xfrm>
            <a:off x="2589211" y="643467"/>
            <a:ext cx="895182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6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F7C-2B50-455C-848F-06EC29FC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parts of a programmable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17DA-2C42-417A-AA6B-D052474F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CPU – central processing unit</a:t>
            </a:r>
          </a:p>
          <a:p>
            <a:r>
              <a:rPr lang="en-US" sz="2200" dirty="0"/>
              <a:t>RAM – random access memory / volatile memory</a:t>
            </a:r>
          </a:p>
          <a:p>
            <a:r>
              <a:rPr lang="en-US" sz="2200" dirty="0"/>
              <a:t>HD / SSD – permanent storage mediums / stable memory</a:t>
            </a:r>
          </a:p>
          <a:p>
            <a:r>
              <a:rPr lang="en-US" sz="2200" dirty="0"/>
              <a:t>Input devices – mouse, keyboard, touch</a:t>
            </a:r>
          </a:p>
          <a:p>
            <a:r>
              <a:rPr lang="en-US" sz="2200" dirty="0"/>
              <a:t>Output devices – monitor, printer, motors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145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A977-A307-4A20-92A7-B2339564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8D1F1-26AB-4CD3-A4F6-770D6BC8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the end, they are primarily used for running programs</a:t>
            </a:r>
          </a:p>
          <a:p>
            <a:r>
              <a:rPr lang="en-US" sz="2200" dirty="0"/>
              <a:t>As commonplace as cars, and like cars understanding how they work is different than being able to use them. </a:t>
            </a:r>
          </a:p>
          <a:p>
            <a:r>
              <a:rPr lang="en-US" sz="2200" dirty="0"/>
              <a:t>Computers are to computer science as telescopes are to astronomy. They (computers) are an important tool in the subject, but not the sole focus of it.</a:t>
            </a:r>
          </a:p>
          <a:p>
            <a:r>
              <a:rPr lang="en-US" sz="2200" dirty="0"/>
              <a:t>Like woodshop, know your tools, lets label the parts of the PI.</a:t>
            </a:r>
          </a:p>
        </p:txBody>
      </p:sp>
    </p:spTree>
    <p:extLst>
      <p:ext uri="{BB962C8B-B14F-4D97-AF65-F5344CB8AC3E}">
        <p14:creationId xmlns:p14="http://schemas.microsoft.com/office/powerpoint/2010/main" val="241422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22A-428E-4684-B48A-F9862ECA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4158-0F6F-4F92-9BCF-67AB363F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200" dirty="0"/>
              <a:t>Terminal, command line, bash shell</a:t>
            </a:r>
          </a:p>
          <a:p>
            <a:r>
              <a:rPr lang="en-US" sz="2200" dirty="0"/>
              <a:t>Allows for launching all the various scripts, executables, and tools</a:t>
            </a:r>
          </a:p>
          <a:p>
            <a:r>
              <a:rPr lang="en-US" sz="2200" dirty="0"/>
              <a:t>Some command we will need to get around with:</a:t>
            </a:r>
          </a:p>
          <a:p>
            <a:pPr lvl="1"/>
            <a:r>
              <a:rPr lang="en-US" sz="2000" dirty="0"/>
              <a:t>ls - prints all files/folders in the current directory</a:t>
            </a:r>
          </a:p>
          <a:p>
            <a:pPr lvl="1"/>
            <a:r>
              <a:rPr lang="en-US" sz="2000" dirty="0"/>
              <a:t>cd - changes the current directory to a new one</a:t>
            </a:r>
          </a:p>
          <a:p>
            <a:pPr lvl="1"/>
            <a:r>
              <a:rPr lang="en-US" sz="2000" dirty="0" err="1"/>
              <a:t>mkdir</a:t>
            </a:r>
            <a:r>
              <a:rPr lang="en-US" sz="2000" dirty="0"/>
              <a:t> - creates a new directory with the given name</a:t>
            </a:r>
          </a:p>
          <a:p>
            <a:pPr lvl="1"/>
            <a:r>
              <a:rPr lang="en-US" sz="2000" dirty="0"/>
              <a:t>mv - moves a file/folder from one location to another</a:t>
            </a:r>
          </a:p>
          <a:p>
            <a:pPr lvl="1"/>
            <a:r>
              <a:rPr lang="en-US" sz="2000" dirty="0"/>
              <a:t>cat - prints the contents of a file</a:t>
            </a:r>
          </a:p>
          <a:p>
            <a:pPr lvl="1"/>
            <a:r>
              <a:rPr lang="en-US" sz="2000" dirty="0"/>
              <a:t>cp - copies a file/folder from one location to another</a:t>
            </a:r>
          </a:p>
          <a:p>
            <a:pPr lvl="1"/>
            <a:r>
              <a:rPr lang="en-US" sz="2000" dirty="0"/>
              <a:t>nano - starts the text editor we will use in class to create our programs</a:t>
            </a:r>
          </a:p>
        </p:txBody>
      </p:sp>
    </p:spTree>
    <p:extLst>
      <p:ext uri="{BB962C8B-B14F-4D97-AF65-F5344CB8AC3E}">
        <p14:creationId xmlns:p14="http://schemas.microsoft.com/office/powerpoint/2010/main" val="23354152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751</Words>
  <Application>Microsoft Office PowerPoint</Application>
  <PresentationFormat>Widescreen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Introduction to Computer Science</vt:lpstr>
      <vt:lpstr>What is required for something to be considered a computer?</vt:lpstr>
      <vt:lpstr>Definitions</vt:lpstr>
      <vt:lpstr>When was the first computer invented? </vt:lpstr>
      <vt:lpstr>What advantages do we gain with modern computers? </vt:lpstr>
      <vt:lpstr>PowerPoint Presentation</vt:lpstr>
      <vt:lpstr>Main parts of a programmable computer</vt:lpstr>
      <vt:lpstr>Computers</vt:lpstr>
      <vt:lpstr>Linux shell</vt:lpstr>
      <vt:lpstr>Lab - create the following directory structure</vt:lpstr>
      <vt:lpstr>Day 2 – Agenda</vt:lpstr>
      <vt:lpstr>Software programs</vt:lpstr>
      <vt:lpstr>Pseudocode  </vt:lpstr>
      <vt:lpstr>Nano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</dc:title>
  <dc:creator>Joshua Bouckenooghe</dc:creator>
  <cp:lastModifiedBy>Joshua Bouckenooghe</cp:lastModifiedBy>
  <cp:revision>4</cp:revision>
  <dcterms:created xsi:type="dcterms:W3CDTF">2019-12-03T05:57:04Z</dcterms:created>
  <dcterms:modified xsi:type="dcterms:W3CDTF">2019-12-05T21:49:29Z</dcterms:modified>
</cp:coreProperties>
</file>