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18" r:id="rId3"/>
    <p:sldId id="302" r:id="rId4"/>
    <p:sldId id="306" r:id="rId5"/>
    <p:sldId id="307" r:id="rId6"/>
    <p:sldId id="308" r:id="rId7"/>
    <p:sldId id="309" r:id="rId8"/>
    <p:sldId id="310" r:id="rId9"/>
    <p:sldId id="311" r:id="rId10"/>
    <p:sldId id="312" r:id="rId11"/>
    <p:sldId id="316" r:id="rId12"/>
    <p:sldId id="314" r:id="rId13"/>
    <p:sldId id="313" r:id="rId14"/>
    <p:sldId id="315" r:id="rId15"/>
    <p:sldId id="317" r:id="rId16"/>
    <p:sldId id="319" r:id="rId17"/>
    <p:sldId id="320" r:id="rId18"/>
    <p:sldId id="321" r:id="rId19"/>
    <p:sldId id="322" r:id="rId20"/>
    <p:sldId id="29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dar Dharmadhikari" initials="MD" lastIdx="1" clrIdx="0">
    <p:extLst>
      <p:ext uri="{19B8F6BF-5375-455C-9EA6-DF929625EA0E}">
        <p15:presenceInfo xmlns:p15="http://schemas.microsoft.com/office/powerpoint/2012/main" userId="bd60753811dc4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863A0"/>
    <a:srgbClr val="4682B4"/>
    <a:srgbClr val="1C3B57"/>
    <a:srgbClr val="234767"/>
    <a:srgbClr val="25496B"/>
    <a:srgbClr val="0F2436"/>
    <a:srgbClr val="081825"/>
    <a:srgbClr val="7753F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21" autoAdjust="0"/>
  </p:normalViewPr>
  <p:slideViewPr>
    <p:cSldViewPr snapToGrid="0">
      <p:cViewPr varScale="1">
        <p:scale>
          <a:sx n="101" d="100"/>
          <a:sy n="101" d="100"/>
        </p:scale>
        <p:origin x="9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3D2CD-ADDE-4FBB-A6B1-E89B6908C7B6}" type="datetimeFigureOut">
              <a:rPr lang="en-IN" smtClean="0"/>
              <a:t>06-11-2022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C3E0B-5C61-43D6-9D81-600B5AD6AF03}" type="slidenum">
              <a:rPr lang="en-IN" smtClean="0"/>
              <a:t>‹#›</a:t>
            </a:fld>
            <a:endParaRPr lang="en-IN"/>
          </a:p>
        </p:txBody>
      </p:sp>
    </p:spTree>
    <p:extLst>
      <p:ext uri="{BB962C8B-B14F-4D97-AF65-F5344CB8AC3E}">
        <p14:creationId xmlns:p14="http://schemas.microsoft.com/office/powerpoint/2010/main" val="3746043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2</a:t>
            </a:fld>
            <a:endParaRPr lang="en-IN"/>
          </a:p>
        </p:txBody>
      </p:sp>
    </p:spTree>
    <p:extLst>
      <p:ext uri="{BB962C8B-B14F-4D97-AF65-F5344CB8AC3E}">
        <p14:creationId xmlns:p14="http://schemas.microsoft.com/office/powerpoint/2010/main" val="425898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call the feedback loop every organization goes through in general. Something similar to your regular T shirt Quote “Eat- Workout- Sleep- Repeat”.</a:t>
            </a:r>
          </a:p>
          <a:p>
            <a:endParaRPr lang="en-US" dirty="0"/>
          </a:p>
          <a:p>
            <a:r>
              <a:rPr lang="en-US" dirty="0"/>
              <a:t>Talk about Act, Automate, Assist and Analyze</a:t>
            </a:r>
          </a:p>
          <a:p>
            <a:endParaRPr lang="en-US" dirty="0"/>
          </a:p>
          <a:p>
            <a:r>
              <a:rPr lang="en-US" dirty="0"/>
              <a:t>There are many ways to </a:t>
            </a:r>
            <a:r>
              <a:rPr lang="en-US" dirty="0" err="1"/>
              <a:t>achieveing</a:t>
            </a:r>
            <a:r>
              <a:rPr lang="en-US" dirty="0"/>
              <a:t> this feedback loop, employing pro developers or resorting to Low Code/ No Code paradigm of software development.</a:t>
            </a:r>
          </a:p>
          <a:p>
            <a:endParaRPr lang="en-US" dirty="0"/>
          </a:p>
          <a:p>
            <a:r>
              <a:rPr lang="en-US" dirty="0"/>
              <a:t>Microsoft Power Platform caters to the Low Code No Code paradigm of software development.</a:t>
            </a:r>
          </a:p>
          <a:p>
            <a:endParaRPr lang="en-US" dirty="0"/>
          </a:p>
          <a:p>
            <a:r>
              <a:rPr lang="en-US" dirty="0"/>
              <a:t>It provides different tools which work seamlessly with each other and other Microsoft Suite of Products like Azure and Microsoft 365 products like Outlook 365, Teams </a:t>
            </a:r>
            <a:r>
              <a:rPr lang="en-US" dirty="0" err="1"/>
              <a:t>etc</a:t>
            </a:r>
            <a:endParaRPr lang="en-US" dirty="0"/>
          </a:p>
          <a:p>
            <a:endParaRPr lang="en-US" dirty="0"/>
          </a:p>
          <a:p>
            <a:r>
              <a:rPr lang="en-US" dirty="0"/>
              <a:t>The interconnectedness of the tools allows the citizen developers with the business knowledge to churn out apps / automations and ai models and analytics quickly.</a:t>
            </a:r>
          </a:p>
          <a:p>
            <a:endParaRPr lang="en-US" dirty="0"/>
          </a:p>
          <a:p>
            <a:r>
              <a:rPr lang="en-US" dirty="0"/>
              <a:t>Does that mean we do not need pro developers any more?</a:t>
            </a:r>
          </a:p>
          <a:p>
            <a:r>
              <a:rPr lang="en-US" dirty="0"/>
              <a:t>Not at all, </a:t>
            </a:r>
          </a:p>
          <a:p>
            <a:pPr marL="228600" indent="-228600">
              <a:buAutoNum type="arabicParenR"/>
            </a:pPr>
            <a:r>
              <a:rPr lang="en-US" dirty="0"/>
              <a:t>power platform provides the tools to bring agility and boosts the productivity of the workers by giving them the power to create apps that solve problems</a:t>
            </a:r>
          </a:p>
          <a:p>
            <a:pPr marL="228600" indent="-228600">
              <a:buAutoNum type="arabicParenR"/>
            </a:pPr>
            <a:r>
              <a:rPr lang="en-US" dirty="0"/>
              <a:t>Power platform with its low code no code tool, provides the agility to the organization in a fact that they can release software/ products MVPs quickly to market and get feedback on these and can have pro developers move in after analysis</a:t>
            </a:r>
          </a:p>
        </p:txBody>
      </p:sp>
      <p:sp>
        <p:nvSpPr>
          <p:cNvPr id="4" name="Slide Number Placeholder 3"/>
          <p:cNvSpPr>
            <a:spLocks noGrp="1"/>
          </p:cNvSpPr>
          <p:nvPr>
            <p:ph type="sldNum" sz="quarter" idx="5"/>
          </p:nvPr>
        </p:nvSpPr>
        <p:spPr/>
        <p:txBody>
          <a:bodyPr/>
          <a:lstStyle/>
          <a:p>
            <a:fld id="{CA3C3E0B-5C61-43D6-9D81-600B5AD6AF03}" type="slidenum">
              <a:rPr lang="en-IN" smtClean="0"/>
              <a:t>4</a:t>
            </a:fld>
            <a:endParaRPr lang="en-IN"/>
          </a:p>
        </p:txBody>
      </p:sp>
    </p:spTree>
    <p:extLst>
      <p:ext uri="{BB962C8B-B14F-4D97-AF65-F5344CB8AC3E}">
        <p14:creationId xmlns:p14="http://schemas.microsoft.com/office/powerpoint/2010/main" val="239240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9</a:t>
            </a:fld>
            <a:endParaRPr lang="en-IN"/>
          </a:p>
        </p:txBody>
      </p:sp>
    </p:spTree>
    <p:extLst>
      <p:ext uri="{BB962C8B-B14F-4D97-AF65-F5344CB8AC3E}">
        <p14:creationId xmlns:p14="http://schemas.microsoft.com/office/powerpoint/2010/main" val="112974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11</a:t>
            </a:fld>
            <a:endParaRPr lang="en-IN"/>
          </a:p>
        </p:txBody>
      </p:sp>
    </p:spTree>
    <p:extLst>
      <p:ext uri="{BB962C8B-B14F-4D97-AF65-F5344CB8AC3E}">
        <p14:creationId xmlns:p14="http://schemas.microsoft.com/office/powerpoint/2010/main" val="1999638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15</a:t>
            </a:fld>
            <a:endParaRPr lang="en-IN"/>
          </a:p>
        </p:txBody>
      </p:sp>
    </p:spTree>
    <p:extLst>
      <p:ext uri="{BB962C8B-B14F-4D97-AF65-F5344CB8AC3E}">
        <p14:creationId xmlns:p14="http://schemas.microsoft.com/office/powerpoint/2010/main" val="103309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IN" dirty="0"/>
          </a:p>
        </p:txBody>
      </p:sp>
      <p:sp>
        <p:nvSpPr>
          <p:cNvPr id="4" name="Slide Number Placeholder 3"/>
          <p:cNvSpPr>
            <a:spLocks noGrp="1"/>
          </p:cNvSpPr>
          <p:nvPr>
            <p:ph type="sldNum" sz="quarter" idx="5"/>
          </p:nvPr>
        </p:nvSpPr>
        <p:spPr/>
        <p:txBody>
          <a:bodyPr/>
          <a:lstStyle/>
          <a:p>
            <a:fld id="{CA3C3E0B-5C61-43D6-9D81-600B5AD6AF03}" type="slidenum">
              <a:rPr lang="en-IN" smtClean="0"/>
              <a:t>20</a:t>
            </a:fld>
            <a:endParaRPr lang="en-IN"/>
          </a:p>
        </p:txBody>
      </p:sp>
    </p:spTree>
    <p:extLst>
      <p:ext uri="{BB962C8B-B14F-4D97-AF65-F5344CB8AC3E}">
        <p14:creationId xmlns:p14="http://schemas.microsoft.com/office/powerpoint/2010/main" val="172260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31935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87078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74157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05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195784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E07E44-65BA-4930-B56A-FA68AE0EE6F6}" type="datetimeFigureOut">
              <a:rPr lang="en-IN" smtClean="0"/>
              <a:t>06-11-2022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83467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E07E44-65BA-4930-B56A-FA68AE0EE6F6}" type="datetimeFigureOut">
              <a:rPr lang="en-IN" smtClean="0"/>
              <a:t>06-11-2022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657732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462479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28227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07E44-65BA-4930-B56A-FA68AE0EE6F6}"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8587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07E44-65BA-4930-B56A-FA68AE0EE6F6}" type="datetimeFigureOut">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19580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34590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07E44-65BA-4930-B56A-FA68AE0EE6F6}" type="datetimeFigureOut">
              <a:rPr lang="en-IN" smtClean="0"/>
              <a:t>06-11-2022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351615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07E44-65BA-4930-B56A-FA68AE0EE6F6}" type="datetimeFigureOut">
              <a:rPr lang="en-IN" smtClean="0"/>
              <a:t>06-11-2022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1771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07E44-65BA-4930-B56A-FA68AE0EE6F6}" type="datetimeFigureOut">
              <a:rPr lang="en-IN" smtClean="0"/>
              <a:t>06-11-2022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27572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49712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07E44-65BA-4930-B56A-FA68AE0EE6F6}" type="datetimeFigureOut">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1B3C8-DE3C-472E-BE89-DCDC61B874B5}" type="slidenum">
              <a:rPr lang="en-IN" smtClean="0"/>
              <a:t>‹#›</a:t>
            </a:fld>
            <a:endParaRPr lang="en-IN"/>
          </a:p>
        </p:txBody>
      </p:sp>
    </p:spTree>
    <p:extLst>
      <p:ext uri="{BB962C8B-B14F-4D97-AF65-F5344CB8AC3E}">
        <p14:creationId xmlns:p14="http://schemas.microsoft.com/office/powerpoint/2010/main" val="413956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AE07E44-65BA-4930-B56A-FA68AE0EE6F6}" type="datetimeFigureOut">
              <a:rPr lang="en-IN" smtClean="0"/>
              <a:t>06-11-2022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B1B3C8-DE3C-472E-BE89-DCDC61B874B5}" type="slidenum">
              <a:rPr lang="en-IN" smtClean="0"/>
              <a:t>‹#›</a:t>
            </a:fld>
            <a:endParaRPr lang="en-IN"/>
          </a:p>
        </p:txBody>
      </p:sp>
    </p:spTree>
    <p:extLst>
      <p:ext uri="{BB962C8B-B14F-4D97-AF65-F5344CB8AC3E}">
        <p14:creationId xmlns:p14="http://schemas.microsoft.com/office/powerpoint/2010/main" val="3896295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19"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19D-361C-233E-273A-F7ECE5E71664}"/>
              </a:ext>
            </a:extLst>
          </p:cNvPr>
          <p:cNvSpPr>
            <a:spLocks noGrp="1"/>
          </p:cNvSpPr>
          <p:nvPr>
            <p:ph type="ctrTitle"/>
          </p:nvPr>
        </p:nvSpPr>
        <p:spPr>
          <a:xfrm>
            <a:off x="1065319" y="514904"/>
            <a:ext cx="10585397" cy="3906175"/>
          </a:xfrm>
        </p:spPr>
        <p:txBody>
          <a:bodyPr>
            <a:normAutofit/>
          </a:bodyPr>
          <a:lstStyle/>
          <a:p>
            <a:r>
              <a:rPr lang="en-US" dirty="0"/>
              <a:t>Power Automate and Logic Apps: A Beginners Guide to Choosing The Correct Tech</a:t>
            </a:r>
            <a:endParaRPr lang="en-IN" dirty="0"/>
          </a:p>
        </p:txBody>
      </p:sp>
      <p:sp>
        <p:nvSpPr>
          <p:cNvPr id="3" name="Subtitle 2">
            <a:extLst>
              <a:ext uri="{FF2B5EF4-FFF2-40B4-BE49-F238E27FC236}">
                <a16:creationId xmlns:a16="http://schemas.microsoft.com/office/drawing/2014/main" id="{7CC1E6DB-68DF-8140-97E4-D7C5A1D48349}"/>
              </a:ext>
            </a:extLst>
          </p:cNvPr>
          <p:cNvSpPr>
            <a:spLocks noGrp="1"/>
          </p:cNvSpPr>
          <p:nvPr>
            <p:ph type="subTitle" idx="1"/>
          </p:nvPr>
        </p:nvSpPr>
        <p:spPr>
          <a:xfrm>
            <a:off x="1409509" y="4864918"/>
            <a:ext cx="9144000" cy="410670"/>
          </a:xfrm>
        </p:spPr>
        <p:txBody>
          <a:bodyPr>
            <a:normAutofit fontScale="85000" lnSpcReduction="10000"/>
          </a:bodyPr>
          <a:lstStyle/>
          <a:p>
            <a:r>
              <a:rPr lang="en-US" dirty="0"/>
              <a:t>Mandar Dharmadhikari</a:t>
            </a:r>
            <a:endParaRPr lang="en-IN" dirty="0"/>
          </a:p>
        </p:txBody>
      </p:sp>
      <p:pic>
        <p:nvPicPr>
          <p:cNvPr id="4" name="Picture 3">
            <a:extLst>
              <a:ext uri="{FF2B5EF4-FFF2-40B4-BE49-F238E27FC236}">
                <a16:creationId xmlns:a16="http://schemas.microsoft.com/office/drawing/2014/main" id="{12FB56BA-C0F6-3D7F-4DB5-2696F06ED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71766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8B02-BECC-BA81-0F15-514FAAB59B17}"/>
              </a:ext>
            </a:extLst>
          </p:cNvPr>
          <p:cNvSpPr>
            <a:spLocks noGrp="1"/>
          </p:cNvSpPr>
          <p:nvPr>
            <p:ph type="title"/>
          </p:nvPr>
        </p:nvSpPr>
        <p:spPr>
          <a:xfrm>
            <a:off x="919119" y="1"/>
            <a:ext cx="10353761" cy="487680"/>
          </a:xfrm>
        </p:spPr>
        <p:txBody>
          <a:bodyPr>
            <a:normAutofit fontScale="90000"/>
          </a:bodyPr>
          <a:lstStyle/>
          <a:p>
            <a:r>
              <a:rPr lang="en-US" dirty="0"/>
              <a:t>Security</a:t>
            </a:r>
            <a:endParaRPr lang="en-IN" dirty="0"/>
          </a:p>
        </p:txBody>
      </p:sp>
      <p:sp>
        <p:nvSpPr>
          <p:cNvPr id="3" name="Text Placeholder 2">
            <a:extLst>
              <a:ext uri="{FF2B5EF4-FFF2-40B4-BE49-F238E27FC236}">
                <a16:creationId xmlns:a16="http://schemas.microsoft.com/office/drawing/2014/main" id="{BCC583EA-D49E-DC87-4B6C-C46B58B78B5E}"/>
              </a:ext>
            </a:extLst>
          </p:cNvPr>
          <p:cNvSpPr>
            <a:spLocks noGrp="1"/>
          </p:cNvSpPr>
          <p:nvPr>
            <p:ph type="body" idx="1"/>
          </p:nvPr>
        </p:nvSpPr>
        <p:spPr>
          <a:xfrm>
            <a:off x="819587" y="512070"/>
            <a:ext cx="4879199" cy="419747"/>
          </a:xfrm>
        </p:spPr>
        <p:txBody>
          <a:bodyPr>
            <a:normAutofit fontScale="92500" lnSpcReduction="10000"/>
          </a:bodyPr>
          <a:lstStyle/>
          <a:p>
            <a:r>
              <a:rPr lang="en-US" dirty="0"/>
              <a:t>Power Automate</a:t>
            </a:r>
            <a:endParaRPr lang="en-IN" dirty="0"/>
          </a:p>
        </p:txBody>
      </p:sp>
      <p:sp>
        <p:nvSpPr>
          <p:cNvPr id="4" name="Content Placeholder 3">
            <a:extLst>
              <a:ext uri="{FF2B5EF4-FFF2-40B4-BE49-F238E27FC236}">
                <a16:creationId xmlns:a16="http://schemas.microsoft.com/office/drawing/2014/main" id="{7CD15879-629E-3923-3423-BC5D0F708137}"/>
              </a:ext>
            </a:extLst>
          </p:cNvPr>
          <p:cNvSpPr>
            <a:spLocks noGrp="1"/>
          </p:cNvSpPr>
          <p:nvPr>
            <p:ph sz="half" idx="2"/>
          </p:nvPr>
        </p:nvSpPr>
        <p:spPr>
          <a:xfrm>
            <a:off x="819587" y="956206"/>
            <a:ext cx="5107208" cy="4220088"/>
          </a:xfrm>
        </p:spPr>
        <p:txBody>
          <a:bodyPr>
            <a:normAutofit fontScale="62500" lnSpcReduction="20000"/>
          </a:bodyPr>
          <a:lstStyle/>
          <a:p>
            <a:r>
              <a:rPr lang="en-US" dirty="0"/>
              <a:t>Azure AD serves as primary security level</a:t>
            </a:r>
            <a:r>
              <a:rPr lang="en-IN" dirty="0"/>
              <a:t>. </a:t>
            </a:r>
          </a:p>
          <a:p>
            <a:r>
              <a:rPr lang="en-IN" dirty="0"/>
              <a:t>Further restrictions can be placed using the Environments, security groups and out of the box and custom security roles</a:t>
            </a:r>
          </a:p>
          <a:p>
            <a:r>
              <a:rPr lang="en-IN" dirty="0"/>
              <a:t>API connectivity is secured using latest security protocols like SAML, OAUTH, HTTPS, Service Principals  etc</a:t>
            </a:r>
          </a:p>
          <a:p>
            <a:r>
              <a:rPr lang="en-IN" dirty="0"/>
              <a:t>On Premises connectivity is secured through the On Premises Data Gateway</a:t>
            </a:r>
          </a:p>
          <a:p>
            <a:r>
              <a:rPr lang="en-IN" dirty="0"/>
              <a:t>Grouping of the connectors to exchange data between systems can be controlled using Data Loss Prevention Policies</a:t>
            </a:r>
          </a:p>
          <a:p>
            <a:r>
              <a:rPr lang="en-IN" dirty="0"/>
              <a:t>License serve as another layer of security to provide access to the environments and the flows</a:t>
            </a:r>
            <a:endParaRPr lang="en-US" dirty="0"/>
          </a:p>
        </p:txBody>
      </p:sp>
      <p:sp>
        <p:nvSpPr>
          <p:cNvPr id="5" name="Text Placeholder 4">
            <a:extLst>
              <a:ext uri="{FF2B5EF4-FFF2-40B4-BE49-F238E27FC236}">
                <a16:creationId xmlns:a16="http://schemas.microsoft.com/office/drawing/2014/main" id="{62F1220B-65F1-120A-8340-CAB4F621C9E3}"/>
              </a:ext>
            </a:extLst>
          </p:cNvPr>
          <p:cNvSpPr>
            <a:spLocks noGrp="1"/>
          </p:cNvSpPr>
          <p:nvPr>
            <p:ph type="body" sz="quarter" idx="3"/>
          </p:nvPr>
        </p:nvSpPr>
        <p:spPr>
          <a:xfrm>
            <a:off x="6402003" y="464088"/>
            <a:ext cx="4865554" cy="467729"/>
          </a:xfrm>
        </p:spPr>
        <p:txBody>
          <a:bodyPr>
            <a:normAutofit fontScale="92500" lnSpcReduction="10000"/>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4C5C0D98-8B17-7D76-09A5-F7054DAF7785}"/>
              </a:ext>
            </a:extLst>
          </p:cNvPr>
          <p:cNvSpPr>
            <a:spLocks noGrp="1"/>
          </p:cNvSpPr>
          <p:nvPr>
            <p:ph sz="quarter" idx="4"/>
          </p:nvPr>
        </p:nvSpPr>
        <p:spPr>
          <a:xfrm>
            <a:off x="6402003" y="1118267"/>
            <a:ext cx="5095357" cy="2878968"/>
          </a:xfrm>
        </p:spPr>
        <p:txBody>
          <a:bodyPr>
            <a:normAutofit fontScale="62500" lnSpcReduction="20000"/>
          </a:bodyPr>
          <a:lstStyle/>
          <a:p>
            <a:r>
              <a:rPr lang="en-US" dirty="0"/>
              <a:t>Azure AD serves as primary security level</a:t>
            </a:r>
            <a:r>
              <a:rPr lang="en-IN" dirty="0"/>
              <a:t>. </a:t>
            </a:r>
          </a:p>
          <a:p>
            <a:r>
              <a:rPr lang="en-IN" dirty="0"/>
              <a:t>Further restrictions can be placed using RBAC on resource groups and individual logic apps</a:t>
            </a:r>
          </a:p>
          <a:p>
            <a:r>
              <a:rPr lang="en-IN" dirty="0"/>
              <a:t>API connectivity is secured using latest security protocols like SAML, OAUTH, Easy AUTH, Private endpoints, HTTPS, Managed Identities, Service Principals, IP Restrictions etc</a:t>
            </a:r>
            <a:endParaRPr lang="en-US" dirty="0"/>
          </a:p>
          <a:p>
            <a:r>
              <a:rPr lang="en-IN" dirty="0"/>
              <a:t>On Premises connectivity is secured through the On Premises Data Gateway</a:t>
            </a:r>
          </a:p>
          <a:p>
            <a:r>
              <a:rPr lang="en-IN" dirty="0"/>
              <a:t>Azure Logic Apps and the related resources can be grouped together and the connectivity can be limited using Virtual Networks (Logic Apps Standard and ISE environments)</a:t>
            </a:r>
            <a:endParaRPr lang="en-US" dirty="0"/>
          </a:p>
          <a:p>
            <a:endParaRPr lang="en-IN" dirty="0"/>
          </a:p>
        </p:txBody>
      </p:sp>
      <p:pic>
        <p:nvPicPr>
          <p:cNvPr id="7" name="Picture 6">
            <a:extLst>
              <a:ext uri="{FF2B5EF4-FFF2-40B4-BE49-F238E27FC236}">
                <a16:creationId xmlns:a16="http://schemas.microsoft.com/office/drawing/2014/main" id="{3A042984-6314-3102-A299-7FCC28830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20372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Design and Build</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5"/>
            <a:ext cx="5107208" cy="4503117"/>
          </a:xfrm>
        </p:spPr>
        <p:txBody>
          <a:bodyPr>
            <a:normAutofit fontScale="77500" lnSpcReduction="20000"/>
          </a:bodyPr>
          <a:lstStyle/>
          <a:p>
            <a:r>
              <a:rPr lang="en-US" dirty="0"/>
              <a:t>Drag and Drop Low code mode of development</a:t>
            </a:r>
          </a:p>
          <a:p>
            <a:r>
              <a:rPr lang="en-US" dirty="0"/>
              <a:t>Design time errors can be identified using Flow Checker</a:t>
            </a:r>
          </a:p>
          <a:p>
            <a:r>
              <a:rPr lang="en-US" dirty="0"/>
              <a:t>There are hundreds of connectors built to connect with different systems</a:t>
            </a:r>
          </a:p>
          <a:p>
            <a:r>
              <a:rPr lang="en-US" dirty="0"/>
              <a:t>Ready made templates make building flows very easy</a:t>
            </a:r>
          </a:p>
          <a:p>
            <a:r>
              <a:rPr lang="en-US" dirty="0"/>
              <a:t>High Cohesion with the Microsoft 365 and other Power Platform services</a:t>
            </a:r>
          </a:p>
          <a:p>
            <a:r>
              <a:rPr lang="en-US" dirty="0"/>
              <a:t>Easy to set up teams, power apps integrations and approvals flows</a:t>
            </a:r>
          </a:p>
          <a:p>
            <a:r>
              <a:rPr lang="en-US" dirty="0"/>
              <a:t>Some connectors are premium connectors and require special licensing conditions to be met</a:t>
            </a:r>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5"/>
            <a:ext cx="5095357" cy="4442157"/>
          </a:xfrm>
        </p:spPr>
        <p:txBody>
          <a:bodyPr>
            <a:normAutofit fontScale="77500" lnSpcReduction="20000"/>
          </a:bodyPr>
          <a:lstStyle/>
          <a:p>
            <a:r>
              <a:rPr lang="en-US" dirty="0"/>
              <a:t>Drag and Drop Low code mode of development</a:t>
            </a:r>
          </a:p>
          <a:p>
            <a:r>
              <a:rPr lang="en-US" dirty="0"/>
              <a:t>Design time errors can be identified when developers try to save logic app. More Verbose errors</a:t>
            </a:r>
          </a:p>
          <a:p>
            <a:r>
              <a:rPr lang="en-US" dirty="0"/>
              <a:t>There are hundreds of connectors built to connect with different systems</a:t>
            </a:r>
          </a:p>
          <a:p>
            <a:r>
              <a:rPr lang="en-US" dirty="0"/>
              <a:t>Easy to setup varied automation workflows for tasks ranging from cloud administration to resources management</a:t>
            </a:r>
          </a:p>
          <a:p>
            <a:r>
              <a:rPr lang="en-US" dirty="0"/>
              <a:t>Basic Approvals possible</a:t>
            </a:r>
          </a:p>
          <a:p>
            <a:r>
              <a:rPr lang="en-US" dirty="0"/>
              <a:t>Full support for building event driven, highly distributed enterprise integrations</a:t>
            </a:r>
          </a:p>
          <a:p>
            <a:r>
              <a:rPr lang="en-US" dirty="0"/>
              <a:t>Full support for B2B development scenario</a:t>
            </a:r>
          </a:p>
        </p:txBody>
      </p:sp>
      <p:pic>
        <p:nvPicPr>
          <p:cNvPr id="7" name="Picture 6">
            <a:extLst>
              <a:ext uri="{FF2B5EF4-FFF2-40B4-BE49-F238E27FC236}">
                <a16:creationId xmlns:a16="http://schemas.microsoft.com/office/drawing/2014/main" id="{4B62E329-DE18-4127-C971-0159164B8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60241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Operations AND ALM</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6"/>
            <a:ext cx="5107208" cy="2878968"/>
          </a:xfrm>
        </p:spPr>
        <p:txBody>
          <a:bodyPr>
            <a:normAutofit fontScale="85000" lnSpcReduction="20000"/>
          </a:bodyPr>
          <a:lstStyle/>
          <a:p>
            <a:r>
              <a:rPr lang="en-US" dirty="0"/>
              <a:t>Design time errors can be identified using Flow Checker</a:t>
            </a:r>
          </a:p>
          <a:p>
            <a:r>
              <a:rPr lang="en-US" dirty="0"/>
              <a:t>Run history is available on the flow run details page</a:t>
            </a:r>
          </a:p>
          <a:p>
            <a:r>
              <a:rPr lang="en-US" dirty="0"/>
              <a:t>Performance of the connectors and errors </a:t>
            </a:r>
            <a:r>
              <a:rPr lang="en-US" dirty="0" err="1"/>
              <a:t>etc</a:t>
            </a:r>
            <a:r>
              <a:rPr lang="en-US" dirty="0"/>
              <a:t> can be monitored in the Power Platform Admin Centre</a:t>
            </a:r>
          </a:p>
          <a:p>
            <a:r>
              <a:rPr lang="en-US" dirty="0"/>
              <a:t>ALM can be bit tricky. Deployment from one environment requires flow connection fixed</a:t>
            </a:r>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5"/>
            <a:ext cx="5095357" cy="4442157"/>
          </a:xfrm>
        </p:spPr>
        <p:txBody>
          <a:bodyPr>
            <a:normAutofit fontScale="85000" lnSpcReduction="20000"/>
          </a:bodyPr>
          <a:lstStyle/>
          <a:p>
            <a:r>
              <a:rPr lang="en-US" dirty="0"/>
              <a:t>Design time errors can be identified when developers try to save logic app. More Verbose errors</a:t>
            </a:r>
          </a:p>
          <a:p>
            <a:r>
              <a:rPr lang="en-US" dirty="0"/>
              <a:t>Run history is visible on the Portal and in Visual Studio as required</a:t>
            </a:r>
          </a:p>
          <a:p>
            <a:r>
              <a:rPr lang="en-US" dirty="0"/>
              <a:t>Major metrics, Errors etc. can be monitored in Azure</a:t>
            </a:r>
          </a:p>
          <a:p>
            <a:r>
              <a:rPr lang="en-US" dirty="0"/>
              <a:t>Ability to set up in depth observability using Azure Monitor</a:t>
            </a:r>
          </a:p>
          <a:p>
            <a:r>
              <a:rPr lang="en-US" dirty="0"/>
              <a:t>Streamlined ALM. CI CD setup is easy through the use of Bicep/ ARM templates. Deployment from one environment to another requires connection fix if done manually</a:t>
            </a:r>
          </a:p>
        </p:txBody>
      </p:sp>
      <p:pic>
        <p:nvPicPr>
          <p:cNvPr id="7" name="Picture 6">
            <a:extLst>
              <a:ext uri="{FF2B5EF4-FFF2-40B4-BE49-F238E27FC236}">
                <a16:creationId xmlns:a16="http://schemas.microsoft.com/office/drawing/2014/main" id="{45636EDC-3AF6-5679-A43A-E4CFE4168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346584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Governance</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6"/>
            <a:ext cx="5107208" cy="2878968"/>
          </a:xfrm>
        </p:spPr>
        <p:txBody>
          <a:bodyPr>
            <a:normAutofit fontScale="92500" lnSpcReduction="20000"/>
          </a:bodyPr>
          <a:lstStyle/>
          <a:p>
            <a:r>
              <a:rPr lang="en-US" dirty="0"/>
              <a:t>Power Platform Admin Centre serves as the central location for all PP governance</a:t>
            </a:r>
          </a:p>
          <a:p>
            <a:r>
              <a:rPr lang="en-IN" dirty="0"/>
              <a:t>Grouping of the connectors to exchange data between systems can be controlled using Data Loss Prevention Policies</a:t>
            </a:r>
          </a:p>
          <a:p>
            <a:r>
              <a:rPr lang="en-IN" dirty="0"/>
              <a:t>Cross Tenant Restrictions can be placed</a:t>
            </a:r>
          </a:p>
          <a:p>
            <a:r>
              <a:rPr lang="en-IN" dirty="0"/>
              <a:t>Power Platform Centre of Excellence Starter Kit to help Org Set up their COE</a:t>
            </a:r>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6"/>
            <a:ext cx="5095357" cy="2878968"/>
          </a:xfrm>
        </p:spPr>
        <p:txBody>
          <a:bodyPr>
            <a:normAutofit fontScale="92500" lnSpcReduction="20000"/>
          </a:bodyPr>
          <a:lstStyle/>
          <a:p>
            <a:r>
              <a:rPr lang="en-US" dirty="0"/>
              <a:t>Azure Identity And Access Management</a:t>
            </a:r>
          </a:p>
          <a:p>
            <a:r>
              <a:rPr lang="en-US" dirty="0"/>
              <a:t>Azure Policies</a:t>
            </a:r>
            <a:endParaRPr lang="en-IN" dirty="0"/>
          </a:p>
        </p:txBody>
      </p:sp>
      <p:pic>
        <p:nvPicPr>
          <p:cNvPr id="7" name="Picture 6">
            <a:extLst>
              <a:ext uri="{FF2B5EF4-FFF2-40B4-BE49-F238E27FC236}">
                <a16:creationId xmlns:a16="http://schemas.microsoft.com/office/drawing/2014/main" id="{7AB55D6F-1AFA-304C-1CC1-5EB53200B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95748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BB52-CD36-851C-1956-EBDD7C458699}"/>
              </a:ext>
            </a:extLst>
          </p:cNvPr>
          <p:cNvSpPr>
            <a:spLocks noGrp="1"/>
          </p:cNvSpPr>
          <p:nvPr>
            <p:ph type="title"/>
          </p:nvPr>
        </p:nvSpPr>
        <p:spPr>
          <a:xfrm>
            <a:off x="844122" y="1"/>
            <a:ext cx="10353761" cy="522514"/>
          </a:xfrm>
        </p:spPr>
        <p:txBody>
          <a:bodyPr>
            <a:normAutofit fontScale="90000"/>
          </a:bodyPr>
          <a:lstStyle/>
          <a:p>
            <a:r>
              <a:rPr lang="en-US" dirty="0"/>
              <a:t>Licensing</a:t>
            </a:r>
            <a:endParaRPr lang="en-IN" dirty="0"/>
          </a:p>
        </p:txBody>
      </p:sp>
      <p:sp>
        <p:nvSpPr>
          <p:cNvPr id="3" name="Text Placeholder 2">
            <a:extLst>
              <a:ext uri="{FF2B5EF4-FFF2-40B4-BE49-F238E27FC236}">
                <a16:creationId xmlns:a16="http://schemas.microsoft.com/office/drawing/2014/main" id="{C8E19769-D278-CBD5-1226-EE9E5F506253}"/>
              </a:ext>
            </a:extLst>
          </p:cNvPr>
          <p:cNvSpPr>
            <a:spLocks noGrp="1"/>
          </p:cNvSpPr>
          <p:nvPr>
            <p:ph type="body" idx="1"/>
          </p:nvPr>
        </p:nvSpPr>
        <p:spPr>
          <a:xfrm>
            <a:off x="913795" y="475377"/>
            <a:ext cx="4879199" cy="591423"/>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9265A23D-8844-7938-8285-FB52D1E9D59E}"/>
              </a:ext>
            </a:extLst>
          </p:cNvPr>
          <p:cNvSpPr>
            <a:spLocks noGrp="1"/>
          </p:cNvSpPr>
          <p:nvPr>
            <p:ph sz="half" idx="2"/>
          </p:nvPr>
        </p:nvSpPr>
        <p:spPr>
          <a:xfrm>
            <a:off x="912593" y="1087784"/>
            <a:ext cx="5107208" cy="5408809"/>
          </a:xfrm>
        </p:spPr>
        <p:txBody>
          <a:bodyPr>
            <a:normAutofit fontScale="62500" lnSpcReduction="20000"/>
          </a:bodyPr>
          <a:lstStyle/>
          <a:p>
            <a:r>
              <a:rPr lang="en-US" dirty="0"/>
              <a:t>Developers/ Systems need licenses to build and Run Power Automate. </a:t>
            </a:r>
          </a:p>
          <a:p>
            <a:r>
              <a:rPr lang="en-US" dirty="0"/>
              <a:t>If the Org wants to utilize full capabilities of different Power Automate flows, dedicated licenses like Power Automate Per user Plan, Power Automate per user with attended RPA plan etc.</a:t>
            </a:r>
          </a:p>
          <a:p>
            <a:r>
              <a:rPr lang="en-US" dirty="0"/>
              <a:t>Orgs get the right to use Power Automate if they purchase any of the following licenses(Power Automate licenses are seeded)</a:t>
            </a:r>
          </a:p>
          <a:p>
            <a:pPr lvl="1"/>
            <a:r>
              <a:rPr lang="en-US" dirty="0"/>
              <a:t>Microsoft 365</a:t>
            </a:r>
          </a:p>
          <a:p>
            <a:pPr lvl="1"/>
            <a:r>
              <a:rPr lang="en-US" dirty="0"/>
              <a:t>Dynamics 365 Licenses</a:t>
            </a:r>
          </a:p>
          <a:p>
            <a:pPr lvl="1"/>
            <a:r>
              <a:rPr lang="en-US" dirty="0"/>
              <a:t>Power Apps per app plans</a:t>
            </a:r>
          </a:p>
          <a:p>
            <a:pPr lvl="1"/>
            <a:r>
              <a:rPr lang="en-US" dirty="0"/>
              <a:t>Power Apps per User plan</a:t>
            </a:r>
          </a:p>
          <a:p>
            <a:pPr lvl="1"/>
            <a:r>
              <a:rPr lang="en-US" dirty="0"/>
              <a:t>Power Apps Plan 1 or 2(grandfathered)</a:t>
            </a:r>
            <a:br>
              <a:rPr lang="en-US" dirty="0"/>
            </a:br>
            <a:endParaRPr lang="en-US" dirty="0"/>
          </a:p>
          <a:p>
            <a:r>
              <a:rPr lang="en-US" dirty="0"/>
              <a:t>Use of premium connectors differs in case of seeded and dedicated licenses. </a:t>
            </a:r>
          </a:p>
          <a:p>
            <a:pPr lvl="1"/>
            <a:r>
              <a:rPr lang="en-US" dirty="0"/>
              <a:t>Seeded License: e.g. If a power apps call a flow which uses a premium license like HTTP, then a user having power apps license can execute the power automate as it is running within the context of the app</a:t>
            </a:r>
          </a:p>
          <a:p>
            <a:pPr lvl="1"/>
            <a:r>
              <a:rPr lang="en-US" dirty="0"/>
              <a:t>Dedicated License: A user / system needs to have a dedicated license to run the flow if it is not executed in a context of an app.</a:t>
            </a:r>
          </a:p>
          <a:p>
            <a:pPr lvl="1"/>
            <a:endParaRPr lang="en-US" dirty="0"/>
          </a:p>
        </p:txBody>
      </p:sp>
      <p:sp>
        <p:nvSpPr>
          <p:cNvPr id="5" name="Text Placeholder 4">
            <a:extLst>
              <a:ext uri="{FF2B5EF4-FFF2-40B4-BE49-F238E27FC236}">
                <a16:creationId xmlns:a16="http://schemas.microsoft.com/office/drawing/2014/main" id="{00A19BD6-11C8-90F3-63DF-9E8A30903E4B}"/>
              </a:ext>
            </a:extLst>
          </p:cNvPr>
          <p:cNvSpPr>
            <a:spLocks noGrp="1"/>
          </p:cNvSpPr>
          <p:nvPr>
            <p:ph type="body" sz="quarter" idx="3"/>
          </p:nvPr>
        </p:nvSpPr>
        <p:spPr>
          <a:xfrm>
            <a:off x="6287101" y="382702"/>
            <a:ext cx="4865554" cy="684098"/>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A7B600E-6173-CC80-486B-B4A3C0774D49}"/>
              </a:ext>
            </a:extLst>
          </p:cNvPr>
          <p:cNvSpPr>
            <a:spLocks noGrp="1"/>
          </p:cNvSpPr>
          <p:nvPr>
            <p:ph sz="quarter" idx="4"/>
          </p:nvPr>
        </p:nvSpPr>
        <p:spPr>
          <a:xfrm>
            <a:off x="6355080" y="1087786"/>
            <a:ext cx="5095357" cy="2878968"/>
          </a:xfrm>
        </p:spPr>
        <p:txBody>
          <a:bodyPr>
            <a:normAutofit fontScale="62500" lnSpcReduction="20000"/>
          </a:bodyPr>
          <a:lstStyle/>
          <a:p>
            <a:r>
              <a:rPr lang="en-US" dirty="0"/>
              <a:t>Azure Logic Apps Consumption works on Pay as You go model</a:t>
            </a:r>
          </a:p>
          <a:p>
            <a:r>
              <a:rPr lang="en-US" dirty="0"/>
              <a:t>Azure Logic Apps Standard pricing is governed by the Standard Plan for billing and pricing and is based on different parameters like vCPU and memory,  Trigger actions and operation, storage operations, use of integration accounts etc.</a:t>
            </a:r>
            <a:endParaRPr lang="en-IN" dirty="0"/>
          </a:p>
        </p:txBody>
      </p:sp>
      <p:pic>
        <p:nvPicPr>
          <p:cNvPr id="9" name="Picture 8">
            <a:extLst>
              <a:ext uri="{FF2B5EF4-FFF2-40B4-BE49-F238E27FC236}">
                <a16:creationId xmlns:a16="http://schemas.microsoft.com/office/drawing/2014/main" id="{FC70BD4D-CAB9-7150-43CC-121D76F65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418346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71AE-9850-C7BA-5C32-53D670B0376A}"/>
              </a:ext>
            </a:extLst>
          </p:cNvPr>
          <p:cNvSpPr>
            <a:spLocks noGrp="1"/>
          </p:cNvSpPr>
          <p:nvPr>
            <p:ph type="title"/>
          </p:nvPr>
        </p:nvSpPr>
        <p:spPr>
          <a:xfrm>
            <a:off x="806218" y="2124635"/>
            <a:ext cx="10353761" cy="971621"/>
          </a:xfrm>
        </p:spPr>
        <p:txBody>
          <a:bodyPr/>
          <a:lstStyle/>
          <a:p>
            <a:r>
              <a:rPr lang="en-US" dirty="0"/>
              <a:t>Use Case</a:t>
            </a:r>
            <a:endParaRPr lang="en-IN" dirty="0"/>
          </a:p>
        </p:txBody>
      </p:sp>
      <p:pic>
        <p:nvPicPr>
          <p:cNvPr id="4" name="Picture 3">
            <a:extLst>
              <a:ext uri="{FF2B5EF4-FFF2-40B4-BE49-F238E27FC236}">
                <a16:creationId xmlns:a16="http://schemas.microsoft.com/office/drawing/2014/main" id="{A7E1A72D-622E-DCDF-31FA-7B2B70AE5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373445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2F25-5B31-AE8B-A9BD-E1420E4CD91B}"/>
              </a:ext>
            </a:extLst>
          </p:cNvPr>
          <p:cNvSpPr>
            <a:spLocks noGrp="1"/>
          </p:cNvSpPr>
          <p:nvPr>
            <p:ph type="title"/>
          </p:nvPr>
        </p:nvSpPr>
        <p:spPr>
          <a:xfrm>
            <a:off x="0" y="0"/>
            <a:ext cx="10353761" cy="457200"/>
          </a:xfrm>
        </p:spPr>
        <p:txBody>
          <a:bodyPr>
            <a:normAutofit fontScale="90000"/>
          </a:bodyPr>
          <a:lstStyle/>
          <a:p>
            <a:pPr algn="l"/>
            <a:r>
              <a:rPr lang="en-US" dirty="0"/>
              <a:t>Good Banking CORP LTD.</a:t>
            </a:r>
            <a:endParaRPr lang="en-IN" dirty="0"/>
          </a:p>
        </p:txBody>
      </p:sp>
      <p:sp>
        <p:nvSpPr>
          <p:cNvPr id="3" name="Content Placeholder 2">
            <a:extLst>
              <a:ext uri="{FF2B5EF4-FFF2-40B4-BE49-F238E27FC236}">
                <a16:creationId xmlns:a16="http://schemas.microsoft.com/office/drawing/2014/main" id="{DF59AB53-2A1D-6759-5F09-A1B509AF4B3D}"/>
              </a:ext>
            </a:extLst>
          </p:cNvPr>
          <p:cNvSpPr>
            <a:spLocks noGrp="1"/>
          </p:cNvSpPr>
          <p:nvPr>
            <p:ph idx="1"/>
          </p:nvPr>
        </p:nvSpPr>
        <p:spPr>
          <a:xfrm>
            <a:off x="0" y="495864"/>
            <a:ext cx="10353762" cy="6038286"/>
          </a:xfrm>
        </p:spPr>
        <p:txBody>
          <a:bodyPr>
            <a:normAutofit lnSpcReduction="10000"/>
          </a:bodyPr>
          <a:lstStyle/>
          <a:p>
            <a:r>
              <a:rPr lang="en-US" dirty="0"/>
              <a:t>Good Banking Corp has a backend Loans origination system which stores and manages the loans provided to different parties. The system exposes a exhaustive set of APIs to provide a way to consume/ update loan data</a:t>
            </a:r>
          </a:p>
          <a:p>
            <a:r>
              <a:rPr lang="en-US" dirty="0"/>
              <a:t>Good Banking Corp has a Customer Management system built using VB.NET and is a windows application.</a:t>
            </a:r>
          </a:p>
          <a:p>
            <a:r>
              <a:rPr lang="en-US" dirty="0"/>
              <a:t>Good Banking Corp plans to build a customer website which allows the prospective customers to submit the loan applications</a:t>
            </a:r>
          </a:p>
          <a:p>
            <a:r>
              <a:rPr lang="en-US" dirty="0"/>
              <a:t>Good Banking Corp also plans to build an Underwriting application for the bank underwriters to make a decision on the loans application</a:t>
            </a:r>
          </a:p>
          <a:p>
            <a:r>
              <a:rPr lang="en-US" dirty="0"/>
              <a:t>Good Banking Corp wants to implement following process for the requirements above</a:t>
            </a:r>
          </a:p>
          <a:p>
            <a:pPr lvl="1"/>
            <a:r>
              <a:rPr lang="en-US" dirty="0"/>
              <a:t>Faster go to market with a Minimal Viable Product to start exploring if they are on correct track</a:t>
            </a:r>
          </a:p>
          <a:p>
            <a:pPr lvl="1"/>
            <a:r>
              <a:rPr lang="en-US" dirty="0"/>
              <a:t>Implement a Guided Loans Origination Process for the Loans Officers</a:t>
            </a:r>
          </a:p>
          <a:p>
            <a:pPr lvl="1"/>
            <a:r>
              <a:rPr lang="en-US" dirty="0"/>
              <a:t>Implement a Guided Underwriting Process for the Underwriters</a:t>
            </a:r>
          </a:p>
          <a:p>
            <a:pPr lvl="1"/>
            <a:r>
              <a:rPr lang="en-US" dirty="0"/>
              <a:t>Implement integrations as required</a:t>
            </a:r>
            <a:endParaRPr lang="en-IN" dirty="0"/>
          </a:p>
        </p:txBody>
      </p:sp>
    </p:spTree>
    <p:extLst>
      <p:ext uri="{BB962C8B-B14F-4D97-AF65-F5344CB8AC3E}">
        <p14:creationId xmlns:p14="http://schemas.microsoft.com/office/powerpoint/2010/main" val="346055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2F25-5B31-AE8B-A9BD-E1420E4CD91B}"/>
              </a:ext>
            </a:extLst>
          </p:cNvPr>
          <p:cNvSpPr>
            <a:spLocks noGrp="1"/>
          </p:cNvSpPr>
          <p:nvPr>
            <p:ph type="title"/>
          </p:nvPr>
        </p:nvSpPr>
        <p:spPr>
          <a:xfrm>
            <a:off x="0" y="2733675"/>
            <a:ext cx="12192000" cy="457200"/>
          </a:xfrm>
        </p:spPr>
        <p:txBody>
          <a:bodyPr>
            <a:normAutofit fontScale="90000"/>
          </a:bodyPr>
          <a:lstStyle/>
          <a:p>
            <a:r>
              <a:rPr lang="en-US" dirty="0"/>
              <a:t>Lets Analyze</a:t>
            </a:r>
            <a:endParaRPr lang="en-IN" dirty="0"/>
          </a:p>
        </p:txBody>
      </p:sp>
    </p:spTree>
    <p:extLst>
      <p:ext uri="{BB962C8B-B14F-4D97-AF65-F5344CB8AC3E}">
        <p14:creationId xmlns:p14="http://schemas.microsoft.com/office/powerpoint/2010/main" val="48030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CE82B-888C-50B0-B703-E7A7A12E37AC}"/>
              </a:ext>
            </a:extLst>
          </p:cNvPr>
          <p:cNvSpPr>
            <a:spLocks noGrp="1"/>
          </p:cNvSpPr>
          <p:nvPr>
            <p:ph idx="1"/>
          </p:nvPr>
        </p:nvSpPr>
        <p:spPr>
          <a:xfrm>
            <a:off x="0" y="1"/>
            <a:ext cx="12192000" cy="6858000"/>
          </a:xfrm>
        </p:spPr>
        <p:txBody>
          <a:bodyPr/>
          <a:lstStyle/>
          <a:p>
            <a:r>
              <a:rPr lang="en-US" dirty="0"/>
              <a:t>Faster go to market with a Minimal Viable Product to start exploring if they are on correct track</a:t>
            </a:r>
          </a:p>
          <a:p>
            <a:pPr lvl="1"/>
            <a:r>
              <a:rPr lang="en-IN" dirty="0"/>
              <a:t>Faster GTM means adoption of the low code – no code tools and services, so we select Power Platform. Since we have selected power platform, we choose Azure as the Cloud Service Provider due to the synergy between Power Platform and Azure</a:t>
            </a:r>
          </a:p>
          <a:p>
            <a:r>
              <a:rPr lang="en-US" dirty="0"/>
              <a:t>Implement a Guided Underwriting Process for the Underwriters</a:t>
            </a:r>
          </a:p>
          <a:p>
            <a:pPr lvl="1"/>
            <a:r>
              <a:rPr lang="en-US" dirty="0"/>
              <a:t> Implement Model Driven apps with business process flow for guided experience.  </a:t>
            </a:r>
          </a:p>
          <a:p>
            <a:pPr lvl="1"/>
            <a:r>
              <a:rPr lang="en-US" dirty="0"/>
              <a:t>Implement approvals, meeting creations, contextual chats, </a:t>
            </a:r>
            <a:r>
              <a:rPr lang="en-US" dirty="0" err="1"/>
              <a:t>Dataverse</a:t>
            </a:r>
            <a:r>
              <a:rPr lang="en-US" dirty="0"/>
              <a:t> updates etc. with other team members using Power Automate as it has high cohesion with M365  and Power Platform products</a:t>
            </a:r>
          </a:p>
          <a:p>
            <a:pPr lvl="1"/>
            <a:endParaRPr lang="en-IN" dirty="0"/>
          </a:p>
          <a:p>
            <a:r>
              <a:rPr lang="en-US" dirty="0"/>
              <a:t>Implement a Guided Loans Origination Process for the Loans Officers</a:t>
            </a:r>
          </a:p>
          <a:p>
            <a:pPr lvl="1"/>
            <a:r>
              <a:rPr lang="en-IN" dirty="0"/>
              <a:t> Implement the business process flow (Power Automate) and embed in a model driven apps which the loans officer can use</a:t>
            </a:r>
          </a:p>
          <a:p>
            <a:pPr lvl="1"/>
            <a:r>
              <a:rPr lang="en-IN" dirty="0"/>
              <a:t>On passing of the loan, the loan needs to sync back to the Originations System. Since it exposes API, and such APIs can be reused in other places and might need complex mapping and transformation logic, Create Logic Apps as the façade/ orchestrators on top of the Originations system and secure them through APIM. Call the Logic Apps through Power Automate Flows embedded in Model Driven Apps</a:t>
            </a:r>
          </a:p>
          <a:p>
            <a:pPr lvl="1"/>
            <a:r>
              <a:rPr lang="en-IN" dirty="0"/>
              <a:t>Create a Desktop flow to sync the customer information into the legacy Customer Information System</a:t>
            </a:r>
          </a:p>
          <a:p>
            <a:pPr marL="457200" lvl="1" indent="0">
              <a:buNone/>
            </a:pPr>
            <a:endParaRPr lang="en-US" dirty="0"/>
          </a:p>
          <a:p>
            <a:pPr lvl="1"/>
            <a:endParaRPr lang="en-US" dirty="0"/>
          </a:p>
          <a:p>
            <a:pPr lvl="1"/>
            <a:endParaRPr lang="en-US" dirty="0"/>
          </a:p>
          <a:p>
            <a:pPr marL="0" indent="0">
              <a:buNone/>
            </a:pPr>
            <a:endParaRPr lang="en-US"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47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E48A-854A-EC83-7F97-E2295B436A9A}"/>
              </a:ext>
            </a:extLst>
          </p:cNvPr>
          <p:cNvSpPr>
            <a:spLocks noGrp="1"/>
          </p:cNvSpPr>
          <p:nvPr>
            <p:ph type="title"/>
          </p:nvPr>
        </p:nvSpPr>
        <p:spPr>
          <a:xfrm>
            <a:off x="0" y="0"/>
            <a:ext cx="10353761" cy="781050"/>
          </a:xfrm>
        </p:spPr>
        <p:txBody>
          <a:bodyPr/>
          <a:lstStyle/>
          <a:p>
            <a:pPr algn="l"/>
            <a:r>
              <a:rPr lang="en-US" dirty="0"/>
              <a:t>Conclusion</a:t>
            </a:r>
            <a:endParaRPr lang="en-IN" dirty="0"/>
          </a:p>
        </p:txBody>
      </p:sp>
      <p:sp>
        <p:nvSpPr>
          <p:cNvPr id="3" name="Content Placeholder 2">
            <a:extLst>
              <a:ext uri="{FF2B5EF4-FFF2-40B4-BE49-F238E27FC236}">
                <a16:creationId xmlns:a16="http://schemas.microsoft.com/office/drawing/2014/main" id="{26E9A22C-B95E-D9BB-A049-53ED50F2305D}"/>
              </a:ext>
            </a:extLst>
          </p:cNvPr>
          <p:cNvSpPr>
            <a:spLocks noGrp="1"/>
          </p:cNvSpPr>
          <p:nvPr>
            <p:ph idx="1"/>
          </p:nvPr>
        </p:nvSpPr>
        <p:spPr>
          <a:xfrm>
            <a:off x="0" y="905439"/>
            <a:ext cx="10353762" cy="3695136"/>
          </a:xfrm>
        </p:spPr>
        <p:txBody>
          <a:bodyPr/>
          <a:lstStyle/>
          <a:p>
            <a:r>
              <a:rPr lang="en-US" dirty="0"/>
              <a:t>There is no straight answer to the question: Power Automate or Logic Apps</a:t>
            </a:r>
          </a:p>
          <a:p>
            <a:r>
              <a:rPr lang="en-US" dirty="0"/>
              <a:t>It depends on the use case and the requirements</a:t>
            </a:r>
          </a:p>
          <a:p>
            <a:r>
              <a:rPr lang="en-US" dirty="0"/>
              <a:t>The organization which chooses the correct tool enable correct set of developers, will most likely succeed</a:t>
            </a:r>
          </a:p>
          <a:p>
            <a:endParaRPr lang="en-IN" dirty="0"/>
          </a:p>
        </p:txBody>
      </p:sp>
    </p:spTree>
    <p:extLst>
      <p:ext uri="{BB962C8B-B14F-4D97-AF65-F5344CB8AC3E}">
        <p14:creationId xmlns:p14="http://schemas.microsoft.com/office/powerpoint/2010/main" val="193713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5389-6B5A-4369-A426-CE1DC163C639}"/>
              </a:ext>
            </a:extLst>
          </p:cNvPr>
          <p:cNvSpPr>
            <a:spLocks noGrp="1"/>
          </p:cNvSpPr>
          <p:nvPr>
            <p:ph type="title"/>
          </p:nvPr>
        </p:nvSpPr>
        <p:spPr>
          <a:xfrm>
            <a:off x="5957671" y="658176"/>
            <a:ext cx="5314536" cy="1325563"/>
          </a:xfrm>
        </p:spPr>
        <p:txBody>
          <a:bodyPr vert="horz" lIns="91440" tIns="45720" rIns="91440" bIns="45720" rtlCol="0" anchor="ctr">
            <a:normAutofit/>
          </a:bodyPr>
          <a:lstStyle/>
          <a:p>
            <a:r>
              <a:rPr lang="en-US" b="1" dirty="0"/>
              <a:t>Who am I?</a:t>
            </a:r>
          </a:p>
        </p:txBody>
      </p:sp>
      <p:pic>
        <p:nvPicPr>
          <p:cNvPr id="9" name="Picture 8">
            <a:extLst>
              <a:ext uri="{FF2B5EF4-FFF2-40B4-BE49-F238E27FC236}">
                <a16:creationId xmlns:a16="http://schemas.microsoft.com/office/drawing/2014/main" id="{6F754159-00EE-4268-9182-E851965B24BC}"/>
              </a:ext>
            </a:extLst>
          </p:cNvPr>
          <p:cNvPicPr>
            <a:picLocks noChangeAspect="1"/>
          </p:cNvPicPr>
          <p:nvPr/>
        </p:nvPicPr>
        <p:blipFill>
          <a:blip r:embed="rId3">
            <a:extLst>
              <a:ext uri="{28A0092B-C50C-407E-A947-70E740481C1C}">
                <a14:useLocalDpi xmlns:a14="http://schemas.microsoft.com/office/drawing/2010/main" val="0"/>
              </a:ext>
            </a:extLst>
          </a:blip>
          <a:srcRect l="4915" r="4915"/>
          <a:stretch/>
        </p:blipFill>
        <p:spPr>
          <a:xfrm>
            <a:off x="247243" y="220530"/>
            <a:ext cx="5559552" cy="5654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038BF9AE-C72A-475A-9D46-8B8B586308F5}"/>
              </a:ext>
            </a:extLst>
          </p:cNvPr>
          <p:cNvSpPr txBox="1"/>
          <p:nvPr/>
        </p:nvSpPr>
        <p:spPr>
          <a:xfrm>
            <a:off x="7139586" y="1801634"/>
            <a:ext cx="5314543" cy="1203062"/>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dirty="0"/>
              <a:t>Manager at Accenture</a:t>
            </a:r>
          </a:p>
          <a:p>
            <a:pPr marL="285750" indent="-228600">
              <a:lnSpc>
                <a:spcPct val="90000"/>
              </a:lnSpc>
              <a:spcAft>
                <a:spcPts val="600"/>
              </a:spcAft>
              <a:buFont typeface="Arial" panose="020B0604020202020204" pitchFamily="34" charset="0"/>
              <a:buChar char="•"/>
            </a:pPr>
            <a:r>
              <a:rPr lang="en-US" dirty="0"/>
              <a:t>Azure and Power Platform Architect and Developer</a:t>
            </a:r>
          </a:p>
          <a:p>
            <a:pPr marL="285750" indent="-228600">
              <a:lnSpc>
                <a:spcPct val="90000"/>
              </a:lnSpc>
              <a:spcAft>
                <a:spcPts val="600"/>
              </a:spcAft>
              <a:buFont typeface="Arial" panose="020B0604020202020204" pitchFamily="34" charset="0"/>
              <a:buChar char="•"/>
            </a:pPr>
            <a:r>
              <a:rPr lang="en-US" dirty="0"/>
              <a:t>Agile and Continuous Delivery enthusiast</a:t>
            </a:r>
          </a:p>
          <a:p>
            <a:pPr marL="57150">
              <a:lnSpc>
                <a:spcPct val="90000"/>
              </a:lnSpc>
              <a:spcAft>
                <a:spcPts val="600"/>
              </a:spcAft>
            </a:pPr>
            <a:endParaRPr lang="en-US" dirty="0"/>
          </a:p>
        </p:txBody>
      </p:sp>
      <p:pic>
        <p:nvPicPr>
          <p:cNvPr id="5" name="Graphic 4">
            <a:extLst>
              <a:ext uri="{FF2B5EF4-FFF2-40B4-BE49-F238E27FC236}">
                <a16:creationId xmlns:a16="http://schemas.microsoft.com/office/drawing/2014/main" id="{5CE055CA-00C1-E5C2-4451-F3BAFAB127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1108" y="3472304"/>
            <a:ext cx="381000" cy="381000"/>
          </a:xfrm>
          <a:prstGeom prst="rect">
            <a:avLst/>
          </a:prstGeom>
        </p:spPr>
      </p:pic>
      <p:pic>
        <p:nvPicPr>
          <p:cNvPr id="8" name="Graphic 7">
            <a:extLst>
              <a:ext uri="{FF2B5EF4-FFF2-40B4-BE49-F238E27FC236}">
                <a16:creationId xmlns:a16="http://schemas.microsoft.com/office/drawing/2014/main" id="{802FD70F-2A25-6237-AFE4-32BA2C9B79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1108" y="3048000"/>
            <a:ext cx="381000" cy="381000"/>
          </a:xfrm>
          <a:prstGeom prst="rect">
            <a:avLst/>
          </a:prstGeom>
        </p:spPr>
      </p:pic>
      <p:pic>
        <p:nvPicPr>
          <p:cNvPr id="11" name="Graphic 10">
            <a:extLst>
              <a:ext uri="{FF2B5EF4-FFF2-40B4-BE49-F238E27FC236}">
                <a16:creationId xmlns:a16="http://schemas.microsoft.com/office/drawing/2014/main" id="{92A32319-5E58-F41B-B42A-23271A5E19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1108" y="3896608"/>
            <a:ext cx="381000" cy="381000"/>
          </a:xfrm>
          <a:prstGeom prst="rect">
            <a:avLst/>
          </a:prstGeom>
        </p:spPr>
      </p:pic>
      <p:pic>
        <p:nvPicPr>
          <p:cNvPr id="13" name="Picture 12">
            <a:extLst>
              <a:ext uri="{FF2B5EF4-FFF2-40B4-BE49-F238E27FC236}">
                <a16:creationId xmlns:a16="http://schemas.microsoft.com/office/drawing/2014/main" id="{8BABA679-1540-6D7E-68E4-856BFDE13F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1108" y="4320912"/>
            <a:ext cx="381000" cy="381000"/>
          </a:xfrm>
          <a:prstGeom prst="rect">
            <a:avLst/>
          </a:prstGeom>
        </p:spPr>
      </p:pic>
      <p:sp>
        <p:nvSpPr>
          <p:cNvPr id="14" name="TextBox 13">
            <a:extLst>
              <a:ext uri="{FF2B5EF4-FFF2-40B4-BE49-F238E27FC236}">
                <a16:creationId xmlns:a16="http://schemas.microsoft.com/office/drawing/2014/main" id="{7187FB8F-BB25-6C38-A712-4A7DB299D579}"/>
              </a:ext>
            </a:extLst>
          </p:cNvPr>
          <p:cNvSpPr txBox="1"/>
          <p:nvPr/>
        </p:nvSpPr>
        <p:spPr>
          <a:xfrm>
            <a:off x="7872984" y="3048000"/>
            <a:ext cx="1764792" cy="369332"/>
          </a:xfrm>
          <a:prstGeom prst="rect">
            <a:avLst/>
          </a:prstGeom>
          <a:noFill/>
        </p:spPr>
        <p:txBody>
          <a:bodyPr wrap="square" rtlCol="0">
            <a:spAutoFit/>
          </a:bodyPr>
          <a:lstStyle/>
          <a:p>
            <a:r>
              <a:rPr lang="en-US" dirty="0" err="1"/>
              <a:t>codidharma</a:t>
            </a:r>
            <a:endParaRPr lang="en-IN" dirty="0"/>
          </a:p>
        </p:txBody>
      </p:sp>
      <p:sp>
        <p:nvSpPr>
          <p:cNvPr id="15" name="TextBox 14">
            <a:extLst>
              <a:ext uri="{FF2B5EF4-FFF2-40B4-BE49-F238E27FC236}">
                <a16:creationId xmlns:a16="http://schemas.microsoft.com/office/drawing/2014/main" id="{9BD3ADEE-14CB-2071-B0DF-1F9D27D44ABE}"/>
              </a:ext>
            </a:extLst>
          </p:cNvPr>
          <p:cNvSpPr txBox="1"/>
          <p:nvPr/>
        </p:nvSpPr>
        <p:spPr>
          <a:xfrm>
            <a:off x="7872984" y="3396104"/>
            <a:ext cx="1764792" cy="369332"/>
          </a:xfrm>
          <a:prstGeom prst="rect">
            <a:avLst/>
          </a:prstGeom>
          <a:noFill/>
        </p:spPr>
        <p:txBody>
          <a:bodyPr wrap="square" rtlCol="0">
            <a:spAutoFit/>
          </a:bodyPr>
          <a:lstStyle/>
          <a:p>
            <a:r>
              <a:rPr lang="en-US" dirty="0"/>
              <a:t>@codidharma</a:t>
            </a:r>
            <a:endParaRPr lang="en-IN" dirty="0"/>
          </a:p>
        </p:txBody>
      </p:sp>
      <p:sp>
        <p:nvSpPr>
          <p:cNvPr id="16" name="TextBox 15">
            <a:extLst>
              <a:ext uri="{FF2B5EF4-FFF2-40B4-BE49-F238E27FC236}">
                <a16:creationId xmlns:a16="http://schemas.microsoft.com/office/drawing/2014/main" id="{B40C4776-DD79-09B3-59C6-6B025882189B}"/>
              </a:ext>
            </a:extLst>
          </p:cNvPr>
          <p:cNvSpPr txBox="1"/>
          <p:nvPr/>
        </p:nvSpPr>
        <p:spPr>
          <a:xfrm>
            <a:off x="7872984" y="3778822"/>
            <a:ext cx="3273552" cy="369332"/>
          </a:xfrm>
          <a:prstGeom prst="rect">
            <a:avLst/>
          </a:prstGeom>
          <a:noFill/>
        </p:spPr>
        <p:txBody>
          <a:bodyPr wrap="square" rtlCol="0">
            <a:spAutoFit/>
          </a:bodyPr>
          <a:lstStyle/>
          <a:p>
            <a:r>
              <a:rPr lang="en-US" dirty="0"/>
              <a:t>mandar-</a:t>
            </a:r>
            <a:r>
              <a:rPr lang="en-US" dirty="0" err="1"/>
              <a:t>dharmadhikari</a:t>
            </a:r>
            <a:endParaRPr lang="en-IN" dirty="0"/>
          </a:p>
        </p:txBody>
      </p:sp>
      <p:sp>
        <p:nvSpPr>
          <p:cNvPr id="17" name="TextBox 16">
            <a:extLst>
              <a:ext uri="{FF2B5EF4-FFF2-40B4-BE49-F238E27FC236}">
                <a16:creationId xmlns:a16="http://schemas.microsoft.com/office/drawing/2014/main" id="{1BD52AFD-0DCF-6B6B-CFAB-9FF6B4A58A4D}"/>
              </a:ext>
            </a:extLst>
          </p:cNvPr>
          <p:cNvSpPr txBox="1"/>
          <p:nvPr/>
        </p:nvSpPr>
        <p:spPr>
          <a:xfrm>
            <a:off x="7872984" y="4277608"/>
            <a:ext cx="3273552" cy="369332"/>
          </a:xfrm>
          <a:prstGeom prst="rect">
            <a:avLst/>
          </a:prstGeom>
          <a:noFill/>
        </p:spPr>
        <p:txBody>
          <a:bodyPr wrap="square" rtlCol="0">
            <a:spAutoFit/>
          </a:bodyPr>
          <a:lstStyle/>
          <a:p>
            <a:r>
              <a:rPr lang="en-US" dirty="0"/>
              <a:t>https://codidharma.com</a:t>
            </a:r>
            <a:endParaRPr lang="en-IN" dirty="0"/>
          </a:p>
        </p:txBody>
      </p:sp>
      <p:pic>
        <p:nvPicPr>
          <p:cNvPr id="19" name="Picture 18">
            <a:extLst>
              <a:ext uri="{FF2B5EF4-FFF2-40B4-BE49-F238E27FC236}">
                <a16:creationId xmlns:a16="http://schemas.microsoft.com/office/drawing/2014/main" id="{17E59001-A13C-F3D2-B73B-D8F0154B7B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41332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71AE-9850-C7BA-5C32-53D670B0376A}"/>
              </a:ext>
            </a:extLst>
          </p:cNvPr>
          <p:cNvSpPr>
            <a:spLocks noGrp="1"/>
          </p:cNvSpPr>
          <p:nvPr>
            <p:ph type="title"/>
          </p:nvPr>
        </p:nvSpPr>
        <p:spPr>
          <a:xfrm>
            <a:off x="806218" y="2124635"/>
            <a:ext cx="4689707" cy="971621"/>
          </a:xfrm>
        </p:spPr>
        <p:txBody>
          <a:bodyPr/>
          <a:lstStyle/>
          <a:p>
            <a:r>
              <a:rPr lang="en-US" dirty="0"/>
              <a:t>Thank You !!!</a:t>
            </a:r>
            <a:endParaRPr lang="en-IN" dirty="0"/>
          </a:p>
        </p:txBody>
      </p:sp>
      <p:pic>
        <p:nvPicPr>
          <p:cNvPr id="4" name="Picture 3">
            <a:extLst>
              <a:ext uri="{FF2B5EF4-FFF2-40B4-BE49-F238E27FC236}">
                <a16:creationId xmlns:a16="http://schemas.microsoft.com/office/drawing/2014/main" id="{A7E1A72D-622E-DCDF-31FA-7B2B70AE5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grpSp>
        <p:nvGrpSpPr>
          <p:cNvPr id="3" name="Group 2">
            <a:extLst>
              <a:ext uri="{FF2B5EF4-FFF2-40B4-BE49-F238E27FC236}">
                <a16:creationId xmlns:a16="http://schemas.microsoft.com/office/drawing/2014/main" id="{0F40710F-95F4-6D66-F41A-B74A114510FD}"/>
              </a:ext>
            </a:extLst>
          </p:cNvPr>
          <p:cNvGrpSpPr/>
          <p:nvPr/>
        </p:nvGrpSpPr>
        <p:grpSpPr>
          <a:xfrm>
            <a:off x="7752108" y="1911040"/>
            <a:ext cx="3805428" cy="1653912"/>
            <a:chOff x="7341108" y="3048000"/>
            <a:chExt cx="3805428" cy="1653912"/>
          </a:xfrm>
        </p:grpSpPr>
        <p:pic>
          <p:nvPicPr>
            <p:cNvPr id="5" name="Graphic 4">
              <a:extLst>
                <a:ext uri="{FF2B5EF4-FFF2-40B4-BE49-F238E27FC236}">
                  <a16:creationId xmlns:a16="http://schemas.microsoft.com/office/drawing/2014/main" id="{D286B3FD-279D-8AD0-CE34-CF010AA8D5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1108" y="3472304"/>
              <a:ext cx="381000" cy="381000"/>
            </a:xfrm>
            <a:prstGeom prst="rect">
              <a:avLst/>
            </a:prstGeom>
          </p:spPr>
        </p:pic>
        <p:pic>
          <p:nvPicPr>
            <p:cNvPr id="6" name="Graphic 5">
              <a:extLst>
                <a:ext uri="{FF2B5EF4-FFF2-40B4-BE49-F238E27FC236}">
                  <a16:creationId xmlns:a16="http://schemas.microsoft.com/office/drawing/2014/main" id="{50073BC1-721C-0802-8A9F-684ED346BA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1108" y="3048000"/>
              <a:ext cx="381000" cy="381000"/>
            </a:xfrm>
            <a:prstGeom prst="rect">
              <a:avLst/>
            </a:prstGeom>
          </p:spPr>
        </p:pic>
        <p:pic>
          <p:nvPicPr>
            <p:cNvPr id="7" name="Graphic 6">
              <a:extLst>
                <a:ext uri="{FF2B5EF4-FFF2-40B4-BE49-F238E27FC236}">
                  <a16:creationId xmlns:a16="http://schemas.microsoft.com/office/drawing/2014/main" id="{7C7DFE32-7F9B-F5E7-CC8C-AFF0C9A56F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1108" y="3896608"/>
              <a:ext cx="381000" cy="381000"/>
            </a:xfrm>
            <a:prstGeom prst="rect">
              <a:avLst/>
            </a:prstGeom>
          </p:spPr>
        </p:pic>
        <p:pic>
          <p:nvPicPr>
            <p:cNvPr id="8" name="Picture 7">
              <a:extLst>
                <a:ext uri="{FF2B5EF4-FFF2-40B4-BE49-F238E27FC236}">
                  <a16:creationId xmlns:a16="http://schemas.microsoft.com/office/drawing/2014/main" id="{64073DF4-7524-5E74-25AD-6A767AAEFA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1108" y="4320912"/>
              <a:ext cx="381000" cy="381000"/>
            </a:xfrm>
            <a:prstGeom prst="rect">
              <a:avLst/>
            </a:prstGeom>
          </p:spPr>
        </p:pic>
        <p:sp>
          <p:nvSpPr>
            <p:cNvPr id="9" name="TextBox 8">
              <a:extLst>
                <a:ext uri="{FF2B5EF4-FFF2-40B4-BE49-F238E27FC236}">
                  <a16:creationId xmlns:a16="http://schemas.microsoft.com/office/drawing/2014/main" id="{5808B03E-7952-2251-09F0-B610575A3805}"/>
                </a:ext>
              </a:extLst>
            </p:cNvPr>
            <p:cNvSpPr txBox="1"/>
            <p:nvPr/>
          </p:nvSpPr>
          <p:spPr>
            <a:xfrm>
              <a:off x="7872984" y="3048000"/>
              <a:ext cx="1764792" cy="369332"/>
            </a:xfrm>
            <a:prstGeom prst="rect">
              <a:avLst/>
            </a:prstGeom>
            <a:noFill/>
          </p:spPr>
          <p:txBody>
            <a:bodyPr wrap="square" rtlCol="0">
              <a:spAutoFit/>
            </a:bodyPr>
            <a:lstStyle/>
            <a:p>
              <a:r>
                <a:rPr lang="en-US" dirty="0" err="1"/>
                <a:t>codidharma</a:t>
              </a:r>
              <a:endParaRPr lang="en-IN" dirty="0"/>
            </a:p>
          </p:txBody>
        </p:sp>
        <p:sp>
          <p:nvSpPr>
            <p:cNvPr id="10" name="TextBox 9">
              <a:extLst>
                <a:ext uri="{FF2B5EF4-FFF2-40B4-BE49-F238E27FC236}">
                  <a16:creationId xmlns:a16="http://schemas.microsoft.com/office/drawing/2014/main" id="{5E5C34D1-8329-CDB2-F1BA-D330137058CA}"/>
                </a:ext>
              </a:extLst>
            </p:cNvPr>
            <p:cNvSpPr txBox="1"/>
            <p:nvPr/>
          </p:nvSpPr>
          <p:spPr>
            <a:xfrm>
              <a:off x="7872984" y="3396104"/>
              <a:ext cx="1764792" cy="369332"/>
            </a:xfrm>
            <a:prstGeom prst="rect">
              <a:avLst/>
            </a:prstGeom>
            <a:noFill/>
          </p:spPr>
          <p:txBody>
            <a:bodyPr wrap="square" rtlCol="0">
              <a:spAutoFit/>
            </a:bodyPr>
            <a:lstStyle/>
            <a:p>
              <a:r>
                <a:rPr lang="en-US" dirty="0"/>
                <a:t>@codidharma</a:t>
              </a:r>
              <a:endParaRPr lang="en-IN" dirty="0"/>
            </a:p>
          </p:txBody>
        </p:sp>
        <p:sp>
          <p:nvSpPr>
            <p:cNvPr id="11" name="TextBox 10">
              <a:extLst>
                <a:ext uri="{FF2B5EF4-FFF2-40B4-BE49-F238E27FC236}">
                  <a16:creationId xmlns:a16="http://schemas.microsoft.com/office/drawing/2014/main" id="{076E671F-889E-8B30-8814-2387EBDD1BCF}"/>
                </a:ext>
              </a:extLst>
            </p:cNvPr>
            <p:cNvSpPr txBox="1"/>
            <p:nvPr/>
          </p:nvSpPr>
          <p:spPr>
            <a:xfrm>
              <a:off x="7872984" y="3778822"/>
              <a:ext cx="3273552" cy="369332"/>
            </a:xfrm>
            <a:prstGeom prst="rect">
              <a:avLst/>
            </a:prstGeom>
            <a:noFill/>
          </p:spPr>
          <p:txBody>
            <a:bodyPr wrap="square" rtlCol="0">
              <a:spAutoFit/>
            </a:bodyPr>
            <a:lstStyle/>
            <a:p>
              <a:r>
                <a:rPr lang="en-US" dirty="0"/>
                <a:t>mandar-</a:t>
              </a:r>
              <a:r>
                <a:rPr lang="en-US" dirty="0" err="1"/>
                <a:t>dharmadhikari</a:t>
              </a:r>
              <a:endParaRPr lang="en-IN" dirty="0"/>
            </a:p>
          </p:txBody>
        </p:sp>
        <p:sp>
          <p:nvSpPr>
            <p:cNvPr id="12" name="TextBox 11">
              <a:extLst>
                <a:ext uri="{FF2B5EF4-FFF2-40B4-BE49-F238E27FC236}">
                  <a16:creationId xmlns:a16="http://schemas.microsoft.com/office/drawing/2014/main" id="{8081B276-8FD0-6386-F69B-A6B5FBC86B6D}"/>
                </a:ext>
              </a:extLst>
            </p:cNvPr>
            <p:cNvSpPr txBox="1"/>
            <p:nvPr/>
          </p:nvSpPr>
          <p:spPr>
            <a:xfrm>
              <a:off x="7872984" y="4277608"/>
              <a:ext cx="3273552" cy="369332"/>
            </a:xfrm>
            <a:prstGeom prst="rect">
              <a:avLst/>
            </a:prstGeom>
            <a:noFill/>
          </p:spPr>
          <p:txBody>
            <a:bodyPr wrap="square" rtlCol="0">
              <a:spAutoFit/>
            </a:bodyPr>
            <a:lstStyle/>
            <a:p>
              <a:r>
                <a:rPr lang="en-US" dirty="0"/>
                <a:t>https://codidharma.com</a:t>
              </a:r>
              <a:endParaRPr lang="en-IN" dirty="0"/>
            </a:p>
          </p:txBody>
        </p:sp>
      </p:grpSp>
    </p:spTree>
    <p:extLst>
      <p:ext uri="{BB962C8B-B14F-4D97-AF65-F5344CB8AC3E}">
        <p14:creationId xmlns:p14="http://schemas.microsoft.com/office/powerpoint/2010/main" val="401878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544E-2D80-E694-787D-2DA008CAC107}"/>
              </a:ext>
            </a:extLst>
          </p:cNvPr>
          <p:cNvSpPr>
            <a:spLocks noGrp="1"/>
          </p:cNvSpPr>
          <p:nvPr>
            <p:ph type="title"/>
          </p:nvPr>
        </p:nvSpPr>
        <p:spPr>
          <a:xfrm>
            <a:off x="0" y="0"/>
            <a:ext cx="10353761" cy="1326321"/>
          </a:xfrm>
        </p:spPr>
        <p:txBody>
          <a:bodyPr/>
          <a:lstStyle/>
          <a:p>
            <a:pPr algn="l"/>
            <a:r>
              <a:rPr lang="en-US" dirty="0"/>
              <a:t>Agenda</a:t>
            </a:r>
            <a:endParaRPr lang="en-IN" dirty="0"/>
          </a:p>
        </p:txBody>
      </p:sp>
      <p:pic>
        <p:nvPicPr>
          <p:cNvPr id="4" name="Picture 3">
            <a:extLst>
              <a:ext uri="{FF2B5EF4-FFF2-40B4-BE49-F238E27FC236}">
                <a16:creationId xmlns:a16="http://schemas.microsoft.com/office/drawing/2014/main" id="{4DFBD5A0-7846-7689-C109-74F91DEE0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
        <p:nvSpPr>
          <p:cNvPr id="3" name="TextBox 2">
            <a:extLst>
              <a:ext uri="{FF2B5EF4-FFF2-40B4-BE49-F238E27FC236}">
                <a16:creationId xmlns:a16="http://schemas.microsoft.com/office/drawing/2014/main" id="{5B623FEB-38F3-3810-6E8A-8D65DB0D5B1E}"/>
              </a:ext>
            </a:extLst>
          </p:cNvPr>
          <p:cNvSpPr txBox="1"/>
          <p:nvPr/>
        </p:nvSpPr>
        <p:spPr>
          <a:xfrm>
            <a:off x="0" y="1468073"/>
            <a:ext cx="99828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Compare and Contrast features of Power Automate and Azure Logic Apps</a:t>
            </a:r>
          </a:p>
          <a:p>
            <a:pPr marL="285750" indent="-285750">
              <a:buFont typeface="Arial" panose="020B0604020202020204" pitchFamily="34" charset="0"/>
              <a:buChar char="•"/>
            </a:pPr>
            <a:r>
              <a:rPr lang="en-US" dirty="0"/>
              <a:t>Study use case and make a decision whether to use Power Automate or Logic Apps</a:t>
            </a:r>
            <a:endParaRPr lang="en-IN" dirty="0"/>
          </a:p>
        </p:txBody>
      </p:sp>
    </p:spTree>
    <p:extLst>
      <p:ext uri="{BB962C8B-B14F-4D97-AF65-F5344CB8AC3E}">
        <p14:creationId xmlns:p14="http://schemas.microsoft.com/office/powerpoint/2010/main" val="396643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EA39AF6-ADF4-4AF3-22D7-5A59149EE9D0}"/>
              </a:ext>
            </a:extLst>
          </p:cNvPr>
          <p:cNvGrpSpPr/>
          <p:nvPr/>
        </p:nvGrpSpPr>
        <p:grpSpPr>
          <a:xfrm>
            <a:off x="3266804" y="763006"/>
            <a:ext cx="5934436" cy="5931488"/>
            <a:chOff x="3128782" y="463256"/>
            <a:chExt cx="5934436" cy="5931488"/>
          </a:xfrm>
        </p:grpSpPr>
        <p:sp>
          <p:nvSpPr>
            <p:cNvPr id="4" name="Oval 3">
              <a:extLst>
                <a:ext uri="{FF2B5EF4-FFF2-40B4-BE49-F238E27FC236}">
                  <a16:creationId xmlns:a16="http://schemas.microsoft.com/office/drawing/2014/main" id="{55C50231-1045-AFEB-C28C-A3A6830135CE}"/>
                </a:ext>
              </a:extLst>
            </p:cNvPr>
            <p:cNvSpPr/>
            <p:nvPr/>
          </p:nvSpPr>
          <p:spPr>
            <a:xfrm>
              <a:off x="3936000" y="1269000"/>
              <a:ext cx="4320000" cy="4320000"/>
            </a:xfrm>
            <a:prstGeom prst="ellipse">
              <a:avLst/>
            </a:prstGeom>
            <a:no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EEA615F9-F5B7-B0BC-DBCE-3DEF2A2681AE}"/>
                </a:ext>
              </a:extLst>
            </p:cNvPr>
            <p:cNvGrpSpPr/>
            <p:nvPr/>
          </p:nvGrpSpPr>
          <p:grpSpPr>
            <a:xfrm>
              <a:off x="3128782" y="463256"/>
              <a:ext cx="5934436" cy="5931488"/>
              <a:chOff x="2757846" y="816939"/>
              <a:chExt cx="5934436" cy="5931488"/>
            </a:xfrm>
          </p:grpSpPr>
          <p:grpSp>
            <p:nvGrpSpPr>
              <p:cNvPr id="19" name="Group 18">
                <a:extLst>
                  <a:ext uri="{FF2B5EF4-FFF2-40B4-BE49-F238E27FC236}">
                    <a16:creationId xmlns:a16="http://schemas.microsoft.com/office/drawing/2014/main" id="{89FB9A7D-FD99-554D-A4D9-451C3D98B33D}"/>
                  </a:ext>
                </a:extLst>
              </p:cNvPr>
              <p:cNvGrpSpPr/>
              <p:nvPr/>
            </p:nvGrpSpPr>
            <p:grpSpPr>
              <a:xfrm>
                <a:off x="2757846" y="816939"/>
                <a:ext cx="5934436" cy="5931488"/>
                <a:chOff x="3128782" y="463256"/>
                <a:chExt cx="5934436" cy="5931488"/>
              </a:xfrm>
            </p:grpSpPr>
            <p:sp>
              <p:nvSpPr>
                <p:cNvPr id="11" name="Oval 10">
                  <a:extLst>
                    <a:ext uri="{FF2B5EF4-FFF2-40B4-BE49-F238E27FC236}">
                      <a16:creationId xmlns:a16="http://schemas.microsoft.com/office/drawing/2014/main" id="{7E3E55F3-EA32-5672-0ED8-473F767F5A09}"/>
                    </a:ext>
                  </a:extLst>
                </p:cNvPr>
                <p:cNvSpPr/>
                <p:nvPr/>
              </p:nvSpPr>
              <p:spPr>
                <a:xfrm>
                  <a:off x="4836000" y="2169000"/>
                  <a:ext cx="2520000" cy="2520000"/>
                </a:xfrm>
                <a:prstGeom prst="ellipse">
                  <a:avLst/>
                </a:prstGeom>
                <a:solidFill>
                  <a:schemeClr val="bg2">
                    <a:lumMod val="20000"/>
                    <a:lumOff val="80000"/>
                  </a:schemeClr>
                </a:solidFill>
                <a:ln>
                  <a:solidFill>
                    <a:srgbClr val="0F2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413F4DE-1759-6470-2EFE-1DED977F695C}"/>
                    </a:ext>
                  </a:extLst>
                </p:cNvPr>
                <p:cNvSpPr/>
                <p:nvPr/>
              </p:nvSpPr>
              <p:spPr>
                <a:xfrm>
                  <a:off x="3128782" y="2709000"/>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12C74483-A3BE-4852-A5DD-6F809532454D}"/>
                    </a:ext>
                  </a:extLst>
                </p:cNvPr>
                <p:cNvSpPr/>
                <p:nvPr/>
              </p:nvSpPr>
              <p:spPr>
                <a:xfrm>
                  <a:off x="5376000" y="463256"/>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D947B25A-D205-1202-9CED-43C12D6D0C3D}"/>
                    </a:ext>
                  </a:extLst>
                </p:cNvPr>
                <p:cNvSpPr/>
                <p:nvPr/>
              </p:nvSpPr>
              <p:spPr>
                <a:xfrm>
                  <a:off x="7623218" y="2585355"/>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C0B232B6-D379-C53D-2D2B-F419BA4B5420}"/>
                    </a:ext>
                  </a:extLst>
                </p:cNvPr>
                <p:cNvSpPr/>
                <p:nvPr/>
              </p:nvSpPr>
              <p:spPr>
                <a:xfrm>
                  <a:off x="5415170" y="4954744"/>
                  <a:ext cx="1440000" cy="1440000"/>
                </a:xfrm>
                <a:prstGeom prst="ellipse">
                  <a:avLst/>
                </a:prstGeom>
                <a:solidFill>
                  <a:schemeClr val="bg2">
                    <a:lumMod val="20000"/>
                    <a:lumOff val="80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1" name="Picture 20">
                <a:extLst>
                  <a:ext uri="{FF2B5EF4-FFF2-40B4-BE49-F238E27FC236}">
                    <a16:creationId xmlns:a16="http://schemas.microsoft.com/office/drawing/2014/main" id="{E30C3A1B-7719-7A4C-A310-094BB2BD0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661" y="3214001"/>
                <a:ext cx="900520" cy="893434"/>
              </a:xfrm>
              <a:prstGeom prst="rect">
                <a:avLst/>
              </a:prstGeom>
            </p:spPr>
          </p:pic>
          <p:pic>
            <p:nvPicPr>
              <p:cNvPr id="23" name="Picture 22">
                <a:extLst>
                  <a:ext uri="{FF2B5EF4-FFF2-40B4-BE49-F238E27FC236}">
                    <a16:creationId xmlns:a16="http://schemas.microsoft.com/office/drawing/2014/main" id="{9459870C-F0B5-01F5-D7A1-CD5FC90D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359" y="4108873"/>
                <a:ext cx="762000" cy="762000"/>
              </a:xfrm>
              <a:prstGeom prst="rect">
                <a:avLst/>
              </a:prstGeom>
            </p:spPr>
          </p:pic>
          <p:pic>
            <p:nvPicPr>
              <p:cNvPr id="25" name="Picture 24">
                <a:extLst>
                  <a:ext uri="{FF2B5EF4-FFF2-40B4-BE49-F238E27FC236}">
                    <a16:creationId xmlns:a16="http://schemas.microsoft.com/office/drawing/2014/main" id="{14DC7D29-FDE8-44F0-2D9A-6FF8CBAAA4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7522" y="3345259"/>
                <a:ext cx="762000" cy="762000"/>
              </a:xfrm>
              <a:prstGeom prst="rect">
                <a:avLst/>
              </a:prstGeom>
            </p:spPr>
          </p:pic>
          <p:pic>
            <p:nvPicPr>
              <p:cNvPr id="27" name="Picture 26">
                <a:extLst>
                  <a:ext uri="{FF2B5EF4-FFF2-40B4-BE49-F238E27FC236}">
                    <a16:creationId xmlns:a16="http://schemas.microsoft.com/office/drawing/2014/main" id="{A528E960-6EE5-0D2E-A2C3-469E7EC07F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4681" y="3345259"/>
                <a:ext cx="762000" cy="762000"/>
              </a:xfrm>
              <a:prstGeom prst="rect">
                <a:avLst/>
              </a:prstGeom>
            </p:spPr>
          </p:pic>
          <p:sp>
            <p:nvSpPr>
              <p:cNvPr id="28" name="TextBox 27">
                <a:extLst>
                  <a:ext uri="{FF2B5EF4-FFF2-40B4-BE49-F238E27FC236}">
                    <a16:creationId xmlns:a16="http://schemas.microsoft.com/office/drawing/2014/main" id="{87DBA202-C1E0-50D4-7A54-9A0D65CA1CB7}"/>
                  </a:ext>
                </a:extLst>
              </p:cNvPr>
              <p:cNvSpPr txBox="1"/>
              <p:nvPr/>
            </p:nvSpPr>
            <p:spPr>
              <a:xfrm>
                <a:off x="4908758" y="2848873"/>
                <a:ext cx="1632611" cy="307777"/>
              </a:xfrm>
              <a:prstGeom prst="rect">
                <a:avLst/>
              </a:prstGeom>
              <a:noFill/>
            </p:spPr>
            <p:txBody>
              <a:bodyPr wrap="square" rtlCol="0">
                <a:spAutoFit/>
              </a:bodyPr>
              <a:lstStyle/>
              <a:p>
                <a:r>
                  <a:rPr lang="en-US" sz="1400" dirty="0">
                    <a:solidFill>
                      <a:schemeClr val="bg1"/>
                    </a:solidFill>
                  </a:rPr>
                  <a:t>The Organization</a:t>
                </a:r>
                <a:endParaRPr lang="en-IN" sz="1400" dirty="0">
                  <a:solidFill>
                    <a:schemeClr val="bg1"/>
                  </a:solidFill>
                </a:endParaRPr>
              </a:p>
            </p:txBody>
          </p:sp>
          <p:sp>
            <p:nvSpPr>
              <p:cNvPr id="29" name="TextBox 28">
                <a:extLst>
                  <a:ext uri="{FF2B5EF4-FFF2-40B4-BE49-F238E27FC236}">
                    <a16:creationId xmlns:a16="http://schemas.microsoft.com/office/drawing/2014/main" id="{49E9CC4A-0B7E-CC2D-87F1-0FC541B155B2}"/>
                  </a:ext>
                </a:extLst>
              </p:cNvPr>
              <p:cNvSpPr txBox="1"/>
              <p:nvPr/>
            </p:nvSpPr>
            <p:spPr>
              <a:xfrm>
                <a:off x="5267865" y="1759736"/>
                <a:ext cx="933872" cy="307777"/>
              </a:xfrm>
              <a:prstGeom prst="rect">
                <a:avLst/>
              </a:prstGeom>
              <a:noFill/>
            </p:spPr>
            <p:txBody>
              <a:bodyPr wrap="square" rtlCol="0">
                <a:spAutoFit/>
              </a:bodyPr>
              <a:lstStyle/>
              <a:p>
                <a:pPr algn="ctr"/>
                <a:r>
                  <a:rPr lang="en-US" sz="1400" dirty="0">
                    <a:solidFill>
                      <a:schemeClr val="bg1"/>
                    </a:solidFill>
                  </a:rPr>
                  <a:t>Act</a:t>
                </a:r>
                <a:endParaRPr lang="en-IN" sz="1400" dirty="0">
                  <a:solidFill>
                    <a:schemeClr val="bg1"/>
                  </a:solidFill>
                </a:endParaRPr>
              </a:p>
            </p:txBody>
          </p:sp>
          <p:sp>
            <p:nvSpPr>
              <p:cNvPr id="30" name="TextBox 29">
                <a:extLst>
                  <a:ext uri="{FF2B5EF4-FFF2-40B4-BE49-F238E27FC236}">
                    <a16:creationId xmlns:a16="http://schemas.microsoft.com/office/drawing/2014/main" id="{DD48C155-1291-5A72-46B5-73B902909622}"/>
                  </a:ext>
                </a:extLst>
              </p:cNvPr>
              <p:cNvSpPr txBox="1"/>
              <p:nvPr/>
            </p:nvSpPr>
            <p:spPr>
              <a:xfrm>
                <a:off x="7467779" y="3917372"/>
                <a:ext cx="1039856" cy="307777"/>
              </a:xfrm>
              <a:prstGeom prst="rect">
                <a:avLst/>
              </a:prstGeom>
              <a:noFill/>
            </p:spPr>
            <p:txBody>
              <a:bodyPr wrap="square" rtlCol="0">
                <a:spAutoFit/>
              </a:bodyPr>
              <a:lstStyle/>
              <a:p>
                <a:pPr algn="ctr"/>
                <a:r>
                  <a:rPr lang="en-US" sz="1400" dirty="0">
                    <a:solidFill>
                      <a:schemeClr val="bg1"/>
                    </a:solidFill>
                  </a:rPr>
                  <a:t>Automate</a:t>
                </a:r>
                <a:endParaRPr lang="en-IN" sz="1400" dirty="0">
                  <a:solidFill>
                    <a:schemeClr val="bg1"/>
                  </a:solidFill>
                </a:endParaRPr>
              </a:p>
            </p:txBody>
          </p:sp>
          <p:sp>
            <p:nvSpPr>
              <p:cNvPr id="32" name="TextBox 31">
                <a:extLst>
                  <a:ext uri="{FF2B5EF4-FFF2-40B4-BE49-F238E27FC236}">
                    <a16:creationId xmlns:a16="http://schemas.microsoft.com/office/drawing/2014/main" id="{3BFBF57E-0D86-00A1-89A0-A436ACB28124}"/>
                  </a:ext>
                </a:extLst>
              </p:cNvPr>
              <p:cNvSpPr txBox="1"/>
              <p:nvPr/>
            </p:nvSpPr>
            <p:spPr>
              <a:xfrm>
                <a:off x="5304661" y="6321096"/>
                <a:ext cx="933872" cy="307777"/>
              </a:xfrm>
              <a:prstGeom prst="rect">
                <a:avLst/>
              </a:prstGeom>
              <a:noFill/>
            </p:spPr>
            <p:txBody>
              <a:bodyPr wrap="square" rtlCol="0">
                <a:spAutoFit/>
              </a:bodyPr>
              <a:lstStyle/>
              <a:p>
                <a:pPr algn="ctr"/>
                <a:r>
                  <a:rPr lang="en-US" sz="1400" dirty="0">
                    <a:solidFill>
                      <a:schemeClr val="bg1"/>
                    </a:solidFill>
                  </a:rPr>
                  <a:t>Assist</a:t>
                </a:r>
                <a:endParaRPr lang="en-IN" sz="1400" dirty="0">
                  <a:solidFill>
                    <a:schemeClr val="bg1"/>
                  </a:solidFill>
                </a:endParaRPr>
              </a:p>
            </p:txBody>
          </p:sp>
          <p:sp>
            <p:nvSpPr>
              <p:cNvPr id="33" name="TextBox 32">
                <a:extLst>
                  <a:ext uri="{FF2B5EF4-FFF2-40B4-BE49-F238E27FC236}">
                    <a16:creationId xmlns:a16="http://schemas.microsoft.com/office/drawing/2014/main" id="{140BE11C-4658-8404-5375-0D5B7737A1DC}"/>
                  </a:ext>
                </a:extLst>
              </p:cNvPr>
              <p:cNvSpPr txBox="1"/>
              <p:nvPr/>
            </p:nvSpPr>
            <p:spPr>
              <a:xfrm>
                <a:off x="2942493" y="3917372"/>
                <a:ext cx="933872" cy="307777"/>
              </a:xfrm>
              <a:prstGeom prst="rect">
                <a:avLst/>
              </a:prstGeom>
              <a:noFill/>
            </p:spPr>
            <p:txBody>
              <a:bodyPr wrap="square" rtlCol="0">
                <a:spAutoFit/>
              </a:bodyPr>
              <a:lstStyle/>
              <a:p>
                <a:pPr algn="ctr"/>
                <a:r>
                  <a:rPr lang="en-US" sz="1400" dirty="0">
                    <a:solidFill>
                      <a:schemeClr val="bg1"/>
                    </a:solidFill>
                  </a:rPr>
                  <a:t>Analyze</a:t>
                </a:r>
                <a:endParaRPr lang="en-IN" sz="1400" dirty="0">
                  <a:solidFill>
                    <a:schemeClr val="bg1"/>
                  </a:solidFill>
                </a:endParaRPr>
              </a:p>
            </p:txBody>
          </p:sp>
          <p:pic>
            <p:nvPicPr>
              <p:cNvPr id="35" name="Graphic 34">
                <a:extLst>
                  <a:ext uri="{FF2B5EF4-FFF2-40B4-BE49-F238E27FC236}">
                    <a16:creationId xmlns:a16="http://schemas.microsoft.com/office/drawing/2014/main" id="{CEC815A0-0134-8D35-85B3-E40AE9C1F2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5857" y="5803793"/>
                <a:ext cx="464012" cy="449049"/>
              </a:xfrm>
              <a:prstGeom prst="rect">
                <a:avLst/>
              </a:prstGeom>
            </p:spPr>
          </p:pic>
          <p:pic>
            <p:nvPicPr>
              <p:cNvPr id="37" name="Graphic 36">
                <a:extLst>
                  <a:ext uri="{FF2B5EF4-FFF2-40B4-BE49-F238E27FC236}">
                    <a16:creationId xmlns:a16="http://schemas.microsoft.com/office/drawing/2014/main" id="{FA06A35F-9F61-3BD7-E28E-60AD1970B8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4366" y="5819304"/>
                <a:ext cx="445407" cy="433538"/>
              </a:xfrm>
              <a:prstGeom prst="rect">
                <a:avLst/>
              </a:prstGeom>
            </p:spPr>
          </p:pic>
          <p:pic>
            <p:nvPicPr>
              <p:cNvPr id="39" name="Graphic 38">
                <a:extLst>
                  <a:ext uri="{FF2B5EF4-FFF2-40B4-BE49-F238E27FC236}">
                    <a16:creationId xmlns:a16="http://schemas.microsoft.com/office/drawing/2014/main" id="{F9FD5897-0F68-4C7B-5509-A1A26AEEB49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0882" y="5400113"/>
                <a:ext cx="545139" cy="545139"/>
              </a:xfrm>
              <a:prstGeom prst="rect">
                <a:avLst/>
              </a:prstGeom>
            </p:spPr>
          </p:pic>
          <p:pic>
            <p:nvPicPr>
              <p:cNvPr id="41" name="Graphic 40">
                <a:extLst>
                  <a:ext uri="{FF2B5EF4-FFF2-40B4-BE49-F238E27FC236}">
                    <a16:creationId xmlns:a16="http://schemas.microsoft.com/office/drawing/2014/main" id="{A5AA59C5-F31D-FC61-14C7-15EB15D7D6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15532" y="3332956"/>
                <a:ext cx="487765" cy="487765"/>
              </a:xfrm>
              <a:prstGeom prst="rect">
                <a:avLst/>
              </a:prstGeom>
            </p:spPr>
          </p:pic>
          <p:pic>
            <p:nvPicPr>
              <p:cNvPr id="42" name="Graphic 41">
                <a:extLst>
                  <a:ext uri="{FF2B5EF4-FFF2-40B4-BE49-F238E27FC236}">
                    <a16:creationId xmlns:a16="http://schemas.microsoft.com/office/drawing/2014/main" id="{A347024E-9C9F-5817-838C-8B78C00128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6547" y="3322210"/>
                <a:ext cx="464012" cy="449049"/>
              </a:xfrm>
              <a:prstGeom prst="rect">
                <a:avLst/>
              </a:prstGeom>
            </p:spPr>
          </p:pic>
          <p:pic>
            <p:nvPicPr>
              <p:cNvPr id="44" name="Graphic 43">
                <a:extLst>
                  <a:ext uri="{FF2B5EF4-FFF2-40B4-BE49-F238E27FC236}">
                    <a16:creationId xmlns:a16="http://schemas.microsoft.com/office/drawing/2014/main" id="{091AE5B7-ABBD-79AA-A12E-FC71B2DB2C7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85857" y="1263145"/>
                <a:ext cx="464012" cy="427022"/>
              </a:xfrm>
              <a:prstGeom prst="rect">
                <a:avLst/>
              </a:prstGeom>
            </p:spPr>
          </p:pic>
          <p:pic>
            <p:nvPicPr>
              <p:cNvPr id="45" name="Graphic 44">
                <a:extLst>
                  <a:ext uri="{FF2B5EF4-FFF2-40B4-BE49-F238E27FC236}">
                    <a16:creationId xmlns:a16="http://schemas.microsoft.com/office/drawing/2014/main" id="{FC80B53C-709F-3713-20E4-BF2D8DF7DF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34366" y="1253910"/>
                <a:ext cx="445407" cy="433538"/>
              </a:xfrm>
              <a:prstGeom prst="rect">
                <a:avLst/>
              </a:prstGeom>
            </p:spPr>
          </p:pic>
          <p:pic>
            <p:nvPicPr>
              <p:cNvPr id="48" name="Graphic 47">
                <a:extLst>
                  <a:ext uri="{FF2B5EF4-FFF2-40B4-BE49-F238E27FC236}">
                    <a16:creationId xmlns:a16="http://schemas.microsoft.com/office/drawing/2014/main" id="{9FD34BDB-706E-6FA2-8EB2-F1F748489C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2217" y="913950"/>
                <a:ext cx="445408" cy="455985"/>
              </a:xfrm>
              <a:prstGeom prst="rect">
                <a:avLst/>
              </a:prstGeom>
            </p:spPr>
          </p:pic>
          <p:pic>
            <p:nvPicPr>
              <p:cNvPr id="50" name="Graphic 49">
                <a:extLst>
                  <a:ext uri="{FF2B5EF4-FFF2-40B4-BE49-F238E27FC236}">
                    <a16:creationId xmlns:a16="http://schemas.microsoft.com/office/drawing/2014/main" id="{3ACB208D-A4E7-3C69-76BB-40DA4B9EA92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8790" y="3320906"/>
                <a:ext cx="498559" cy="637864"/>
              </a:xfrm>
              <a:prstGeom prst="rect">
                <a:avLst/>
              </a:prstGeom>
            </p:spPr>
          </p:pic>
        </p:grpSp>
        <p:sp>
          <p:nvSpPr>
            <p:cNvPr id="7" name="Half Frame 6">
              <a:extLst>
                <a:ext uri="{FF2B5EF4-FFF2-40B4-BE49-F238E27FC236}">
                  <a16:creationId xmlns:a16="http://schemas.microsoft.com/office/drawing/2014/main" id="{122C886E-EE6B-99E1-EA9F-31686CD16202}"/>
                </a:ext>
              </a:extLst>
            </p:cNvPr>
            <p:cNvSpPr/>
            <p:nvPr/>
          </p:nvSpPr>
          <p:spPr>
            <a:xfrm rot="12123411">
              <a:off x="8014806" y="2490450"/>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Half Frame 7">
              <a:extLst>
                <a:ext uri="{FF2B5EF4-FFF2-40B4-BE49-F238E27FC236}">
                  <a16:creationId xmlns:a16="http://schemas.microsoft.com/office/drawing/2014/main" id="{ACD2A6CA-8748-2E07-591D-96DB6340FC6F}"/>
                </a:ext>
              </a:extLst>
            </p:cNvPr>
            <p:cNvSpPr/>
            <p:nvPr/>
          </p:nvSpPr>
          <p:spPr>
            <a:xfrm rot="17625746">
              <a:off x="6852014" y="5380671"/>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alf Frame 8">
              <a:extLst>
                <a:ext uri="{FF2B5EF4-FFF2-40B4-BE49-F238E27FC236}">
                  <a16:creationId xmlns:a16="http://schemas.microsoft.com/office/drawing/2014/main" id="{9690365B-19FB-C69A-1C5B-1A15A3CC29CC}"/>
                </a:ext>
              </a:extLst>
            </p:cNvPr>
            <p:cNvSpPr/>
            <p:nvPr/>
          </p:nvSpPr>
          <p:spPr>
            <a:xfrm rot="1491040">
              <a:off x="4013759" y="4129024"/>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alf Frame 9">
              <a:extLst>
                <a:ext uri="{FF2B5EF4-FFF2-40B4-BE49-F238E27FC236}">
                  <a16:creationId xmlns:a16="http://schemas.microsoft.com/office/drawing/2014/main" id="{B978DE37-7ED0-66E9-2120-4618D71876CA}"/>
                </a:ext>
              </a:extLst>
            </p:cNvPr>
            <p:cNvSpPr/>
            <p:nvPr/>
          </p:nvSpPr>
          <p:spPr>
            <a:xfrm rot="6397745">
              <a:off x="5282513" y="1357449"/>
              <a:ext cx="108000" cy="108000"/>
            </a:xfrm>
            <a:prstGeom prst="half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5339DBC7-871C-7659-6BDA-ECAD19D6D0B5}"/>
              </a:ext>
            </a:extLst>
          </p:cNvPr>
          <p:cNvSpPr txBox="1"/>
          <p:nvPr/>
        </p:nvSpPr>
        <p:spPr>
          <a:xfrm>
            <a:off x="265597" y="475751"/>
            <a:ext cx="3690879" cy="166199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ACT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Turn ideas into organizational solutions by enabling everyone to build custom apps that solve business challenges.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Quickly build low-code business websites for delivering vital information and services to your customers.</a:t>
            </a:r>
          </a:p>
          <a:p>
            <a:pPr marL="285750" indent="-285750">
              <a:buFont typeface="Arial" panose="020B0604020202020204" pitchFamily="34" charset="0"/>
              <a:buChar char="•"/>
            </a:pPr>
            <a:endParaRPr lang="en-IN" sz="1200" dirty="0"/>
          </a:p>
        </p:txBody>
      </p:sp>
      <p:sp>
        <p:nvSpPr>
          <p:cNvPr id="20" name="Title 19">
            <a:extLst>
              <a:ext uri="{FF2B5EF4-FFF2-40B4-BE49-F238E27FC236}">
                <a16:creationId xmlns:a16="http://schemas.microsoft.com/office/drawing/2014/main" id="{5F9C3007-B933-3B8A-624F-9B473A3104FB}"/>
              </a:ext>
            </a:extLst>
          </p:cNvPr>
          <p:cNvSpPr>
            <a:spLocks noGrp="1"/>
          </p:cNvSpPr>
          <p:nvPr>
            <p:ph type="title"/>
          </p:nvPr>
        </p:nvSpPr>
        <p:spPr>
          <a:xfrm>
            <a:off x="10296" y="4427"/>
            <a:ext cx="12181703" cy="611983"/>
          </a:xfrm>
        </p:spPr>
        <p:txBody>
          <a:bodyPr>
            <a:normAutofit/>
          </a:bodyPr>
          <a:lstStyle/>
          <a:p>
            <a:pPr algn="l"/>
            <a:r>
              <a:rPr lang="en-US" dirty="0"/>
              <a:t>Power Platform: AN Introduction</a:t>
            </a:r>
            <a:endParaRPr lang="en-IN" dirty="0"/>
          </a:p>
        </p:txBody>
      </p:sp>
      <p:sp>
        <p:nvSpPr>
          <p:cNvPr id="24" name="TextBox 23">
            <a:extLst>
              <a:ext uri="{FF2B5EF4-FFF2-40B4-BE49-F238E27FC236}">
                <a16:creationId xmlns:a16="http://schemas.microsoft.com/office/drawing/2014/main" id="{6F20E90A-4C88-F631-A36E-A0A4D3E105F8}"/>
              </a:ext>
            </a:extLst>
          </p:cNvPr>
          <p:cNvSpPr txBox="1"/>
          <p:nvPr/>
        </p:nvSpPr>
        <p:spPr>
          <a:xfrm>
            <a:off x="8885617" y="440146"/>
            <a:ext cx="369087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AUTOMATE</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Boost business productivity to get more done by giving everyone the ability to automate organizational processes.</a:t>
            </a:r>
            <a:endParaRPr lang="en-IN" sz="12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CB76820-A1D1-DDF4-9BB9-97AFB98B3CCD}"/>
              </a:ext>
            </a:extLst>
          </p:cNvPr>
          <p:cNvSpPr txBox="1"/>
          <p:nvPr/>
        </p:nvSpPr>
        <p:spPr>
          <a:xfrm>
            <a:off x="8885617" y="4792829"/>
            <a:ext cx="3306383" cy="166199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ASSIST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Easily build chatbots to engage conversationally with your customers and employees—no coding required</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Quickly build low-code business websites for delivering vital information and services to your customers.</a:t>
            </a:r>
          </a:p>
          <a:p>
            <a:pPr marL="285750" indent="-285750">
              <a:buFont typeface="Arial" panose="020B0604020202020204" pitchFamily="34" charset="0"/>
              <a:buChar char="•"/>
            </a:pPr>
            <a:r>
              <a:rPr lang="en-US" sz="1200" b="0" i="0" dirty="0">
                <a:solidFill>
                  <a:srgbClr val="191919"/>
                </a:solidFill>
                <a:effectLst/>
                <a:latin typeface="Segoe UI" panose="020B0502040204020203" pitchFamily="34" charset="0"/>
              </a:rPr>
              <a:t>ed.</a:t>
            </a:r>
            <a:endParaRPr lang="en-IN" sz="1200"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6623D356-A3B0-5190-1812-F71A04C90925}"/>
              </a:ext>
            </a:extLst>
          </p:cNvPr>
          <p:cNvSpPr txBox="1"/>
          <p:nvPr/>
        </p:nvSpPr>
        <p:spPr>
          <a:xfrm>
            <a:off x="295925" y="4787752"/>
            <a:ext cx="369087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ASSIST</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Make informed, confident business decisions by putting data-driven insights into everyone’s hands.</a:t>
            </a:r>
          </a:p>
          <a:p>
            <a:pPr marL="285750" indent="-285750">
              <a:buFont typeface="Arial" panose="020B0604020202020204" pitchFamily="34" charset="0"/>
              <a:buChar char="•"/>
            </a:pPr>
            <a:r>
              <a:rPr lang="en-US" sz="1200" b="0" i="0" dirty="0">
                <a:solidFill>
                  <a:srgbClr val="191919"/>
                </a:solidFill>
                <a:effectLst/>
                <a:latin typeface="Segoe UI" panose="020B0502040204020203" pitchFamily="34" charset="0"/>
              </a:rPr>
              <a:t>ed.</a:t>
            </a:r>
            <a:endParaRPr lang="en-IN" sz="12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7C21B60B-CE8E-F242-BD53-07AC9CAFDCF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85490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6"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3D0-2B1B-2574-2922-8F08BE43429E}"/>
              </a:ext>
            </a:extLst>
          </p:cNvPr>
          <p:cNvSpPr>
            <a:spLocks noGrp="1"/>
          </p:cNvSpPr>
          <p:nvPr>
            <p:ph type="title"/>
          </p:nvPr>
        </p:nvSpPr>
        <p:spPr>
          <a:xfrm>
            <a:off x="0" y="0"/>
            <a:ext cx="10353761" cy="1326321"/>
          </a:xfrm>
        </p:spPr>
        <p:txBody>
          <a:bodyPr/>
          <a:lstStyle/>
          <a:p>
            <a:pPr algn="l"/>
            <a:r>
              <a:rPr lang="en-US" dirty="0"/>
              <a:t>Power Automate: an Introduction</a:t>
            </a:r>
            <a:endParaRPr lang="en-IN" dirty="0"/>
          </a:p>
        </p:txBody>
      </p:sp>
      <p:sp>
        <p:nvSpPr>
          <p:cNvPr id="3" name="Content Placeholder 2">
            <a:extLst>
              <a:ext uri="{FF2B5EF4-FFF2-40B4-BE49-F238E27FC236}">
                <a16:creationId xmlns:a16="http://schemas.microsoft.com/office/drawing/2014/main" id="{35F57CCD-0DC3-0888-B1DC-E7D72563A14B}"/>
              </a:ext>
            </a:extLst>
          </p:cNvPr>
          <p:cNvSpPr>
            <a:spLocks noGrp="1"/>
          </p:cNvSpPr>
          <p:nvPr>
            <p:ph idx="1"/>
          </p:nvPr>
        </p:nvSpPr>
        <p:spPr>
          <a:xfrm>
            <a:off x="-1" y="1024909"/>
            <a:ext cx="10353762" cy="5550061"/>
          </a:xfrm>
        </p:spPr>
        <p:txBody>
          <a:bodyPr>
            <a:normAutofit lnSpcReduction="10000"/>
          </a:bodyPr>
          <a:lstStyle/>
          <a:p>
            <a:r>
              <a:rPr lang="en-US" dirty="0"/>
              <a:t>Power Automate is a set Low Code automation workflow services provided as part of the Power Platform</a:t>
            </a:r>
          </a:p>
          <a:p>
            <a:r>
              <a:rPr lang="en-US" dirty="0"/>
              <a:t>With hundreds of connectors and pre built templates, automation of mundane tasks and mission critical tasks is very easy</a:t>
            </a:r>
          </a:p>
          <a:p>
            <a:r>
              <a:rPr lang="en-US" dirty="0"/>
              <a:t>Power Automate Generally Comprises of Following Different Flows</a:t>
            </a:r>
          </a:p>
          <a:p>
            <a:pPr lvl="1"/>
            <a:r>
              <a:rPr lang="en-US" b="1" dirty="0"/>
              <a:t>Digital Process Automation Flows</a:t>
            </a:r>
            <a:r>
              <a:rPr lang="en-US" dirty="0"/>
              <a:t>: These are the flows used to automate business processes like approvals, teams creation, employee onboarding etc. These flows can be scheduled, automated, triggered from mobiles using Power Automate mobile etc.</a:t>
            </a:r>
          </a:p>
          <a:p>
            <a:pPr lvl="1"/>
            <a:r>
              <a:rPr lang="en-US" b="1" dirty="0"/>
              <a:t>Robotic Process Automation</a:t>
            </a:r>
            <a:r>
              <a:rPr lang="en-US" dirty="0"/>
              <a:t>: Also called as desktop flows, these allows the developers to automate the tasks where generally APIs are not available to communicated with the systems. E.g. To automate policy issuance when the insurance system does not have API and is very old. This serves as a robust midterm continuity  solution before the legacy system modernization</a:t>
            </a:r>
          </a:p>
          <a:p>
            <a:pPr lvl="1"/>
            <a:r>
              <a:rPr lang="en-US" b="1" dirty="0"/>
              <a:t>Business Process Flow</a:t>
            </a:r>
            <a:r>
              <a:rPr lang="en-US" dirty="0"/>
              <a:t>: These flows provide a guided experience to get work done or achieve data entry. E.g. A business process flow to control how the machine part moves on the assembly line through production to quality control to shipping</a:t>
            </a:r>
          </a:p>
          <a:p>
            <a:pPr lvl="1"/>
            <a:endParaRPr lang="en-US" dirty="0"/>
          </a:p>
          <a:p>
            <a:endParaRPr lang="en-IN" dirty="0"/>
          </a:p>
        </p:txBody>
      </p:sp>
      <p:pic>
        <p:nvPicPr>
          <p:cNvPr id="4" name="Picture 3">
            <a:extLst>
              <a:ext uri="{FF2B5EF4-FFF2-40B4-BE49-F238E27FC236}">
                <a16:creationId xmlns:a16="http://schemas.microsoft.com/office/drawing/2014/main" id="{068DBCB3-FDAF-1E7A-3BF5-FCB6A625D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78806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3D0-2B1B-2574-2922-8F08BE43429E}"/>
              </a:ext>
            </a:extLst>
          </p:cNvPr>
          <p:cNvSpPr>
            <a:spLocks noGrp="1"/>
          </p:cNvSpPr>
          <p:nvPr>
            <p:ph type="title"/>
          </p:nvPr>
        </p:nvSpPr>
        <p:spPr>
          <a:xfrm>
            <a:off x="0" y="0"/>
            <a:ext cx="10353761" cy="1326321"/>
          </a:xfrm>
        </p:spPr>
        <p:txBody>
          <a:bodyPr/>
          <a:lstStyle/>
          <a:p>
            <a:pPr algn="l"/>
            <a:r>
              <a:rPr lang="en-US" dirty="0"/>
              <a:t>Logic Apps: An Introduction</a:t>
            </a:r>
            <a:endParaRPr lang="en-IN" dirty="0"/>
          </a:p>
        </p:txBody>
      </p:sp>
      <p:sp>
        <p:nvSpPr>
          <p:cNvPr id="3" name="Content Placeholder 2">
            <a:extLst>
              <a:ext uri="{FF2B5EF4-FFF2-40B4-BE49-F238E27FC236}">
                <a16:creationId xmlns:a16="http://schemas.microsoft.com/office/drawing/2014/main" id="{35F57CCD-0DC3-0888-B1DC-E7D72563A14B}"/>
              </a:ext>
            </a:extLst>
          </p:cNvPr>
          <p:cNvSpPr>
            <a:spLocks noGrp="1"/>
          </p:cNvSpPr>
          <p:nvPr>
            <p:ph idx="1"/>
          </p:nvPr>
        </p:nvSpPr>
        <p:spPr>
          <a:xfrm>
            <a:off x="-1" y="1024909"/>
            <a:ext cx="10353762" cy="5550061"/>
          </a:xfrm>
        </p:spPr>
        <p:txBody>
          <a:bodyPr>
            <a:normAutofit/>
          </a:bodyPr>
          <a:lstStyle/>
          <a:p>
            <a:r>
              <a:rPr lang="en-US" dirty="0"/>
              <a:t>Azure Logic Apps is a cloud platform to create and run automated workflows using the low code software design paradigm.</a:t>
            </a:r>
          </a:p>
          <a:p>
            <a:r>
              <a:rPr lang="en-US" dirty="0"/>
              <a:t>With hundreds of connectors and pre built templates, automation of mundane tasks and mission critical tasks is very easy</a:t>
            </a:r>
          </a:p>
          <a:p>
            <a:r>
              <a:rPr lang="en-US" dirty="0"/>
              <a:t>Azure Logic Apps generally come in two flavors</a:t>
            </a:r>
          </a:p>
          <a:p>
            <a:pPr lvl="1"/>
            <a:r>
              <a:rPr lang="en-US" dirty="0"/>
              <a:t>Consumption : This mode allows the organization to deploy the logic apps in a multi tenant environment</a:t>
            </a:r>
          </a:p>
          <a:p>
            <a:pPr lvl="1"/>
            <a:r>
              <a:rPr lang="en-US" dirty="0"/>
              <a:t>Standard: This mode allows the organization to get dedicated compute and storage space</a:t>
            </a:r>
          </a:p>
          <a:p>
            <a:endParaRPr lang="en-IN" dirty="0"/>
          </a:p>
        </p:txBody>
      </p:sp>
      <p:pic>
        <p:nvPicPr>
          <p:cNvPr id="4" name="Picture 3">
            <a:extLst>
              <a:ext uri="{FF2B5EF4-FFF2-40B4-BE49-F238E27FC236}">
                <a16:creationId xmlns:a16="http://schemas.microsoft.com/office/drawing/2014/main" id="{79F3529B-F672-4033-64AB-3F158CFE3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31747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E644-7544-CDD1-E7AA-FF535508B4A9}"/>
              </a:ext>
            </a:extLst>
          </p:cNvPr>
          <p:cNvSpPr>
            <a:spLocks noGrp="1"/>
          </p:cNvSpPr>
          <p:nvPr>
            <p:ph type="title"/>
          </p:nvPr>
        </p:nvSpPr>
        <p:spPr>
          <a:xfrm>
            <a:off x="0" y="0"/>
            <a:ext cx="10353761" cy="1326321"/>
          </a:xfrm>
        </p:spPr>
        <p:txBody>
          <a:bodyPr/>
          <a:lstStyle/>
          <a:p>
            <a:pPr algn="l"/>
            <a:r>
              <a:rPr lang="en-US" dirty="0"/>
              <a:t>Comparison parameters</a:t>
            </a:r>
            <a:endParaRPr lang="en-IN" dirty="0"/>
          </a:p>
        </p:txBody>
      </p:sp>
      <p:sp>
        <p:nvSpPr>
          <p:cNvPr id="3" name="Content Placeholder 2">
            <a:extLst>
              <a:ext uri="{FF2B5EF4-FFF2-40B4-BE49-F238E27FC236}">
                <a16:creationId xmlns:a16="http://schemas.microsoft.com/office/drawing/2014/main" id="{20F7AFCC-FC0E-6FCE-4B32-05339E084112}"/>
              </a:ext>
            </a:extLst>
          </p:cNvPr>
          <p:cNvSpPr>
            <a:spLocks noGrp="1"/>
          </p:cNvSpPr>
          <p:nvPr>
            <p:ph idx="1"/>
          </p:nvPr>
        </p:nvSpPr>
        <p:spPr>
          <a:xfrm>
            <a:off x="-1" y="1326321"/>
            <a:ext cx="10353762" cy="3695136"/>
          </a:xfrm>
        </p:spPr>
        <p:txBody>
          <a:bodyPr/>
          <a:lstStyle/>
          <a:p>
            <a:r>
              <a:rPr lang="en-US" dirty="0"/>
              <a:t>Service Subscription</a:t>
            </a:r>
          </a:p>
          <a:p>
            <a:r>
              <a:rPr lang="en-US" dirty="0"/>
              <a:t>Service Organization </a:t>
            </a:r>
          </a:p>
          <a:p>
            <a:r>
              <a:rPr lang="en-US" dirty="0"/>
              <a:t>Security</a:t>
            </a:r>
          </a:p>
          <a:p>
            <a:r>
              <a:rPr lang="en-US" dirty="0"/>
              <a:t>Design and Build</a:t>
            </a:r>
          </a:p>
          <a:p>
            <a:r>
              <a:rPr lang="en-US" dirty="0"/>
              <a:t>Operations and ALM</a:t>
            </a:r>
          </a:p>
          <a:p>
            <a:r>
              <a:rPr lang="en-US" dirty="0"/>
              <a:t>Governance</a:t>
            </a:r>
          </a:p>
        </p:txBody>
      </p:sp>
      <p:pic>
        <p:nvPicPr>
          <p:cNvPr id="4" name="Picture 3">
            <a:extLst>
              <a:ext uri="{FF2B5EF4-FFF2-40B4-BE49-F238E27FC236}">
                <a16:creationId xmlns:a16="http://schemas.microsoft.com/office/drawing/2014/main" id="{5E36D856-F1E7-EE70-A6A3-5DB1C397E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215931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A0A9-9A5C-CD8A-98BF-3249431AC50E}"/>
              </a:ext>
            </a:extLst>
          </p:cNvPr>
          <p:cNvSpPr>
            <a:spLocks noGrp="1"/>
          </p:cNvSpPr>
          <p:nvPr>
            <p:ph type="title"/>
          </p:nvPr>
        </p:nvSpPr>
        <p:spPr>
          <a:xfrm>
            <a:off x="730915" y="0"/>
            <a:ext cx="10353761" cy="1325563"/>
          </a:xfrm>
        </p:spPr>
        <p:txBody>
          <a:bodyPr/>
          <a:lstStyle/>
          <a:p>
            <a:r>
              <a:rPr lang="en-US" dirty="0"/>
              <a:t>Service Subscription</a:t>
            </a:r>
            <a:endParaRPr lang="en-IN" dirty="0"/>
          </a:p>
        </p:txBody>
      </p:sp>
      <p:sp>
        <p:nvSpPr>
          <p:cNvPr id="3" name="Text Placeholder 2">
            <a:extLst>
              <a:ext uri="{FF2B5EF4-FFF2-40B4-BE49-F238E27FC236}">
                <a16:creationId xmlns:a16="http://schemas.microsoft.com/office/drawing/2014/main" id="{28B7FA79-660B-187E-C28D-8DD193B2AC9B}"/>
              </a:ext>
            </a:extLst>
          </p:cNvPr>
          <p:cNvSpPr>
            <a:spLocks noGrp="1"/>
          </p:cNvSpPr>
          <p:nvPr>
            <p:ph type="body" idx="1"/>
          </p:nvPr>
        </p:nvSpPr>
        <p:spPr>
          <a:xfrm>
            <a:off x="1028596" y="1156503"/>
            <a:ext cx="4879199" cy="823912"/>
          </a:xfrm>
        </p:spPr>
        <p:txBody>
          <a:bodyPr/>
          <a:lstStyle/>
          <a:p>
            <a:r>
              <a:rPr lang="en-US" dirty="0"/>
              <a:t>Power Automate</a:t>
            </a:r>
            <a:endParaRPr lang="en-IN" dirty="0"/>
          </a:p>
        </p:txBody>
      </p:sp>
      <p:sp>
        <p:nvSpPr>
          <p:cNvPr id="4" name="Content Placeholder 3">
            <a:extLst>
              <a:ext uri="{FF2B5EF4-FFF2-40B4-BE49-F238E27FC236}">
                <a16:creationId xmlns:a16="http://schemas.microsoft.com/office/drawing/2014/main" id="{176A976E-694D-9FAC-4D3C-987BEB3791B5}"/>
              </a:ext>
            </a:extLst>
          </p:cNvPr>
          <p:cNvSpPr>
            <a:spLocks noGrp="1"/>
          </p:cNvSpPr>
          <p:nvPr>
            <p:ph sz="half" idx="2"/>
          </p:nvPr>
        </p:nvSpPr>
        <p:spPr>
          <a:xfrm>
            <a:off x="1028596" y="2109306"/>
            <a:ext cx="4879199" cy="2878968"/>
          </a:xfrm>
        </p:spPr>
        <p:txBody>
          <a:bodyPr/>
          <a:lstStyle/>
          <a:p>
            <a:r>
              <a:rPr lang="en-US" dirty="0"/>
              <a:t>Software as a Service offering</a:t>
            </a:r>
          </a:p>
          <a:p>
            <a:r>
              <a:rPr lang="en-US" dirty="0"/>
              <a:t>Multi Tenant in nature</a:t>
            </a:r>
          </a:p>
          <a:p>
            <a:r>
              <a:rPr lang="en-US" dirty="0"/>
              <a:t>Integrated out of box with the organization Azure Active Directory</a:t>
            </a:r>
            <a:endParaRPr lang="en-IN" dirty="0"/>
          </a:p>
        </p:txBody>
      </p:sp>
      <p:sp>
        <p:nvSpPr>
          <p:cNvPr id="5" name="Text Placeholder 4">
            <a:extLst>
              <a:ext uri="{FF2B5EF4-FFF2-40B4-BE49-F238E27FC236}">
                <a16:creationId xmlns:a16="http://schemas.microsoft.com/office/drawing/2014/main" id="{F2A8E9B9-F785-2FA3-5C22-3785A029C51B}"/>
              </a:ext>
            </a:extLst>
          </p:cNvPr>
          <p:cNvSpPr>
            <a:spLocks noGrp="1"/>
          </p:cNvSpPr>
          <p:nvPr>
            <p:ph type="body" sz="quarter" idx="3"/>
          </p:nvPr>
        </p:nvSpPr>
        <p:spPr>
          <a:xfrm>
            <a:off x="6205476" y="1156503"/>
            <a:ext cx="4865554" cy="823912"/>
          </a:xfrm>
        </p:spPr>
        <p:txBody>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068B427-039C-9CC7-B5D4-F412FFDFFAFE}"/>
              </a:ext>
            </a:extLst>
          </p:cNvPr>
          <p:cNvSpPr>
            <a:spLocks noGrp="1"/>
          </p:cNvSpPr>
          <p:nvPr>
            <p:ph sz="quarter" idx="4"/>
          </p:nvPr>
        </p:nvSpPr>
        <p:spPr>
          <a:xfrm>
            <a:off x="6205477" y="2109306"/>
            <a:ext cx="4879200" cy="2878968"/>
          </a:xfrm>
        </p:spPr>
        <p:txBody>
          <a:bodyPr/>
          <a:lstStyle/>
          <a:p>
            <a:r>
              <a:rPr lang="en-US" dirty="0"/>
              <a:t>Platform as a Service Offering</a:t>
            </a:r>
          </a:p>
          <a:p>
            <a:r>
              <a:rPr lang="en-US" dirty="0"/>
              <a:t>Supports both multi tenant (Consumption) and single tenant (Standard) options</a:t>
            </a:r>
          </a:p>
          <a:p>
            <a:r>
              <a:rPr lang="en-US" dirty="0"/>
              <a:t>Integrated out of the box with Azure Active Directory</a:t>
            </a:r>
            <a:endParaRPr lang="en-IN" dirty="0"/>
          </a:p>
        </p:txBody>
      </p:sp>
      <p:pic>
        <p:nvPicPr>
          <p:cNvPr id="7" name="Picture 6">
            <a:extLst>
              <a:ext uri="{FF2B5EF4-FFF2-40B4-BE49-F238E27FC236}">
                <a16:creationId xmlns:a16="http://schemas.microsoft.com/office/drawing/2014/main" id="{88CA880F-0F3C-5258-9710-8A0D579AC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101648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A0A9-9A5C-CD8A-98BF-3249431AC50E}"/>
              </a:ext>
            </a:extLst>
          </p:cNvPr>
          <p:cNvSpPr>
            <a:spLocks noGrp="1"/>
          </p:cNvSpPr>
          <p:nvPr>
            <p:ph type="title"/>
          </p:nvPr>
        </p:nvSpPr>
        <p:spPr>
          <a:xfrm>
            <a:off x="730915" y="0"/>
            <a:ext cx="10353761" cy="470263"/>
          </a:xfrm>
        </p:spPr>
        <p:txBody>
          <a:bodyPr>
            <a:normAutofit fontScale="90000"/>
          </a:bodyPr>
          <a:lstStyle/>
          <a:p>
            <a:r>
              <a:rPr lang="en-US" dirty="0"/>
              <a:t>Service Organization</a:t>
            </a:r>
            <a:endParaRPr lang="en-IN" dirty="0"/>
          </a:p>
        </p:txBody>
      </p:sp>
      <p:sp>
        <p:nvSpPr>
          <p:cNvPr id="3" name="Text Placeholder 2">
            <a:extLst>
              <a:ext uri="{FF2B5EF4-FFF2-40B4-BE49-F238E27FC236}">
                <a16:creationId xmlns:a16="http://schemas.microsoft.com/office/drawing/2014/main" id="{28B7FA79-660B-187E-C28D-8DD193B2AC9B}"/>
              </a:ext>
            </a:extLst>
          </p:cNvPr>
          <p:cNvSpPr>
            <a:spLocks noGrp="1"/>
          </p:cNvSpPr>
          <p:nvPr>
            <p:ph type="body" idx="1"/>
          </p:nvPr>
        </p:nvSpPr>
        <p:spPr>
          <a:xfrm>
            <a:off x="1028593" y="470263"/>
            <a:ext cx="4879199" cy="393623"/>
          </a:xfrm>
        </p:spPr>
        <p:txBody>
          <a:bodyPr>
            <a:normAutofit fontScale="92500" lnSpcReduction="10000"/>
          </a:bodyPr>
          <a:lstStyle/>
          <a:p>
            <a:r>
              <a:rPr lang="en-US" dirty="0"/>
              <a:t>Power Automate</a:t>
            </a:r>
            <a:endParaRPr lang="en-IN" dirty="0"/>
          </a:p>
        </p:txBody>
      </p:sp>
      <p:sp>
        <p:nvSpPr>
          <p:cNvPr id="4" name="Content Placeholder 3">
            <a:extLst>
              <a:ext uri="{FF2B5EF4-FFF2-40B4-BE49-F238E27FC236}">
                <a16:creationId xmlns:a16="http://schemas.microsoft.com/office/drawing/2014/main" id="{176A976E-694D-9FAC-4D3C-987BEB3791B5}"/>
              </a:ext>
            </a:extLst>
          </p:cNvPr>
          <p:cNvSpPr>
            <a:spLocks noGrp="1"/>
          </p:cNvSpPr>
          <p:nvPr>
            <p:ph sz="half" idx="2"/>
          </p:nvPr>
        </p:nvSpPr>
        <p:spPr>
          <a:xfrm>
            <a:off x="1036405" y="784735"/>
            <a:ext cx="4879199" cy="3690603"/>
          </a:xfrm>
        </p:spPr>
        <p:txBody>
          <a:bodyPr>
            <a:normAutofit fontScale="47500" lnSpcReduction="20000"/>
          </a:bodyPr>
          <a:lstStyle/>
          <a:p>
            <a:r>
              <a:rPr lang="en-US" dirty="0"/>
              <a:t>Power platform is organized based on the concept of the environments</a:t>
            </a:r>
          </a:p>
          <a:p>
            <a:r>
              <a:rPr lang="en-US" dirty="0"/>
              <a:t>Each environment is a separate entity which allows the org admins to set separate security policies and governance guidelines</a:t>
            </a:r>
          </a:p>
          <a:p>
            <a:r>
              <a:rPr lang="en-US" dirty="0"/>
              <a:t>Access to the environments and the power automates can be controlled using Security Groups, Teams and Business Units</a:t>
            </a:r>
          </a:p>
          <a:p>
            <a:r>
              <a:rPr lang="en-US" dirty="0"/>
              <a:t>Power Automate resided under an environment</a:t>
            </a:r>
          </a:p>
          <a:p>
            <a:r>
              <a:rPr lang="en-US" dirty="0"/>
              <a:t>Power Automates can be built directly under context of the user in the environment and also can be grouped together in solutions to manage the ALM in a better way</a:t>
            </a:r>
          </a:p>
          <a:p>
            <a:r>
              <a:rPr lang="en-US" dirty="0"/>
              <a:t>Power Automate can be accessed/ built/managed through the power automate portal which provides a stream line view of the related activities</a:t>
            </a:r>
          </a:p>
          <a:p>
            <a:endParaRPr lang="en-US" dirty="0"/>
          </a:p>
          <a:p>
            <a:endParaRPr lang="en-IN" dirty="0"/>
          </a:p>
        </p:txBody>
      </p:sp>
      <p:sp>
        <p:nvSpPr>
          <p:cNvPr id="5" name="Text Placeholder 4">
            <a:extLst>
              <a:ext uri="{FF2B5EF4-FFF2-40B4-BE49-F238E27FC236}">
                <a16:creationId xmlns:a16="http://schemas.microsoft.com/office/drawing/2014/main" id="{F2A8E9B9-F785-2FA3-5C22-3785A029C51B}"/>
              </a:ext>
            </a:extLst>
          </p:cNvPr>
          <p:cNvSpPr>
            <a:spLocks noGrp="1"/>
          </p:cNvSpPr>
          <p:nvPr>
            <p:ph type="body" sz="quarter" idx="3"/>
          </p:nvPr>
        </p:nvSpPr>
        <p:spPr>
          <a:xfrm>
            <a:off x="6063457" y="464652"/>
            <a:ext cx="4865554" cy="393623"/>
          </a:xfrm>
        </p:spPr>
        <p:txBody>
          <a:bodyPr>
            <a:normAutofit fontScale="92500" lnSpcReduction="10000"/>
          </a:bodyPr>
          <a:lstStyle/>
          <a:p>
            <a:r>
              <a:rPr lang="en-US" dirty="0"/>
              <a:t>Azure Logic Apps</a:t>
            </a:r>
            <a:endParaRPr lang="en-IN" dirty="0"/>
          </a:p>
        </p:txBody>
      </p:sp>
      <p:sp>
        <p:nvSpPr>
          <p:cNvPr id="6" name="Content Placeholder 5">
            <a:extLst>
              <a:ext uri="{FF2B5EF4-FFF2-40B4-BE49-F238E27FC236}">
                <a16:creationId xmlns:a16="http://schemas.microsoft.com/office/drawing/2014/main" id="{9068B427-039C-9CC7-B5D4-F412FFDFFAFE}"/>
              </a:ext>
            </a:extLst>
          </p:cNvPr>
          <p:cNvSpPr>
            <a:spLocks noGrp="1"/>
          </p:cNvSpPr>
          <p:nvPr>
            <p:ph sz="quarter" idx="4"/>
          </p:nvPr>
        </p:nvSpPr>
        <p:spPr>
          <a:xfrm>
            <a:off x="6096000" y="826100"/>
            <a:ext cx="4879200" cy="2602900"/>
          </a:xfrm>
        </p:spPr>
        <p:txBody>
          <a:bodyPr>
            <a:normAutofit fontScale="47500" lnSpcReduction="20000"/>
          </a:bodyPr>
          <a:lstStyle/>
          <a:p>
            <a:r>
              <a:rPr lang="en-US" dirty="0"/>
              <a:t>Azure resources are organized using a hierarchy of the Subscription &gt; Resource Groups</a:t>
            </a:r>
          </a:p>
          <a:p>
            <a:r>
              <a:rPr lang="en-US" dirty="0"/>
              <a:t>Each subscription and resource group and logic app is a separate entity and allows the org admins to setup security and governance guidelines in a hierarchical as well as the individual fashion</a:t>
            </a:r>
          </a:p>
          <a:p>
            <a:r>
              <a:rPr lang="en-US" dirty="0"/>
              <a:t>Access to the Azure Logic Apps can be controlled using Access to Subscription, Resource group and individual logic app using Role Based Access Control</a:t>
            </a:r>
          </a:p>
          <a:p>
            <a:r>
              <a:rPr lang="en-US" dirty="0"/>
              <a:t>Azure Logic Apps need to be built under the context of the resource group</a:t>
            </a:r>
          </a:p>
          <a:p>
            <a:r>
              <a:rPr lang="en-US" dirty="0"/>
              <a:t>Azure Logic Apps can built and deployed using Azure Portal or Visual Studio Code or Visual Studio. The portal experience is generic in nature and derives from the standard experience for most Azure Services</a:t>
            </a:r>
            <a:endParaRPr lang="en-IN" dirty="0"/>
          </a:p>
        </p:txBody>
      </p:sp>
      <p:pic>
        <p:nvPicPr>
          <p:cNvPr id="9" name="Picture 8">
            <a:extLst>
              <a:ext uri="{FF2B5EF4-FFF2-40B4-BE49-F238E27FC236}">
                <a16:creationId xmlns:a16="http://schemas.microsoft.com/office/drawing/2014/main" id="{9D76BFFB-9E14-E0CA-B040-E183A1882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59" y="3300550"/>
            <a:ext cx="5292877" cy="3448594"/>
          </a:xfrm>
          <a:prstGeom prst="rect">
            <a:avLst/>
          </a:prstGeom>
        </p:spPr>
      </p:pic>
      <p:pic>
        <p:nvPicPr>
          <p:cNvPr id="11" name="Picture 10">
            <a:extLst>
              <a:ext uri="{FF2B5EF4-FFF2-40B4-BE49-F238E27FC236}">
                <a16:creationId xmlns:a16="http://schemas.microsoft.com/office/drawing/2014/main" id="{5138A4F1-5050-FCBF-4BE4-FEE8923058F9}"/>
              </a:ext>
            </a:extLst>
          </p:cNvPr>
          <p:cNvPicPr>
            <a:picLocks noChangeAspect="1"/>
          </p:cNvPicPr>
          <p:nvPr/>
        </p:nvPicPr>
        <p:blipFill>
          <a:blip r:embed="rId4"/>
          <a:stretch>
            <a:fillRect/>
          </a:stretch>
        </p:blipFill>
        <p:spPr>
          <a:xfrm>
            <a:off x="6284209" y="3230880"/>
            <a:ext cx="5793635" cy="3518263"/>
          </a:xfrm>
          <a:prstGeom prst="rect">
            <a:avLst/>
          </a:prstGeom>
        </p:spPr>
      </p:pic>
      <p:pic>
        <p:nvPicPr>
          <p:cNvPr id="12" name="Picture 11">
            <a:extLst>
              <a:ext uri="{FF2B5EF4-FFF2-40B4-BE49-F238E27FC236}">
                <a16:creationId xmlns:a16="http://schemas.microsoft.com/office/drawing/2014/main" id="{88293191-1E7E-E1DA-52CC-571A326F0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3072" y="6540768"/>
            <a:ext cx="1268928" cy="317232"/>
          </a:xfrm>
          <a:prstGeom prst="rect">
            <a:avLst/>
          </a:prstGeom>
        </p:spPr>
      </p:pic>
    </p:spTree>
    <p:extLst>
      <p:ext uri="{BB962C8B-B14F-4D97-AF65-F5344CB8AC3E}">
        <p14:creationId xmlns:p14="http://schemas.microsoft.com/office/powerpoint/2010/main" val="3035158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1201</TotalTime>
  <Words>2218</Words>
  <Application>Microsoft Office PowerPoint</Application>
  <PresentationFormat>Widescreen</PresentationFormat>
  <Paragraphs>200</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Segoe UI</vt:lpstr>
      <vt:lpstr>Damask</vt:lpstr>
      <vt:lpstr>Power Automate and Logic Apps: A Beginners Guide to Choosing The Correct Tech</vt:lpstr>
      <vt:lpstr>Who am I?</vt:lpstr>
      <vt:lpstr>Agenda</vt:lpstr>
      <vt:lpstr>Power Platform: AN Introduction</vt:lpstr>
      <vt:lpstr>Power Automate: an Introduction</vt:lpstr>
      <vt:lpstr>Logic Apps: An Introduction</vt:lpstr>
      <vt:lpstr>Comparison parameters</vt:lpstr>
      <vt:lpstr>Service Subscription</vt:lpstr>
      <vt:lpstr>Service Organization</vt:lpstr>
      <vt:lpstr>Security</vt:lpstr>
      <vt:lpstr>Design and Build</vt:lpstr>
      <vt:lpstr>Operations AND ALM</vt:lpstr>
      <vt:lpstr>Governance</vt:lpstr>
      <vt:lpstr>Licensing</vt:lpstr>
      <vt:lpstr>Use Case</vt:lpstr>
      <vt:lpstr>Good Banking CORP LTD.</vt:lpstr>
      <vt:lpstr>Lets Analyze</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Cleaner Business Rules With Json Rule Engine and Azure Functions</dc:title>
  <dc:creator>Mandar Dharmadhikari</dc:creator>
  <cp:lastModifiedBy>Mandar Dharmadhikari</cp:lastModifiedBy>
  <cp:revision>71</cp:revision>
  <dcterms:created xsi:type="dcterms:W3CDTF">2022-10-15T13:16:49Z</dcterms:created>
  <dcterms:modified xsi:type="dcterms:W3CDTF">2022-11-06T05:59:50Z</dcterms:modified>
</cp:coreProperties>
</file>