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8" r:id="rId3"/>
    <p:sldId id="289" r:id="rId4"/>
    <p:sldId id="258" r:id="rId5"/>
    <p:sldId id="290" r:id="rId6"/>
    <p:sldId id="291" r:id="rId7"/>
    <p:sldId id="292" r:id="rId8"/>
    <p:sldId id="294" r:id="rId9"/>
    <p:sldId id="293" r:id="rId10"/>
    <p:sldId id="296" r:id="rId11"/>
    <p:sldId id="285" r:id="rId12"/>
    <p:sldId id="295" r:id="rId13"/>
    <p:sldId id="297" r:id="rId14"/>
    <p:sldId id="298" r:id="rId15"/>
    <p:sldId id="29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dar Dharmadhikari" initials="MD" lastIdx="1" clrIdx="0">
    <p:extLst>
      <p:ext uri="{19B8F6BF-5375-455C-9EA6-DF929625EA0E}">
        <p15:presenceInfo xmlns:p15="http://schemas.microsoft.com/office/powerpoint/2012/main" userId="bd60753811dc48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1871" autoAdjust="0"/>
  </p:normalViewPr>
  <p:slideViewPr>
    <p:cSldViewPr snapToGrid="0">
      <p:cViewPr varScale="1">
        <p:scale>
          <a:sx n="71" d="100"/>
          <a:sy n="71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3D2CD-ADDE-4FBB-A6B1-E89B6908C7B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C3E0B-5C61-43D6-9D81-600B5AD6A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04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Since the rules engine employs a different paradigm of rules authoring than </a:t>
            </a:r>
            <a:r>
              <a:rPr lang="en-US" dirty="0" err="1"/>
              <a:t>structred</a:t>
            </a:r>
            <a:r>
              <a:rPr lang="en-US" dirty="0"/>
              <a:t> if else statements, it tales some time to understand what is the optimum way of writing rules</a:t>
            </a:r>
          </a:p>
          <a:p>
            <a:pPr marL="228600" indent="-228600">
              <a:buAutoNum type="arabicParenR"/>
            </a:pPr>
            <a:r>
              <a:rPr lang="en-US" dirty="0"/>
              <a:t>Decoupling of rules from the service introduces the learning curve, but the rules engine needs to be used based on the use case and the resulting complexity from it.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In my opinion, simple systems can get by without a rules engine but more business rules heavy system will surely benefit from the advantages offered by the Rules engine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C3E0B-5C61-43D6-9D81-600B5AD6AF0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29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Since the rules engine employs a different paradigm of rules authoring than </a:t>
            </a:r>
            <a:r>
              <a:rPr lang="en-US" dirty="0" err="1"/>
              <a:t>structred</a:t>
            </a:r>
            <a:r>
              <a:rPr lang="en-US" dirty="0"/>
              <a:t> if else statements, it tales some time to understand what is the optimum way of writing rules</a:t>
            </a:r>
          </a:p>
          <a:p>
            <a:pPr marL="228600" indent="-228600">
              <a:buAutoNum type="arabicParenR"/>
            </a:pPr>
            <a:r>
              <a:rPr lang="en-US" dirty="0"/>
              <a:t>Decoupling of rules from the service introduces the learning curve, but the rules engine needs to be used based on the use case and the resulting complexity from it.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In my opinion, simple systems can get by without a rules engine but more business rules heavy system will surely benefit from the advantages offered by the Rules engine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C3E0B-5C61-43D6-9D81-600B5AD6AF0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60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35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78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57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105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84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77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732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479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27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7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80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90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15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11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23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12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5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07E44-65BA-4930-B56A-FA68AE0EE6F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295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RulesEngine.html" TargetMode="External"/><Relationship Id="rId2" Type="http://schemas.openxmlformats.org/officeDocument/2006/relationships/hyperlink" Target="https://martinfowler.com/dslCatalog/productionRu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619D-361C-233E-273A-F7ECE5E71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0" y="514905"/>
            <a:ext cx="10546672" cy="2995058"/>
          </a:xfrm>
        </p:spPr>
        <p:txBody>
          <a:bodyPr>
            <a:normAutofit/>
          </a:bodyPr>
          <a:lstStyle/>
          <a:p>
            <a:r>
              <a:rPr lang="en-US" dirty="0"/>
              <a:t>Cleaner Business Rules With </a:t>
            </a:r>
            <a:r>
              <a:rPr lang="en-US" dirty="0" err="1"/>
              <a:t>Json</a:t>
            </a:r>
            <a:r>
              <a:rPr lang="en-US" dirty="0"/>
              <a:t> Rules Engine and Azure Functions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1E6DB-68DF-8140-97E4-D7C5A1D48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447" y="4010410"/>
            <a:ext cx="9144000" cy="41067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Mandar Dharmadhikari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B56BA-C0F6-3D7F-4DB5-2696F06E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6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3EC4-F05E-4B5D-9374-74C30461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Json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Rules Engine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D818-B7F2-457F-BAC2-E74EC29E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Open Source Engine supported by Microsoft</a:t>
            </a:r>
          </a:p>
          <a:p>
            <a:r>
              <a:rPr lang="en-US" sz="1600" dirty="0"/>
              <a:t>Easy to integrate due to the black box nature of the engine</a:t>
            </a:r>
          </a:p>
          <a:p>
            <a:r>
              <a:rPr lang="en-US" sz="1600" dirty="0"/>
              <a:t>Supports writing rules using lightweight JSON format</a:t>
            </a:r>
          </a:p>
          <a:p>
            <a:r>
              <a:rPr lang="en-US" sz="1600" dirty="0"/>
              <a:t>Strong support for Behavior Driven 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B183E-4F1D-9F1A-3474-C1C77E6AC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4C72DBE-D4C1-B7F0-FAC9-4ACB4BAB4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416" y="484742"/>
            <a:ext cx="6051116" cy="581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6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3EC4-F05E-4B5D-9374-74C30461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D818-B7F2-457F-BAC2-E74EC29E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sz="1600" dirty="0"/>
              <a:t>Serverless Compute Service</a:t>
            </a:r>
          </a:p>
          <a:p>
            <a:r>
              <a:rPr lang="en-US" sz="1600" dirty="0"/>
              <a:t>Has plethora of triggers and bindings to integrate with various Azure Services</a:t>
            </a:r>
          </a:p>
          <a:p>
            <a:r>
              <a:rPr lang="en-US" sz="1600" dirty="0"/>
              <a:t>Developer Oriented </a:t>
            </a:r>
          </a:p>
          <a:p>
            <a:r>
              <a:rPr lang="en-US" sz="1600" dirty="0"/>
              <a:t>Supports Local Debugging and Testing</a:t>
            </a:r>
          </a:p>
          <a:p>
            <a:r>
              <a:rPr lang="en-US" sz="1600" dirty="0"/>
              <a:t>Supports containerizations and production slots</a:t>
            </a:r>
          </a:p>
          <a:p>
            <a:r>
              <a:rPr lang="en-US" sz="1600" dirty="0"/>
              <a:t>Can be run on fixed price App Service Plans or Consumption Based plans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B183E-4F1D-9F1A-3474-C1C77E6AC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5774EFF-5941-4D95-EFF5-21403D2A6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8838" y="374573"/>
            <a:ext cx="6053109" cy="616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5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3EC4-F05E-4B5D-9374-74C30461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Blob Storage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D818-B7F2-457F-BAC2-E74EC29E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Microsoft’s object storage solution for the cloud</a:t>
            </a:r>
          </a:p>
          <a:p>
            <a:r>
              <a:rPr lang="en-US" sz="1600" dirty="0"/>
              <a:t>Optimized to store massive amount of structured data</a:t>
            </a:r>
          </a:p>
          <a:p>
            <a:r>
              <a:rPr lang="en-US" sz="1600" dirty="0"/>
              <a:t>Built for scale</a:t>
            </a:r>
          </a:p>
          <a:p>
            <a:r>
              <a:rPr lang="en-US" sz="1600" dirty="0"/>
              <a:t>Ideal for serving images, videos, static webpages </a:t>
            </a:r>
            <a:r>
              <a:rPr lang="en-US" sz="1600" dirty="0" err="1"/>
              <a:t>etc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B183E-4F1D-9F1A-3474-C1C77E6AC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5107CD9-17B3-354E-40DA-05F8BD96E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2585" y="550894"/>
            <a:ext cx="5625947" cy="575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7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71AE-9850-C7BA-5C32-53D670B0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46362"/>
            <a:ext cx="10353761" cy="971621"/>
          </a:xfrm>
        </p:spPr>
        <p:txBody>
          <a:bodyPr/>
          <a:lstStyle/>
          <a:p>
            <a:r>
              <a:rPr lang="en-US" dirty="0"/>
              <a:t>Demo Time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70D38-7F6C-149D-D766-C22A1DEEE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5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71AE-9850-C7BA-5C32-53D670B0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971621"/>
          </a:xfrm>
        </p:spPr>
        <p:txBody>
          <a:bodyPr/>
          <a:lstStyle/>
          <a:p>
            <a:r>
              <a:rPr lang="en-US" dirty="0"/>
              <a:t>Cons of Rules Engine?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08BD-86ED-917B-755C-0570539C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472" y="1057944"/>
            <a:ext cx="10353762" cy="2269149"/>
          </a:xfrm>
        </p:spPr>
        <p:txBody>
          <a:bodyPr>
            <a:normAutofit/>
          </a:bodyPr>
          <a:lstStyle/>
          <a:p>
            <a:r>
              <a:rPr lang="en-US" dirty="0"/>
              <a:t>Has some learning curve to understand the system.</a:t>
            </a:r>
          </a:p>
          <a:p>
            <a:r>
              <a:rPr lang="en-US" dirty="0"/>
              <a:t>Decoupling is not always good, needs a careful evaluation of the complexity of the system being built</a:t>
            </a:r>
          </a:p>
          <a:p>
            <a:r>
              <a:rPr lang="en-US" dirty="0"/>
              <a:t>Should be used when a use case warrants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2DDF1-D9AB-6633-8A5E-213944D72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5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71AE-9850-C7BA-5C32-53D670B0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18" y="2124635"/>
            <a:ext cx="10353761" cy="971621"/>
          </a:xfrm>
        </p:spPr>
        <p:txBody>
          <a:bodyPr/>
          <a:lstStyle/>
          <a:p>
            <a:r>
              <a:rPr lang="en-US" dirty="0"/>
              <a:t>Thank You !!!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1A72D-622E-DCDF-31FA-7B2B70AE5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8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5389-6B5A-4369-A426-CE1DC163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671" y="658176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Who am I?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754159-00EE-4268-9182-E851965B2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" r="1884"/>
          <a:stretch/>
        </p:blipFill>
        <p:spPr>
          <a:xfrm>
            <a:off x="82296" y="177226"/>
            <a:ext cx="5559552" cy="56549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BF9AE-C72A-475A-9D46-8B8B586308F5}"/>
              </a:ext>
            </a:extLst>
          </p:cNvPr>
          <p:cNvSpPr txBox="1"/>
          <p:nvPr/>
        </p:nvSpPr>
        <p:spPr>
          <a:xfrm>
            <a:off x="7139586" y="1801634"/>
            <a:ext cx="5314543" cy="12030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Manager at Accenture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Azure and Power Platform Architect and Developer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Agile and Continuous Delivery enthusiast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E055CA-00C1-E5C2-4451-F3BAFAB12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1108" y="3472304"/>
            <a:ext cx="381000" cy="381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02FD70F-2A25-6237-AFE4-32BA2C9B79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41108" y="3048000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2A32319-5E58-F41B-B42A-23271A5E19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1108" y="3896608"/>
            <a:ext cx="381000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ABA679-1540-6D7E-68E4-856BFDE13F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108" y="4320912"/>
            <a:ext cx="381000" cy="381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87FB8F-BB25-6C38-A712-4A7DB299D579}"/>
              </a:ext>
            </a:extLst>
          </p:cNvPr>
          <p:cNvSpPr txBox="1"/>
          <p:nvPr/>
        </p:nvSpPr>
        <p:spPr>
          <a:xfrm>
            <a:off x="7872984" y="3048000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codidharma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3ADEE-14CB-2071-B0DF-1F9D27D44ABE}"/>
              </a:ext>
            </a:extLst>
          </p:cNvPr>
          <p:cNvSpPr txBox="1"/>
          <p:nvPr/>
        </p:nvSpPr>
        <p:spPr>
          <a:xfrm>
            <a:off x="7872984" y="3396104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@codidharma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0C4776-DD79-09B3-59C6-6B025882189B}"/>
              </a:ext>
            </a:extLst>
          </p:cNvPr>
          <p:cNvSpPr txBox="1"/>
          <p:nvPr/>
        </p:nvSpPr>
        <p:spPr>
          <a:xfrm>
            <a:off x="7872984" y="3778822"/>
            <a:ext cx="327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mandar-</a:t>
            </a:r>
            <a:r>
              <a:rPr lang="en-US" dirty="0" err="1"/>
              <a:t>dharmadhikari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D52AFD-0DCF-6B6B-CFAB-9FF6B4A58A4D}"/>
              </a:ext>
            </a:extLst>
          </p:cNvPr>
          <p:cNvSpPr txBox="1"/>
          <p:nvPr/>
        </p:nvSpPr>
        <p:spPr>
          <a:xfrm>
            <a:off x="7872984" y="4277608"/>
            <a:ext cx="327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https://codidharma.com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7E59001-A13C-F3D2-B73B-D8F0154B7B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FBD5A0-7846-7689-C109-74F91DEE0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702CC23-4BD7-3A10-738F-C68C4CE6A56F}"/>
              </a:ext>
            </a:extLst>
          </p:cNvPr>
          <p:cNvGrpSpPr/>
          <p:nvPr/>
        </p:nvGrpSpPr>
        <p:grpSpPr>
          <a:xfrm>
            <a:off x="1493520" y="1589198"/>
            <a:ext cx="2066544" cy="1046440"/>
            <a:chOff x="1399032" y="1676400"/>
            <a:chExt cx="2066544" cy="10464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8E0D64-F399-30B4-C589-AB47FEBDF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3576" y="1697813"/>
              <a:ext cx="762000" cy="762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1E7747-C447-EBC8-D26B-633C146A528F}"/>
                </a:ext>
              </a:extLst>
            </p:cNvPr>
            <p:cNvSpPr txBox="1"/>
            <p:nvPr/>
          </p:nvSpPr>
          <p:spPr>
            <a:xfrm>
              <a:off x="1399032" y="1676400"/>
              <a:ext cx="1243584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Anita</a:t>
              </a:r>
              <a:endParaRPr lang="en-IN" sz="1400" dirty="0"/>
            </a:p>
            <a:p>
              <a:r>
                <a:rPr lang="en-US" sz="1200" dirty="0"/>
                <a:t>Age: 65</a:t>
              </a:r>
            </a:p>
            <a:p>
              <a:r>
                <a:rPr lang="en-US" sz="1200" dirty="0"/>
                <a:t>Wants to buy a fixed deposit for 6 months</a:t>
              </a:r>
              <a:endParaRPr lang="en-IN" sz="1200" dirty="0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5B52FC-8F49-135C-5F35-6BE2EF21CD91}"/>
              </a:ext>
            </a:extLst>
          </p:cNvPr>
          <p:cNvCxnSpPr>
            <a:cxnSpLocks/>
          </p:cNvCxnSpPr>
          <p:nvPr/>
        </p:nvCxnSpPr>
        <p:spPr>
          <a:xfrm>
            <a:off x="3742944" y="2017108"/>
            <a:ext cx="2919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0F2622-3688-4A15-19E7-77E1AD6C9E4A}"/>
              </a:ext>
            </a:extLst>
          </p:cNvPr>
          <p:cNvSpPr txBox="1"/>
          <p:nvPr/>
        </p:nvSpPr>
        <p:spPr>
          <a:xfrm>
            <a:off x="8464296" y="1828800"/>
            <a:ext cx="174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Senior Citizen Rate of  4.5 %</a:t>
            </a:r>
            <a:endParaRPr lang="en-IN"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CC289E-913C-E2C5-8C15-F3953858B18B}"/>
              </a:ext>
            </a:extLst>
          </p:cNvPr>
          <p:cNvGrpSpPr/>
          <p:nvPr/>
        </p:nvGrpSpPr>
        <p:grpSpPr>
          <a:xfrm>
            <a:off x="6480048" y="1589198"/>
            <a:ext cx="1865376" cy="1151930"/>
            <a:chOff x="6242304" y="1600200"/>
            <a:chExt cx="1865376" cy="115193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E41A884-2C4B-41A5-E56F-CC5C6A23C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8920" y="1600200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189721-B799-9A9D-6044-6F22C75118EE}"/>
                </a:ext>
              </a:extLst>
            </p:cNvPr>
            <p:cNvSpPr txBox="1"/>
            <p:nvPr/>
          </p:nvSpPr>
          <p:spPr>
            <a:xfrm>
              <a:off x="6242304" y="2475131"/>
              <a:ext cx="1865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Good Banking Corp Ltd</a:t>
              </a:r>
              <a:endParaRPr lang="en-IN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0C9683-B783-CB38-0392-8A33BA914D5B}"/>
              </a:ext>
            </a:extLst>
          </p:cNvPr>
          <p:cNvGrpSpPr/>
          <p:nvPr/>
        </p:nvGrpSpPr>
        <p:grpSpPr>
          <a:xfrm>
            <a:off x="6480048" y="3334670"/>
            <a:ext cx="1865376" cy="1151930"/>
            <a:chOff x="6242304" y="1600200"/>
            <a:chExt cx="1865376" cy="115193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4F5518-C653-8226-25AA-8F7201B1F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8920" y="1600200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6ECF75-ECCA-BD12-804F-7F9F2C3F0D74}"/>
                </a:ext>
              </a:extLst>
            </p:cNvPr>
            <p:cNvSpPr txBox="1"/>
            <p:nvPr/>
          </p:nvSpPr>
          <p:spPr>
            <a:xfrm>
              <a:off x="6242304" y="2475131"/>
              <a:ext cx="1865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Good Banking Corp Ltd</a:t>
              </a:r>
              <a:endParaRPr lang="en-IN" sz="1200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02329C-33DD-A809-5D1A-9F7ABECC6EC4}"/>
              </a:ext>
            </a:extLst>
          </p:cNvPr>
          <p:cNvCxnSpPr>
            <a:cxnSpLocks/>
          </p:cNvCxnSpPr>
          <p:nvPr/>
        </p:nvCxnSpPr>
        <p:spPr>
          <a:xfrm>
            <a:off x="3742944" y="3815428"/>
            <a:ext cx="2919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BCCC48-FAE4-5854-CECF-22F51F61ADD7}"/>
              </a:ext>
            </a:extLst>
          </p:cNvPr>
          <p:cNvSpPr txBox="1"/>
          <p:nvPr/>
        </p:nvSpPr>
        <p:spPr>
          <a:xfrm>
            <a:off x="8464296" y="3497168"/>
            <a:ext cx="174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Regular Citizen Rate of  4.3 %</a:t>
            </a:r>
            <a:endParaRPr lang="en-IN" sz="12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EFACBB-7968-A9E3-A954-2A1E86C1D081}"/>
              </a:ext>
            </a:extLst>
          </p:cNvPr>
          <p:cNvGrpSpPr/>
          <p:nvPr/>
        </p:nvGrpSpPr>
        <p:grpSpPr>
          <a:xfrm>
            <a:off x="1493520" y="3360086"/>
            <a:ext cx="2066544" cy="1046440"/>
            <a:chOff x="1493520" y="3360086"/>
            <a:chExt cx="2066544" cy="10464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B430E7-7673-074B-F8EA-3EA09A9B8A5C}"/>
                </a:ext>
              </a:extLst>
            </p:cNvPr>
            <p:cNvSpPr txBox="1"/>
            <p:nvPr/>
          </p:nvSpPr>
          <p:spPr>
            <a:xfrm>
              <a:off x="1493520" y="3360086"/>
              <a:ext cx="1243584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Raj</a:t>
              </a:r>
              <a:endParaRPr lang="en-IN" sz="1400" dirty="0"/>
            </a:p>
            <a:p>
              <a:r>
                <a:rPr lang="en-US" sz="1200" dirty="0"/>
                <a:t>Age: 35</a:t>
              </a:r>
            </a:p>
            <a:p>
              <a:r>
                <a:rPr lang="en-US" sz="1200" dirty="0"/>
                <a:t>Wants to buy a fixed deposit for 7 months</a:t>
              </a:r>
              <a:endParaRPr lang="en-IN" sz="1200" dirty="0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1800D37-6DD4-4CBE-C21E-CF2C39B0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064" y="3410870"/>
              <a:ext cx="762000" cy="762000"/>
            </a:xfrm>
            <a:prstGeom prst="rect">
              <a:avLst/>
            </a:prstGeom>
          </p:spPr>
        </p:pic>
      </p:grpSp>
      <p:sp>
        <p:nvSpPr>
          <p:cNvPr id="34" name="Title 33">
            <a:extLst>
              <a:ext uri="{FF2B5EF4-FFF2-40B4-BE49-F238E27FC236}">
                <a16:creationId xmlns:a16="http://schemas.microsoft.com/office/drawing/2014/main" id="{EF569B41-4EDF-F7EE-1964-B3AEA79A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610" y="-8540"/>
            <a:ext cx="10353761" cy="1326321"/>
          </a:xfrm>
        </p:spPr>
        <p:txBody>
          <a:bodyPr/>
          <a:lstStyle/>
          <a:p>
            <a:r>
              <a:rPr lang="en-US" dirty="0"/>
              <a:t>Business Scenario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68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544E-2D80-E694-787D-2DA008CA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dirty="0"/>
              <a:t>Traditional way of adding business rules to System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BD5A0-7846-7689-C109-74F91DEE0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AE1DAC-BEAB-CD21-71CA-3132119CE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" y="1423857"/>
            <a:ext cx="4266318" cy="2133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6A0E81-1C1D-82D0-B6DF-9B4BD0561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770" y="1255536"/>
            <a:ext cx="4553685" cy="52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3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71AE-9850-C7BA-5C32-53D670B0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5" y="0"/>
            <a:ext cx="10353761" cy="1326321"/>
          </a:xfrm>
        </p:spPr>
        <p:txBody>
          <a:bodyPr/>
          <a:lstStyle/>
          <a:p>
            <a:r>
              <a:rPr lang="en-US" dirty="0"/>
              <a:t>What are the Cons of This Approach?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08BD-86ED-917B-755C-0570539C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355400"/>
            <a:ext cx="10353762" cy="1799280"/>
          </a:xfrm>
        </p:spPr>
        <p:txBody>
          <a:bodyPr/>
          <a:lstStyle/>
          <a:p>
            <a:r>
              <a:rPr lang="en-US" dirty="0"/>
              <a:t>Tight coupling between the rules and the service</a:t>
            </a:r>
          </a:p>
          <a:p>
            <a:r>
              <a:rPr lang="en-US" dirty="0"/>
              <a:t>Difficult to maintain if number of rules increase</a:t>
            </a:r>
          </a:p>
          <a:p>
            <a:r>
              <a:rPr lang="en-US" dirty="0"/>
              <a:t>Deployment needed every time a rule changes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186B6-542A-8261-7575-1A3A640E8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7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71AE-9850-C7BA-5C32-53D670B0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971621"/>
          </a:xfrm>
        </p:spPr>
        <p:txBody>
          <a:bodyPr/>
          <a:lstStyle/>
          <a:p>
            <a:r>
              <a:rPr lang="en-US" dirty="0"/>
              <a:t>Rules Engine To Rescue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F5A88-571B-DA9E-DA5A-EB8322F21B20}"/>
              </a:ext>
            </a:extLst>
          </p:cNvPr>
          <p:cNvSpPr txBox="1"/>
          <p:nvPr/>
        </p:nvSpPr>
        <p:spPr>
          <a:xfrm>
            <a:off x="2885813" y="971621"/>
            <a:ext cx="6097836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i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 rules engine is all about providing an alternative computational model. Instead of the usual imperative model, </a:t>
            </a:r>
            <a:r>
              <a:rPr lang="en-US" sz="1900" i="1" dirty="0"/>
              <a:t>which</a:t>
            </a:r>
            <a:r>
              <a:rPr lang="en-US" sz="1900" i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consists of commands in sequence with conditionals and loops, a rules engine is based on a </a:t>
            </a:r>
            <a:r>
              <a:rPr lang="en-US" sz="1900" i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Production Rule System</a:t>
            </a:r>
            <a:r>
              <a:rPr lang="en-US" sz="1900" i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 This is a set of production rules, each of which has a condition and an action - simplistically you can think of it as a bunch of if-then statements </a:t>
            </a:r>
          </a:p>
          <a:p>
            <a:r>
              <a:rPr lang="en-US" sz="1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- Martin Fowler (</a:t>
            </a:r>
            <a:r>
              <a:rPr lang="en-IN" sz="2000" dirty="0" err="1">
                <a:hlinkClick r:id="rId3"/>
              </a:rPr>
              <a:t>RulesEngine</a:t>
            </a:r>
            <a:r>
              <a:rPr lang="en-IN" sz="2000" dirty="0">
                <a:hlinkClick r:id="rId3"/>
              </a:rPr>
              <a:t> (martinfowler.com)</a:t>
            </a:r>
            <a:r>
              <a:rPr lang="en-US" sz="1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91A6DF-9781-CE92-ACEC-FD98D19A2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71AE-9850-C7BA-5C32-53D670B0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630936"/>
          </a:xfrm>
        </p:spPr>
        <p:txBody>
          <a:bodyPr/>
          <a:lstStyle/>
          <a:p>
            <a:r>
              <a:rPr lang="en-US" dirty="0"/>
              <a:t>Business Rules Reimplemented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E2596E-9B10-9643-0847-68AB6D2C5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726207"/>
            <a:ext cx="5449824" cy="22913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474313-8210-9D6E-0801-7A31DBDAE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0" y="726207"/>
            <a:ext cx="6239256" cy="22913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AF44DD-20F8-AE39-1FE7-6A368C6EF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3615711"/>
            <a:ext cx="5449824" cy="26517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B22217-D8FE-7C0C-E50F-546F1CA45A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0" y="3615711"/>
            <a:ext cx="6239256" cy="26517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225AD1B-99AE-E461-1616-524C8475B9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7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71AE-9850-C7BA-5C32-53D670B0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971621"/>
          </a:xfrm>
        </p:spPr>
        <p:txBody>
          <a:bodyPr/>
          <a:lstStyle/>
          <a:p>
            <a:r>
              <a:rPr lang="en-US" dirty="0"/>
              <a:t>Rules Engine To The Rescue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08BD-86ED-917B-755C-0570539C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472" y="1057945"/>
            <a:ext cx="10353762" cy="17992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 couples the rules and the service implementation</a:t>
            </a:r>
          </a:p>
          <a:p>
            <a:r>
              <a:rPr lang="en-US" dirty="0"/>
              <a:t>Easier to maintain as the rules are externalized and stored in the rules store</a:t>
            </a:r>
          </a:p>
          <a:p>
            <a:r>
              <a:rPr lang="en-US" dirty="0"/>
              <a:t>Every change requires a deployment of simple rules file</a:t>
            </a:r>
          </a:p>
          <a:p>
            <a:r>
              <a:rPr lang="en-US" dirty="0"/>
              <a:t>Cleaner way to implement rules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47764-7214-4ED6-544E-7E07E9D42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4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71AE-9850-C7BA-5C32-53D670B0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388"/>
            <a:ext cx="10353761" cy="1189651"/>
          </a:xfrm>
        </p:spPr>
        <p:txBody>
          <a:bodyPr/>
          <a:lstStyle/>
          <a:p>
            <a:r>
              <a:rPr lang="en-US" dirty="0"/>
              <a:t>How This Looks in Azure???</a:t>
            </a:r>
            <a:endParaRPr lang="en-I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FFA9CE-313A-4D92-1508-3021FB69B4E3}"/>
              </a:ext>
            </a:extLst>
          </p:cNvPr>
          <p:cNvGrpSpPr/>
          <p:nvPr/>
        </p:nvGrpSpPr>
        <p:grpSpPr>
          <a:xfrm>
            <a:off x="1305479" y="1769883"/>
            <a:ext cx="9061393" cy="3121607"/>
            <a:chOff x="1327513" y="1219039"/>
            <a:chExt cx="9061393" cy="312160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E4B95DF-49F9-B5B4-F1BA-85C85C78A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6687" y="2744184"/>
              <a:ext cx="762000" cy="7620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6923CE8-849F-8EBE-6945-7835ECFA1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19682" y="2832386"/>
              <a:ext cx="585597" cy="585597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E81CF65-945B-4D46-7578-6150E6681BEE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6805279" y="3125184"/>
              <a:ext cx="212140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632D67B8-8B74-7598-2828-ED7B2EFF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10648" y="1219039"/>
              <a:ext cx="585597" cy="585597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438F65B-C18F-FBDB-01DE-1776A794D992}"/>
                </a:ext>
              </a:extLst>
            </p:cNvPr>
            <p:cNvCxnSpPr>
              <a:stCxn id="13" idx="0"/>
              <a:endCxn id="17" idx="2"/>
            </p:cNvCxnSpPr>
            <p:nvPr/>
          </p:nvCxnSpPr>
          <p:spPr>
            <a:xfrm flipH="1" flipV="1">
              <a:off x="6503447" y="1804636"/>
              <a:ext cx="9034" cy="10277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7DDE8A-2871-8A90-D573-CD5F3148CDC1}"/>
                </a:ext>
              </a:extLst>
            </p:cNvPr>
            <p:cNvSpPr/>
            <p:nvPr/>
          </p:nvSpPr>
          <p:spPr>
            <a:xfrm>
              <a:off x="1327513" y="1905918"/>
              <a:ext cx="2770761" cy="243472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B5708FB1-6FA6-767A-71A1-1CB919E00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82342" y="1990725"/>
              <a:ext cx="762000" cy="762000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2BCEFFB1-06E8-B899-9BF9-ABE813127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24861" y="2837532"/>
              <a:ext cx="676963" cy="671764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1FECC0ED-8EA0-0F1D-177E-4AB74DDB7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570544" y="3632173"/>
              <a:ext cx="585596" cy="58559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0E488D-C9B5-FB94-1A43-14B3250EFB3A}"/>
                </a:ext>
              </a:extLst>
            </p:cNvPr>
            <p:cNvSpPr txBox="1"/>
            <p:nvPr/>
          </p:nvSpPr>
          <p:spPr>
            <a:xfrm>
              <a:off x="2342895" y="2187059"/>
              <a:ext cx="1656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Orchestrators</a:t>
              </a:r>
              <a:endParaRPr lang="en-IN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1D8B6A-C0FE-6E77-FFB9-0C5ABE526BE0}"/>
                </a:ext>
              </a:extLst>
            </p:cNvPr>
            <p:cNvSpPr txBox="1"/>
            <p:nvPr/>
          </p:nvSpPr>
          <p:spPr>
            <a:xfrm>
              <a:off x="2339483" y="2972088"/>
              <a:ext cx="1656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Web Apps</a:t>
              </a:r>
              <a:endParaRPr lang="en-IN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59EA6E-38D0-CA34-D67A-BE468AFE050A}"/>
                </a:ext>
              </a:extLst>
            </p:cNvPr>
            <p:cNvSpPr txBox="1"/>
            <p:nvPr/>
          </p:nvSpPr>
          <p:spPr>
            <a:xfrm>
              <a:off x="2345538" y="3656367"/>
              <a:ext cx="1656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Mobile Apps</a:t>
              </a:r>
              <a:endParaRPr lang="en-IN" sz="12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CBB9862-6C93-9740-920F-2E09C2C514A2}"/>
                </a:ext>
              </a:extLst>
            </p:cNvPr>
            <p:cNvCxnSpPr>
              <a:stCxn id="20" idx="3"/>
              <a:endCxn id="13" idx="1"/>
            </p:cNvCxnSpPr>
            <p:nvPr/>
          </p:nvCxnSpPr>
          <p:spPr>
            <a:xfrm>
              <a:off x="4098274" y="3123282"/>
              <a:ext cx="2121408" cy="19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2F0D98-EF08-B2B9-B3CE-58E1DD6E8FE9}"/>
                </a:ext>
              </a:extLst>
            </p:cNvPr>
            <p:cNvSpPr txBox="1"/>
            <p:nvPr/>
          </p:nvSpPr>
          <p:spPr>
            <a:xfrm>
              <a:off x="6805278" y="1263312"/>
              <a:ext cx="3164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Rules Store- Blob Container</a:t>
              </a:r>
              <a:endParaRPr lang="en-IN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21C5CD-A6EB-1118-E8F4-922A48111DF0}"/>
                </a:ext>
              </a:extLst>
            </p:cNvPr>
            <p:cNvSpPr txBox="1"/>
            <p:nvPr/>
          </p:nvSpPr>
          <p:spPr>
            <a:xfrm>
              <a:off x="8500039" y="3656367"/>
              <a:ext cx="1888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Rules Engine Black Box</a:t>
              </a:r>
              <a:endParaRPr lang="en-IN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C681CE-B222-0113-30D7-8D771B00DEFF}"/>
                </a:ext>
              </a:extLst>
            </p:cNvPr>
            <p:cNvSpPr txBox="1"/>
            <p:nvPr/>
          </p:nvSpPr>
          <p:spPr>
            <a:xfrm>
              <a:off x="5851811" y="3656366"/>
              <a:ext cx="1888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Serverless Stateless Functions Wrapper</a:t>
              </a:r>
              <a:endParaRPr lang="en-IN" sz="1200" dirty="0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B6FE0377-BD46-4EC3-E0F5-03E3A63D46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21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302</TotalTime>
  <Words>619</Words>
  <Application>Microsoft Office PowerPoint</Application>
  <PresentationFormat>Widescreen</PresentationFormat>
  <Paragraphs>78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Rockwell</vt:lpstr>
      <vt:lpstr>Damask</vt:lpstr>
      <vt:lpstr>Cleaner Business Rules With Json Rules Engine and Azure Functions</vt:lpstr>
      <vt:lpstr>Who am I?</vt:lpstr>
      <vt:lpstr>Business Scenario</vt:lpstr>
      <vt:lpstr>Traditional way of adding business rules to System</vt:lpstr>
      <vt:lpstr>What are the Cons of This Approach?</vt:lpstr>
      <vt:lpstr>Rules Engine To Rescue</vt:lpstr>
      <vt:lpstr>Business Rules Reimplemented</vt:lpstr>
      <vt:lpstr>Rules Engine To The Rescue</vt:lpstr>
      <vt:lpstr>How This Looks in Azure???</vt:lpstr>
      <vt:lpstr>Json Rules Engine</vt:lpstr>
      <vt:lpstr>Azure Functions</vt:lpstr>
      <vt:lpstr>Blob Storage</vt:lpstr>
      <vt:lpstr>Demo Time</vt:lpstr>
      <vt:lpstr>Cons of Rules Engine?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Cleaner Business Rules With Json Rule Engine and Azure Functions</dc:title>
  <dc:creator>Mandar Dharmadhikari</dc:creator>
  <cp:lastModifiedBy>Mandar Dharmadhikari</cp:lastModifiedBy>
  <cp:revision>20</cp:revision>
  <dcterms:created xsi:type="dcterms:W3CDTF">2022-10-15T13:16:49Z</dcterms:created>
  <dcterms:modified xsi:type="dcterms:W3CDTF">2022-10-15T18:19:38Z</dcterms:modified>
</cp:coreProperties>
</file>