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606" r:id="rId5"/>
    <p:sldId id="1600" r:id="rId6"/>
    <p:sldId id="1601" r:id="rId7"/>
    <p:sldId id="1607" r:id="rId8"/>
    <p:sldId id="262" r:id="rId9"/>
    <p:sldId id="1594" r:id="rId10"/>
    <p:sldId id="1608" r:id="rId11"/>
    <p:sldId id="1609" r:id="rId12"/>
    <p:sldId id="1610" r:id="rId13"/>
    <p:sldId id="1611" r:id="rId14"/>
    <p:sldId id="1612" r:id="rId15"/>
    <p:sldId id="161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8"/>
    <a:srgbClr val="32355E"/>
    <a:srgbClr val="1E224E"/>
    <a:srgbClr val="D6522A"/>
    <a:srgbClr val="D6522B"/>
    <a:srgbClr val="D5512B"/>
    <a:srgbClr val="161E4E"/>
    <a:srgbClr val="D5522B"/>
    <a:srgbClr val="151D4E"/>
    <a:srgbClr val="D8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chemeClr val="bg1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 BY THE COMMUNITY | FOR THE COMMUNITY</a:t>
            </a:r>
          </a:p>
          <a:p>
            <a:pPr algn="l"/>
            <a:endParaRPr lang="en-US" sz="1800" b="0" i="0" dirty="0">
              <a:solidFill>
                <a:srgbClr val="FFFFFF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Global Azure, Pune 2023</a:t>
            </a:r>
            <a:endParaRPr lang="en-US" sz="1800" b="0" i="0" dirty="0">
              <a:solidFill>
                <a:srgbClr val="FFFFFF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2790566" y="3773130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1EB55-6EE0-4587-8909-AEA7504244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05" y="1587441"/>
            <a:ext cx="2540889" cy="19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1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t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5000"/>
            <a:lum/>
          </a:blip>
          <a:srcRect/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558760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chemeClr val="bg1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rgbClr val="004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DD516-1054-42A7-8ED2-5E3294F4D127}"/>
              </a:ext>
            </a:extLst>
          </p:cNvPr>
          <p:cNvSpPr txBox="1"/>
          <p:nvPr userDrawn="1"/>
        </p:nvSpPr>
        <p:spPr>
          <a:xfrm>
            <a:off x="5286786" y="6279182"/>
            <a:ext cx="225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@GlobalAzure </a:t>
            </a:r>
          </a:p>
          <a:p>
            <a:pPr algn="l"/>
            <a:r>
              <a:rPr lang="en-US" sz="14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#GlobalAzure</a:t>
            </a:r>
          </a:p>
        </p:txBody>
      </p:sp>
      <p:pic>
        <p:nvPicPr>
          <p:cNvPr id="19" name="Picture 18" descr="A picture containing ax, plant&#10;&#10;Description automatically generated">
            <a:extLst>
              <a:ext uri="{FF2B5EF4-FFF2-40B4-BE49-F238E27FC236}">
                <a16:creationId xmlns:a16="http://schemas.microsoft.com/office/drawing/2014/main" id="{472A6468-7947-42A3-B36E-9CAC5D71B9C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81" y="6381812"/>
            <a:ext cx="410918" cy="367169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02B90FA-CB71-4E7E-8673-5F1E40394C9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03" y="120179"/>
            <a:ext cx="1046891" cy="808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313D2-A68D-4874-8F34-2244A94F2DCF}"/>
              </a:ext>
            </a:extLst>
          </p:cNvPr>
          <p:cNvSpPr txBox="1"/>
          <p:nvPr userDrawn="1"/>
        </p:nvSpPr>
        <p:spPr>
          <a:xfrm>
            <a:off x="891167" y="6411049"/>
            <a:ext cx="3018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Global Azure, Pune 2023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38ACD1-8DA6-4FFE-B0DF-BB6D473B4BC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4" y="6283928"/>
            <a:ext cx="731751" cy="5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6268-0EF3-435E-BE9C-462EC068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6" y="2657718"/>
            <a:ext cx="10702512" cy="1516569"/>
          </a:xfrm>
        </p:spPr>
        <p:txBody>
          <a:bodyPr/>
          <a:lstStyle/>
          <a:p>
            <a:r>
              <a:rPr lang="en-US" dirty="0"/>
              <a:t>Implementing Low Code CQRS With Azure Logic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2276-78FA-480F-A8AE-40513831D7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Mandar Dharmadhikari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40494-8C5B-40EB-9F47-93F16868E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516" y="5069136"/>
            <a:ext cx="5510213" cy="786369"/>
          </a:xfrm>
        </p:spPr>
        <p:txBody>
          <a:bodyPr/>
          <a:lstStyle/>
          <a:p>
            <a:r>
              <a:rPr lang="en-US" dirty="0"/>
              <a:t>Business Integration Architecture Manager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55ECA2-AE1F-B7BE-9BF7-9C15019FC7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552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48699"/>
            <a:ext cx="10335334" cy="1685077"/>
          </a:xfrm>
        </p:spPr>
        <p:txBody>
          <a:bodyPr/>
          <a:lstStyle/>
          <a:p>
            <a:r>
              <a:rPr lang="en-US" dirty="0"/>
              <a:t>Advantages/Disadvantages of CQRS</a:t>
            </a:r>
          </a:p>
        </p:txBody>
      </p:sp>
    </p:spTree>
    <p:extLst>
      <p:ext uri="{BB962C8B-B14F-4D97-AF65-F5344CB8AC3E}">
        <p14:creationId xmlns:p14="http://schemas.microsoft.com/office/powerpoint/2010/main" val="42242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87865-7FE9-1EBE-D3A1-1DF205A9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5" y="1210394"/>
            <a:ext cx="11634314" cy="4135370"/>
          </a:xfrm>
        </p:spPr>
        <p:txBody>
          <a:bodyPr>
            <a:normAutofit/>
          </a:bodyPr>
          <a:lstStyle/>
          <a:p>
            <a:r>
              <a:rPr lang="en-US" dirty="0"/>
              <a:t>Allows us to scale read and write sides separately as required</a:t>
            </a:r>
          </a:p>
          <a:p>
            <a:r>
              <a:rPr lang="en-US" dirty="0"/>
              <a:t>Optimized schemas for the read and write sides</a:t>
            </a:r>
          </a:p>
          <a:p>
            <a:r>
              <a:rPr lang="en-US" dirty="0"/>
              <a:t>Queries become simpler as materialized views can be used to avoid complex joins/ cross query aggregation</a:t>
            </a:r>
          </a:p>
          <a:p>
            <a:r>
              <a:rPr lang="en-US" dirty="0"/>
              <a:t>Separation of read and write can lead to good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87865-7FE9-1EBE-D3A1-1DF205A9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5" y="1210394"/>
            <a:ext cx="11634314" cy="4135370"/>
          </a:xfrm>
        </p:spPr>
        <p:txBody>
          <a:bodyPr>
            <a:normAutofit/>
          </a:bodyPr>
          <a:lstStyle/>
          <a:p>
            <a:r>
              <a:rPr lang="en-US" dirty="0"/>
              <a:t>Basic CQRS idea is deceptively simple, often the implementation becomes complex if not handled properly</a:t>
            </a:r>
          </a:p>
          <a:p>
            <a:r>
              <a:rPr lang="en-US" dirty="0"/>
              <a:t>When the read and writes are separated, it is necessary that any changes in the write side are synchronized to the read side which is generally accomplished with asynchronous messaging</a:t>
            </a:r>
          </a:p>
          <a:p>
            <a:r>
              <a:rPr lang="en-US" dirty="0"/>
              <a:t>Eventual consistency might not be correct for all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7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CEA3FA-67AB-D57F-DEF9-97A71C9094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B336-167E-4646-85C4-50F9DBF5F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codidharma@gmail.com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3932" y="4017531"/>
            <a:ext cx="3534645" cy="256224"/>
          </a:xfrm>
        </p:spPr>
        <p:txBody>
          <a:bodyPr/>
          <a:lstStyle/>
          <a:p>
            <a:r>
              <a:rPr lang="en-IN" dirty="0"/>
              <a:t>Mandar-</a:t>
            </a:r>
            <a:r>
              <a:rPr lang="en-IN" dirty="0" err="1"/>
              <a:t>dharmadhikari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@codidharma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r>
              <a:rPr lang="en-US" sz="2600" b="0" dirty="0"/>
              <a:t>Business Integration Architecture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and Power Platform Architect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Delivery Enthusiast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Proud Pet Parent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Mandar Dharmadhikari</a:t>
            </a:r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680623"/>
            <a:ext cx="9500834" cy="5078891"/>
          </a:xfrm>
        </p:spPr>
        <p:txBody>
          <a:bodyPr/>
          <a:lstStyle/>
          <a:p>
            <a:r>
              <a:rPr lang="en-US" sz="3200" dirty="0"/>
              <a:t>Traditional CRUD based architecture and where it fails</a:t>
            </a:r>
          </a:p>
          <a:p>
            <a:r>
              <a:rPr lang="en-US" sz="3200" dirty="0"/>
              <a:t>What is CQRS?</a:t>
            </a:r>
          </a:p>
          <a:p>
            <a:r>
              <a:rPr lang="en-US" sz="3200" dirty="0"/>
              <a:t>Demos</a:t>
            </a:r>
          </a:p>
          <a:p>
            <a:r>
              <a:rPr lang="en-US" sz="3200" dirty="0"/>
              <a:t>Advantages/Disadvantages of CQRS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33" y="1141527"/>
            <a:ext cx="9820429" cy="2516073"/>
          </a:xfrm>
        </p:spPr>
        <p:txBody>
          <a:bodyPr/>
          <a:lstStyle/>
          <a:p>
            <a:r>
              <a:rPr lang="en-US" sz="6000" dirty="0"/>
              <a:t>Traditional CRUD based architecture and where it fails</a:t>
            </a:r>
          </a:p>
        </p:txBody>
      </p:sp>
    </p:spTree>
    <p:extLst>
      <p:ext uri="{BB962C8B-B14F-4D97-AF65-F5344CB8AC3E}">
        <p14:creationId xmlns:p14="http://schemas.microsoft.com/office/powerpoint/2010/main" val="43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61315"/>
            <a:ext cx="5754625" cy="4135370"/>
          </a:xfrm>
        </p:spPr>
        <p:txBody>
          <a:bodyPr>
            <a:normAutofit/>
          </a:bodyPr>
          <a:lstStyle/>
          <a:p>
            <a:r>
              <a:rPr lang="en-US" dirty="0"/>
              <a:t>CRUD helps developers create a mental model to help understand how to interact with databases</a:t>
            </a:r>
          </a:p>
          <a:p>
            <a:r>
              <a:rPr lang="en-US" dirty="0"/>
              <a:t>Create, Read, Update, Delete closely resemble standard HTTP verbs like POST, PUT, GET</a:t>
            </a:r>
          </a:p>
          <a:p>
            <a:r>
              <a:rPr lang="en-US" dirty="0"/>
              <a:t>CRUD APIS serve best for 99% of the scenarios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56F2D6-A498-5150-C674-0EEFAF67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/>
          <a:p>
            <a:r>
              <a:rPr lang="en-US" dirty="0"/>
              <a:t>Traditional CRUD based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C63C2-A21B-ACEF-D26C-6976D948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9" y="2078325"/>
            <a:ext cx="5568444" cy="35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CRUD might fall short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87865-7FE9-1EBE-D3A1-1DF205A9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5" y="1210394"/>
            <a:ext cx="11634314" cy="4135370"/>
          </a:xfrm>
        </p:spPr>
        <p:txBody>
          <a:bodyPr>
            <a:normAutofit/>
          </a:bodyPr>
          <a:lstStyle/>
          <a:p>
            <a:r>
              <a:rPr lang="en-US" dirty="0"/>
              <a:t>When Queries become complex and require multiple Database Joins(e.g. Insurance Quote Query)</a:t>
            </a:r>
          </a:p>
          <a:p>
            <a:r>
              <a:rPr lang="en-US" dirty="0"/>
              <a:t>Different Read-Write Scaling Requirement(e.g. Social Media Posts/Feed)</a:t>
            </a:r>
          </a:p>
          <a:p>
            <a:r>
              <a:rPr lang="en-US" dirty="0"/>
              <a:t>When Queries span multiple contexts and services(e.g. Across Order, Payment, Inventory Services)</a:t>
            </a:r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79696"/>
            <a:ext cx="8861641" cy="854080"/>
          </a:xfrm>
        </p:spPr>
        <p:txBody>
          <a:bodyPr/>
          <a:lstStyle/>
          <a:p>
            <a:r>
              <a:rPr lang="en-US" sz="6000" dirty="0"/>
              <a:t>What is CQRS?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6105"/>
            <a:ext cx="5754625" cy="4773155"/>
          </a:xfrm>
        </p:spPr>
        <p:txBody>
          <a:bodyPr>
            <a:normAutofit fontScale="92500"/>
          </a:bodyPr>
          <a:lstStyle/>
          <a:p>
            <a:r>
              <a:rPr lang="en-US" dirty="0"/>
              <a:t>CQRS stands for Command Query Responsibility Segregation</a:t>
            </a:r>
          </a:p>
          <a:p>
            <a:r>
              <a:rPr lang="en-US" dirty="0"/>
              <a:t>Architecture level equivalent of Command Query Separation concept.</a:t>
            </a:r>
          </a:p>
          <a:p>
            <a:r>
              <a:rPr lang="en-US" dirty="0"/>
              <a:t>The pattern separates the commands and queries and allows us to scale them independently</a:t>
            </a:r>
          </a:p>
          <a:p>
            <a:r>
              <a:rPr lang="en-US" dirty="0"/>
              <a:t>Works on a assumption that in complex models, it is wise to break and conquer the domain logic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56F2D6-A498-5150-C674-0EEFAF67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/>
          <a:p>
            <a:r>
              <a:rPr lang="en-US" dirty="0"/>
              <a:t>What is CQRS?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4EED7-9B4E-0BC9-A6E6-D556474C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8" y="1361314"/>
            <a:ext cx="5580282" cy="42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79696"/>
            <a:ext cx="8861641" cy="854080"/>
          </a:xfrm>
        </p:spPr>
        <p:txBody>
          <a:bodyPr/>
          <a:lstStyle/>
          <a:p>
            <a:r>
              <a:rPr lang="en-US" sz="6000" dirty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3" ma:contentTypeDescription="Create a new document." ma:contentTypeScope="" ma:versionID="338a6523daec04f46e92946e021c2dff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a8273d6dda07ee60b5e212cf9fa0d9b8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customXml/itemProps3.xml><?xml version="1.0" encoding="utf-8"?>
<ds:datastoreItem xmlns:ds="http://schemas.openxmlformats.org/officeDocument/2006/customXml" ds:itemID="{76567696-614D-4C01-AF53-D72D2BCB9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337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Implementing Low Code CQRS With Azure Logic Apps</vt:lpstr>
      <vt:lpstr>PowerPoint Presentation</vt:lpstr>
      <vt:lpstr>PowerPoint Presentation</vt:lpstr>
      <vt:lpstr>Traditional CRUD based architecture and where it fails</vt:lpstr>
      <vt:lpstr>Traditional CRUD based Architecture</vt:lpstr>
      <vt:lpstr>Where CRUD might fall short</vt:lpstr>
      <vt:lpstr>What is CQRS?</vt:lpstr>
      <vt:lpstr>What is CQRS?</vt:lpstr>
      <vt:lpstr>Demos</vt:lpstr>
      <vt:lpstr>Advantages/Disadvantages of CQRS</vt:lpstr>
      <vt:lpstr>Advantages</vt:lpstr>
      <vt:lpstr>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Mandar Dharmadhikari</cp:lastModifiedBy>
  <cp:revision>116</cp:revision>
  <dcterms:created xsi:type="dcterms:W3CDTF">2020-01-05T10:52:53Z</dcterms:created>
  <dcterms:modified xsi:type="dcterms:W3CDTF">2023-05-12T18:11:52Z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</Properties>
</file>