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Roboto Mono"/>
      <p:regular r:id="rId11"/>
      <p:bold r:id="rId12"/>
      <p:italic r:id="rId13"/>
      <p:boldItalic r:id="rId14"/>
    </p:embeddedFont>
    <p:embeddedFont>
      <p:font typeface="Gill Sans"/>
      <p:regular r:id="rId15"/>
      <p:bold r:id="rId16"/>
    </p:embeddedFont>
    <p:embeddedFont>
      <p:font typeface="Comfortaa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-regular.fntdata"/><Relationship Id="rId10" Type="http://schemas.openxmlformats.org/officeDocument/2006/relationships/slide" Target="slides/slide6.xml"/><Relationship Id="rId13" Type="http://schemas.openxmlformats.org/officeDocument/2006/relationships/font" Target="fonts/RobotoMono-italic.fntdata"/><Relationship Id="rId12" Type="http://schemas.openxmlformats.org/officeDocument/2006/relationships/font" Target="fonts/RobotoMon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GillSans-regular.fntdata"/><Relationship Id="rId14" Type="http://schemas.openxmlformats.org/officeDocument/2006/relationships/font" Target="fonts/RobotoMono-boldItalic.fntdata"/><Relationship Id="rId17" Type="http://schemas.openxmlformats.org/officeDocument/2006/relationships/font" Target="fonts/Comfortaa-regular.fntdata"/><Relationship Id="rId16" Type="http://schemas.openxmlformats.org/officeDocument/2006/relationships/font" Target="fonts/Gill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Comfortaa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e14af97d7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e14af97d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e14af97d7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e14af97d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e14af97d7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e14af97d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e14af97d7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e14af97d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showMasterSp="0" type="title">
  <p:cSld name="TITLE">
    <p:bg>
      <p:bgPr>
        <a:solidFill>
          <a:schemeClr val="accen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 title="scalloped circle"/>
          <p:cNvSpPr/>
          <p:nvPr/>
        </p:nvSpPr>
        <p:spPr>
          <a:xfrm>
            <a:off x="3557016" y="630936"/>
            <a:ext cx="5235575" cy="5229225"/>
          </a:xfrm>
          <a:custGeom>
            <a:rect b="b" l="l" r="r" t="t"/>
            <a:pathLst>
              <a:path extrusionOk="0" h="3294" w="3298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5" name="Google Shape;15;p2"/>
          <p:cNvSpPr txBox="1"/>
          <p:nvPr>
            <p:ph type="ctrTitle"/>
          </p:nvPr>
        </p:nvSpPr>
        <p:spPr>
          <a:xfrm>
            <a:off x="1078523" y="1098388"/>
            <a:ext cx="10318418" cy="4394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Impact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2215045" y="5979196"/>
            <a:ext cx="8045373" cy="742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b="1" i="0" sz="2000" cap="none">
                <a:solidFill>
                  <a:schemeClr val="dk2"/>
                </a:solidFill>
              </a:defRPr>
            </a:lvl1pPr>
            <a:lvl2pPr lvl="1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1078523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5E0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4180332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5E0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9067218" y="6375679"/>
            <a:ext cx="2329723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0" name="Google Shape;20;p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" type="body"/>
          </p:nvPr>
        </p:nvSpPr>
        <p:spPr>
          <a:xfrm rot="5400000">
            <a:off x="4544043" y="-1006365"/>
            <a:ext cx="3593591" cy="10178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 txBox="1"/>
          <p:nvPr>
            <p:ph type="title"/>
          </p:nvPr>
        </p:nvSpPr>
        <p:spPr>
          <a:xfrm rot="5400000">
            <a:off x="8012185" y="2436522"/>
            <a:ext cx="5600404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 rot="5400000">
            <a:off x="2653390" y="-1013705"/>
            <a:ext cx="5600405" cy="8392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showMasterSp="0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 title="right scallop background shape"/>
          <p:cNvSpPr/>
          <p:nvPr/>
        </p:nvSpPr>
        <p:spPr>
          <a:xfrm>
            <a:off x="7389812" y="0"/>
            <a:ext cx="4802188" cy="6858000"/>
          </a:xfrm>
          <a:custGeom>
            <a:rect b="b" l="l" r="r" t="t"/>
            <a:pathLst>
              <a:path extrusionOk="0" h="4320" w="3025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29" name="Google Shape;29;p4"/>
          <p:cNvSpPr txBox="1"/>
          <p:nvPr>
            <p:ph type="title"/>
          </p:nvPr>
        </p:nvSpPr>
        <p:spPr>
          <a:xfrm>
            <a:off x="8337884" y="457199"/>
            <a:ext cx="3092115" cy="11966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Gill Sans"/>
              <a:buNone/>
              <a:defRPr b="1" i="0" sz="190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65051" y="920377"/>
            <a:ext cx="6158418" cy="498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800"/>
              <a:buChar char="–"/>
              <a:defRPr sz="2800"/>
            </a:lvl2pPr>
            <a:lvl3pPr indent="-3810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6pPr>
            <a:lvl7pPr indent="-355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8pPr>
            <a:lvl9pPr indent="-355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31" name="Google Shape;31;p4"/>
          <p:cNvSpPr txBox="1"/>
          <p:nvPr>
            <p:ph idx="2" type="body"/>
          </p:nvPr>
        </p:nvSpPr>
        <p:spPr>
          <a:xfrm>
            <a:off x="8337885" y="1741336"/>
            <a:ext cx="3092115" cy="4164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765051" y="6375679"/>
            <a:ext cx="1233355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2103620" y="6375679"/>
            <a:ext cx="348217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5691014" y="6375679"/>
            <a:ext cx="1232456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5" name="Google Shape;35;p4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69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showMasterSp="0" type="secHead">
  <p:cSld name="SECTION_HEADER">
    <p:bg>
      <p:bgPr>
        <a:solidFill>
          <a:schemeClr val="dk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3242929" y="1073888"/>
            <a:ext cx="8187071" cy="40646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400"/>
              <a:buFont typeface="Impact"/>
              <a:buNone/>
              <a:defRPr sz="84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3242930" y="5159781"/>
            <a:ext cx="7017488" cy="951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b="1" i="0" sz="20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3236546" y="6375679"/>
            <a:ext cx="1493947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5279064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9942434" y="6375679"/>
            <a:ext cx="1487566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grpSp>
        <p:nvGrpSpPr>
          <p:cNvPr id="42" name="Google Shape;42;p5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43" name="Google Shape;43;p5" title="left scallop shape"/>
            <p:cNvSpPr/>
            <p:nvPr/>
          </p:nvSpPr>
          <p:spPr>
            <a:xfrm>
              <a:off x="0" y="0"/>
              <a:ext cx="2814638" cy="6858000"/>
            </a:xfrm>
            <a:custGeom>
              <a:rect b="b" l="l" r="r" t="t"/>
              <a:pathLst>
                <a:path extrusionOk="0" h="4320" w="1773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4" name="Google Shape;44;p5" title="left scallop inline"/>
            <p:cNvSpPr/>
            <p:nvPr/>
          </p:nvSpPr>
          <p:spPr>
            <a:xfrm>
              <a:off x="874382" y="0"/>
              <a:ext cx="1646238" cy="6858000"/>
            </a:xfrm>
            <a:custGeom>
              <a:rect b="b" l="l" r="r" t="t"/>
              <a:pathLst>
                <a:path extrusionOk="0" h="4320" w="1037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1257300" y="2286000"/>
            <a:ext cx="4800600" cy="3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2" type="body"/>
          </p:nvPr>
        </p:nvSpPr>
        <p:spPr>
          <a:xfrm>
            <a:off x="6647796" y="2286000"/>
            <a:ext cx="4800600" cy="3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type="title"/>
          </p:nvPr>
        </p:nvSpPr>
        <p:spPr>
          <a:xfrm>
            <a:off x="1252728" y="381000"/>
            <a:ext cx="10172700" cy="1493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1251678" y="2199633"/>
            <a:ext cx="4800600" cy="6325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b="1" sz="19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7"/>
          <p:cNvSpPr txBox="1"/>
          <p:nvPr>
            <p:ph idx="2" type="body"/>
          </p:nvPr>
        </p:nvSpPr>
        <p:spPr>
          <a:xfrm>
            <a:off x="1257300" y="2909102"/>
            <a:ext cx="4800600" cy="2996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3" type="body"/>
          </p:nvPr>
        </p:nvSpPr>
        <p:spPr>
          <a:xfrm>
            <a:off x="6633864" y="2199633"/>
            <a:ext cx="4800600" cy="6325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b="1" sz="19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7"/>
          <p:cNvSpPr txBox="1"/>
          <p:nvPr>
            <p:ph idx="4" type="body"/>
          </p:nvPr>
        </p:nvSpPr>
        <p:spPr>
          <a:xfrm>
            <a:off x="6633864" y="2909102"/>
            <a:ext cx="4800600" cy="2996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showMasterSp="0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/>
          <p:nvPr>
            <p:ph idx="2" type="pic"/>
          </p:nvPr>
        </p:nvSpPr>
        <p:spPr>
          <a:xfrm>
            <a:off x="283464" y="0"/>
            <a:ext cx="7355585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b="0" i="0" sz="2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b="0" i="0" sz="2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b="0" i="0" sz="2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2" name="Google Shape;72;p10" title="right scallop background shape"/>
          <p:cNvSpPr/>
          <p:nvPr/>
        </p:nvSpPr>
        <p:spPr>
          <a:xfrm>
            <a:off x="7389812" y="0"/>
            <a:ext cx="4802188" cy="6858000"/>
          </a:xfrm>
          <a:custGeom>
            <a:rect b="b" l="l" r="r" t="t"/>
            <a:pathLst>
              <a:path extrusionOk="0" h="4320" w="3025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73" name="Google Shape;73;p10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0"/>
          <p:cNvSpPr txBox="1"/>
          <p:nvPr>
            <p:ph type="title"/>
          </p:nvPr>
        </p:nvSpPr>
        <p:spPr>
          <a:xfrm>
            <a:off x="8337883" y="457200"/>
            <a:ext cx="3092117" cy="11966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Gill Sans"/>
              <a:buNone/>
              <a:defRPr b="1" i="0" sz="19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8337883" y="1741336"/>
            <a:ext cx="3092117" cy="4164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10"/>
          <p:cNvSpPr txBox="1"/>
          <p:nvPr>
            <p:ph idx="10" type="dt"/>
          </p:nvPr>
        </p:nvSpPr>
        <p:spPr>
          <a:xfrm>
            <a:off x="765950" y="6375679"/>
            <a:ext cx="1232456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1" type="ftr"/>
          </p:nvPr>
        </p:nvSpPr>
        <p:spPr>
          <a:xfrm>
            <a:off x="2103621" y="6375679"/>
            <a:ext cx="3482178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5687568" y="6375679"/>
            <a:ext cx="123444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  <a:defRPr b="0" i="0" sz="51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ill Sans"/>
              <a:buChar char="–"/>
              <a:defRPr b="0" i="0" sz="18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Char char="–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17500" lvl="4" marL="22860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17500" lvl="5" marL="2743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Char char="–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17500" lvl="6" marL="3200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17500" lvl="7" marL="3657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Char char="–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17500" lvl="8" marL="4114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1" name="Google Shape;11;p1" title="Left scallop edge"/>
          <p:cNvSpPr/>
          <p:nvPr/>
        </p:nvSpPr>
        <p:spPr>
          <a:xfrm>
            <a:off x="0" y="0"/>
            <a:ext cx="885825" cy="6858000"/>
          </a:xfrm>
          <a:custGeom>
            <a:rect b="b" l="l" r="r" t="t"/>
            <a:pathLst>
              <a:path extrusionOk="0" h="4320" w="558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2" name="Google Shape;12;p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/>
          <p:nvPr>
            <p:ph idx="1" type="subTitle"/>
          </p:nvPr>
        </p:nvSpPr>
        <p:spPr>
          <a:xfrm>
            <a:off x="2215045" y="5979196"/>
            <a:ext cx="8045373" cy="742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ES"/>
              <a:t>APP WEB EDUCATIVA</a:t>
            </a:r>
            <a:endParaRPr/>
          </a:p>
        </p:txBody>
      </p:sp>
      <p:pic>
        <p:nvPicPr>
          <p:cNvPr id="96" name="Google Shape;9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36525"/>
            <a:ext cx="12192000" cy="69945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3"/>
          <p:cNvSpPr txBox="1"/>
          <p:nvPr/>
        </p:nvSpPr>
        <p:spPr>
          <a:xfrm>
            <a:off x="8628975" y="-136525"/>
            <a:ext cx="41658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Impact"/>
              <a:buNone/>
            </a:pPr>
            <a:r>
              <a:rPr b="1" lang="es-ES" sz="7400">
                <a:solidFill>
                  <a:srgbClr val="CB0BCB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b="1" lang="es-ES" sz="7400">
                <a:solidFill>
                  <a:srgbClr val="FF00FF"/>
                </a:solidFill>
                <a:latin typeface="Roboto Mono"/>
                <a:ea typeface="Roboto Mono"/>
                <a:cs typeface="Roboto Mono"/>
                <a:sym typeface="Roboto Mono"/>
              </a:rPr>
              <a:t>O</a:t>
            </a:r>
            <a:r>
              <a:rPr b="1" lang="es-ES" sz="7400">
                <a:solidFill>
                  <a:srgbClr val="C27BA0"/>
                </a:solidFill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b="1" lang="es-ES" sz="7400">
                <a:solidFill>
                  <a:srgbClr val="D5A6BD"/>
                </a:solidFill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b="1" lang="es-ES" sz="7400">
                <a:solidFill>
                  <a:srgbClr val="FF00FF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endParaRPr b="1" sz="73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type="title"/>
          </p:nvPr>
        </p:nvSpPr>
        <p:spPr>
          <a:xfrm>
            <a:off x="1251678" y="382385"/>
            <a:ext cx="10178400" cy="149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 txBox="1"/>
          <p:nvPr>
            <p:ph idx="1" type="body"/>
          </p:nvPr>
        </p:nvSpPr>
        <p:spPr>
          <a:xfrm>
            <a:off x="1251678" y="2286001"/>
            <a:ext cx="10178400" cy="359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50" y="-567250"/>
            <a:ext cx="12191996" cy="768422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4"/>
          <p:cNvSpPr txBox="1"/>
          <p:nvPr/>
        </p:nvSpPr>
        <p:spPr>
          <a:xfrm>
            <a:off x="5945775" y="1874575"/>
            <a:ext cx="5978400" cy="20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¿Cuánto vale realmente lo que sabes?</a:t>
            </a:r>
            <a:endParaRPr sz="4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8664200" y="6059800"/>
            <a:ext cx="3348600" cy="8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6000">
                <a:solidFill>
                  <a:srgbClr val="CB0BCB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b="1" lang="es-ES" sz="6000">
                <a:solidFill>
                  <a:srgbClr val="FF00FF"/>
                </a:solidFill>
                <a:latin typeface="Roboto Mono"/>
                <a:ea typeface="Roboto Mono"/>
                <a:cs typeface="Roboto Mono"/>
                <a:sym typeface="Roboto Mono"/>
              </a:rPr>
              <a:t>O</a:t>
            </a:r>
            <a:r>
              <a:rPr b="1" lang="es-ES" sz="6000">
                <a:solidFill>
                  <a:srgbClr val="C27BA0"/>
                </a:solidFill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b="1" lang="es-ES" sz="6000">
                <a:solidFill>
                  <a:srgbClr val="D5A6BD"/>
                </a:solidFill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b="1" lang="es-ES" sz="6000">
                <a:solidFill>
                  <a:srgbClr val="FF00FF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b="1" lang="es-ES" sz="6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1251678" y="382385"/>
            <a:ext cx="10178400" cy="149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 txBox="1"/>
          <p:nvPr>
            <p:ph idx="1" type="body"/>
          </p:nvPr>
        </p:nvSpPr>
        <p:spPr>
          <a:xfrm>
            <a:off x="1251678" y="2286001"/>
            <a:ext cx="10178400" cy="359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05575"/>
            <a:ext cx="12192000" cy="75400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 txBox="1"/>
          <p:nvPr/>
        </p:nvSpPr>
        <p:spPr>
          <a:xfrm>
            <a:off x="97725" y="1075125"/>
            <a:ext cx="12192000" cy="11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700">
                <a:latin typeface="Roboto Mono"/>
                <a:ea typeface="Roboto Mono"/>
                <a:cs typeface="Roboto Mono"/>
                <a:sym typeface="Roboto Mono"/>
              </a:rPr>
              <a:t>¿Qué es        </a:t>
            </a:r>
            <a:r>
              <a:rPr lang="es-ES" sz="700">
                <a:latin typeface="Gill Sans"/>
                <a:ea typeface="Gill Sans"/>
                <a:cs typeface="Gill Sans"/>
                <a:sym typeface="Gill Sans"/>
              </a:rPr>
              <a:t>                                      </a:t>
            </a:r>
            <a:r>
              <a:rPr b="1" lang="es-ES" sz="6700">
                <a:solidFill>
                  <a:srgbClr val="CB0BCB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b="1" lang="es-ES" sz="6700">
                <a:solidFill>
                  <a:srgbClr val="FF00FF"/>
                </a:solidFill>
                <a:latin typeface="Roboto Mono"/>
                <a:ea typeface="Roboto Mono"/>
                <a:cs typeface="Roboto Mono"/>
                <a:sym typeface="Roboto Mono"/>
              </a:rPr>
              <a:t>O</a:t>
            </a:r>
            <a:r>
              <a:rPr b="1" lang="es-ES" sz="6700">
                <a:solidFill>
                  <a:srgbClr val="C27BA0"/>
                </a:solidFill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b="1" lang="es-ES" sz="6700">
                <a:solidFill>
                  <a:srgbClr val="D5A6BD"/>
                </a:solidFill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b="1" lang="es-ES" sz="6700">
                <a:solidFill>
                  <a:srgbClr val="FF00FF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s-ES" sz="6700">
                <a:latin typeface="Roboto Mono"/>
                <a:ea typeface="Roboto Mono"/>
                <a:cs typeface="Roboto Mono"/>
                <a:sym typeface="Roboto Mono"/>
              </a:rPr>
              <a:t>?</a:t>
            </a:r>
            <a:endParaRPr sz="7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0" y="-189450"/>
            <a:ext cx="5115000" cy="11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100">
                <a:latin typeface="Roboto Mono"/>
                <a:ea typeface="Roboto Mono"/>
                <a:cs typeface="Roboto Mono"/>
                <a:sym typeface="Roboto Mono"/>
              </a:rPr>
              <a:t>Pero</a:t>
            </a:r>
            <a:r>
              <a:rPr lang="es-ES" sz="81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s-ES" sz="8100">
                <a:solidFill>
                  <a:srgbClr val="F1C232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s-ES" sz="8100">
                <a:solidFill>
                  <a:srgbClr val="FF00F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8100">
              <a:solidFill>
                <a:srgbClr val="FF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1251678" y="382385"/>
            <a:ext cx="10178400" cy="149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1251678" y="2286001"/>
            <a:ext cx="10178400" cy="359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6"/>
          <p:cNvSpPr txBox="1"/>
          <p:nvPr/>
        </p:nvSpPr>
        <p:spPr>
          <a:xfrm>
            <a:off x="1321200" y="1401075"/>
            <a:ext cx="9549600" cy="3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rtl="0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Codea es una plataforma online de</a:t>
            </a:r>
            <a:r>
              <a:rPr lang="es-ES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aprendizaje apegada a estándares de calidad global. Codea es un servicio web educativo con una amplia variedad de cursos ofertados por las mejores universidades y con reconocimiento de las mismas a un nivel macro. Codea es educación  práctica, diversión y lo mejor de todo, ¡certificable!.</a:t>
            </a:r>
            <a:r>
              <a:rPr lang="es-ES" sz="2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0" y="0"/>
            <a:ext cx="3336900" cy="9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6000">
                <a:solidFill>
                  <a:srgbClr val="CB0BCB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b="1" lang="es-ES" sz="6000">
                <a:solidFill>
                  <a:srgbClr val="FF00FF"/>
                </a:solidFill>
                <a:latin typeface="Roboto Mono"/>
                <a:ea typeface="Roboto Mono"/>
                <a:cs typeface="Roboto Mono"/>
                <a:sym typeface="Roboto Mono"/>
              </a:rPr>
              <a:t>O</a:t>
            </a:r>
            <a:r>
              <a:rPr b="1" lang="es-ES" sz="6000">
                <a:solidFill>
                  <a:srgbClr val="C27BA0"/>
                </a:solidFill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b="1" lang="es-ES" sz="6000">
                <a:solidFill>
                  <a:srgbClr val="D5A6BD"/>
                </a:solidFill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b="1" lang="es-ES" sz="6000">
                <a:solidFill>
                  <a:srgbClr val="FF00FF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b="1" lang="es-ES" sz="6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0" name="Google Shape;130;p17"/>
          <p:cNvSpPr txBox="1"/>
          <p:nvPr>
            <p:ph idx="1" type="body"/>
          </p:nvPr>
        </p:nvSpPr>
        <p:spPr>
          <a:xfrm>
            <a:off x="1451579" y="1853754"/>
            <a:ext cx="9603275" cy="3612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2286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7"/>
          <p:cNvSpPr txBox="1"/>
          <p:nvPr/>
        </p:nvSpPr>
        <p:spPr>
          <a:xfrm>
            <a:off x="1251675" y="479700"/>
            <a:ext cx="9383700" cy="3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5100">
                <a:latin typeface="Roboto Mono"/>
                <a:ea typeface="Roboto Mono"/>
                <a:cs typeface="Roboto Mono"/>
                <a:sym typeface="Roboto Mono"/>
              </a:rPr>
              <a:t>¿Cómo funciona</a:t>
            </a:r>
            <a:r>
              <a:rPr lang="es-ES" sz="51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s-ES" sz="6000">
                <a:solidFill>
                  <a:srgbClr val="CB0BCB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b="1" lang="es-ES" sz="6000">
                <a:solidFill>
                  <a:srgbClr val="FF00FF"/>
                </a:solidFill>
                <a:latin typeface="Roboto Mono"/>
                <a:ea typeface="Roboto Mono"/>
                <a:cs typeface="Roboto Mono"/>
                <a:sym typeface="Roboto Mono"/>
              </a:rPr>
              <a:t>O</a:t>
            </a:r>
            <a:r>
              <a:rPr b="1" lang="es-ES" sz="6000">
                <a:solidFill>
                  <a:srgbClr val="C27BA0"/>
                </a:solidFill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b="1" lang="es-ES" sz="6000">
                <a:solidFill>
                  <a:srgbClr val="D5A6BD"/>
                </a:solidFill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b="1" lang="es-ES" sz="6000">
                <a:solidFill>
                  <a:srgbClr val="FF00FF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b="1" lang="es-ES" sz="6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es-ES" sz="5100">
                <a:latin typeface="Roboto Mono"/>
                <a:ea typeface="Roboto Mono"/>
                <a:cs typeface="Roboto Mono"/>
                <a:sym typeface="Roboto Mono"/>
              </a:rPr>
              <a:t>?</a:t>
            </a:r>
            <a:br>
              <a:rPr lang="es-ES" sz="5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s-ES" sz="5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s-ES" sz="32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Codea está diseñado teniendo en cuenta tres tipos de aprendizaje y funciona integrandolos en un solo servicio que garantiza resultados comprobados científicamente.</a:t>
            </a:r>
            <a:r>
              <a:rPr lang="es-ES" sz="32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es-ES" sz="32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s-ES" sz="32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-ES" sz="23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Calculamos el nivel de dominio en una disciplina mediante un resultado y asignamos el curso más conveniente para nuestros estudiantes, creemos que la educación es la mejor herramienta para la vida.</a:t>
            </a:r>
            <a:endParaRPr sz="23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title"/>
          </p:nvPr>
        </p:nvSpPr>
        <p:spPr>
          <a:xfrm>
            <a:off x="1251678" y="382385"/>
            <a:ext cx="10178400" cy="149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 txBox="1"/>
          <p:nvPr>
            <p:ph idx="1" type="body"/>
          </p:nvPr>
        </p:nvSpPr>
        <p:spPr>
          <a:xfrm>
            <a:off x="1251678" y="2286001"/>
            <a:ext cx="10178400" cy="359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t/>
            </a:r>
            <a:endParaRPr sz="5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13400"/>
            <a:ext cx="12192000" cy="717139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8"/>
          <p:cNvSpPr txBox="1"/>
          <p:nvPr/>
        </p:nvSpPr>
        <p:spPr>
          <a:xfrm>
            <a:off x="50" y="0"/>
            <a:ext cx="12038100" cy="4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900">
                <a:solidFill>
                  <a:srgbClr val="FFFFFF"/>
                </a:solidFill>
                <a:highlight>
                  <a:srgbClr val="D5A6BD"/>
                </a:highlight>
                <a:latin typeface="Roboto Mono"/>
                <a:ea typeface="Roboto Mono"/>
                <a:cs typeface="Roboto Mono"/>
                <a:sym typeface="Roboto Mono"/>
              </a:rPr>
              <a:t>Universidad</a:t>
            </a:r>
            <a:r>
              <a:rPr b="1" lang="es-ES" sz="2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de Cambridge, Harvard, </a:t>
            </a:r>
            <a:r>
              <a:rPr b="1" lang="es-ES" sz="2900">
                <a:solidFill>
                  <a:srgbClr val="FFFFFF"/>
                </a:solidFill>
                <a:highlight>
                  <a:schemeClr val="accent3"/>
                </a:highlight>
                <a:latin typeface="Roboto Mono"/>
                <a:ea typeface="Roboto Mono"/>
                <a:cs typeface="Roboto Mono"/>
                <a:sym typeface="Roboto Mono"/>
              </a:rPr>
              <a:t>Universidad</a:t>
            </a:r>
            <a:r>
              <a:rPr b="1" lang="es-ES" sz="2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Nacional, </a:t>
            </a:r>
            <a:r>
              <a:rPr b="1" lang="es-ES" sz="2900">
                <a:solidFill>
                  <a:srgbClr val="FFFFFF"/>
                </a:solidFill>
                <a:highlight>
                  <a:srgbClr val="FF00FF"/>
                </a:highlight>
                <a:latin typeface="Roboto Mono"/>
                <a:ea typeface="Roboto Mono"/>
                <a:cs typeface="Roboto Mono"/>
                <a:sym typeface="Roboto Mono"/>
              </a:rPr>
              <a:t>Universidad</a:t>
            </a:r>
            <a:r>
              <a:rPr b="1" lang="es-ES" sz="2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Distrital Francisco José de Caldas, </a:t>
            </a:r>
            <a:r>
              <a:rPr b="1" lang="es-ES" sz="2900">
                <a:solidFill>
                  <a:srgbClr val="FFFFFF"/>
                </a:solidFill>
                <a:highlight>
                  <a:srgbClr val="C27BA0"/>
                </a:highlight>
                <a:latin typeface="Roboto Mono"/>
                <a:ea typeface="Roboto Mono"/>
                <a:cs typeface="Roboto Mono"/>
                <a:sym typeface="Roboto Mono"/>
              </a:rPr>
              <a:t>Universidad</a:t>
            </a:r>
            <a:r>
              <a:rPr b="1" lang="es-ES" sz="2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de Antioquia, </a:t>
            </a:r>
            <a:r>
              <a:rPr b="1" lang="es-ES" sz="2900">
                <a:solidFill>
                  <a:srgbClr val="FFFFFF"/>
                </a:solidFill>
                <a:highlight>
                  <a:srgbClr val="000000"/>
                </a:highlight>
                <a:latin typeface="Roboto Mono"/>
                <a:ea typeface="Roboto Mono"/>
                <a:cs typeface="Roboto Mono"/>
                <a:sym typeface="Roboto Mono"/>
              </a:rPr>
              <a:t>Universidad</a:t>
            </a:r>
            <a:r>
              <a:rPr b="1" lang="es-ES" sz="2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Federal de Río de Janeiro, </a:t>
            </a:r>
            <a:r>
              <a:rPr b="1" lang="es-ES" sz="2900">
                <a:solidFill>
                  <a:srgbClr val="FFFFFF"/>
                </a:solidFill>
                <a:highlight>
                  <a:srgbClr val="CB0BCB"/>
                </a:highlight>
                <a:latin typeface="Roboto Mono"/>
                <a:ea typeface="Roboto Mono"/>
                <a:cs typeface="Roboto Mono"/>
                <a:sym typeface="Roboto Mono"/>
              </a:rPr>
              <a:t>Universidad</a:t>
            </a:r>
            <a:r>
              <a:rPr b="1" lang="es-ES" sz="2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de São Paulo, </a:t>
            </a:r>
            <a:r>
              <a:rPr b="1" lang="es-ES" sz="2900">
                <a:solidFill>
                  <a:srgbClr val="FFFFFF"/>
                </a:solidFill>
                <a:highlight>
                  <a:srgbClr val="FFD966"/>
                </a:highlight>
                <a:latin typeface="Roboto Mono"/>
                <a:ea typeface="Roboto Mono"/>
                <a:cs typeface="Roboto Mono"/>
                <a:sym typeface="Roboto Mono"/>
              </a:rPr>
              <a:t>Universidad</a:t>
            </a:r>
            <a:r>
              <a:rPr b="1" lang="es-ES" sz="2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Nacional de México, </a:t>
            </a:r>
            <a:r>
              <a:rPr b="1" lang="es-ES" sz="2900">
                <a:solidFill>
                  <a:srgbClr val="FFFFFF"/>
                </a:solidFill>
                <a:highlight>
                  <a:schemeClr val="accent5"/>
                </a:highlight>
                <a:latin typeface="Roboto Mono"/>
                <a:ea typeface="Roboto Mono"/>
                <a:cs typeface="Roboto Mono"/>
                <a:sym typeface="Roboto Mono"/>
              </a:rPr>
              <a:t>Universidad</a:t>
            </a:r>
            <a:r>
              <a:rPr b="1" lang="es-ES" sz="2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de Tokio, </a:t>
            </a:r>
            <a:r>
              <a:rPr b="1" lang="es-ES" sz="2900">
                <a:solidFill>
                  <a:srgbClr val="FFFFFF"/>
                </a:solidFill>
                <a:highlight>
                  <a:srgbClr val="FCE5CD"/>
                </a:highlight>
                <a:latin typeface="Roboto Mono"/>
                <a:ea typeface="Roboto Mono"/>
                <a:cs typeface="Roboto Mono"/>
                <a:sym typeface="Roboto Mono"/>
              </a:rPr>
              <a:t>Universidad</a:t>
            </a:r>
            <a:r>
              <a:rPr b="1" lang="es-ES" sz="2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de Kyoto (</a:t>
            </a:r>
            <a:r>
              <a:rPr lang="es-ES" sz="3100">
                <a:solidFill>
                  <a:srgbClr val="FFFFFF"/>
                </a:solidFill>
                <a:highlight>
                  <a:srgbClr val="6AA84F"/>
                </a:highlight>
                <a:latin typeface="Roboto Mono"/>
                <a:ea typeface="Roboto Mono"/>
                <a:cs typeface="Roboto Mono"/>
                <a:sym typeface="Roboto Mono"/>
              </a:rPr>
              <a:t>京都大学</a:t>
            </a:r>
            <a:r>
              <a:rPr lang="es-ES" sz="3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b="1" lang="es-ES" sz="2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1" lang="es-ES" sz="2900">
                <a:solidFill>
                  <a:srgbClr val="FFFFFF"/>
                </a:solidFill>
                <a:highlight>
                  <a:srgbClr val="674EA7"/>
                </a:highlight>
                <a:latin typeface="Roboto Mono"/>
                <a:ea typeface="Roboto Mono"/>
                <a:cs typeface="Roboto Mono"/>
                <a:sym typeface="Roboto Mono"/>
              </a:rPr>
              <a:t>Universidad</a:t>
            </a:r>
            <a:r>
              <a:rPr b="1" lang="es-ES" sz="2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de nueva Delhi, </a:t>
            </a:r>
            <a:r>
              <a:rPr b="1" lang="es-ES" sz="2900">
                <a:solidFill>
                  <a:srgbClr val="FFFFFF"/>
                </a:solidFill>
                <a:highlight>
                  <a:srgbClr val="FF9900"/>
                </a:highlight>
                <a:latin typeface="Roboto Mono"/>
                <a:ea typeface="Roboto Mono"/>
                <a:cs typeface="Roboto Mono"/>
                <a:sym typeface="Roboto Mono"/>
              </a:rPr>
              <a:t>Instituto</a:t>
            </a:r>
            <a:r>
              <a:rPr b="1" lang="es-ES" sz="2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Indio de Tecnología de Nueva Delhi, </a:t>
            </a:r>
            <a:r>
              <a:rPr b="1" lang="es-ES" sz="2900">
                <a:solidFill>
                  <a:srgbClr val="FFFFFF"/>
                </a:solidFill>
                <a:highlight>
                  <a:srgbClr val="D0E0E3"/>
                </a:highlight>
                <a:latin typeface="Roboto Mono"/>
                <a:ea typeface="Roboto Mono"/>
                <a:cs typeface="Roboto Mono"/>
                <a:sym typeface="Roboto Mono"/>
              </a:rPr>
              <a:t>Universidad</a:t>
            </a:r>
            <a:r>
              <a:rPr b="1" lang="es-ES" sz="2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de Barcelona, </a:t>
            </a:r>
            <a:r>
              <a:rPr b="1" lang="es-ES" sz="2900">
                <a:solidFill>
                  <a:srgbClr val="FFFFFF"/>
                </a:solidFill>
                <a:highlight>
                  <a:srgbClr val="6FA8DC"/>
                </a:highlight>
                <a:latin typeface="Roboto Mono"/>
                <a:ea typeface="Roboto Mono"/>
                <a:cs typeface="Roboto Mono"/>
                <a:sym typeface="Roboto Mono"/>
              </a:rPr>
              <a:t>Universidad</a:t>
            </a:r>
            <a:r>
              <a:rPr b="1" lang="es-ES" sz="2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Complutense de Madrid, </a:t>
            </a:r>
            <a:r>
              <a:rPr b="1" lang="es-ES" sz="2900">
                <a:solidFill>
                  <a:srgbClr val="FFFFFF"/>
                </a:solidFill>
                <a:highlight>
                  <a:srgbClr val="CC0000"/>
                </a:highlight>
                <a:latin typeface="Roboto Mono"/>
                <a:ea typeface="Roboto Mono"/>
                <a:cs typeface="Roboto Mono"/>
                <a:sym typeface="Roboto Mono"/>
              </a:rPr>
              <a:t>Instituto</a:t>
            </a:r>
            <a:r>
              <a:rPr b="1" lang="es-ES" sz="2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de tecnología de Massachusetts... </a:t>
            </a:r>
            <a:br>
              <a:rPr b="1" lang="es-ES" sz="2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s-ES" sz="2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 muchas instituciones más esperan por certificarte.</a:t>
            </a:r>
            <a:br>
              <a:rPr b="1" lang="es-ES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b="1" sz="3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0" y="4658875"/>
            <a:ext cx="12192000" cy="18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es-ES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s-ES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¿Qué esperas para ser parte de </a:t>
            </a:r>
            <a:r>
              <a:rPr b="1" lang="es-ES" sz="2400" u="sng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la comunidad </a:t>
            </a:r>
            <a:r>
              <a:rPr b="1" lang="es-ES" sz="2400" u="sng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académica</a:t>
            </a:r>
            <a:r>
              <a:rPr b="1" lang="es-ES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más grande?</a:t>
            </a:r>
            <a:br>
              <a:rPr b="1" lang="es-ES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s-ES" sz="6000">
                <a:solidFill>
                  <a:srgbClr val="CB0BCB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b="1" lang="es-ES" sz="6000">
                <a:solidFill>
                  <a:srgbClr val="FF00FF"/>
                </a:solidFill>
                <a:latin typeface="Roboto Mono"/>
                <a:ea typeface="Roboto Mono"/>
                <a:cs typeface="Roboto Mono"/>
                <a:sym typeface="Roboto Mono"/>
              </a:rPr>
              <a:t>O</a:t>
            </a:r>
            <a:r>
              <a:rPr b="1" lang="es-ES" sz="6000">
                <a:solidFill>
                  <a:srgbClr val="C27BA0"/>
                </a:solidFill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b="1" lang="es-ES" sz="6000">
                <a:solidFill>
                  <a:srgbClr val="D5A6BD"/>
                </a:solidFill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b="1" lang="es-ES" sz="6000">
                <a:solidFill>
                  <a:srgbClr val="FF00FF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b="1" lang="es-ES" sz="6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;)</a:t>
            </a:r>
            <a:br>
              <a:rPr b="1" lang="es-ES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b="1"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stintivo">
  <a:themeElements>
    <a:clrScheme name="Distintivo">
      <a:dk1>
        <a:srgbClr val="000000"/>
      </a:dk1>
      <a:lt1>
        <a:srgbClr val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