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307" r:id="rId5"/>
    <p:sldId id="308" r:id="rId6"/>
    <p:sldId id="309" r:id="rId7"/>
    <p:sldId id="311" r:id="rId8"/>
    <p:sldId id="312" r:id="rId9"/>
    <p:sldId id="310" r:id="rId10"/>
    <p:sldId id="327" r:id="rId11"/>
    <p:sldId id="328" r:id="rId12"/>
    <p:sldId id="329" r:id="rId13"/>
    <p:sldId id="313" r:id="rId14"/>
    <p:sldId id="314" r:id="rId15"/>
    <p:sldId id="330" r:id="rId16"/>
    <p:sldId id="315" r:id="rId17"/>
    <p:sldId id="316" r:id="rId18"/>
    <p:sldId id="331" r:id="rId19"/>
    <p:sldId id="317" r:id="rId20"/>
    <p:sldId id="332" r:id="rId21"/>
    <p:sldId id="319" r:id="rId22"/>
    <p:sldId id="320" r:id="rId23"/>
    <p:sldId id="321" r:id="rId24"/>
    <p:sldId id="322" r:id="rId25"/>
    <p:sldId id="323" r:id="rId26"/>
    <p:sldId id="324" r:id="rId27"/>
    <p:sldId id="325" r:id="rId28"/>
    <p:sldId id="326" r:id="rId29"/>
    <p:sldId id="333" r:id="rId30"/>
    <p:sldId id="334" r:id="rId31"/>
    <p:sldId id="336" r:id="rId32"/>
    <p:sldId id="337" r:id="rId33"/>
    <p:sldId id="338" r:id="rId34"/>
    <p:sldId id="339" r:id="rId35"/>
    <p:sldId id="341" r:id="rId36"/>
    <p:sldId id="342" r:id="rId37"/>
    <p:sldId id="343" r:id="rId38"/>
    <p:sldId id="344" r:id="rId39"/>
    <p:sldId id="340" r:id="rId40"/>
    <p:sldId id="335" r:id="rId41"/>
    <p:sldId id="345" r:id="rId42"/>
    <p:sldId id="346" r:id="rId43"/>
    <p:sldId id="347" r:id="rId44"/>
    <p:sldId id="367" r:id="rId45"/>
    <p:sldId id="368" r:id="rId46"/>
    <p:sldId id="350" r:id="rId47"/>
    <p:sldId id="351" r:id="rId48"/>
    <p:sldId id="352" r:id="rId49"/>
    <p:sldId id="353" r:id="rId50"/>
    <p:sldId id="354" r:id="rId51"/>
    <p:sldId id="356" r:id="rId52"/>
    <p:sldId id="357" r:id="rId53"/>
    <p:sldId id="358" r:id="rId54"/>
    <p:sldId id="359" r:id="rId55"/>
    <p:sldId id="360" r:id="rId56"/>
    <p:sldId id="361" r:id="rId57"/>
    <p:sldId id="362" r:id="rId58"/>
    <p:sldId id="373" r:id="rId59"/>
    <p:sldId id="363" r:id="rId60"/>
    <p:sldId id="369" r:id="rId61"/>
    <p:sldId id="370" r:id="rId62"/>
    <p:sldId id="371" r:id="rId63"/>
    <p:sldId id="372" r:id="rId64"/>
    <p:sldId id="364" r:id="rId65"/>
    <p:sldId id="365" r:id="rId66"/>
    <p:sldId id="366" r:id="rId67"/>
    <p:sldId id="355" r:id="rId68"/>
    <p:sldId id="374" r:id="rId69"/>
    <p:sldId id="375" r:id="rId70"/>
    <p:sldId id="376" r:id="rId71"/>
    <p:sldId id="377" r:id="rId72"/>
    <p:sldId id="378" r:id="rId73"/>
    <p:sldId id="349" r:id="rId74"/>
    <p:sldId id="306" r:id="rId75"/>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4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4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4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4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4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6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7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7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7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8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8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8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8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8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8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8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CD4FF"/>
            </a:gs>
            <a:gs pos="100000">
              <a:srgbClr val="5BB9FF"/>
            </a:gs>
          </a:gsLst>
          <a:path path="circle">
            <a:fillToRect l="50000" t="10000" r="50000" b="90000"/>
          </a:path>
        </a:gradFill>
        <a:effectLst/>
      </p:bgPr>
    </p:bg>
    <p:spTree>
      <p:nvGrpSpPr>
        <p:cNvPr id="1" name=""/>
        <p:cNvGrpSpPr/>
        <p:nvPr/>
      </p:nvGrpSpPr>
      <p:grpSpPr>
        <a:xfrm>
          <a:off x="0" y="0"/>
          <a:ext cx="0" cy="0"/>
          <a:chOff x="0" y="0"/>
          <a:chExt cx="0" cy="0"/>
        </a:xfrm>
      </p:grpSpPr>
      <p:sp>
        <p:nvSpPr>
          <p:cNvPr id="10" name="CustomShape 1" hidden="1"/>
          <p:cNvSpPr/>
          <p:nvPr/>
        </p:nvSpPr>
        <p:spPr>
          <a:xfrm>
            <a:off x="0" y="5105520"/>
            <a:ext cx="9138240" cy="1746720"/>
          </a:xfrm>
          <a:prstGeom prst="rect">
            <a:avLst/>
          </a:prstGeom>
          <a:gradFill rotWithShape="0">
            <a:gsLst>
              <a:gs pos="0">
                <a:srgbClr val="FFFFFF"/>
              </a:gs>
              <a:gs pos="100000">
                <a:srgbClr val="B4DCFA"/>
              </a:gs>
            </a:gsLst>
            <a:path path="circle">
              <a:fillToRect l="50000" t="50000" r="50000" b="50000"/>
            </a:path>
          </a:gradFill>
          <a:ln w="25560">
            <a:noFill/>
          </a:ln>
        </p:spPr>
        <p:style>
          <a:lnRef idx="0">
            <a:scrgbClr r="0" g="0" b="0"/>
          </a:lnRef>
          <a:fillRef idx="0">
            <a:scrgbClr r="0" g="0" b="0"/>
          </a:fillRef>
          <a:effectRef idx="0">
            <a:scrgbClr r="0" g="0" b="0"/>
          </a:effectRef>
          <a:fontRef idx="minor"/>
        </p:style>
      </p:sp>
      <p:sp>
        <p:nvSpPr>
          <p:cNvPr id="11" name="CustomShape 2" hidden="1"/>
          <p:cNvSpPr/>
          <p:nvPr/>
        </p:nvSpPr>
        <p:spPr>
          <a:xfrm>
            <a:off x="0" y="0"/>
            <a:ext cx="9138240" cy="5099760"/>
          </a:xfrm>
          <a:prstGeom prst="rect">
            <a:avLst/>
          </a:prstGeom>
          <a:gradFill rotWithShape="0">
            <a:gsLst>
              <a:gs pos="0">
                <a:srgbClr val="FFFFFF"/>
              </a:gs>
              <a:gs pos="100000">
                <a:srgbClr val="B4DCFA"/>
              </a:gs>
            </a:gsLst>
            <a:path path="circle">
              <a:fillToRect l="50000" t="50000" r="50000" b="50000"/>
            </a:path>
          </a:gradFill>
          <a:ln w="25560">
            <a:noFill/>
          </a:ln>
        </p:spPr>
        <p:style>
          <a:lnRef idx="0">
            <a:scrgbClr r="0" g="0" b="0"/>
          </a:lnRef>
          <a:fillRef idx="0">
            <a:scrgbClr r="0" g="0" b="0"/>
          </a:fillRef>
          <a:effectRef idx="0">
            <a:scrgbClr r="0" g="0" b="0"/>
          </a:effectRef>
          <a:fontRef idx="minor"/>
        </p:style>
      </p:sp>
      <p:sp>
        <p:nvSpPr>
          <p:cNvPr id="2" name="CustomShape 3" hidden="1"/>
          <p:cNvSpPr/>
          <p:nvPr/>
        </p:nvSpPr>
        <p:spPr>
          <a:xfrm>
            <a:off x="0" y="3768480"/>
            <a:ext cx="9138240" cy="2280240"/>
          </a:xfrm>
          <a:prstGeom prst="rect">
            <a:avLst/>
          </a:prstGeom>
          <a:gradFill rotWithShape="0">
            <a:gsLst>
              <a:gs pos="0">
                <a:srgbClr val="B4DCFA">
                  <a:alpha val="60000"/>
                </a:srgbClr>
              </a:gs>
              <a:gs pos="100000">
                <a:srgbClr val="FFFFFF">
                  <a:alpha val="0"/>
                </a:srgbClr>
              </a:gs>
            </a:gsLst>
            <a:lin ang="5400000"/>
          </a:gradFill>
          <a:ln w="25560">
            <a:noFill/>
          </a:ln>
        </p:spPr>
        <p:style>
          <a:lnRef idx="0">
            <a:scrgbClr r="0" g="0" b="0"/>
          </a:lnRef>
          <a:fillRef idx="0">
            <a:scrgbClr r="0" g="0" b="0"/>
          </a:fillRef>
          <a:effectRef idx="0">
            <a:scrgbClr r="0" g="0" b="0"/>
          </a:effectRef>
          <a:fontRef idx="minor"/>
        </p:style>
      </p:sp>
      <p:sp>
        <p:nvSpPr>
          <p:cNvPr id="3" name="CustomShape 4" hidden="1"/>
          <p:cNvSpPr/>
          <p:nvPr/>
        </p:nvSpPr>
        <p:spPr>
          <a:xfrm>
            <a:off x="0" y="1600200"/>
            <a:ext cx="9138240" cy="5099760"/>
          </a:xfrm>
          <a:prstGeom prst="ellipse">
            <a:avLst/>
          </a:prstGeom>
          <a:gradFill rotWithShape="0">
            <a:gsLst>
              <a:gs pos="0">
                <a:srgbClr val="FFFFFF"/>
              </a:gs>
              <a:gs pos="100000">
                <a:srgbClr val="FFFFFF"/>
              </a:gs>
            </a:gsLst>
            <a:path path="circle">
              <a:fillToRect l="50000" t="50000" r="50000" b="50000"/>
            </a:path>
          </a:gradFill>
          <a:ln w="25560">
            <a:noFill/>
          </a:ln>
        </p:spPr>
        <p:style>
          <a:lnRef idx="0">
            <a:scrgbClr r="0" g="0" b="0"/>
          </a:lnRef>
          <a:fillRef idx="0">
            <a:scrgbClr r="0" g="0" b="0"/>
          </a:fillRef>
          <a:effectRef idx="0">
            <a:scrgbClr r="0" g="0" b="0"/>
          </a:effectRef>
          <a:fontRef idx="minor"/>
        </p:style>
      </p:sp>
      <p:sp>
        <p:nvSpPr>
          <p:cNvPr id="4" name="CustomShape 5"/>
          <p:cNvSpPr/>
          <p:nvPr/>
        </p:nvSpPr>
        <p:spPr>
          <a:xfrm>
            <a:off x="0" y="3866760"/>
            <a:ext cx="9138240" cy="2985480"/>
          </a:xfrm>
          <a:prstGeom prst="rect">
            <a:avLst/>
          </a:prstGeom>
          <a:gradFill rotWithShape="0">
            <a:gsLst>
              <a:gs pos="0">
                <a:srgbClr val="FFFFFF"/>
              </a:gs>
              <a:gs pos="100000">
                <a:srgbClr val="B4DCFA"/>
              </a:gs>
            </a:gsLst>
            <a:path path="circle">
              <a:fillToRect l="50000" t="50000" r="50000" b="50000"/>
            </a:path>
          </a:gradFill>
          <a:ln w="25560">
            <a:noFill/>
          </a:ln>
        </p:spPr>
        <p:style>
          <a:lnRef idx="0">
            <a:scrgbClr r="0" g="0" b="0"/>
          </a:lnRef>
          <a:fillRef idx="0">
            <a:scrgbClr r="0" g="0" b="0"/>
          </a:fillRef>
          <a:effectRef idx="0">
            <a:scrgbClr r="0" g="0" b="0"/>
          </a:effectRef>
          <a:fontRef idx="minor"/>
        </p:style>
      </p:sp>
      <p:sp>
        <p:nvSpPr>
          <p:cNvPr id="5" name="CustomShape 6"/>
          <p:cNvSpPr/>
          <p:nvPr/>
        </p:nvSpPr>
        <p:spPr>
          <a:xfrm>
            <a:off x="0" y="0"/>
            <a:ext cx="9138240" cy="3861000"/>
          </a:xfrm>
          <a:prstGeom prst="rect">
            <a:avLst/>
          </a:prstGeom>
          <a:gradFill rotWithShape="0">
            <a:gsLst>
              <a:gs pos="0">
                <a:srgbClr val="FFFFFF"/>
              </a:gs>
              <a:gs pos="100000">
                <a:srgbClr val="B4DCFA"/>
              </a:gs>
            </a:gsLst>
            <a:path path="circle">
              <a:fillToRect l="50000" t="50000" r="50000" b="50000"/>
            </a:path>
          </a:gradFill>
          <a:ln w="25560">
            <a:noFill/>
          </a:ln>
        </p:spPr>
        <p:style>
          <a:lnRef idx="0">
            <a:scrgbClr r="0" g="0" b="0"/>
          </a:lnRef>
          <a:fillRef idx="0">
            <a:scrgbClr r="0" g="0" b="0"/>
          </a:fillRef>
          <a:effectRef idx="0">
            <a:scrgbClr r="0" g="0" b="0"/>
          </a:effectRef>
          <a:fontRef idx="minor"/>
        </p:style>
      </p:sp>
      <p:sp>
        <p:nvSpPr>
          <p:cNvPr id="6" name="CustomShape 7"/>
          <p:cNvSpPr/>
          <p:nvPr/>
        </p:nvSpPr>
        <p:spPr>
          <a:xfrm>
            <a:off x="0" y="2652480"/>
            <a:ext cx="9138240" cy="2280240"/>
          </a:xfrm>
          <a:prstGeom prst="rect">
            <a:avLst/>
          </a:prstGeom>
          <a:gradFill rotWithShape="0">
            <a:gsLst>
              <a:gs pos="0">
                <a:srgbClr val="B4DCFA">
                  <a:alpha val="60000"/>
                </a:srgbClr>
              </a:gs>
              <a:gs pos="100000">
                <a:srgbClr val="FFFFFF">
                  <a:alpha val="0"/>
                </a:srgbClr>
              </a:gs>
            </a:gsLst>
            <a:lin ang="5400000"/>
          </a:gradFill>
          <a:ln w="25560">
            <a:noFill/>
          </a:ln>
        </p:spPr>
        <p:style>
          <a:lnRef idx="0">
            <a:scrgbClr r="0" g="0" b="0"/>
          </a:lnRef>
          <a:fillRef idx="0">
            <a:scrgbClr r="0" g="0" b="0"/>
          </a:fillRef>
          <a:effectRef idx="0">
            <a:scrgbClr r="0" g="0" b="0"/>
          </a:effectRef>
          <a:fontRef idx="minor"/>
        </p:style>
      </p:sp>
      <p:sp>
        <p:nvSpPr>
          <p:cNvPr id="7" name="CustomShape 8"/>
          <p:cNvSpPr/>
          <p:nvPr/>
        </p:nvSpPr>
        <p:spPr>
          <a:xfrm>
            <a:off x="0" y="1600200"/>
            <a:ext cx="9138240" cy="5099760"/>
          </a:xfrm>
          <a:prstGeom prst="ellipse">
            <a:avLst/>
          </a:prstGeom>
          <a:gradFill rotWithShape="0">
            <a:gsLst>
              <a:gs pos="0">
                <a:srgbClr val="FFFFFF"/>
              </a:gs>
              <a:gs pos="100000">
                <a:srgbClr val="FFFFFF"/>
              </a:gs>
            </a:gsLst>
            <a:path path="circle">
              <a:fillToRect l="50000" t="50000" r="50000" b="50000"/>
            </a:path>
          </a:gradFill>
          <a:ln w="25560">
            <a:noFill/>
          </a:ln>
        </p:spPr>
        <p:style>
          <a:lnRef idx="0">
            <a:scrgbClr r="0" g="0" b="0"/>
          </a:lnRef>
          <a:fillRef idx="0">
            <a:scrgbClr r="0" g="0" b="0"/>
          </a:fillRef>
          <a:effectRef idx="0">
            <a:scrgbClr r="0" g="0" b="0"/>
          </a:effectRef>
          <a:fontRef idx="minor"/>
        </p:style>
      </p:sp>
      <p:sp>
        <p:nvSpPr>
          <p:cNvPr id="8" name="PlaceHolder 9"/>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9" name="PlaceHolder 10"/>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CD4FF"/>
            </a:gs>
            <a:gs pos="100000">
              <a:srgbClr val="5BB9FF"/>
            </a:gs>
          </a:gsLst>
          <a:path path="circle">
            <a:fillToRect l="50000" t="10000" r="50000" b="90000"/>
          </a:path>
        </a:gradFill>
        <a:effectLst/>
      </p:bgPr>
    </p:bg>
    <p:spTree>
      <p:nvGrpSpPr>
        <p:cNvPr id="1" name=""/>
        <p:cNvGrpSpPr/>
        <p:nvPr/>
      </p:nvGrpSpPr>
      <p:grpSpPr>
        <a:xfrm>
          <a:off x="0" y="0"/>
          <a:ext cx="0" cy="0"/>
          <a:chOff x="0" y="0"/>
          <a:chExt cx="0" cy="0"/>
        </a:xfrm>
      </p:grpSpPr>
      <p:sp>
        <p:nvSpPr>
          <p:cNvPr id="46" name="CustomShape 1"/>
          <p:cNvSpPr/>
          <p:nvPr/>
        </p:nvSpPr>
        <p:spPr>
          <a:xfrm>
            <a:off x="0" y="5105520"/>
            <a:ext cx="9138240" cy="1746720"/>
          </a:xfrm>
          <a:prstGeom prst="rect">
            <a:avLst/>
          </a:prstGeom>
          <a:gradFill rotWithShape="0">
            <a:gsLst>
              <a:gs pos="0">
                <a:srgbClr val="FFFFFF"/>
              </a:gs>
              <a:gs pos="100000">
                <a:srgbClr val="B4DCFA"/>
              </a:gs>
            </a:gsLst>
            <a:path path="circle">
              <a:fillToRect l="50000" t="50000" r="50000" b="50000"/>
            </a:path>
          </a:gradFill>
          <a:ln w="25560">
            <a:noFill/>
          </a:ln>
        </p:spPr>
        <p:style>
          <a:lnRef idx="0">
            <a:scrgbClr r="0" g="0" b="0"/>
          </a:lnRef>
          <a:fillRef idx="0">
            <a:scrgbClr r="0" g="0" b="0"/>
          </a:fillRef>
          <a:effectRef idx="0">
            <a:scrgbClr r="0" g="0" b="0"/>
          </a:effectRef>
          <a:fontRef idx="minor"/>
        </p:style>
      </p:sp>
      <p:sp>
        <p:nvSpPr>
          <p:cNvPr id="47" name="CustomShape 2"/>
          <p:cNvSpPr/>
          <p:nvPr/>
        </p:nvSpPr>
        <p:spPr>
          <a:xfrm>
            <a:off x="0" y="0"/>
            <a:ext cx="9138240" cy="5099760"/>
          </a:xfrm>
          <a:prstGeom prst="rect">
            <a:avLst/>
          </a:prstGeom>
          <a:gradFill rotWithShape="0">
            <a:gsLst>
              <a:gs pos="0">
                <a:srgbClr val="FFFFFF"/>
              </a:gs>
              <a:gs pos="100000">
                <a:srgbClr val="B4DCFA"/>
              </a:gs>
            </a:gsLst>
            <a:path path="circle">
              <a:fillToRect l="50000" t="50000" r="50000" b="50000"/>
            </a:path>
          </a:gradFill>
          <a:ln w="25560">
            <a:noFill/>
          </a:ln>
        </p:spPr>
        <p:style>
          <a:lnRef idx="0">
            <a:scrgbClr r="0" g="0" b="0"/>
          </a:lnRef>
          <a:fillRef idx="0">
            <a:scrgbClr r="0" g="0" b="0"/>
          </a:fillRef>
          <a:effectRef idx="0">
            <a:scrgbClr r="0" g="0" b="0"/>
          </a:effectRef>
          <a:fontRef idx="minor"/>
        </p:style>
      </p:sp>
      <p:sp>
        <p:nvSpPr>
          <p:cNvPr id="48" name="CustomShape 3"/>
          <p:cNvSpPr/>
          <p:nvPr/>
        </p:nvSpPr>
        <p:spPr>
          <a:xfrm>
            <a:off x="0" y="3768480"/>
            <a:ext cx="9138240" cy="2280240"/>
          </a:xfrm>
          <a:prstGeom prst="rect">
            <a:avLst/>
          </a:prstGeom>
          <a:gradFill rotWithShape="0">
            <a:gsLst>
              <a:gs pos="0">
                <a:srgbClr val="B4DCFA">
                  <a:alpha val="60000"/>
                </a:srgbClr>
              </a:gs>
              <a:gs pos="100000">
                <a:srgbClr val="FFFFFF">
                  <a:alpha val="0"/>
                </a:srgbClr>
              </a:gs>
            </a:gsLst>
            <a:lin ang="5400000"/>
          </a:gradFill>
          <a:ln w="25560">
            <a:noFill/>
          </a:ln>
        </p:spPr>
        <p:style>
          <a:lnRef idx="0">
            <a:scrgbClr r="0" g="0" b="0"/>
          </a:lnRef>
          <a:fillRef idx="0">
            <a:scrgbClr r="0" g="0" b="0"/>
          </a:fillRef>
          <a:effectRef idx="0">
            <a:scrgbClr r="0" g="0" b="0"/>
          </a:effectRef>
          <a:fontRef idx="minor"/>
        </p:style>
      </p:sp>
      <p:sp>
        <p:nvSpPr>
          <p:cNvPr id="49" name="CustomShape 4"/>
          <p:cNvSpPr/>
          <p:nvPr/>
        </p:nvSpPr>
        <p:spPr>
          <a:xfrm>
            <a:off x="0" y="1600200"/>
            <a:ext cx="9138240" cy="5099760"/>
          </a:xfrm>
          <a:prstGeom prst="ellipse">
            <a:avLst/>
          </a:prstGeom>
          <a:gradFill rotWithShape="0">
            <a:gsLst>
              <a:gs pos="0">
                <a:srgbClr val="FFFFFF"/>
              </a:gs>
              <a:gs pos="100000">
                <a:srgbClr val="FFFFFF"/>
              </a:gs>
            </a:gsLst>
            <a:path path="circle">
              <a:fillToRect l="50000" t="50000" r="50000" b="50000"/>
            </a:path>
          </a:gradFill>
          <a:ln w="25560">
            <a:noFill/>
          </a:ln>
        </p:spPr>
        <p:style>
          <a:lnRef idx="0">
            <a:scrgbClr r="0" g="0" b="0"/>
          </a:lnRef>
          <a:fillRef idx="0">
            <a:scrgbClr r="0" g="0" b="0"/>
          </a:fillRef>
          <a:effectRef idx="0">
            <a:scrgbClr r="0" g="0" b="0"/>
          </a:effectRef>
          <a:fontRef idx="minor"/>
        </p:style>
      </p:sp>
      <p:sp>
        <p:nvSpPr>
          <p:cNvPr id="50" name="PlaceHolder 5"/>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51" name="PlaceHolder 6"/>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utorialspoint.com/html/html_p_tag.htm" TargetMode="External"/><Relationship Id="rId7" Type="http://schemas.openxmlformats.org/officeDocument/2006/relationships/hyperlink" Target="https://www.tutorialspoint.com/html/html_hr_tag.htm" TargetMode="External"/><Relationship Id="rId2" Type="http://schemas.openxmlformats.org/officeDocument/2006/relationships/hyperlink" Target="https://www.tutorialspoint.com/html/html_headings.htm" TargetMode="External"/><Relationship Id="rId1" Type="http://schemas.openxmlformats.org/officeDocument/2006/relationships/slideLayout" Target="../slideLayouts/slideLayout14.xml"/><Relationship Id="rId6" Type="http://schemas.openxmlformats.org/officeDocument/2006/relationships/hyperlink" Target="https://www.tutorialspoint.com/html/html_center_tag.htm" TargetMode="External"/><Relationship Id="rId5" Type="http://schemas.openxmlformats.org/officeDocument/2006/relationships/hyperlink" Target="https://www.tutorialspoint.com/html/html_br_tag.htm" TargetMode="External"/><Relationship Id="rId4" Type="http://schemas.openxmlformats.org/officeDocument/2006/relationships/hyperlink" Target="https://www.tutorialspoint.com/html/html_paragraphs.htm"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html/html_id_attribute.htm" TargetMode="Externa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tutorialspoint.com/html/html_picture_tag.htm" TargetMode="Externa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4.xml"/><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4.xml"/><Relationship Id="rId4" Type="http://schemas.openxmlformats.org/officeDocument/2006/relationships/image" Target="../media/image51.png"/></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4.xml"/><Relationship Id="rId4" Type="http://schemas.openxmlformats.org/officeDocument/2006/relationships/image" Target="../media/image56.png"/></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4.xml"/><Relationship Id="rId4" Type="http://schemas.openxmlformats.org/officeDocument/2006/relationships/image" Target="../media/image60.png"/></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4.xml"/><Relationship Id="rId4" Type="http://schemas.openxmlformats.org/officeDocument/2006/relationships/image" Target="../media/image65.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4.xml"/><Relationship Id="rId4" Type="http://schemas.openxmlformats.org/officeDocument/2006/relationships/image" Target="../media/image68.png"/></Relationships>
</file>

<file path=ppt/slides/_rels/slide6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4.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6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s://www.tutorialspoint.com/html/html_head_tag.htm" TargetMode="External"/><Relationship Id="rId2" Type="http://schemas.openxmlformats.org/officeDocument/2006/relationships/hyperlink" Target="https://www.tutorialspoint.com/html/html_html_tag.htm" TargetMode="External"/><Relationship Id="rId1" Type="http://schemas.openxmlformats.org/officeDocument/2006/relationships/slideLayout" Target="../slideLayouts/slideLayout14.xml"/><Relationship Id="rId5" Type="http://schemas.openxmlformats.org/officeDocument/2006/relationships/hyperlink" Target="https://www.tutorialspoint.com/html/html_body_tag.htm" TargetMode="External"/><Relationship Id="rId4" Type="http://schemas.openxmlformats.org/officeDocument/2006/relationships/hyperlink" Target="https://www.tutorialspoint.com/html/html_title_tag.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76320" y="228600"/>
            <a:ext cx="8909640" cy="58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43000" lnSpcReduction="20000"/>
          </a:bodyPr>
          <a:lstStyle/>
          <a:p>
            <a:pPr marL="45720">
              <a:lnSpc>
                <a:spcPct val="100000"/>
              </a:lnSpc>
              <a:spcBef>
                <a:spcPts val="1281"/>
              </a:spcBef>
              <a:spcAft>
                <a:spcPts val="300"/>
              </a:spcAft>
              <a:tabLst>
                <a:tab pos="0" algn="l"/>
              </a:tabLst>
            </a:pPr>
            <a:r>
              <a:rPr lang="en-US" sz="6400" b="1" strike="noStrike" spc="-1" dirty="0">
                <a:solidFill>
                  <a:srgbClr val="002060"/>
                </a:solidFill>
                <a:latin typeface="Times New Roman"/>
                <a:ea typeface="DejaVu Sans"/>
              </a:rPr>
              <a:t>Welcome to the course of </a:t>
            </a:r>
            <a:endParaRPr lang="en-IN" sz="6400" b="0" strike="noStrike" spc="-1" dirty="0">
              <a:latin typeface="Arial"/>
            </a:endParaRPr>
          </a:p>
          <a:p>
            <a:pPr marL="45720">
              <a:lnSpc>
                <a:spcPct val="100000"/>
              </a:lnSpc>
              <a:spcBef>
                <a:spcPts val="1281"/>
              </a:spcBef>
              <a:spcAft>
                <a:spcPts val="300"/>
              </a:spcAft>
              <a:tabLst>
                <a:tab pos="0" algn="l"/>
              </a:tabLst>
            </a:pPr>
            <a:endParaRPr lang="en-IN" sz="6400" b="1" spc="-1" dirty="0">
              <a:solidFill>
                <a:srgbClr val="002060"/>
              </a:solidFill>
              <a:latin typeface="Times New Roman"/>
              <a:ea typeface="DejaVu Sans"/>
            </a:endParaRPr>
          </a:p>
          <a:p>
            <a:pPr marL="45720">
              <a:lnSpc>
                <a:spcPct val="100000"/>
              </a:lnSpc>
              <a:spcBef>
                <a:spcPts val="1281"/>
              </a:spcBef>
              <a:spcAft>
                <a:spcPts val="300"/>
              </a:spcAft>
              <a:tabLst>
                <a:tab pos="0" algn="l"/>
              </a:tabLst>
            </a:pPr>
            <a:r>
              <a:rPr lang="en-US" sz="6400" b="1" spc="-1" dirty="0">
                <a:solidFill>
                  <a:srgbClr val="002060"/>
                </a:solidFill>
                <a:latin typeface="Times New Roman"/>
                <a:ea typeface="DejaVu Sans"/>
              </a:rPr>
              <a:t>Full Stack Development</a:t>
            </a:r>
          </a:p>
          <a:p>
            <a:pPr marL="45720">
              <a:lnSpc>
                <a:spcPct val="100000"/>
              </a:lnSpc>
              <a:spcBef>
                <a:spcPts val="1281"/>
              </a:spcBef>
              <a:spcAft>
                <a:spcPts val="300"/>
              </a:spcAft>
              <a:tabLst>
                <a:tab pos="0" algn="l"/>
              </a:tabLst>
            </a:pPr>
            <a:r>
              <a:rPr lang="en-US" sz="6400" b="1" spc="-1" dirty="0">
                <a:solidFill>
                  <a:srgbClr val="002060"/>
                </a:solidFill>
                <a:latin typeface="Times New Roman"/>
                <a:ea typeface="DejaVu Sans"/>
              </a:rPr>
              <a:t>TCS693</a:t>
            </a:r>
            <a:endParaRPr lang="en-IN" sz="6400" b="0" strike="noStrike" spc="-1" dirty="0">
              <a:latin typeface="Arial"/>
            </a:endParaRPr>
          </a:p>
          <a:p>
            <a:pPr marL="45720">
              <a:lnSpc>
                <a:spcPct val="100000"/>
              </a:lnSpc>
              <a:spcBef>
                <a:spcPts val="1080"/>
              </a:spcBef>
              <a:spcAft>
                <a:spcPts val="300"/>
              </a:spcAft>
              <a:tabLst>
                <a:tab pos="0" algn="l"/>
              </a:tabLst>
            </a:pPr>
            <a:endParaRPr lang="en-IN" sz="6400" b="0" strike="noStrike" spc="-1" dirty="0">
              <a:latin typeface="Arial"/>
            </a:endParaRPr>
          </a:p>
          <a:p>
            <a:pPr marL="45720">
              <a:lnSpc>
                <a:spcPct val="100000"/>
              </a:lnSpc>
              <a:spcBef>
                <a:spcPts val="1080"/>
              </a:spcBef>
              <a:spcAft>
                <a:spcPts val="300"/>
              </a:spcAft>
              <a:tabLst>
                <a:tab pos="0" algn="l"/>
              </a:tabLst>
            </a:pPr>
            <a:r>
              <a:rPr lang="en-US" sz="5400" b="1" strike="noStrike" spc="-1" dirty="0">
                <a:solidFill>
                  <a:srgbClr val="FF0000"/>
                </a:solidFill>
                <a:latin typeface="Times New Roman"/>
                <a:ea typeface="DejaVu Sans"/>
              </a:rPr>
              <a:t>Prepared by:</a:t>
            </a:r>
            <a:endParaRPr lang="en-IN" sz="5400" b="0" strike="noStrike" spc="-1" dirty="0">
              <a:latin typeface="Arial"/>
            </a:endParaRPr>
          </a:p>
          <a:p>
            <a:pPr marL="45720">
              <a:lnSpc>
                <a:spcPct val="100000"/>
              </a:lnSpc>
              <a:spcBef>
                <a:spcPts val="1080"/>
              </a:spcBef>
              <a:spcAft>
                <a:spcPts val="300"/>
              </a:spcAft>
              <a:tabLst>
                <a:tab pos="0" algn="l"/>
              </a:tabLst>
            </a:pPr>
            <a:endParaRPr lang="en-IN" sz="5400" b="0" strike="noStrike" spc="-1" dirty="0">
              <a:latin typeface="Arial"/>
            </a:endParaRPr>
          </a:p>
          <a:p>
            <a:pPr marL="45720">
              <a:lnSpc>
                <a:spcPct val="100000"/>
              </a:lnSpc>
              <a:spcBef>
                <a:spcPts val="1080"/>
              </a:spcBef>
              <a:spcAft>
                <a:spcPts val="300"/>
              </a:spcAft>
              <a:tabLst>
                <a:tab pos="0" algn="l"/>
              </a:tabLst>
            </a:pPr>
            <a:r>
              <a:rPr lang="en-US" sz="5400" b="1" strike="noStrike" spc="-1" dirty="0">
                <a:solidFill>
                  <a:srgbClr val="7030A0"/>
                </a:solidFill>
                <a:latin typeface="Times New Roman"/>
                <a:ea typeface="DejaVu Sans"/>
              </a:rPr>
              <a:t>Sharath K R</a:t>
            </a:r>
            <a:endParaRPr lang="en-IN" sz="5400" b="0" strike="noStrike" spc="-1" dirty="0">
              <a:latin typeface="Arial"/>
            </a:endParaRPr>
          </a:p>
          <a:p>
            <a:pPr marL="45720">
              <a:lnSpc>
                <a:spcPct val="100000"/>
              </a:lnSpc>
              <a:spcBef>
                <a:spcPts val="1080"/>
              </a:spcBef>
              <a:spcAft>
                <a:spcPts val="300"/>
              </a:spcAft>
              <a:tabLst>
                <a:tab pos="0" algn="l"/>
              </a:tabLst>
            </a:pPr>
            <a:r>
              <a:rPr lang="en-US" sz="5400" b="1" strike="noStrike" spc="-1" dirty="0">
                <a:solidFill>
                  <a:srgbClr val="7030A0"/>
                </a:solidFill>
                <a:latin typeface="Times New Roman"/>
                <a:ea typeface="DejaVu Sans"/>
              </a:rPr>
              <a:t>Assistant Professor, Dept of </a:t>
            </a:r>
            <a:r>
              <a:rPr lang="en-US" sz="5400" b="1" spc="-1" dirty="0">
                <a:solidFill>
                  <a:srgbClr val="7030A0"/>
                </a:solidFill>
                <a:latin typeface="Times New Roman"/>
                <a:ea typeface="DejaVu Sans"/>
              </a:rPr>
              <a:t>CSE</a:t>
            </a:r>
            <a:endParaRPr lang="en-IN" sz="5400" b="0" strike="noStrike" spc="-1" dirty="0">
              <a:latin typeface="Arial"/>
            </a:endParaRPr>
          </a:p>
          <a:p>
            <a:pPr marL="45720">
              <a:lnSpc>
                <a:spcPct val="100000"/>
              </a:lnSpc>
              <a:spcBef>
                <a:spcPts val="1080"/>
              </a:spcBef>
              <a:spcAft>
                <a:spcPts val="300"/>
              </a:spcAft>
              <a:tabLst>
                <a:tab pos="0" algn="l"/>
              </a:tabLst>
            </a:pPr>
            <a:r>
              <a:rPr lang="en-US" sz="5400" b="1" spc="-1" dirty="0">
                <a:solidFill>
                  <a:srgbClr val="7030A0"/>
                </a:solidFill>
                <a:latin typeface="Times New Roman"/>
              </a:rPr>
              <a:t>Graphic Era ( Deemed to be University)</a:t>
            </a:r>
            <a:endParaRPr lang="en-IN" sz="5400" b="0" strike="noStrike" spc="-1" dirty="0">
              <a:latin typeface="Arial"/>
            </a:endParaRPr>
          </a:p>
          <a:p>
            <a:pPr marL="45720">
              <a:lnSpc>
                <a:spcPct val="100000"/>
              </a:lnSpc>
              <a:spcBef>
                <a:spcPts val="1080"/>
              </a:spcBef>
              <a:spcAft>
                <a:spcPts val="300"/>
              </a:spcAft>
              <a:tabLst>
                <a:tab pos="0" algn="l"/>
              </a:tabLst>
            </a:pPr>
            <a:endParaRPr lang="en-IN" sz="5400" b="0" strike="noStrike" spc="-1" dirty="0">
              <a:latin typeface="Arial"/>
            </a:endParaRPr>
          </a:p>
          <a:p>
            <a:pPr marL="45720">
              <a:lnSpc>
                <a:spcPct val="100000"/>
              </a:lnSpc>
              <a:spcBef>
                <a:spcPts val="1080"/>
              </a:spcBef>
              <a:spcAft>
                <a:spcPts val="300"/>
              </a:spcAft>
              <a:tabLst>
                <a:tab pos="0" algn="l"/>
              </a:tabLst>
            </a:pPr>
            <a:r>
              <a:rPr lang="en-US" sz="5400" b="1" strike="noStrike" spc="-1" dirty="0">
                <a:solidFill>
                  <a:srgbClr val="C3260C"/>
                </a:solidFill>
                <a:latin typeface="Times New Roman"/>
                <a:ea typeface="DejaVu Sans"/>
              </a:rPr>
              <a:t>“ Beginning is always difficult don’t give up”</a:t>
            </a:r>
            <a:endParaRPr lang="en-IN" sz="5400" b="0" strike="noStrike" spc="-1" dirty="0">
              <a:latin typeface="Arial"/>
            </a:endParaRPr>
          </a:p>
          <a:p>
            <a:pPr marL="45720">
              <a:lnSpc>
                <a:spcPct val="100000"/>
              </a:lnSpc>
              <a:spcBef>
                <a:spcPts val="439"/>
              </a:spcBef>
              <a:spcAft>
                <a:spcPts val="300"/>
              </a:spcAft>
              <a:tabLst>
                <a:tab pos="0" algn="l"/>
              </a:tabLst>
            </a:pPr>
            <a:endParaRPr lang="en-IN" sz="5400" b="0" strike="noStrike" spc="-1" dirty="0">
              <a:latin typeface="Arial"/>
            </a:endParaRPr>
          </a:p>
          <a:p>
            <a:pPr marL="45720">
              <a:lnSpc>
                <a:spcPct val="100000"/>
              </a:lnSpc>
              <a:spcBef>
                <a:spcPts val="439"/>
              </a:spcBef>
              <a:spcAft>
                <a:spcPts val="300"/>
              </a:spcAft>
              <a:tabLst>
                <a:tab pos="0" algn="l"/>
              </a:tabLst>
            </a:pPr>
            <a:endParaRPr lang="en-IN" sz="5400" b="0" strike="noStrike" spc="-1" dirty="0">
              <a:latin typeface="Arial"/>
            </a:endParaRPr>
          </a:p>
        </p:txBody>
      </p:sp>
      <p:pic>
        <p:nvPicPr>
          <p:cNvPr id="1026" name="Picture 2" descr="Home - Blog | Graphic Era">
            <a:extLst>
              <a:ext uri="{FF2B5EF4-FFF2-40B4-BE49-F238E27FC236}">
                <a16:creationId xmlns:a16="http://schemas.microsoft.com/office/drawing/2014/main" id="{5399CB3D-8A9B-F529-B93A-6FE882120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9870" y="144780"/>
            <a:ext cx="1943100" cy="182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anim calcmode="lin" valueType="num">
                                      <p:cBhvr additive="repl">
                                        <p:cTn id="7" dur="500" fill="hold"/>
                                        <p:tgtEl>
                                          <p:spTgt spid="88">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8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8">
                                            <p:txEl>
                                              <p:pRg st="7" end="7"/>
                                            </p:txEl>
                                          </p:spTgt>
                                        </p:tgtEl>
                                        <p:attrNameLst>
                                          <p:attrName>style.visibility</p:attrName>
                                        </p:attrNameLst>
                                      </p:cBhvr>
                                      <p:to>
                                        <p:strVal val="visible"/>
                                      </p:to>
                                    </p:set>
                                    <p:anim calcmode="lin" valueType="num">
                                      <p:cBhvr additive="repl">
                                        <p:cTn id="11" dur="500" fill="hold"/>
                                        <p:tgtEl>
                                          <p:spTgt spid="88">
                                            <p:txEl>
                                              <p:pRg st="7" end="7"/>
                                            </p:txEl>
                                          </p:spTgt>
                                        </p:tgtEl>
                                        <p:attrNameLst>
                                          <p:attrName>ppt_x</p:attrName>
                                        </p:attrNameLst>
                                      </p:cBhvr>
                                      <p:tavLst>
                                        <p:tav tm="0">
                                          <p:val>
                                            <p:strVal val="#ppt_x"/>
                                          </p:val>
                                        </p:tav>
                                        <p:tav tm="100000">
                                          <p:val>
                                            <p:strVal val="#ppt_x"/>
                                          </p:val>
                                        </p:tav>
                                      </p:tavLst>
                                    </p:anim>
                                    <p:anim calcmode="lin" valueType="num">
                                      <p:cBhvr additive="repl">
                                        <p:cTn id="12" dur="500" fill="hold"/>
                                        <p:tgtEl>
                                          <p:spTgt spid="88">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8">
                                            <p:txEl>
                                              <p:pRg st="8" end="8"/>
                                            </p:txEl>
                                          </p:spTgt>
                                        </p:tgtEl>
                                        <p:attrNameLst>
                                          <p:attrName>style.visibility</p:attrName>
                                        </p:attrNameLst>
                                      </p:cBhvr>
                                      <p:to>
                                        <p:strVal val="visible"/>
                                      </p:to>
                                    </p:set>
                                    <p:anim calcmode="lin" valueType="num">
                                      <p:cBhvr additive="repl">
                                        <p:cTn id="15" dur="500" fill="hold"/>
                                        <p:tgtEl>
                                          <p:spTgt spid="88">
                                            <p:txEl>
                                              <p:pRg st="8" end="8"/>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88">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8">
                                            <p:txEl>
                                              <p:pRg st="9" end="9"/>
                                            </p:txEl>
                                          </p:spTgt>
                                        </p:tgtEl>
                                        <p:attrNameLst>
                                          <p:attrName>style.visibility</p:attrName>
                                        </p:attrNameLst>
                                      </p:cBhvr>
                                      <p:to>
                                        <p:strVal val="visible"/>
                                      </p:to>
                                    </p:set>
                                    <p:anim calcmode="lin" valueType="num">
                                      <p:cBhvr additive="repl">
                                        <p:cTn id="19" dur="500" fill="hold"/>
                                        <p:tgtEl>
                                          <p:spTgt spid="88">
                                            <p:txEl>
                                              <p:pRg st="9" end="9"/>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8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39495C-438F-2D1A-1B0B-2DEA36F80922}"/>
              </a:ext>
            </a:extLst>
          </p:cNvPr>
          <p:cNvSpPr txBox="1"/>
          <p:nvPr/>
        </p:nvSpPr>
        <p:spPr>
          <a:xfrm>
            <a:off x="245806" y="196645"/>
            <a:ext cx="8563897" cy="5940088"/>
          </a:xfrm>
          <a:prstGeom prst="rect">
            <a:avLst/>
          </a:prstGeom>
          <a:noFill/>
        </p:spPr>
        <p:txBody>
          <a:bodyPr wrap="square" rtlCol="0">
            <a:sp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The &lt;h1&gt; tag is one of the </a:t>
            </a:r>
            <a:r>
              <a:rPr lang="en-US" sz="2000" b="0" i="0" u="none" strike="noStrike" dirty="0">
                <a:solidFill>
                  <a:srgbClr val="008000"/>
                </a:solidFill>
                <a:effectLst/>
                <a:latin typeface="Times New Roman" panose="02020603050405020304" pitchFamily="18" charset="0"/>
                <a:cs typeface="Times New Roman" panose="02020603050405020304" pitchFamily="18" charset="0"/>
                <a:hlinkClick r:id="rId2"/>
              </a:rPr>
              <a:t>heading tags</a:t>
            </a:r>
            <a:r>
              <a:rPr lang="en-US" sz="2000" b="0" i="0" dirty="0">
                <a:solidFill>
                  <a:srgbClr val="000000"/>
                </a:solidFill>
                <a:effectLst/>
                <a:latin typeface="Times New Roman" panose="02020603050405020304" pitchFamily="18" charset="0"/>
                <a:cs typeface="Times New Roman" panose="02020603050405020304" pitchFamily="18" charset="0"/>
              </a:rPr>
              <a:t>. It is the most important heading tag, which defines the main title or headline of the webpage.</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The </a:t>
            </a:r>
            <a:r>
              <a:rPr lang="en-US" sz="2000" b="0" i="0" u="none" strike="noStrike" dirty="0">
                <a:solidFill>
                  <a:srgbClr val="008000"/>
                </a:solidFill>
                <a:effectLst/>
                <a:latin typeface="Times New Roman" panose="02020603050405020304" pitchFamily="18" charset="0"/>
                <a:cs typeface="Times New Roman" panose="02020603050405020304" pitchFamily="18" charset="0"/>
                <a:hlinkClick r:id="rId3"/>
              </a:rPr>
              <a:t>&lt;p&gt; tag</a:t>
            </a:r>
            <a:r>
              <a:rPr lang="en-US" sz="2000" b="0" i="0" dirty="0">
                <a:solidFill>
                  <a:srgbClr val="000000"/>
                </a:solidFill>
                <a:effectLst/>
                <a:latin typeface="Times New Roman" panose="02020603050405020304" pitchFamily="18" charset="0"/>
                <a:cs typeface="Times New Roman" panose="02020603050405020304" pitchFamily="18" charset="0"/>
              </a:rPr>
              <a:t> defines a </a:t>
            </a:r>
            <a:r>
              <a:rPr lang="en-US" sz="2000" b="0" i="0" u="none" strike="noStrike" dirty="0">
                <a:solidFill>
                  <a:srgbClr val="008000"/>
                </a:solidFill>
                <a:effectLst/>
                <a:latin typeface="Times New Roman" panose="02020603050405020304" pitchFamily="18" charset="0"/>
                <a:cs typeface="Times New Roman" panose="02020603050405020304" pitchFamily="18" charset="0"/>
                <a:hlinkClick r:id="rId4"/>
              </a:rPr>
              <a:t>paragraph</a:t>
            </a:r>
            <a:r>
              <a:rPr lang="en-US" sz="2000" b="0" i="0" dirty="0">
                <a:solidFill>
                  <a:srgbClr val="000000"/>
                </a:solidFill>
                <a:effectLst/>
                <a:latin typeface="Times New Roman" panose="02020603050405020304" pitchFamily="18" charset="0"/>
                <a:cs typeface="Times New Roman" panose="02020603050405020304" pitchFamily="18" charset="0"/>
              </a:rPr>
              <a:t>, anything written inside &lt;p&gt; and &lt;/p&gt; displays as a paragraph on the webpage. Use multiple &lt;p&gt; tags to display text in different paragraphs.</a:t>
            </a:r>
            <a:endParaRPr lang="en-IN" sz="2000" b="1" dirty="0">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Whenever you use the </a:t>
            </a:r>
            <a:r>
              <a:rPr lang="en-US" sz="2000" b="1" i="0" u="none" strike="noStrike" dirty="0">
                <a:solidFill>
                  <a:srgbClr val="008000"/>
                </a:solidFill>
                <a:effectLst/>
                <a:latin typeface="Times New Roman" panose="02020603050405020304" pitchFamily="18" charset="0"/>
                <a:cs typeface="Times New Roman" panose="02020603050405020304" pitchFamily="18" charset="0"/>
                <a:hlinkClick r:id="rId5"/>
              </a:rPr>
              <a:t>&lt;</a:t>
            </a:r>
            <a:r>
              <a:rPr lang="en-US" sz="2000" b="1" i="0" u="none" strike="noStrike" dirty="0" err="1">
                <a:solidFill>
                  <a:srgbClr val="008000"/>
                </a:solidFill>
                <a:effectLst/>
                <a:latin typeface="Times New Roman" panose="02020603050405020304" pitchFamily="18" charset="0"/>
                <a:cs typeface="Times New Roman" panose="02020603050405020304" pitchFamily="18" charset="0"/>
                <a:hlinkClick r:id="rId5"/>
              </a:rPr>
              <a:t>br</a:t>
            </a:r>
            <a:r>
              <a:rPr lang="en-US" sz="2000" b="1" i="0" u="none" strike="noStrike" dirty="0">
                <a:solidFill>
                  <a:srgbClr val="008000"/>
                </a:solidFill>
                <a:effectLst/>
                <a:latin typeface="Times New Roman" panose="02020603050405020304" pitchFamily="18" charset="0"/>
                <a:cs typeface="Times New Roman" panose="02020603050405020304" pitchFamily="18" charset="0"/>
                <a:hlinkClick r:id="rId5"/>
              </a:rPr>
              <a:t> /&gt;</a:t>
            </a:r>
            <a:r>
              <a:rPr lang="en-US" sz="2000" b="0" i="0" u="none" strike="noStrike" dirty="0">
                <a:solidFill>
                  <a:srgbClr val="008000"/>
                </a:solidFill>
                <a:effectLst/>
                <a:latin typeface="Times New Roman" panose="02020603050405020304" pitchFamily="18" charset="0"/>
                <a:cs typeface="Times New Roman" panose="02020603050405020304" pitchFamily="18" charset="0"/>
                <a:hlinkClick r:id="rId5"/>
              </a:rPr>
              <a:t> element</a:t>
            </a:r>
            <a:r>
              <a:rPr lang="en-US" sz="2000" b="0" i="0" dirty="0">
                <a:solidFill>
                  <a:srgbClr val="000000"/>
                </a:solidFill>
                <a:effectLst/>
                <a:latin typeface="Times New Roman" panose="02020603050405020304" pitchFamily="18" charset="0"/>
                <a:cs typeface="Times New Roman" panose="02020603050405020304" pitchFamily="18" charset="0"/>
              </a:rPr>
              <a:t>, anything following it starts from the next line. This tag is an example of an empty element</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The </a:t>
            </a:r>
            <a:r>
              <a:rPr lang="en-US" sz="2000" b="0" i="0" u="none" strike="noStrike" dirty="0">
                <a:solidFill>
                  <a:srgbClr val="008000"/>
                </a:solidFill>
                <a:effectLst/>
                <a:latin typeface="Times New Roman" panose="02020603050405020304" pitchFamily="18" charset="0"/>
                <a:cs typeface="Times New Roman" panose="02020603050405020304" pitchFamily="18" charset="0"/>
                <a:hlinkClick r:id="rId6"/>
              </a:rPr>
              <a:t>&lt;center&gt; tag</a:t>
            </a:r>
            <a:r>
              <a:rPr lang="en-US" sz="2000" b="0" i="0" dirty="0">
                <a:solidFill>
                  <a:srgbClr val="000000"/>
                </a:solidFill>
                <a:effectLst/>
                <a:latin typeface="Times New Roman" panose="02020603050405020304" pitchFamily="18" charset="0"/>
                <a:cs typeface="Times New Roman" panose="02020603050405020304" pitchFamily="18" charset="0"/>
              </a:rPr>
              <a:t> aligns text, images, or other HTML elements in the middle of a web page.</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The </a:t>
            </a:r>
            <a:r>
              <a:rPr lang="en-US" sz="2000" b="0" i="0" u="none" strike="noStrike" dirty="0">
                <a:solidFill>
                  <a:srgbClr val="008000"/>
                </a:solidFill>
                <a:effectLst/>
                <a:latin typeface="Times New Roman" panose="02020603050405020304" pitchFamily="18" charset="0"/>
                <a:cs typeface="Times New Roman" panose="02020603050405020304" pitchFamily="18" charset="0"/>
                <a:hlinkClick r:id="rId7"/>
              </a:rPr>
              <a:t>horizontal rule (</a:t>
            </a:r>
            <a:r>
              <a:rPr lang="en-US" sz="2000" b="1" i="0" u="none" strike="noStrike" dirty="0">
                <a:solidFill>
                  <a:srgbClr val="008000"/>
                </a:solidFill>
                <a:effectLst/>
                <a:latin typeface="Times New Roman" panose="02020603050405020304" pitchFamily="18" charset="0"/>
                <a:cs typeface="Times New Roman" panose="02020603050405020304" pitchFamily="18" charset="0"/>
                <a:hlinkClick r:id="rId7"/>
              </a:rPr>
              <a:t>&lt;</a:t>
            </a:r>
            <a:r>
              <a:rPr lang="en-US" sz="2000" b="1" i="0" u="none" strike="noStrike" dirty="0" err="1">
                <a:solidFill>
                  <a:srgbClr val="008000"/>
                </a:solidFill>
                <a:effectLst/>
                <a:latin typeface="Times New Roman" panose="02020603050405020304" pitchFamily="18" charset="0"/>
                <a:cs typeface="Times New Roman" panose="02020603050405020304" pitchFamily="18" charset="0"/>
                <a:hlinkClick r:id="rId7"/>
              </a:rPr>
              <a:t>hr</a:t>
            </a:r>
            <a:r>
              <a:rPr lang="en-US" sz="2000" b="1" i="0" u="none" strike="noStrike" dirty="0">
                <a:solidFill>
                  <a:srgbClr val="008000"/>
                </a:solidFill>
                <a:effectLst/>
                <a:latin typeface="Times New Roman" panose="02020603050405020304" pitchFamily="18" charset="0"/>
                <a:cs typeface="Times New Roman" panose="02020603050405020304" pitchFamily="18" charset="0"/>
                <a:hlinkClick r:id="rId7"/>
              </a:rPr>
              <a:t>&gt;</a:t>
            </a:r>
            <a:r>
              <a:rPr lang="en-US" sz="2000" b="0" i="0" u="none" strike="noStrike" dirty="0">
                <a:solidFill>
                  <a:srgbClr val="008000"/>
                </a:solidFill>
                <a:effectLst/>
                <a:latin typeface="Times New Roman" panose="02020603050405020304" pitchFamily="18" charset="0"/>
                <a:cs typeface="Times New Roman" panose="02020603050405020304" pitchFamily="18" charset="0"/>
                <a:hlinkClick r:id="rId7"/>
              </a:rPr>
              <a:t>) tag</a:t>
            </a:r>
            <a:r>
              <a:rPr lang="en-US" sz="2000" b="0" i="0" dirty="0">
                <a:solidFill>
                  <a:srgbClr val="000000"/>
                </a:solidFill>
                <a:effectLst/>
                <a:latin typeface="Times New Roman" panose="02020603050405020304" pitchFamily="18" charset="0"/>
                <a:cs typeface="Times New Roman" panose="02020603050405020304" pitchFamily="18" charset="0"/>
              </a:rPr>
              <a:t> displays a horizonal line. A horizontal line visually breaks up sections of a document.</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Non-breaking spaces prevent an automatic line break and are displayed using the </a:t>
            </a:r>
            <a:r>
              <a:rPr lang="en-US" sz="2000" b="1" i="0" dirty="0">
                <a:solidFill>
                  <a:srgbClr val="000000"/>
                </a:solidFill>
                <a:effectLst/>
                <a:latin typeface="Times New Roman" panose="02020603050405020304" pitchFamily="18" charset="0"/>
                <a:cs typeface="Times New Roman" panose="02020603050405020304" pitchFamily="18" charset="0"/>
              </a:rPr>
              <a:t>&amp;</a:t>
            </a:r>
            <a:r>
              <a:rPr lang="en-US" sz="2000" b="1" i="0" dirty="0" err="1">
                <a:solidFill>
                  <a:srgbClr val="000000"/>
                </a:solidFill>
                <a:effectLst/>
                <a:latin typeface="Times New Roman" panose="02020603050405020304" pitchFamily="18" charset="0"/>
                <a:cs typeface="Times New Roman" panose="02020603050405020304" pitchFamily="18" charset="0"/>
              </a:rPr>
              <a:t>nbsp</a:t>
            </a:r>
            <a:r>
              <a:rPr lang="en-US" sz="2000" b="1"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entity.</a:t>
            </a:r>
          </a:p>
          <a:p>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205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2E07E0-D0E2-93F5-C5F5-BF52EE109103}"/>
              </a:ext>
            </a:extLst>
          </p:cNvPr>
          <p:cNvSpPr txBox="1"/>
          <p:nvPr/>
        </p:nvSpPr>
        <p:spPr>
          <a:xfrm>
            <a:off x="206477" y="265471"/>
            <a:ext cx="8495071" cy="6524863"/>
          </a:xfrm>
          <a:prstGeom prst="rect">
            <a:avLst/>
          </a:prstGeom>
          <a:noFill/>
        </p:spPr>
        <p:txBody>
          <a:bodyPr wrap="square" rtlCol="0">
            <a:spAutoFit/>
          </a:bodyPr>
          <a:lstStyle/>
          <a:p>
            <a:r>
              <a:rPr lang="en-IN" sz="2000" b="1" dirty="0">
                <a:solidFill>
                  <a:srgbClr val="002060"/>
                </a:solidFill>
                <a:latin typeface="Times New Roman" panose="02020603050405020304" pitchFamily="18" charset="0"/>
                <a:cs typeface="Times New Roman" panose="02020603050405020304" pitchFamily="18" charset="0"/>
              </a:rPr>
              <a:t>HTML Attributes</a:t>
            </a:r>
          </a:p>
          <a:p>
            <a:endParaRPr lang="en-IN" sz="2000" dirty="0">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HTML attributes are special words that provide additional information to an HTML element. Attributes are placed inside the element's opening tag, and they are used to configure or adjust the element's behavior.</a:t>
            </a:r>
            <a:endParaRPr lang="en-IN" sz="2000" b="0" i="0" dirty="0">
              <a:solidFill>
                <a:srgbClr val="000000"/>
              </a:solidFill>
              <a:effectLst/>
              <a:latin typeface="Times New Roman" panose="02020603050405020304" pitchFamily="18" charset="0"/>
              <a:cs typeface="Times New Roman" panose="02020603050405020304" pitchFamily="18" charset="0"/>
            </a:endParaRPr>
          </a:p>
          <a:p>
            <a:endParaRPr lang="en-IN" sz="2000" dirty="0">
              <a:solidFill>
                <a:srgbClr val="000000"/>
              </a:solidFill>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&lt;p align="left"&gt;Left Aligned&lt;/p&gt;</a:t>
            </a:r>
            <a:endParaRPr lang="en-IN" sz="2000" dirty="0">
              <a:latin typeface="Times New Roman" panose="02020603050405020304" pitchFamily="18" charset="0"/>
              <a:cs typeface="Times New Roman" panose="02020603050405020304" pitchFamily="18" charset="0"/>
            </a:endParaRPr>
          </a:p>
          <a:p>
            <a:endParaRPr lang="en-US" sz="2000" b="0" i="0" dirty="0">
              <a:solidFill>
                <a:srgbClr val="000000"/>
              </a:solidFill>
              <a:effectLst/>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The </a:t>
            </a:r>
            <a:r>
              <a:rPr lang="en-US" sz="2000" b="1" i="0" u="none" strike="noStrike" dirty="0">
                <a:solidFill>
                  <a:srgbClr val="008000"/>
                </a:solidFill>
                <a:effectLst/>
                <a:latin typeface="Times New Roman" panose="02020603050405020304" pitchFamily="18" charset="0"/>
                <a:cs typeface="Times New Roman" panose="02020603050405020304" pitchFamily="18" charset="0"/>
                <a:hlinkClick r:id="rId2"/>
              </a:rPr>
              <a:t>id</a:t>
            </a:r>
            <a:r>
              <a:rPr lang="en-US" sz="2000" b="0" i="0" u="none" strike="noStrike" dirty="0">
                <a:solidFill>
                  <a:srgbClr val="008000"/>
                </a:solidFill>
                <a:effectLst/>
                <a:latin typeface="Times New Roman" panose="02020603050405020304" pitchFamily="18" charset="0"/>
                <a:cs typeface="Times New Roman" panose="02020603050405020304" pitchFamily="18" charset="0"/>
                <a:hlinkClick r:id="rId2"/>
              </a:rPr>
              <a:t> attribute</a:t>
            </a:r>
            <a:r>
              <a:rPr lang="en-US" sz="2000" b="0" i="0" dirty="0">
                <a:solidFill>
                  <a:srgbClr val="000000"/>
                </a:solidFill>
                <a:effectLst/>
                <a:latin typeface="Times New Roman" panose="02020603050405020304" pitchFamily="18" charset="0"/>
                <a:cs typeface="Times New Roman" panose="02020603050405020304" pitchFamily="18" charset="0"/>
              </a:rPr>
              <a:t> of an HTML tag can be used to uniquely identify any element within an HTML page.</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Image Tag</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An </a:t>
            </a:r>
            <a:r>
              <a:rPr lang="en-US" sz="2000" b="1" i="0" dirty="0">
                <a:solidFill>
                  <a:srgbClr val="000000"/>
                </a:solidFill>
                <a:effectLst/>
                <a:latin typeface="Times New Roman" panose="02020603050405020304" pitchFamily="18" charset="0"/>
                <a:cs typeface="Times New Roman" panose="02020603050405020304" pitchFamily="18" charset="0"/>
              </a:rPr>
              <a:t>&lt;</a:t>
            </a:r>
            <a:r>
              <a:rPr lang="en-US" sz="2000" b="1" i="0" dirty="0" err="1">
                <a:solidFill>
                  <a:srgbClr val="000000"/>
                </a:solidFill>
                <a:effectLst/>
                <a:latin typeface="Times New Roman" panose="02020603050405020304" pitchFamily="18" charset="0"/>
                <a:cs typeface="Times New Roman" panose="02020603050405020304" pitchFamily="18" charset="0"/>
              </a:rPr>
              <a:t>img</a:t>
            </a:r>
            <a:r>
              <a:rPr lang="en-US" sz="2000" b="1" i="0" dirty="0">
                <a:solidFill>
                  <a:srgbClr val="000000"/>
                </a:solidFill>
                <a:effectLst/>
                <a:latin typeface="Times New Roman" panose="02020603050405020304" pitchFamily="18" charset="0"/>
                <a:cs typeface="Times New Roman" panose="02020603050405020304" pitchFamily="18" charset="0"/>
              </a:rPr>
              <a:t>&gt;</a:t>
            </a:r>
            <a:r>
              <a:rPr lang="en-US" sz="2000" b="0" i="0" dirty="0">
                <a:solidFill>
                  <a:srgbClr val="000000"/>
                </a:solidFill>
                <a:effectLst/>
                <a:latin typeface="Times New Roman" panose="02020603050405020304" pitchFamily="18" charset="0"/>
                <a:cs typeface="Times New Roman" panose="02020603050405020304" pitchFamily="18" charset="0"/>
              </a:rPr>
              <a:t> element must have two attributes: src, which fetches the image from the specified source, and alt, which provides alternative text for the image.</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b="1" i="0" dirty="0">
                <a:solidFill>
                  <a:srgbClr val="C00000"/>
                </a:solidFill>
                <a:effectLst/>
                <a:latin typeface="Times New Roman" panose="02020603050405020304" pitchFamily="18" charset="0"/>
                <a:cs typeface="Times New Roman" panose="02020603050405020304" pitchFamily="18" charset="0"/>
              </a:rPr>
              <a:t>Marquee tag</a:t>
            </a:r>
          </a:p>
          <a:p>
            <a:endParaRPr lang="en-US" dirty="0">
              <a:solidFill>
                <a:srgbClr val="000000"/>
              </a:solidFill>
              <a:latin typeface="Verdana" panose="020B0604030504040204" pitchFamily="34" charset="0"/>
            </a:endParaRPr>
          </a:p>
          <a:p>
            <a:r>
              <a:rPr lang="en-US" sz="2000" b="0" i="0" dirty="0">
                <a:effectLst/>
                <a:latin typeface="Times New Roman" panose="02020603050405020304" pitchFamily="18" charset="0"/>
                <a:cs typeface="Times New Roman" panose="02020603050405020304" pitchFamily="18" charset="0"/>
              </a:rPr>
              <a:t>The &lt;marquee&gt; tag is used to create a scrolling effect for text or images. This tag can make content move left, right, up, or down, adding an interactive element to your web page.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181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4FC4D-CB89-E04B-E18C-DFCC32AE8AC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1DA0B28-B6B1-060D-3286-F615887385F9}"/>
              </a:ext>
            </a:extLst>
          </p:cNvPr>
          <p:cNvSpPr txBox="1"/>
          <p:nvPr/>
        </p:nvSpPr>
        <p:spPr>
          <a:xfrm>
            <a:off x="235974" y="245806"/>
            <a:ext cx="8534400" cy="6314549"/>
          </a:xfrm>
          <a:prstGeom prst="rect">
            <a:avLst/>
          </a:prstGeom>
          <a:noFill/>
        </p:spPr>
        <p:txBody>
          <a:bodyPr wrap="square" rtlCol="0">
            <a:spAutoFit/>
          </a:bodyPr>
          <a:lstStyle/>
          <a:p>
            <a:r>
              <a:rPr lang="en-IN" sz="2000" b="1" dirty="0">
                <a:solidFill>
                  <a:srgbClr val="002060"/>
                </a:solidFill>
                <a:latin typeface="Times New Roman" panose="02020603050405020304" pitchFamily="18" charset="0"/>
                <a:cs typeface="Times New Roman" panose="02020603050405020304" pitchFamily="18" charset="0"/>
              </a:rPr>
              <a:t>Semantic Elements of Html 5</a:t>
            </a:r>
          </a:p>
          <a:p>
            <a:endParaRPr lang="en-IN" sz="2000" dirty="0">
              <a:latin typeface="Times New Roman" panose="02020603050405020304" pitchFamily="18" charset="0"/>
              <a:cs typeface="Times New Roman" panose="02020603050405020304" pitchFamily="18" charset="0"/>
            </a:endParaRPr>
          </a:p>
          <a:p>
            <a:pPr algn="just" rtl="0" fontAlgn="base">
              <a:spcAft>
                <a:spcPts val="750"/>
              </a:spcAft>
            </a:pPr>
            <a:r>
              <a:rPr lang="en-US" sz="2000" b="0" i="0" dirty="0">
                <a:effectLst/>
                <a:latin typeface="Times New Roman" panose="02020603050405020304" pitchFamily="18" charset="0"/>
                <a:cs typeface="Times New Roman" panose="02020603050405020304" pitchFamily="18" charset="0"/>
              </a:rPr>
              <a:t>HTML5 introduced a range of </a:t>
            </a:r>
            <a:r>
              <a:rPr lang="en-US" sz="2000" b="1" i="0" dirty="0">
                <a:effectLst/>
                <a:latin typeface="Times New Roman" panose="02020603050405020304" pitchFamily="18" charset="0"/>
                <a:cs typeface="Times New Roman" panose="02020603050405020304" pitchFamily="18" charset="0"/>
              </a:rPr>
              <a:t>semantic elements </a:t>
            </a:r>
            <a:r>
              <a:rPr lang="en-US" sz="2000" b="0" i="0" dirty="0">
                <a:effectLst/>
                <a:latin typeface="Times New Roman" panose="02020603050405020304" pitchFamily="18" charset="0"/>
                <a:cs typeface="Times New Roman" panose="02020603050405020304" pitchFamily="18" charset="0"/>
              </a:rPr>
              <a:t>that clearly describe their purpose in human and machine-readable language. Unlike non-semantic elements, which provide no information about their content, semantic elements clearly define their content.</a:t>
            </a:r>
          </a:p>
          <a:p>
            <a:pPr algn="just" rtl="0" fontAlgn="base">
              <a:spcAft>
                <a:spcPts val="750"/>
              </a:spcAft>
            </a:pPr>
            <a:r>
              <a:rPr lang="en-US" sz="2000" b="0" i="0" dirty="0">
                <a:effectLst/>
                <a:latin typeface="Times New Roman" panose="02020603050405020304" pitchFamily="18" charset="0"/>
                <a:cs typeface="Times New Roman" panose="02020603050405020304" pitchFamily="18" charset="0"/>
              </a:rPr>
              <a:t>For instance, </a:t>
            </a:r>
            <a:r>
              <a:rPr lang="en-US" sz="2000" b="1" i="0" dirty="0">
                <a:effectLst/>
                <a:latin typeface="Times New Roman" panose="02020603050405020304" pitchFamily="18" charset="0"/>
                <a:cs typeface="Times New Roman" panose="02020603050405020304" pitchFamily="18" charset="0"/>
              </a:rPr>
              <a:t>&lt;form&gt;</a:t>
            </a: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&lt;table&gt;</a:t>
            </a:r>
            <a:r>
              <a:rPr lang="en-US" sz="2000" b="0" i="0" dirty="0">
                <a:effectLst/>
                <a:latin typeface="Times New Roman" panose="02020603050405020304" pitchFamily="18" charset="0"/>
                <a:cs typeface="Times New Roman" panose="02020603050405020304" pitchFamily="18" charset="0"/>
              </a:rPr>
              <a:t>, and </a:t>
            </a:r>
            <a:r>
              <a:rPr lang="en-US" sz="2000" b="1" i="0" dirty="0">
                <a:effectLst/>
                <a:latin typeface="Times New Roman" panose="02020603050405020304" pitchFamily="18" charset="0"/>
                <a:cs typeface="Times New Roman" panose="02020603050405020304" pitchFamily="18" charset="0"/>
              </a:rPr>
              <a:t>&lt;article&gt;</a:t>
            </a:r>
            <a:r>
              <a:rPr lang="en-US" sz="2000" b="0" i="0" dirty="0">
                <a:effectLst/>
                <a:latin typeface="Times New Roman" panose="02020603050405020304" pitchFamily="18" charset="0"/>
                <a:cs typeface="Times New Roman" panose="02020603050405020304" pitchFamily="18" charset="0"/>
              </a:rPr>
              <a:t> tags clearly define the content and purpose, to the browser.</a:t>
            </a:r>
          </a:p>
          <a:p>
            <a:pPr algn="just" rtl="0" fontAlgn="base">
              <a:spcAft>
                <a:spcPts val="750"/>
              </a:spcAft>
            </a:pPr>
            <a:endParaRPr lang="en-US" sz="2000" dirty="0">
              <a:latin typeface="Times New Roman" panose="02020603050405020304" pitchFamily="18" charset="0"/>
              <a:cs typeface="Times New Roman" panose="02020603050405020304" pitchFamily="18" charset="0"/>
            </a:endParaRPr>
          </a:p>
          <a:p>
            <a:pPr algn="l" fontAlgn="base"/>
            <a:r>
              <a:rPr lang="en-US" sz="2000" b="1" i="0" dirty="0">
                <a:solidFill>
                  <a:srgbClr val="C00000"/>
                </a:solidFill>
                <a:effectLst/>
                <a:latin typeface="Times New Roman" panose="02020603050405020304" pitchFamily="18" charset="0"/>
                <a:cs typeface="Times New Roman" panose="02020603050405020304" pitchFamily="18" charset="0"/>
              </a:rPr>
              <a:t>Why Use Semantic HTML Tags?</a:t>
            </a:r>
          </a:p>
          <a:p>
            <a:pPr algn="l" fontAlgn="base"/>
            <a:endParaRPr lang="en-US" sz="2000" b="1" i="0" dirty="0">
              <a:solidFill>
                <a:srgbClr val="C00000"/>
              </a:solidFill>
              <a:effectLst/>
              <a:latin typeface="Times New Roman" panose="02020603050405020304" pitchFamily="18" charset="0"/>
              <a:cs typeface="Times New Roman" panose="02020603050405020304" pitchFamily="18" charset="0"/>
            </a:endParaRPr>
          </a:p>
          <a:p>
            <a:pPr algn="l" fontAlgn="base">
              <a:spcAft>
                <a:spcPts val="1800"/>
              </a:spcAf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Accessibility: </a:t>
            </a:r>
            <a:r>
              <a:rPr lang="en-US" sz="2000" b="0" i="0" dirty="0">
                <a:effectLst/>
                <a:latin typeface="Times New Roman" panose="02020603050405020304" pitchFamily="18" charset="0"/>
                <a:cs typeface="Times New Roman" panose="02020603050405020304" pitchFamily="18" charset="0"/>
              </a:rPr>
              <a:t>Semantic elements make web pages more accessible. Screen readers and other assistive technologies can interpret the structure and navigate the content more efficiently.</a:t>
            </a:r>
          </a:p>
          <a:p>
            <a:pPr algn="just" fontAlgn="base">
              <a:spcAft>
                <a:spcPts val="750"/>
              </a:spcAft>
            </a:pPr>
            <a:r>
              <a:rPr lang="en-US" sz="2000" b="1" i="0" dirty="0">
                <a:effectLst/>
                <a:latin typeface="Times New Roman" panose="02020603050405020304" pitchFamily="18" charset="0"/>
                <a:cs typeface="Times New Roman" panose="02020603050405020304" pitchFamily="18" charset="0"/>
              </a:rPr>
              <a:t>Maintainability: </a:t>
            </a:r>
            <a:r>
              <a:rPr lang="en-US" sz="2000" b="0" i="0" dirty="0">
                <a:effectLst/>
                <a:latin typeface="Times New Roman" panose="02020603050405020304" pitchFamily="18" charset="0"/>
                <a:cs typeface="Times New Roman" panose="02020603050405020304" pitchFamily="18" charset="0"/>
              </a:rPr>
              <a:t>Semantic HTML helps create a logically structured document, which is easier to read and maintain.</a:t>
            </a:r>
          </a:p>
          <a:p>
            <a:pPr algn="just" rtl="0" fontAlgn="base">
              <a:spcAft>
                <a:spcPts val="750"/>
              </a:spcAft>
            </a:pPr>
            <a:endParaRPr lang="en-US" b="0" i="0" dirty="0">
              <a:effectLst/>
              <a:latin typeface="Nunito" pitchFamily="2" charset="0"/>
            </a:endParaRPr>
          </a:p>
          <a:p>
            <a:r>
              <a:rPr lang="en-IN" dirty="0"/>
              <a:t> </a:t>
            </a:r>
          </a:p>
        </p:txBody>
      </p:sp>
    </p:spTree>
    <p:extLst>
      <p:ext uri="{BB962C8B-B14F-4D97-AF65-F5344CB8AC3E}">
        <p14:creationId xmlns:p14="http://schemas.microsoft.com/office/powerpoint/2010/main" val="3277413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69AB3-0EA9-7FF7-2E66-9695F5BD546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8770C48-8F1B-B7C5-4E52-7080AF381759}"/>
              </a:ext>
            </a:extLst>
          </p:cNvPr>
          <p:cNvSpPr txBox="1"/>
          <p:nvPr/>
        </p:nvSpPr>
        <p:spPr>
          <a:xfrm>
            <a:off x="186813" y="157316"/>
            <a:ext cx="8740877" cy="242117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HTML 5 Tags</a:t>
            </a:r>
          </a:p>
          <a:p>
            <a:endParaRPr lang="en-IN" sz="2000" dirty="0">
              <a:latin typeface="Times New Roman" panose="02020603050405020304" pitchFamily="18" charset="0"/>
              <a:cs typeface="Times New Roman" panose="02020603050405020304" pitchFamily="18" charset="0"/>
            </a:endParaRPr>
          </a:p>
          <a:p>
            <a:pPr algn="l" fontAlgn="base"/>
            <a:r>
              <a:rPr lang="en-US" sz="2000" b="1" i="0" dirty="0">
                <a:solidFill>
                  <a:srgbClr val="C00000"/>
                </a:solidFill>
                <a:effectLst/>
                <a:latin typeface="Times New Roman" panose="02020603050405020304" pitchFamily="18" charset="0"/>
                <a:cs typeface="Times New Roman" panose="02020603050405020304" pitchFamily="18" charset="0"/>
              </a:rPr>
              <a:t>The &lt;article&gt; Tag</a:t>
            </a:r>
          </a:p>
          <a:p>
            <a:pPr algn="l" rtl="0" fontAlgn="base">
              <a:spcAft>
                <a:spcPts val="750"/>
              </a:spcAft>
            </a:pPr>
            <a:r>
              <a:rPr lang="en-US" sz="2000" b="0" i="0" dirty="0">
                <a:effectLst/>
                <a:latin typeface="Times New Roman" panose="02020603050405020304" pitchFamily="18" charset="0"/>
                <a:cs typeface="Times New Roman" panose="02020603050405020304" pitchFamily="18" charset="0"/>
              </a:rPr>
              <a:t>The &lt;article&gt; tag is used for content that stands alone and can be independently distributed or reused, such as a blog post or news article.</a:t>
            </a:r>
          </a:p>
          <a:p>
            <a:pPr algn="l" rtl="0" fontAlgn="base">
              <a:spcAft>
                <a:spcPts val="750"/>
              </a:spcAft>
            </a:pPr>
            <a:endParaRPr lang="en-US" sz="2000" dirty="0">
              <a:latin typeface="Times New Roman" panose="02020603050405020304" pitchFamily="18"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831D4D4-FA2F-9E67-6C64-BCF341E91650}"/>
              </a:ext>
            </a:extLst>
          </p:cNvPr>
          <p:cNvPicPr>
            <a:picLocks noChangeAspect="1"/>
          </p:cNvPicPr>
          <p:nvPr/>
        </p:nvPicPr>
        <p:blipFill>
          <a:blip r:embed="rId2"/>
          <a:stretch>
            <a:fillRect/>
          </a:stretch>
        </p:blipFill>
        <p:spPr>
          <a:xfrm>
            <a:off x="157316" y="2184466"/>
            <a:ext cx="4562166" cy="3619814"/>
          </a:xfrm>
          <a:prstGeom prst="rect">
            <a:avLst/>
          </a:prstGeom>
        </p:spPr>
      </p:pic>
      <p:pic>
        <p:nvPicPr>
          <p:cNvPr id="6" name="Picture 5">
            <a:extLst>
              <a:ext uri="{FF2B5EF4-FFF2-40B4-BE49-F238E27FC236}">
                <a16:creationId xmlns:a16="http://schemas.microsoft.com/office/drawing/2014/main" id="{CF87E113-F6F7-CA87-23E6-E94059CD1695}"/>
              </a:ext>
            </a:extLst>
          </p:cNvPr>
          <p:cNvPicPr>
            <a:picLocks noChangeAspect="1"/>
          </p:cNvPicPr>
          <p:nvPr/>
        </p:nvPicPr>
        <p:blipFill>
          <a:blip r:embed="rId3"/>
          <a:stretch>
            <a:fillRect/>
          </a:stretch>
        </p:blipFill>
        <p:spPr>
          <a:xfrm>
            <a:off x="4896466" y="2184466"/>
            <a:ext cx="4060721" cy="3619814"/>
          </a:xfrm>
          <a:prstGeom prst="rect">
            <a:avLst/>
          </a:prstGeom>
        </p:spPr>
      </p:pic>
    </p:spTree>
    <p:extLst>
      <p:ext uri="{BB962C8B-B14F-4D97-AF65-F5344CB8AC3E}">
        <p14:creationId xmlns:p14="http://schemas.microsoft.com/office/powerpoint/2010/main" val="520841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E9578E-7E16-B701-EF33-2874734BCDE8}"/>
              </a:ext>
            </a:extLst>
          </p:cNvPr>
          <p:cNvSpPr txBox="1"/>
          <p:nvPr/>
        </p:nvSpPr>
        <p:spPr>
          <a:xfrm>
            <a:off x="122902" y="189064"/>
            <a:ext cx="8804787" cy="6555641"/>
          </a:xfrm>
          <a:prstGeom prst="rect">
            <a:avLst/>
          </a:prstGeom>
          <a:noFill/>
        </p:spPr>
        <p:txBody>
          <a:bodyPr wrap="square">
            <a:spAutoFit/>
          </a:bodyPr>
          <a:lstStyle/>
          <a:p>
            <a:pPr algn="l" fontAlgn="base"/>
            <a:r>
              <a:rPr lang="en-US" sz="2000" b="1" i="0" dirty="0">
                <a:solidFill>
                  <a:srgbClr val="C00000"/>
                </a:solidFill>
                <a:effectLst/>
                <a:latin typeface="Times New Roman" panose="02020603050405020304" pitchFamily="18" charset="0"/>
                <a:cs typeface="Times New Roman" panose="02020603050405020304" pitchFamily="18" charset="0"/>
              </a:rPr>
              <a:t>The &lt;aside&gt; Tag</a:t>
            </a:r>
          </a:p>
          <a:p>
            <a:pPr algn="l" rtl="0" fontAlgn="base">
              <a:spcAft>
                <a:spcPts val="750"/>
              </a:spcAft>
            </a:pPr>
            <a:r>
              <a:rPr lang="en-US" sz="2000" b="0" i="0" dirty="0">
                <a:effectLst/>
                <a:latin typeface="Times New Roman" panose="02020603050405020304" pitchFamily="18" charset="0"/>
                <a:cs typeface="Times New Roman" panose="02020603050405020304" pitchFamily="18" charset="0"/>
              </a:rPr>
              <a:t>It is used to place content in a sidebar i.e. aside from the existing content. It is related to surrounding content.</a:t>
            </a:r>
          </a:p>
          <a:p>
            <a:pPr algn="l" rtl="0" fontAlgn="base">
              <a:spcAft>
                <a:spcPts val="750"/>
              </a:spcAft>
            </a:pPr>
            <a:endParaRPr lang="en-US" sz="2000" dirty="0">
              <a:latin typeface="Times New Roman" panose="02020603050405020304" pitchFamily="18" charset="0"/>
              <a:cs typeface="Times New Roman" panose="02020603050405020304" pitchFamily="18" charset="0"/>
            </a:endParaRPr>
          </a:p>
          <a:p>
            <a:pPr algn="l" rtl="0" fontAlgn="base">
              <a:spcAft>
                <a:spcPts val="750"/>
              </a:spcAft>
            </a:pPr>
            <a:endParaRPr lang="en-US" sz="2000" dirty="0">
              <a:latin typeface="Times New Roman" panose="02020603050405020304" pitchFamily="18" charset="0"/>
              <a:cs typeface="Times New Roman" panose="02020603050405020304" pitchFamily="18" charset="0"/>
            </a:endParaRPr>
          </a:p>
          <a:p>
            <a:pPr algn="l" rtl="0" fontAlgn="base">
              <a:spcAft>
                <a:spcPts val="750"/>
              </a:spcAft>
            </a:pPr>
            <a:endParaRPr lang="en-US" sz="2000" dirty="0">
              <a:latin typeface="Times New Roman" panose="02020603050405020304" pitchFamily="18" charset="0"/>
              <a:cs typeface="Times New Roman" panose="02020603050405020304" pitchFamily="18" charset="0"/>
            </a:endParaRPr>
          </a:p>
          <a:p>
            <a:pPr algn="l" rtl="0" fontAlgn="base">
              <a:spcAft>
                <a:spcPts val="750"/>
              </a:spcAft>
            </a:pPr>
            <a:endParaRPr lang="en-US" sz="2000" dirty="0">
              <a:latin typeface="Times New Roman" panose="02020603050405020304" pitchFamily="18" charset="0"/>
              <a:cs typeface="Times New Roman" panose="02020603050405020304" pitchFamily="18" charset="0"/>
            </a:endParaRPr>
          </a:p>
          <a:p>
            <a:pPr algn="l" rtl="0" fontAlgn="base">
              <a:spcAft>
                <a:spcPts val="750"/>
              </a:spcAft>
            </a:pPr>
            <a:endParaRPr lang="en-US" sz="2000" dirty="0">
              <a:latin typeface="Times New Roman" panose="02020603050405020304" pitchFamily="18" charset="0"/>
              <a:cs typeface="Times New Roman" panose="02020603050405020304" pitchFamily="18" charset="0"/>
            </a:endParaRPr>
          </a:p>
          <a:p>
            <a:pPr algn="l" rtl="0" fontAlgn="base">
              <a:spcAft>
                <a:spcPts val="750"/>
              </a:spcAft>
            </a:pPr>
            <a:endParaRPr lang="en-US" sz="2000" dirty="0">
              <a:latin typeface="Times New Roman" panose="02020603050405020304" pitchFamily="18" charset="0"/>
              <a:cs typeface="Times New Roman" panose="02020603050405020304" pitchFamily="18" charset="0"/>
            </a:endParaRPr>
          </a:p>
          <a:p>
            <a:pPr algn="l" fontAlgn="base"/>
            <a:endParaRPr lang="en-US" sz="2000" b="1" i="0" dirty="0">
              <a:solidFill>
                <a:srgbClr val="C00000"/>
              </a:solidFill>
              <a:effectLst/>
              <a:latin typeface="Times New Roman" panose="02020603050405020304" pitchFamily="18" charset="0"/>
              <a:cs typeface="Times New Roman" panose="02020603050405020304" pitchFamily="18" charset="0"/>
            </a:endParaRPr>
          </a:p>
          <a:p>
            <a:pPr algn="l" fontAlgn="base"/>
            <a:endParaRPr lang="en-US" sz="2000" b="1" dirty="0">
              <a:solidFill>
                <a:srgbClr val="C00000"/>
              </a:solidFill>
              <a:latin typeface="Times New Roman" panose="02020603050405020304" pitchFamily="18" charset="0"/>
              <a:cs typeface="Times New Roman" panose="02020603050405020304" pitchFamily="18" charset="0"/>
            </a:endParaRPr>
          </a:p>
          <a:p>
            <a:pPr algn="l" fontAlgn="base"/>
            <a:r>
              <a:rPr lang="en-US" sz="2000" b="1" i="0" dirty="0">
                <a:solidFill>
                  <a:srgbClr val="C00000"/>
                </a:solidFill>
                <a:effectLst/>
                <a:latin typeface="Times New Roman" panose="02020603050405020304" pitchFamily="18" charset="0"/>
                <a:cs typeface="Times New Roman" panose="02020603050405020304" pitchFamily="18" charset="0"/>
              </a:rPr>
              <a:t>The Details and Summary Tag</a:t>
            </a:r>
          </a:p>
          <a:p>
            <a:pPr algn="l" rtl="0" fontAlgn="base">
              <a:spcAft>
                <a:spcPts val="750"/>
              </a:spcAft>
            </a:pPr>
            <a:r>
              <a:rPr lang="en-US" sz="2000" b="0" i="0" dirty="0">
                <a:effectLst/>
                <a:latin typeface="Times New Roman" panose="02020603050405020304" pitchFamily="18" charset="0"/>
                <a:cs typeface="Times New Roman" panose="02020603050405020304" pitchFamily="18" charset="0"/>
              </a:rPr>
              <a:t>The “details” defines additional details that the user can hide or view. “summary” defines a visible heading for a “details” element.</a:t>
            </a:r>
          </a:p>
          <a:p>
            <a:pPr algn="l" rtl="0" fontAlgn="base">
              <a:spcAft>
                <a:spcPts val="750"/>
              </a:spcAft>
            </a:pPr>
            <a:endParaRPr lang="en-US" sz="2000" dirty="0">
              <a:latin typeface="Times New Roman" panose="02020603050405020304" pitchFamily="18" charset="0"/>
              <a:cs typeface="Times New Roman" panose="02020603050405020304" pitchFamily="18" charset="0"/>
            </a:endParaRPr>
          </a:p>
          <a:p>
            <a:pPr algn="l" fontAlgn="base"/>
            <a:r>
              <a:rPr lang="en-US" sz="2000" b="1" i="0" dirty="0">
                <a:solidFill>
                  <a:srgbClr val="C00000"/>
                </a:solidFill>
                <a:effectLst/>
                <a:latin typeface="Times New Roman" panose="02020603050405020304" pitchFamily="18" charset="0"/>
                <a:cs typeface="Times New Roman" panose="02020603050405020304" pitchFamily="18" charset="0"/>
              </a:rPr>
              <a:t>The Header Tag</a:t>
            </a:r>
          </a:p>
          <a:p>
            <a:pPr algn="l" rtl="0" fontAlgn="base">
              <a:spcAft>
                <a:spcPts val="750"/>
              </a:spcAft>
            </a:pPr>
            <a:r>
              <a:rPr lang="en-US" sz="2000" b="0" i="0" dirty="0">
                <a:effectLst/>
                <a:latin typeface="Times New Roman" panose="02020603050405020304" pitchFamily="18" charset="0"/>
                <a:cs typeface="Times New Roman" panose="02020603050405020304" pitchFamily="18" charset="0"/>
              </a:rPr>
              <a:t>As the name suggests, it is for the header of a section introductory of a page. There can be multiple headers on a page. Example: Logos, Name of the content</a:t>
            </a:r>
          </a:p>
        </p:txBody>
      </p:sp>
      <p:pic>
        <p:nvPicPr>
          <p:cNvPr id="7" name="Picture 6">
            <a:extLst>
              <a:ext uri="{FF2B5EF4-FFF2-40B4-BE49-F238E27FC236}">
                <a16:creationId xmlns:a16="http://schemas.microsoft.com/office/drawing/2014/main" id="{CAF28508-D1E5-2739-D2C0-EBC66C0191A5}"/>
              </a:ext>
            </a:extLst>
          </p:cNvPr>
          <p:cNvPicPr>
            <a:picLocks noChangeAspect="1"/>
          </p:cNvPicPr>
          <p:nvPr/>
        </p:nvPicPr>
        <p:blipFill>
          <a:blip r:embed="rId2"/>
          <a:stretch>
            <a:fillRect/>
          </a:stretch>
        </p:blipFill>
        <p:spPr>
          <a:xfrm>
            <a:off x="216311" y="1183808"/>
            <a:ext cx="8426244" cy="2945739"/>
          </a:xfrm>
          <a:prstGeom prst="rect">
            <a:avLst/>
          </a:prstGeom>
        </p:spPr>
      </p:pic>
    </p:spTree>
    <p:extLst>
      <p:ext uri="{BB962C8B-B14F-4D97-AF65-F5344CB8AC3E}">
        <p14:creationId xmlns:p14="http://schemas.microsoft.com/office/powerpoint/2010/main" val="3466351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2D916-DE2C-B32A-CB96-98B9D9F4E9E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B6D68EF-57C5-6F9E-E4B2-5C99C14C20D6}"/>
              </a:ext>
            </a:extLst>
          </p:cNvPr>
          <p:cNvSpPr txBox="1"/>
          <p:nvPr/>
        </p:nvSpPr>
        <p:spPr>
          <a:xfrm>
            <a:off x="181896" y="195401"/>
            <a:ext cx="8962103" cy="6319679"/>
          </a:xfrm>
          <a:prstGeom prst="rect">
            <a:avLst/>
          </a:prstGeom>
          <a:noFill/>
        </p:spPr>
        <p:txBody>
          <a:bodyPr wrap="square">
            <a:spAutoFit/>
          </a:bodyPr>
          <a:lstStyle/>
          <a:p>
            <a:pPr algn="l" fontAlgn="base"/>
            <a:r>
              <a:rPr lang="en-US" sz="2000" b="1" i="0" dirty="0">
                <a:solidFill>
                  <a:srgbClr val="C00000"/>
                </a:solidFill>
                <a:effectLst/>
                <a:latin typeface="Times New Roman" panose="02020603050405020304" pitchFamily="18" charset="0"/>
                <a:cs typeface="Times New Roman" panose="02020603050405020304" pitchFamily="18" charset="0"/>
              </a:rPr>
              <a:t>The Footer Tag</a:t>
            </a:r>
          </a:p>
          <a:p>
            <a:pPr algn="l" rtl="0" fontAlgn="base">
              <a:spcAft>
                <a:spcPts val="750"/>
              </a:spcAft>
            </a:pPr>
            <a:r>
              <a:rPr lang="en-US" sz="2000" b="0" i="0" dirty="0">
                <a:effectLst/>
                <a:latin typeface="Times New Roman" panose="02020603050405020304" pitchFamily="18" charset="0"/>
                <a:cs typeface="Times New Roman" panose="02020603050405020304" pitchFamily="18" charset="0"/>
              </a:rPr>
              <a:t>Footer located at the bottom of any article or document, they can contain contact details, copyright information etc. There can be multiple footers on a page. </a:t>
            </a:r>
          </a:p>
          <a:p>
            <a:pPr algn="l" rtl="0" fontAlgn="base">
              <a:spcAft>
                <a:spcPts val="750"/>
              </a:spcAft>
            </a:pPr>
            <a:endParaRPr lang="en-US" sz="2000" dirty="0">
              <a:latin typeface="Times New Roman" panose="02020603050405020304" pitchFamily="18" charset="0"/>
              <a:cs typeface="Times New Roman" panose="02020603050405020304" pitchFamily="18" charset="0"/>
            </a:endParaRPr>
          </a:p>
          <a:p>
            <a:pPr algn="l" fontAlgn="base"/>
            <a:r>
              <a:rPr lang="en-US" sz="2000" b="1" i="0" dirty="0">
                <a:solidFill>
                  <a:srgbClr val="C00000"/>
                </a:solidFill>
                <a:effectLst/>
                <a:latin typeface="Times New Roman" panose="02020603050405020304" pitchFamily="18" charset="0"/>
                <a:cs typeface="Times New Roman" panose="02020603050405020304" pitchFamily="18" charset="0"/>
              </a:rPr>
              <a:t>The Main Tag</a:t>
            </a:r>
          </a:p>
          <a:p>
            <a:pPr algn="l" rtl="0" fontAlgn="base">
              <a:spcAft>
                <a:spcPts val="750"/>
              </a:spcAft>
            </a:pPr>
            <a:r>
              <a:rPr lang="en-US" sz="2000" b="0" i="0" dirty="0">
                <a:effectLst/>
                <a:latin typeface="Times New Roman" panose="02020603050405020304" pitchFamily="18" charset="0"/>
                <a:cs typeface="Times New Roman" panose="02020603050405020304" pitchFamily="18" charset="0"/>
              </a:rPr>
              <a:t>It defines the main content of the document. The content inside the main tag should be unique</a:t>
            </a:r>
            <a:r>
              <a:rPr lang="en-US" sz="1800" b="0" i="0" dirty="0">
                <a:effectLst/>
                <a:latin typeface="Times New Roman" panose="02020603050405020304" pitchFamily="18" charset="0"/>
                <a:cs typeface="Times New Roman" panose="02020603050405020304" pitchFamily="18" charset="0"/>
              </a:rPr>
              <a:t>.</a:t>
            </a:r>
          </a:p>
          <a:p>
            <a:pPr algn="l" rtl="0" fontAlgn="base">
              <a:spcAft>
                <a:spcPts val="750"/>
              </a:spcAft>
            </a:pPr>
            <a:endParaRPr lang="en-US" sz="1800" b="0" i="0" dirty="0">
              <a:effectLst/>
              <a:latin typeface="Times New Roman" panose="02020603050405020304" pitchFamily="18" charset="0"/>
              <a:cs typeface="Times New Roman" panose="02020603050405020304" pitchFamily="18" charset="0"/>
            </a:endParaRPr>
          </a:p>
          <a:p>
            <a:pPr algn="l" fontAlgn="base"/>
            <a:r>
              <a:rPr lang="en-US" sz="2000" b="1" i="0" dirty="0">
                <a:solidFill>
                  <a:srgbClr val="C00000"/>
                </a:solidFill>
                <a:effectLst/>
                <a:latin typeface="Times New Roman" panose="02020603050405020304" pitchFamily="18" charset="0"/>
                <a:cs typeface="Times New Roman" panose="02020603050405020304" pitchFamily="18" charset="0"/>
              </a:rPr>
              <a:t>The Section Tag</a:t>
            </a:r>
          </a:p>
          <a:p>
            <a:pPr algn="l" rtl="0" fontAlgn="base">
              <a:spcAft>
                <a:spcPts val="750"/>
              </a:spcAft>
            </a:pPr>
            <a:r>
              <a:rPr lang="en-US" sz="2000" b="0" i="0" dirty="0">
                <a:effectLst/>
                <a:latin typeface="Times New Roman" panose="02020603050405020304" pitchFamily="18" charset="0"/>
                <a:cs typeface="Times New Roman" panose="02020603050405020304" pitchFamily="18" charset="0"/>
              </a:rPr>
              <a:t>A page can be split into sections like Introduction, Contact Information, Details, </a:t>
            </a:r>
            <a:r>
              <a:rPr lang="en-US" sz="2000" b="0" i="0" dirty="0" err="1">
                <a:effectLst/>
                <a:latin typeface="Times New Roman" panose="02020603050405020304" pitchFamily="18" charset="0"/>
                <a:cs typeface="Times New Roman" panose="02020603050405020304" pitchFamily="18" charset="0"/>
              </a:rPr>
              <a:t>etc</a:t>
            </a:r>
            <a:r>
              <a:rPr lang="en-US" sz="2000" b="0" i="0" dirty="0">
                <a:effectLst/>
                <a:latin typeface="Times New Roman" panose="02020603050405020304" pitchFamily="18" charset="0"/>
                <a:cs typeface="Times New Roman" panose="02020603050405020304" pitchFamily="18" charset="0"/>
              </a:rPr>
              <a:t> and each of these sections can be in a different section tag.</a:t>
            </a:r>
          </a:p>
          <a:p>
            <a:pPr algn="l" rtl="0" fontAlgn="base">
              <a:spcAft>
                <a:spcPts val="750"/>
              </a:spcAft>
            </a:pPr>
            <a:endParaRPr lang="en-US" sz="2000" dirty="0">
              <a:latin typeface="Times New Roman" panose="02020603050405020304" pitchFamily="18" charset="0"/>
              <a:cs typeface="Times New Roman" panose="02020603050405020304" pitchFamily="18" charset="0"/>
            </a:endParaRPr>
          </a:p>
          <a:p>
            <a:pPr algn="l" fontAlgn="base"/>
            <a:r>
              <a:rPr lang="en-US" sz="2000" b="1" i="0" dirty="0">
                <a:solidFill>
                  <a:srgbClr val="C00000"/>
                </a:solidFill>
                <a:effectLst/>
                <a:latin typeface="Times New Roman" panose="02020603050405020304" pitchFamily="18" charset="0"/>
                <a:cs typeface="Times New Roman" panose="02020603050405020304" pitchFamily="18" charset="0"/>
              </a:rPr>
              <a:t>The nav Tag</a:t>
            </a:r>
          </a:p>
          <a:p>
            <a:pPr algn="l" rtl="0" fontAlgn="base">
              <a:spcAft>
                <a:spcPts val="750"/>
              </a:spcAft>
            </a:pPr>
            <a:r>
              <a:rPr lang="en-US" sz="2000" b="0" i="0" dirty="0">
                <a:effectLst/>
                <a:latin typeface="Times New Roman" panose="02020603050405020304" pitchFamily="18" charset="0"/>
                <a:cs typeface="Times New Roman" panose="02020603050405020304" pitchFamily="18" charset="0"/>
              </a:rPr>
              <a:t>It is used to define a set of navigation links in the form of a navigation bar or nav menu.</a:t>
            </a:r>
          </a:p>
          <a:p>
            <a:pPr algn="l" fontAlgn="base"/>
            <a:endParaRPr lang="en-US" sz="2000" dirty="0">
              <a:latin typeface="Times New Roman" panose="02020603050405020304" pitchFamily="18" charset="0"/>
              <a:cs typeface="Times New Roman" panose="02020603050405020304" pitchFamily="18" charset="0"/>
            </a:endParaRPr>
          </a:p>
          <a:p>
            <a:pPr algn="l" fontAlgn="base"/>
            <a:r>
              <a:rPr lang="en-US" sz="2000" b="1" i="0" dirty="0">
                <a:solidFill>
                  <a:srgbClr val="C00000"/>
                </a:solidFill>
                <a:effectLst/>
                <a:latin typeface="Times New Roman" panose="02020603050405020304" pitchFamily="18" charset="0"/>
                <a:cs typeface="Times New Roman" panose="02020603050405020304" pitchFamily="18" charset="0"/>
              </a:rPr>
              <a:t>The Mark Tag</a:t>
            </a:r>
          </a:p>
          <a:p>
            <a:pPr algn="l" rtl="0" fontAlgn="base">
              <a:spcAft>
                <a:spcPts val="750"/>
              </a:spcAft>
            </a:pPr>
            <a:r>
              <a:rPr lang="en-US" sz="2000" b="0" i="0" dirty="0">
                <a:effectLst/>
                <a:latin typeface="Times New Roman" panose="02020603050405020304" pitchFamily="18" charset="0"/>
                <a:cs typeface="Times New Roman" panose="02020603050405020304" pitchFamily="18" charset="0"/>
              </a:rPr>
              <a:t>It is used to highlight the text.</a:t>
            </a:r>
          </a:p>
        </p:txBody>
      </p:sp>
    </p:spTree>
    <p:extLst>
      <p:ext uri="{BB962C8B-B14F-4D97-AF65-F5344CB8AC3E}">
        <p14:creationId xmlns:p14="http://schemas.microsoft.com/office/powerpoint/2010/main" val="3498390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62032-D423-9EC4-12F0-1DEFFB2755C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2CD6B42-C9C5-34AA-D714-7014CA093CB4}"/>
              </a:ext>
            </a:extLst>
          </p:cNvPr>
          <p:cNvSpPr txBox="1"/>
          <p:nvPr/>
        </p:nvSpPr>
        <p:spPr>
          <a:xfrm>
            <a:off x="334297" y="285135"/>
            <a:ext cx="8465574" cy="4093428"/>
          </a:xfrm>
          <a:prstGeom prst="rect">
            <a:avLst/>
          </a:prstGeom>
          <a:noFill/>
        </p:spPr>
        <p:txBody>
          <a:bodyPr wrap="square" rtlCol="0">
            <a:spAutoFit/>
          </a:bodyPr>
          <a:lstStyle/>
          <a:p>
            <a:r>
              <a:rPr lang="en-US" sz="2000" b="1" dirty="0">
                <a:solidFill>
                  <a:srgbClr val="C00000"/>
                </a:solidFill>
                <a:latin typeface="Times New Roman" panose="02020603050405020304" pitchFamily="18" charset="0"/>
                <a:cs typeface="Times New Roman" panose="02020603050405020304" pitchFamily="18" charset="0"/>
              </a:rPr>
              <a:t>The Anchor Tag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&lt;a&gt; tag defines a hyperlink, which is used to link from one page to another.</a:t>
            </a:r>
          </a:p>
          <a:p>
            <a:r>
              <a:rPr lang="en-US" sz="2000" dirty="0">
                <a:latin typeface="Times New Roman" panose="02020603050405020304" pitchFamily="18" charset="0"/>
                <a:cs typeface="Times New Roman" panose="02020603050405020304" pitchFamily="18" charset="0"/>
              </a:rPr>
              <a:t>The most important attribute of the &lt;a&gt; element is the href attribute, which indicates the link's destination.</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The Button Tag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&lt;button&gt; tag defines a clickable button.</a:t>
            </a:r>
          </a:p>
          <a:p>
            <a:r>
              <a:rPr lang="en-US" sz="2000" dirty="0">
                <a:latin typeface="Times New Roman" panose="02020603050405020304" pitchFamily="18" charset="0"/>
                <a:cs typeface="Times New Roman" panose="02020603050405020304" pitchFamily="18" charset="0"/>
              </a:rPr>
              <a:t>Inside a &lt;button&gt; element you can put text (and tags like &lt;i&gt;, &lt;b&gt;, &lt;strong&gt;, &lt;</a:t>
            </a:r>
            <a:r>
              <a:rPr lang="en-US" sz="2000" dirty="0" err="1">
                <a:latin typeface="Times New Roman" panose="02020603050405020304" pitchFamily="18" charset="0"/>
                <a:cs typeface="Times New Roman" panose="02020603050405020304" pitchFamily="18" charset="0"/>
              </a:rPr>
              <a:t>br</a:t>
            </a:r>
            <a:r>
              <a:rPr lang="en-US" sz="2000" dirty="0">
                <a:latin typeface="Times New Roman" panose="02020603050405020304" pitchFamily="18" charset="0"/>
                <a:cs typeface="Times New Roman" panose="02020603050405020304" pitchFamily="18" charset="0"/>
              </a:rPr>
              <a:t>&gt;, &lt;</a:t>
            </a:r>
            <a:r>
              <a:rPr lang="en-US" sz="2000" dirty="0" err="1">
                <a:latin typeface="Times New Roman" panose="02020603050405020304" pitchFamily="18" charset="0"/>
                <a:cs typeface="Times New Roman" panose="02020603050405020304" pitchFamily="18" charset="0"/>
              </a:rPr>
              <a:t>img</a:t>
            </a:r>
            <a:r>
              <a:rPr lang="en-US" sz="2000" dirty="0">
                <a:latin typeface="Times New Roman" panose="02020603050405020304" pitchFamily="18" charset="0"/>
                <a:cs typeface="Times New Roman" panose="02020603050405020304" pitchFamily="18" charset="0"/>
              </a:rPr>
              <a:t>&gt;, etc.). That is not possible with a button created with the &lt;input&gt; element!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270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80064E-5438-8D19-C653-FF9835C6D02B}"/>
              </a:ext>
            </a:extLst>
          </p:cNvPr>
          <p:cNvPicPr>
            <a:picLocks noChangeAspect="1"/>
          </p:cNvPicPr>
          <p:nvPr/>
        </p:nvPicPr>
        <p:blipFill>
          <a:blip r:embed="rId2"/>
          <a:stretch>
            <a:fillRect/>
          </a:stretch>
        </p:blipFill>
        <p:spPr>
          <a:xfrm>
            <a:off x="290051" y="2699545"/>
            <a:ext cx="4694904" cy="1622008"/>
          </a:xfrm>
          <a:prstGeom prst="rect">
            <a:avLst/>
          </a:prstGeom>
        </p:spPr>
      </p:pic>
      <p:sp>
        <p:nvSpPr>
          <p:cNvPr id="7" name="TextBox 6">
            <a:extLst>
              <a:ext uri="{FF2B5EF4-FFF2-40B4-BE49-F238E27FC236}">
                <a16:creationId xmlns:a16="http://schemas.microsoft.com/office/drawing/2014/main" id="{74ECA105-E577-DAB8-4642-F2FF728780EC}"/>
              </a:ext>
            </a:extLst>
          </p:cNvPr>
          <p:cNvSpPr txBox="1"/>
          <p:nvPr/>
        </p:nvSpPr>
        <p:spPr>
          <a:xfrm>
            <a:off x="290051" y="289679"/>
            <a:ext cx="8519652" cy="2246769"/>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The Div Tag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&lt;div&gt; tag defines a division or a section in an HTML document.</a:t>
            </a:r>
          </a:p>
          <a:p>
            <a:r>
              <a:rPr lang="en-US" sz="2000" dirty="0">
                <a:latin typeface="Times New Roman" panose="02020603050405020304" pitchFamily="18" charset="0"/>
                <a:cs typeface="Times New Roman" panose="02020603050405020304" pitchFamily="18" charset="0"/>
              </a:rPr>
              <a:t>The &lt;div&gt; tag is used as a container for HTML elements - which is then styled with CSS or manipulated with JavaScript.</a:t>
            </a:r>
          </a:p>
          <a:p>
            <a:r>
              <a:rPr lang="en-US" sz="2000" dirty="0">
                <a:latin typeface="Times New Roman" panose="02020603050405020304" pitchFamily="18" charset="0"/>
                <a:cs typeface="Times New Roman" panose="02020603050405020304" pitchFamily="18" charset="0"/>
              </a:rPr>
              <a:t>The &lt;div&gt; tag is easily styled by using the class or id attribute.</a:t>
            </a:r>
          </a:p>
          <a:p>
            <a:r>
              <a:rPr lang="en-US" sz="2000" dirty="0">
                <a:latin typeface="Times New Roman" panose="02020603050405020304" pitchFamily="18" charset="0"/>
                <a:cs typeface="Times New Roman" panose="02020603050405020304" pitchFamily="18" charset="0"/>
              </a:rPr>
              <a:t>Any sort of content can be put inside the &lt;div&gt; tag!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716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83D7C-71BA-A3FA-88CC-9C1A0F6A554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9595BD1-B2DD-AA3C-88D2-B867120111EB}"/>
              </a:ext>
            </a:extLst>
          </p:cNvPr>
          <p:cNvSpPr txBox="1"/>
          <p:nvPr/>
        </p:nvSpPr>
        <p:spPr>
          <a:xfrm>
            <a:off x="127819" y="157316"/>
            <a:ext cx="8898194" cy="5940088"/>
          </a:xfrm>
          <a:prstGeom prst="rect">
            <a:avLst/>
          </a:prstGeom>
          <a:noFill/>
        </p:spPr>
        <p:txBody>
          <a:bodyPr wrap="square" rtlCol="0">
            <a:spAutoFit/>
          </a:bodyPr>
          <a:lstStyle/>
          <a:p>
            <a:r>
              <a:rPr lang="en-IN" sz="2000" b="1" dirty="0">
                <a:solidFill>
                  <a:srgbClr val="C00000"/>
                </a:solidFill>
                <a:latin typeface="Times New Roman" panose="02020603050405020304" pitchFamily="18" charset="0"/>
                <a:cs typeface="Times New Roman" panose="02020603050405020304" pitchFamily="18" charset="0"/>
              </a:rPr>
              <a:t>The Style tag</a:t>
            </a:r>
          </a:p>
          <a:p>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&lt;style&gt; tag is used to define style information (CSS) for a document.</a:t>
            </a:r>
          </a:p>
          <a:p>
            <a:r>
              <a:rPr lang="en-US" sz="2000" dirty="0">
                <a:latin typeface="Times New Roman" panose="02020603050405020304" pitchFamily="18" charset="0"/>
                <a:cs typeface="Times New Roman" panose="02020603050405020304" pitchFamily="18" charset="0"/>
              </a:rPr>
              <a:t>Inside the &lt;style&gt; element you specify how HTML elements should render in a browser.</a:t>
            </a:r>
          </a:p>
          <a:p>
            <a:r>
              <a:rPr lang="en-US" sz="2000" dirty="0">
                <a:latin typeface="Times New Roman" panose="02020603050405020304" pitchFamily="18" charset="0"/>
                <a:cs typeface="Times New Roman" panose="02020603050405020304" pitchFamily="18" charset="0"/>
              </a:rPr>
              <a:t>The &lt;style&gt; element must be included inside the &lt;head&gt; section of the document.</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002060"/>
                </a:solidFill>
                <a:latin typeface="Times New Roman" panose="02020603050405020304" pitchFamily="18" charset="0"/>
                <a:cs typeface="Times New Roman" panose="02020603050405020304" pitchFamily="18" charset="0"/>
              </a:rPr>
              <a:t>HTML Tables</a:t>
            </a:r>
          </a:p>
          <a:p>
            <a:endParaRPr lang="en-US" sz="2000" dirty="0">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HTML tables allow web developers to arrange data into rows and columns.</a:t>
            </a:r>
          </a:p>
          <a:p>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 table in HTML consists of table cells inside rows and columns.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table cell is defined by a &lt;td&gt; and a &lt;/td&gt; tag. (td </a:t>
            </a:r>
            <a:r>
              <a:rPr lang="en-US" sz="2000" dirty="0">
                <a:latin typeface="Times New Roman" panose="02020603050405020304" pitchFamily="18" charset="0"/>
                <a:cs typeface="Times New Roman" panose="02020603050405020304" pitchFamily="18" charset="0"/>
                <a:sym typeface="Wingdings" panose="05000000000000000000" pitchFamily="2" charset="2"/>
              </a:rPr>
              <a:t> Table data)</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Each table row starts with a &lt;tr&gt; and ends with a &lt;/tr&gt; tag.</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times you want your cells to be table header cells. In those cases use the &lt;</a:t>
            </a:r>
            <a:r>
              <a:rPr lang="en-US" sz="2000" dirty="0" err="1">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&gt; tag instead of the &lt;td&gt; tag:</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table cell can contain all sorts of HTML elements: text, images, lists, links, other tables, etc.</a:t>
            </a:r>
          </a:p>
          <a:p>
            <a:endParaRPr lang="en-IN" sz="20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EAA590E8-7B8E-1E38-B5FA-A4B92FE4FD06}"/>
              </a:ext>
            </a:extLst>
          </p:cNvPr>
          <p:cNvSpPr>
            <a:spLocks noChangeArrowheads="1"/>
          </p:cNvSpPr>
          <p:nvPr/>
        </p:nvSpPr>
        <p:spPr bwMode="auto">
          <a:xfrm>
            <a:off x="0" y="-130805"/>
            <a:ext cx="25680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7001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F5E467-5A57-2F9E-6263-4AB5D515BF1A}"/>
              </a:ext>
            </a:extLst>
          </p:cNvPr>
          <p:cNvSpPr txBox="1"/>
          <p:nvPr/>
        </p:nvSpPr>
        <p:spPr>
          <a:xfrm>
            <a:off x="255639" y="265471"/>
            <a:ext cx="8593393" cy="5632311"/>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Table borders, Use collapse to avoid double line in borders.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the border-radius property, the borders get rounded corners,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 the border-style property, you can set the appearance of the border.</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set the width of a table, add the style attribute to the &lt;table&gt; element: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make a cell span over multiple columns, use the colspan attribute:</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B894963-FD9B-C9D6-CC2F-4E08968FE942}"/>
              </a:ext>
            </a:extLst>
          </p:cNvPr>
          <p:cNvPicPr>
            <a:picLocks noChangeAspect="1"/>
          </p:cNvPicPr>
          <p:nvPr/>
        </p:nvPicPr>
        <p:blipFill>
          <a:blip r:embed="rId2"/>
          <a:stretch>
            <a:fillRect/>
          </a:stretch>
        </p:blipFill>
        <p:spPr>
          <a:xfrm>
            <a:off x="401044" y="1381680"/>
            <a:ext cx="3866155" cy="3308307"/>
          </a:xfrm>
          <a:prstGeom prst="rect">
            <a:avLst/>
          </a:prstGeom>
        </p:spPr>
      </p:pic>
    </p:spTree>
    <p:extLst>
      <p:ext uri="{BB962C8B-B14F-4D97-AF65-F5344CB8AC3E}">
        <p14:creationId xmlns:p14="http://schemas.microsoft.com/office/powerpoint/2010/main" val="335742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380880" y="612720"/>
            <a:ext cx="8452440" cy="399964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dirty="0">
                <a:solidFill>
                  <a:srgbClr val="000000"/>
                </a:solidFill>
                <a:latin typeface="Times New Roman"/>
                <a:ea typeface="DejaVu Sans"/>
              </a:rPr>
              <a:t>UNIT – 1						08 Hours</a:t>
            </a:r>
          </a:p>
          <a:p>
            <a:pPr>
              <a:lnSpc>
                <a:spcPct val="100000"/>
              </a:lnSpc>
            </a:pPr>
            <a:endParaRPr lang="en-US" b="1" spc="-1" dirty="0">
              <a:solidFill>
                <a:srgbClr val="000000"/>
              </a:solidFill>
              <a:latin typeface="Times New Roman"/>
            </a:endParaRPr>
          </a:p>
          <a:p>
            <a:pPr>
              <a:lnSpc>
                <a:spcPct val="100000"/>
              </a:lnSpc>
            </a:pPr>
            <a:endParaRPr lang="en-US" sz="1800" b="1" strike="noStrike" spc="-1" dirty="0">
              <a:solidFill>
                <a:srgbClr val="000000"/>
              </a:solidFill>
              <a:latin typeface="Times New Roman"/>
            </a:endParaRPr>
          </a:p>
          <a:p>
            <a:pPr>
              <a:lnSpc>
                <a:spcPct val="100000"/>
              </a:lnSpc>
            </a:pPr>
            <a:r>
              <a:rPr lang="en-IN" sz="2000" b="1" dirty="0">
                <a:latin typeface="Times New Roman" panose="02020603050405020304" pitchFamily="18" charset="0"/>
                <a:cs typeface="Times New Roman" panose="02020603050405020304" pitchFamily="18" charset="0"/>
              </a:rPr>
              <a:t>HTML: </a:t>
            </a:r>
            <a:r>
              <a:rPr lang="en-IN" sz="2000" dirty="0">
                <a:latin typeface="Times New Roman" panose="02020603050405020304" pitchFamily="18" charset="0"/>
                <a:cs typeface="Times New Roman" panose="02020603050405020304" pitchFamily="18" charset="0"/>
              </a:rPr>
              <a:t>Introduction to HTML5, How HTML5 is different from previous HTML versions, Semantic elements of HTML5, HTML5 Tags and Syntax, HTML-formatted tables, Lists, Forms, Images and Icons, Hyperlink tag, Videos, Useful tags, Accessibility in HTML5, The W3C Markup Validation Service.</a:t>
            </a:r>
          </a:p>
          <a:p>
            <a:pPr>
              <a:lnSpc>
                <a:spcPct val="100000"/>
              </a:lnSpc>
            </a:pPr>
            <a:endParaRPr lang="en-IN" sz="2000" dirty="0">
              <a:latin typeface="Times New Roman" panose="02020603050405020304" pitchFamily="18" charset="0"/>
              <a:cs typeface="Times New Roman" panose="02020603050405020304" pitchFamily="18" charset="0"/>
            </a:endParaRPr>
          </a:p>
          <a:p>
            <a:pPr>
              <a:lnSpc>
                <a:spcPct val="100000"/>
              </a:lnSpc>
            </a:pPr>
            <a:r>
              <a:rPr lang="en-IN" sz="2000" b="1" dirty="0">
                <a:latin typeface="Times New Roman" panose="02020603050405020304" pitchFamily="18" charset="0"/>
                <a:cs typeface="Times New Roman" panose="02020603050405020304" pitchFamily="18" charset="0"/>
              </a:rPr>
              <a:t>CSS: </a:t>
            </a:r>
            <a:r>
              <a:rPr lang="en-IN" sz="2000" dirty="0">
                <a:latin typeface="Times New Roman" panose="02020603050405020304" pitchFamily="18" charset="0"/>
                <a:cs typeface="Times New Roman" panose="02020603050405020304" pitchFamily="18" charset="0"/>
              </a:rPr>
              <a:t>Introduction and need of CSS, basic syntax and structure, types of CSS, background images, colors and properties, manipulating texts, using fonts, borders and boxes, </a:t>
            </a:r>
            <a:r>
              <a:rPr lang="en-US" sz="2000" dirty="0">
                <a:latin typeface="Times New Roman" panose="02020603050405020304" pitchFamily="18" charset="0"/>
                <a:cs typeface="Times New Roman" panose="02020603050405020304" pitchFamily="18" charset="0"/>
              </a:rPr>
              <a:t>padding, margin, positioning using CSS. Introduction to Bootstrap.</a:t>
            </a:r>
            <a:endParaRPr lang="en-IN" sz="2000" strike="noStrike" spc="-1" dirty="0">
              <a:latin typeface="Times New Roman" panose="02020603050405020304" pitchFamily="18" charset="0"/>
              <a:cs typeface="Times New Roman" panose="02020603050405020304" pitchFamily="18" charset="0"/>
            </a:endParaRPr>
          </a:p>
          <a:p>
            <a:pPr>
              <a:lnSpc>
                <a:spcPct val="100000"/>
              </a:lnSpc>
            </a:pPr>
            <a:r>
              <a:rPr lang="en-US" sz="1800" b="1" strike="noStrike" spc="-1" dirty="0">
                <a:solidFill>
                  <a:srgbClr val="000000"/>
                </a:solidFill>
                <a:latin typeface="Times New Roman"/>
                <a:ea typeface="DejaVu Sans"/>
              </a:rPr>
              <a:t> </a:t>
            </a:r>
            <a:endParaRPr lang="en-IN" sz="18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anim calcmode="lin" valueType="num">
                                      <p:cBhvr additive="repl">
                                        <p:cTn id="7" dur="500" fill="hold"/>
                                        <p:tgtEl>
                                          <p:spTgt spid="90">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0">
                                            <p:txEl>
                                              <p:pRg st="3" end="3"/>
                                            </p:txEl>
                                          </p:spTgt>
                                        </p:tgtEl>
                                        <p:attrNameLst>
                                          <p:attrName>style.visibility</p:attrName>
                                        </p:attrNameLst>
                                      </p:cBhvr>
                                      <p:to>
                                        <p:strVal val="visible"/>
                                      </p:to>
                                    </p:set>
                                    <p:anim calcmode="lin" valueType="num">
                                      <p:cBhvr additive="repl">
                                        <p:cTn id="13" dur="500" fill="hold"/>
                                        <p:tgtEl>
                                          <p:spTgt spid="90">
                                            <p:txEl>
                                              <p:pRg st="3" end="3"/>
                                            </p:txEl>
                                          </p:spTgt>
                                        </p:tgtEl>
                                        <p:attrNameLst>
                                          <p:attrName>ppt_x</p:attrName>
                                        </p:attrNameLst>
                                      </p:cBhvr>
                                      <p:tavLst>
                                        <p:tav tm="0">
                                          <p:val>
                                            <p:strVal val="#ppt_x"/>
                                          </p:val>
                                        </p:tav>
                                        <p:tav tm="100000">
                                          <p:val>
                                            <p:strVal val="#ppt_x"/>
                                          </p:val>
                                        </p:tav>
                                      </p:tavLst>
                                    </p:anim>
                                    <p:anim calcmode="lin" valueType="num">
                                      <p:cBhvr additive="repl">
                                        <p:cTn id="14" dur="500" fill="hold"/>
                                        <p:tgtEl>
                                          <p:spTgt spid="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0">
                                            <p:txEl>
                                              <p:pRg st="5" end="5"/>
                                            </p:txEl>
                                          </p:spTgt>
                                        </p:tgtEl>
                                        <p:attrNameLst>
                                          <p:attrName>style.visibility</p:attrName>
                                        </p:attrNameLst>
                                      </p:cBhvr>
                                      <p:to>
                                        <p:strVal val="visible"/>
                                      </p:to>
                                    </p:set>
                                    <p:anim calcmode="lin" valueType="num">
                                      <p:cBhvr additive="repl">
                                        <p:cTn id="19" dur="500" fill="hold"/>
                                        <p:tgtEl>
                                          <p:spTgt spid="90">
                                            <p:txEl>
                                              <p:pRg st="5" end="5"/>
                                            </p:txEl>
                                          </p:spTgt>
                                        </p:tgtEl>
                                        <p:attrNameLst>
                                          <p:attrName>ppt_x</p:attrName>
                                        </p:attrNameLst>
                                      </p:cBhvr>
                                      <p:tavLst>
                                        <p:tav tm="0">
                                          <p:val>
                                            <p:strVal val="#ppt_x"/>
                                          </p:val>
                                        </p:tav>
                                        <p:tav tm="100000">
                                          <p:val>
                                            <p:strVal val="#ppt_x"/>
                                          </p:val>
                                        </p:tav>
                                      </p:tavLst>
                                    </p:anim>
                                    <p:anim calcmode="lin" valueType="num">
                                      <p:cBhvr additive="repl">
                                        <p:cTn id="20" dur="500" fill="hold"/>
                                        <p:tgtEl>
                                          <p:spTgt spid="90">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0">
                                            <p:txEl>
                                              <p:pRg st="6" end="6"/>
                                            </p:txEl>
                                          </p:spTgt>
                                        </p:tgtEl>
                                        <p:attrNameLst>
                                          <p:attrName>style.visibility</p:attrName>
                                        </p:attrNameLst>
                                      </p:cBhvr>
                                      <p:to>
                                        <p:strVal val="visible"/>
                                      </p:to>
                                    </p:set>
                                    <p:anim calcmode="lin" valueType="num">
                                      <p:cBhvr additive="repl">
                                        <p:cTn id="23" dur="500" fill="hold"/>
                                        <p:tgtEl>
                                          <p:spTgt spid="90">
                                            <p:txEl>
                                              <p:pRg st="6" end="6"/>
                                            </p:txEl>
                                          </p:spTgt>
                                        </p:tgtEl>
                                        <p:attrNameLst>
                                          <p:attrName>ppt_x</p:attrName>
                                        </p:attrNameLst>
                                      </p:cBhvr>
                                      <p:tavLst>
                                        <p:tav tm="0">
                                          <p:val>
                                            <p:strVal val="#ppt_x"/>
                                          </p:val>
                                        </p:tav>
                                        <p:tav tm="100000">
                                          <p:val>
                                            <p:strVal val="#ppt_x"/>
                                          </p:val>
                                        </p:tav>
                                      </p:tavLst>
                                    </p:anim>
                                    <p:anim calcmode="lin" valueType="num">
                                      <p:cBhvr additive="repl">
                                        <p:cTn id="24" dur="500" fill="hold"/>
                                        <p:tgtEl>
                                          <p:spTgt spid="9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9E96F-CD35-314B-8344-63864FCB277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0D14592-20AD-407B-A87C-00EA22984A0C}"/>
              </a:ext>
            </a:extLst>
          </p:cNvPr>
          <p:cNvSpPr txBox="1"/>
          <p:nvPr/>
        </p:nvSpPr>
        <p:spPr>
          <a:xfrm>
            <a:off x="132736" y="178280"/>
            <a:ext cx="8844116" cy="6463308"/>
          </a:xfrm>
          <a:prstGeom prst="rect">
            <a:avLst/>
          </a:prstGeom>
          <a:noFill/>
        </p:spPr>
        <p:txBody>
          <a:bodyPr wrap="square">
            <a:spAutoFit/>
          </a:bodyPr>
          <a:lstStyle/>
          <a:p>
            <a:r>
              <a:rPr lang="en-US" sz="2000" b="1" dirty="0">
                <a:solidFill>
                  <a:srgbClr val="002060"/>
                </a:solidFill>
                <a:latin typeface="Times New Roman" panose="02020603050405020304" pitchFamily="18" charset="0"/>
                <a:cs typeface="Times New Roman" panose="02020603050405020304" pitchFamily="18" charset="0"/>
              </a:rPr>
              <a:t>HTML Lists</a:t>
            </a:r>
            <a:endParaRPr lang="en-US" sz="2000" b="1" i="0" dirty="0">
              <a:solidFill>
                <a:srgbClr val="002060"/>
              </a:solidFill>
              <a:effectLst/>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HTML lists allow web developers to group a set of related items in lists.</a:t>
            </a:r>
          </a:p>
          <a:p>
            <a:r>
              <a:rPr lang="en-US" sz="2000" dirty="0">
                <a:solidFill>
                  <a:srgbClr val="000000"/>
                </a:solidFill>
                <a:latin typeface="Times New Roman" panose="02020603050405020304" pitchFamily="18" charset="0"/>
                <a:cs typeface="Times New Roman" panose="02020603050405020304" pitchFamily="18" charset="0"/>
              </a:rPr>
              <a:t>There are 2 types of lists:</a:t>
            </a: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items in an ordered list are automatically renumbered when items are added or removed </a:t>
            </a:r>
          </a:p>
          <a:p>
            <a:pPr marL="342900" indent="-342900">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items in an unordered list are marked with bullets by default.</a:t>
            </a:r>
          </a:p>
          <a:p>
            <a:endParaRPr lang="en-US" dirty="0">
              <a:solidFill>
                <a:srgbClr val="000000"/>
              </a:solidFill>
              <a:latin typeface="Verdana" panose="020B0604030504040204" pitchFamily="34" charset="0"/>
            </a:endParaRPr>
          </a:p>
          <a:p>
            <a:r>
              <a:rPr lang="en-US" sz="2000" dirty="0">
                <a:solidFill>
                  <a:srgbClr val="000000"/>
                </a:solidFill>
                <a:latin typeface="Times New Roman" panose="02020603050405020304" pitchFamily="18" charset="0"/>
                <a:cs typeface="Times New Roman" panose="02020603050405020304" pitchFamily="18" charset="0"/>
              </a:rPr>
              <a:t>An unordered list starts with the &lt;</a:t>
            </a:r>
            <a:r>
              <a:rPr lang="en-US" sz="2000" dirty="0" err="1">
                <a:solidFill>
                  <a:srgbClr val="000000"/>
                </a:solidFill>
                <a:latin typeface="Times New Roman" panose="02020603050405020304" pitchFamily="18" charset="0"/>
                <a:cs typeface="Times New Roman" panose="02020603050405020304" pitchFamily="18" charset="0"/>
              </a:rPr>
              <a:t>ul</a:t>
            </a:r>
            <a:r>
              <a:rPr lang="en-US" sz="2000" dirty="0">
                <a:solidFill>
                  <a:srgbClr val="000000"/>
                </a:solidFill>
                <a:latin typeface="Times New Roman" panose="02020603050405020304" pitchFamily="18" charset="0"/>
                <a:cs typeface="Times New Roman" panose="02020603050405020304" pitchFamily="18" charset="0"/>
              </a:rPr>
              <a:t>&gt; tag. Each list item starts with the &lt;li&gt; tag.</a:t>
            </a:r>
          </a:p>
          <a:p>
            <a:r>
              <a:rPr lang="en-US" sz="2000" dirty="0">
                <a:solidFill>
                  <a:srgbClr val="000000"/>
                </a:solidFill>
                <a:latin typeface="Times New Roman" panose="02020603050405020304" pitchFamily="18" charset="0"/>
                <a:cs typeface="Times New Roman" panose="02020603050405020304" pitchFamily="18" charset="0"/>
              </a:rPr>
              <a:t>An ordered list starts with the &lt;</a:t>
            </a:r>
            <a:r>
              <a:rPr lang="en-US" sz="2000" dirty="0" err="1">
                <a:solidFill>
                  <a:srgbClr val="000000"/>
                </a:solidFill>
                <a:latin typeface="Times New Roman" panose="02020603050405020304" pitchFamily="18" charset="0"/>
                <a:cs typeface="Times New Roman" panose="02020603050405020304" pitchFamily="18" charset="0"/>
              </a:rPr>
              <a:t>ol</a:t>
            </a:r>
            <a:r>
              <a:rPr lang="en-US" sz="2000" dirty="0">
                <a:solidFill>
                  <a:srgbClr val="000000"/>
                </a:solidFill>
                <a:latin typeface="Times New Roman" panose="02020603050405020304" pitchFamily="18" charset="0"/>
                <a:cs typeface="Times New Roman" panose="02020603050405020304" pitchFamily="18" charset="0"/>
              </a:rPr>
              <a:t>&gt; tag. Each list item starts with the &lt;li&gt; tag.</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Additional List item Markers can be used for unordered lists.</a:t>
            </a:r>
          </a:p>
          <a:p>
            <a:endParaRPr lang="en-US" dirty="0">
              <a:solidFill>
                <a:srgbClr val="000000"/>
              </a:solidFill>
              <a:latin typeface="Verdana" panose="020B0604030504040204" pitchFamily="34" charset="0"/>
            </a:endParaRPr>
          </a:p>
          <a:p>
            <a:endParaRPr lang="en-IN" dirty="0"/>
          </a:p>
        </p:txBody>
      </p:sp>
      <p:pic>
        <p:nvPicPr>
          <p:cNvPr id="5" name="Picture 4">
            <a:extLst>
              <a:ext uri="{FF2B5EF4-FFF2-40B4-BE49-F238E27FC236}">
                <a16:creationId xmlns:a16="http://schemas.microsoft.com/office/drawing/2014/main" id="{6621203D-F2D8-527C-50C8-08575991D5ED}"/>
              </a:ext>
            </a:extLst>
          </p:cNvPr>
          <p:cNvPicPr>
            <a:picLocks noChangeAspect="1"/>
          </p:cNvPicPr>
          <p:nvPr/>
        </p:nvPicPr>
        <p:blipFill>
          <a:blip r:embed="rId2"/>
          <a:stretch>
            <a:fillRect/>
          </a:stretch>
        </p:blipFill>
        <p:spPr>
          <a:xfrm>
            <a:off x="167148" y="1586531"/>
            <a:ext cx="6872749" cy="1714649"/>
          </a:xfrm>
          <a:prstGeom prst="rect">
            <a:avLst/>
          </a:prstGeom>
        </p:spPr>
      </p:pic>
    </p:spTree>
    <p:extLst>
      <p:ext uri="{BB962C8B-B14F-4D97-AF65-F5344CB8AC3E}">
        <p14:creationId xmlns:p14="http://schemas.microsoft.com/office/powerpoint/2010/main" val="3784459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78FE3-53D6-4434-B9E5-4A9290652E7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90378B0-E90C-F9AC-667C-2D112735B1F1}"/>
              </a:ext>
            </a:extLst>
          </p:cNvPr>
          <p:cNvPicPr>
            <a:picLocks noChangeAspect="1"/>
          </p:cNvPicPr>
          <p:nvPr/>
        </p:nvPicPr>
        <p:blipFill>
          <a:blip r:embed="rId2"/>
          <a:stretch>
            <a:fillRect/>
          </a:stretch>
        </p:blipFill>
        <p:spPr>
          <a:xfrm>
            <a:off x="218550" y="166450"/>
            <a:ext cx="6024934" cy="1943268"/>
          </a:xfrm>
          <a:prstGeom prst="rect">
            <a:avLst/>
          </a:prstGeom>
        </p:spPr>
      </p:pic>
      <p:sp>
        <p:nvSpPr>
          <p:cNvPr id="6" name="TextBox 5">
            <a:extLst>
              <a:ext uri="{FF2B5EF4-FFF2-40B4-BE49-F238E27FC236}">
                <a16:creationId xmlns:a16="http://schemas.microsoft.com/office/drawing/2014/main" id="{00BCCE80-E7E4-58BD-CB39-FFBE1E08D343}"/>
              </a:ext>
            </a:extLst>
          </p:cNvPr>
          <p:cNvSpPr txBox="1"/>
          <p:nvPr/>
        </p:nvSpPr>
        <p:spPr>
          <a:xfrm>
            <a:off x="218549" y="2274838"/>
            <a:ext cx="8827127" cy="1631216"/>
          </a:xfrm>
          <a:prstGeom prst="rect">
            <a:avLst/>
          </a:prstGeom>
          <a:noFill/>
        </p:spPr>
        <p:txBody>
          <a:bodyPr wrap="square">
            <a:spAutoFit/>
          </a:bodyPr>
          <a:lstStyle/>
          <a:p>
            <a:r>
              <a:rPr lang="en-US" sz="2000" b="1" dirty="0">
                <a:solidFill>
                  <a:srgbClr val="002060"/>
                </a:solidFill>
                <a:latin typeface="Times New Roman" panose="02020603050405020304" pitchFamily="18" charset="0"/>
                <a:cs typeface="Times New Roman" panose="02020603050405020304" pitchFamily="18" charset="0"/>
              </a:rPr>
              <a:t>HTML also supports description lists.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description list is a list of terms, with a description of each term.</a:t>
            </a:r>
          </a:p>
          <a:p>
            <a:r>
              <a:rPr lang="en-US" sz="2000" dirty="0">
                <a:latin typeface="Times New Roman" panose="02020603050405020304" pitchFamily="18" charset="0"/>
                <a:cs typeface="Times New Roman" panose="02020603050405020304" pitchFamily="18" charset="0"/>
              </a:rPr>
              <a:t>The &lt;dl&gt; tag defines the description list, the &lt;dt&gt; tag defines the term (name), and the &lt;dd&gt; tag describes each term:</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E16D39B-118F-6FB9-6609-0B483059AC9D}"/>
              </a:ext>
            </a:extLst>
          </p:cNvPr>
          <p:cNvPicPr>
            <a:picLocks noChangeAspect="1"/>
          </p:cNvPicPr>
          <p:nvPr/>
        </p:nvPicPr>
        <p:blipFill>
          <a:blip r:embed="rId3"/>
          <a:stretch>
            <a:fillRect/>
          </a:stretch>
        </p:blipFill>
        <p:spPr>
          <a:xfrm>
            <a:off x="218549" y="4071174"/>
            <a:ext cx="4724809" cy="2570428"/>
          </a:xfrm>
          <a:prstGeom prst="rect">
            <a:avLst/>
          </a:prstGeom>
        </p:spPr>
      </p:pic>
    </p:spTree>
    <p:extLst>
      <p:ext uri="{BB962C8B-B14F-4D97-AF65-F5344CB8AC3E}">
        <p14:creationId xmlns:p14="http://schemas.microsoft.com/office/powerpoint/2010/main" val="373604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761E9-0908-92C4-692F-2D2D2E287C4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1EDC1D-8975-AB7F-C705-A45A36035913}"/>
              </a:ext>
            </a:extLst>
          </p:cNvPr>
          <p:cNvSpPr txBox="1"/>
          <p:nvPr/>
        </p:nvSpPr>
        <p:spPr>
          <a:xfrm>
            <a:off x="196645" y="186813"/>
            <a:ext cx="8760542" cy="2492990"/>
          </a:xfrm>
          <a:prstGeom prst="rect">
            <a:avLst/>
          </a:prstGeom>
          <a:noFill/>
        </p:spPr>
        <p:txBody>
          <a:bodyPr wrap="square" rtlCol="0">
            <a:spAutoFit/>
          </a:bodyPr>
          <a:lstStyle/>
          <a:p>
            <a:r>
              <a:rPr lang="en-IN" sz="2000" b="1" dirty="0">
                <a:solidFill>
                  <a:srgbClr val="002060"/>
                </a:solidFill>
                <a:latin typeface="Times New Roman" panose="02020603050405020304" pitchFamily="18" charset="0"/>
                <a:cs typeface="Times New Roman" panose="02020603050405020304" pitchFamily="18" charset="0"/>
              </a:rPr>
              <a:t>HTML Forms</a:t>
            </a: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An HTML form is used to collect user input. The user input is most often sent to a server for processing.</a:t>
            </a:r>
          </a:p>
          <a:p>
            <a:pPr marL="285750" indent="-285750">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&lt;form&gt; element is a container for different types of input elements, such as: text fields, checkboxes, radio buttons, submit buttons, etc.</a:t>
            </a:r>
          </a:p>
          <a:p>
            <a:pPr marL="285750" indent="-285750">
              <a:buFont typeface="Arial" panose="020B0604020202020204" pitchFamily="34" charset="0"/>
              <a:buChar char="•"/>
            </a:pPr>
            <a:endParaRPr lang="en-IN" b="0" i="0" dirty="0">
              <a:solidFill>
                <a:srgbClr val="000000"/>
              </a:solidFill>
              <a:effectLst/>
              <a:latin typeface="Verdana" panose="020B0604030504040204" pitchFamily="34" charset="0"/>
            </a:endParaRPr>
          </a:p>
          <a:p>
            <a:endParaRPr lang="en-IN" dirty="0"/>
          </a:p>
        </p:txBody>
      </p:sp>
      <p:pic>
        <p:nvPicPr>
          <p:cNvPr id="5" name="Picture 4">
            <a:extLst>
              <a:ext uri="{FF2B5EF4-FFF2-40B4-BE49-F238E27FC236}">
                <a16:creationId xmlns:a16="http://schemas.microsoft.com/office/drawing/2014/main" id="{AF3962B2-A01C-F2ED-9EB9-BFBFF2ECCA9B}"/>
              </a:ext>
            </a:extLst>
          </p:cNvPr>
          <p:cNvPicPr>
            <a:picLocks noChangeAspect="1"/>
          </p:cNvPicPr>
          <p:nvPr/>
        </p:nvPicPr>
        <p:blipFill>
          <a:blip r:embed="rId2"/>
          <a:stretch>
            <a:fillRect/>
          </a:stretch>
        </p:blipFill>
        <p:spPr>
          <a:xfrm>
            <a:off x="452577" y="2330245"/>
            <a:ext cx="6449667" cy="4456471"/>
          </a:xfrm>
          <a:prstGeom prst="rect">
            <a:avLst/>
          </a:prstGeom>
        </p:spPr>
      </p:pic>
    </p:spTree>
    <p:extLst>
      <p:ext uri="{BB962C8B-B14F-4D97-AF65-F5344CB8AC3E}">
        <p14:creationId xmlns:p14="http://schemas.microsoft.com/office/powerpoint/2010/main" val="1087821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E91F0-89CC-B1CF-9D7A-2614EFA7256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A3A74AF-31E1-E0DB-E566-3181AB206A0A}"/>
              </a:ext>
            </a:extLst>
          </p:cNvPr>
          <p:cNvSpPr txBox="1"/>
          <p:nvPr/>
        </p:nvSpPr>
        <p:spPr>
          <a:xfrm>
            <a:off x="275303" y="167148"/>
            <a:ext cx="8642555" cy="655564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form-handler is typically a server page with a script for processing input data. The form-handler is specified in the form's action attribute.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&lt;select&gt; element is used to create a drop-down list.</a:t>
            </a:r>
          </a:p>
          <a:p>
            <a:r>
              <a:rPr lang="en-US" sz="2000" dirty="0">
                <a:latin typeface="Times New Roman" panose="02020603050405020304" pitchFamily="18" charset="0"/>
                <a:cs typeface="Times New Roman" panose="02020603050405020304" pitchFamily="18" charset="0"/>
              </a:rPr>
              <a:t>    The &lt;select&gt; element is most often used in a form, to collect user input.</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Label: </a:t>
            </a:r>
            <a:r>
              <a:rPr lang="en-US" sz="2000" dirty="0">
                <a:latin typeface="Times New Roman" panose="02020603050405020304" pitchFamily="18" charset="0"/>
                <a:cs typeface="Times New Roman" panose="02020603050405020304" pitchFamily="18" charset="0"/>
              </a:rPr>
              <a:t>Defines a label for an element.</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When used together with the &lt;label&gt; element, the for attribute specifies which form element a label is bound to. The for attribute of &lt;label&gt; must be equal to the id attribute of the related element to bind them together.</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Id: </a:t>
            </a:r>
            <a:r>
              <a:rPr lang="en-US" sz="2000" b="0" i="0" dirty="0">
                <a:effectLst/>
                <a:latin typeface="Times New Roman" panose="02020603050405020304" pitchFamily="18" charset="0"/>
                <a:cs typeface="Times New Roman" panose="02020603050405020304" pitchFamily="18" charset="0"/>
              </a:rPr>
              <a:t>The id attribute assigns an identifier to the &lt;label&gt; element. The id allows JavaScript to easily access the &lt;label&gt; element. It is also used to point to a specific id selector in a style sheet.</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Value: </a:t>
            </a:r>
            <a:r>
              <a:rPr lang="en-US" sz="2000" b="0" i="0" dirty="0">
                <a:effectLst/>
                <a:latin typeface="Times New Roman" panose="02020603050405020304" pitchFamily="18" charset="0"/>
                <a:cs typeface="Times New Roman" panose="02020603050405020304" pitchFamily="18" charset="0"/>
              </a:rPr>
              <a:t>The value attribute is used differently for different input types: For "button", "reset", and "submit" - it defines the text on the button. For "text", "password", and "hidden" - it defines the initial (default) value of the input field.</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984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C7184-2BF8-7C64-8BDB-96649726F02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97F45F9-3815-5314-618A-00EBF164E6E7}"/>
              </a:ext>
            </a:extLst>
          </p:cNvPr>
          <p:cNvSpPr txBox="1"/>
          <p:nvPr/>
        </p:nvSpPr>
        <p:spPr>
          <a:xfrm>
            <a:off x="206477" y="206477"/>
            <a:ext cx="8622891" cy="6217087"/>
          </a:xfrm>
          <a:prstGeom prst="rect">
            <a:avLst/>
          </a:prstGeom>
          <a:noFill/>
        </p:spPr>
        <p:txBody>
          <a:bodyPr wrap="square" rtlCol="0">
            <a:spAutoFit/>
          </a:bodyPr>
          <a:lstStyle/>
          <a:p>
            <a:r>
              <a:rPr lang="en-IN" sz="2000" b="1" dirty="0">
                <a:solidFill>
                  <a:srgbClr val="002060"/>
                </a:solidFill>
                <a:latin typeface="Times New Roman" panose="02020603050405020304" pitchFamily="18" charset="0"/>
                <a:cs typeface="Times New Roman" panose="02020603050405020304" pitchFamily="18" charset="0"/>
              </a:rPr>
              <a:t>HTML Images and Icons</a:t>
            </a:r>
          </a:p>
          <a:p>
            <a:endParaRPr lang="en-IN" sz="2000" dirty="0">
              <a:latin typeface="Times New Roman" panose="02020603050405020304" pitchFamily="18" charset="0"/>
              <a:cs typeface="Times New Roman" panose="02020603050405020304" pitchFamily="18" charset="0"/>
            </a:endParaRPr>
          </a:p>
          <a:p>
            <a:r>
              <a:rPr lang="en-US" sz="2000" b="1" i="0" dirty="0">
                <a:solidFill>
                  <a:srgbClr val="000000"/>
                </a:solidFill>
                <a:effectLst/>
                <a:latin typeface="Times New Roman" panose="02020603050405020304" pitchFamily="18" charset="0"/>
                <a:cs typeface="Times New Roman" panose="02020603050405020304" pitchFamily="18" charset="0"/>
              </a:rPr>
              <a:t>HTML images</a:t>
            </a:r>
            <a:r>
              <a:rPr lang="en-US" sz="2000" b="0" i="0" dirty="0">
                <a:solidFill>
                  <a:srgbClr val="000000"/>
                </a:solidFill>
                <a:effectLst/>
                <a:latin typeface="Times New Roman" panose="02020603050405020304" pitchFamily="18" charset="0"/>
                <a:cs typeface="Times New Roman" panose="02020603050405020304" pitchFamily="18" charset="0"/>
              </a:rPr>
              <a:t> provide visual content for web pages, enhancing user experiences and conveying information. They can be photographs, graphics, icons, or illustrations.</a:t>
            </a: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Image location (path) must be clearly defined in the </a:t>
            </a:r>
            <a:r>
              <a:rPr lang="en-US" sz="2000" b="1" i="0" dirty="0">
                <a:solidFill>
                  <a:srgbClr val="000000"/>
                </a:solidFill>
                <a:effectLst/>
                <a:latin typeface="Times New Roman" panose="02020603050405020304" pitchFamily="18" charset="0"/>
                <a:cs typeface="Times New Roman" panose="02020603050405020304" pitchFamily="18" charset="0"/>
              </a:rPr>
              <a:t>src</a:t>
            </a:r>
            <a:r>
              <a:rPr lang="en-US" sz="2000" b="0" i="0" dirty="0">
                <a:solidFill>
                  <a:srgbClr val="000000"/>
                </a:solidFill>
                <a:effectLst/>
                <a:latin typeface="Times New Roman" panose="02020603050405020304" pitchFamily="18" charset="0"/>
                <a:cs typeface="Times New Roman" panose="02020603050405020304" pitchFamily="18" charset="0"/>
              </a:rPr>
              <a:t> attribute. You can follow the absolute path, which starts with root directory (</a:t>
            </a:r>
            <a:r>
              <a:rPr lang="en-US" sz="2000" b="1"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then directory name (if any), and then image name with its extension.</a:t>
            </a:r>
            <a:endParaRPr lang="en-IN" sz="2000" b="0" i="0" dirty="0">
              <a:solidFill>
                <a:srgbClr val="000000"/>
              </a:solidFill>
              <a:effectLst/>
              <a:latin typeface="Times New Roman" panose="02020603050405020304" pitchFamily="18" charset="0"/>
              <a:cs typeface="Times New Roman" panose="02020603050405020304" pitchFamily="18" charset="0"/>
            </a:endParaRPr>
          </a:p>
          <a:p>
            <a:endParaRPr lang="en-IN" dirty="0">
              <a:solidFill>
                <a:srgbClr val="000000"/>
              </a:solidFill>
              <a:latin typeface="Verdana" panose="020B0604030504040204" pitchFamily="34" charset="0"/>
            </a:endParaRPr>
          </a:p>
        </p:txBody>
      </p:sp>
      <p:pic>
        <p:nvPicPr>
          <p:cNvPr id="4" name="Picture 3">
            <a:extLst>
              <a:ext uri="{FF2B5EF4-FFF2-40B4-BE49-F238E27FC236}">
                <a16:creationId xmlns:a16="http://schemas.microsoft.com/office/drawing/2014/main" id="{05EC3398-0743-28E9-B8E2-A5BBCEB94312}"/>
              </a:ext>
            </a:extLst>
          </p:cNvPr>
          <p:cNvPicPr>
            <a:picLocks noChangeAspect="1"/>
          </p:cNvPicPr>
          <p:nvPr/>
        </p:nvPicPr>
        <p:blipFill>
          <a:blip r:embed="rId2"/>
          <a:stretch>
            <a:fillRect/>
          </a:stretch>
        </p:blipFill>
        <p:spPr>
          <a:xfrm>
            <a:off x="206476" y="1845337"/>
            <a:ext cx="7020234" cy="848701"/>
          </a:xfrm>
          <a:prstGeom prst="rect">
            <a:avLst/>
          </a:prstGeom>
        </p:spPr>
      </p:pic>
      <p:pic>
        <p:nvPicPr>
          <p:cNvPr id="6" name="Picture 5">
            <a:extLst>
              <a:ext uri="{FF2B5EF4-FFF2-40B4-BE49-F238E27FC236}">
                <a16:creationId xmlns:a16="http://schemas.microsoft.com/office/drawing/2014/main" id="{F62FBD30-646F-3163-002C-1F12416857A8}"/>
              </a:ext>
            </a:extLst>
          </p:cNvPr>
          <p:cNvPicPr>
            <a:picLocks noChangeAspect="1"/>
          </p:cNvPicPr>
          <p:nvPr/>
        </p:nvPicPr>
        <p:blipFill>
          <a:blip r:embed="rId3"/>
          <a:stretch>
            <a:fillRect/>
          </a:stretch>
        </p:blipFill>
        <p:spPr>
          <a:xfrm>
            <a:off x="206476" y="2869730"/>
            <a:ext cx="7020234" cy="1997237"/>
          </a:xfrm>
          <a:prstGeom prst="rect">
            <a:avLst/>
          </a:prstGeom>
        </p:spPr>
      </p:pic>
    </p:spTree>
    <p:extLst>
      <p:ext uri="{BB962C8B-B14F-4D97-AF65-F5344CB8AC3E}">
        <p14:creationId xmlns:p14="http://schemas.microsoft.com/office/powerpoint/2010/main" val="289202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9D0C0-6176-A666-DE83-AED359F1396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21BBAC5-7CB0-3710-8700-86E99D55D645}"/>
              </a:ext>
            </a:extLst>
          </p:cNvPr>
          <p:cNvSpPr txBox="1"/>
          <p:nvPr/>
        </p:nvSpPr>
        <p:spPr>
          <a:xfrm>
            <a:off x="221225" y="174888"/>
            <a:ext cx="8578646" cy="6499215"/>
          </a:xfrm>
          <a:prstGeom prst="rect">
            <a:avLst/>
          </a:prstGeom>
          <a:noFill/>
        </p:spPr>
        <p:txBody>
          <a:bodyPr wrap="square">
            <a:spAutoFit/>
          </a:bodyPr>
          <a:lstStyle/>
          <a:p>
            <a:r>
              <a:rPr lang="en-US" sz="2000" b="1" i="0" dirty="0">
                <a:solidFill>
                  <a:srgbClr val="C00000"/>
                </a:solidFill>
                <a:effectLst/>
                <a:latin typeface="Times New Roman" panose="02020603050405020304" pitchFamily="18" charset="0"/>
                <a:cs typeface="Times New Roman" panose="02020603050405020304" pitchFamily="18" charset="0"/>
              </a:rPr>
              <a:t>Image Border</a:t>
            </a:r>
          </a:p>
          <a:p>
            <a:r>
              <a:rPr lang="en-US" sz="2000" b="0" i="0" dirty="0">
                <a:effectLst/>
                <a:latin typeface="Times New Roman" panose="02020603050405020304" pitchFamily="18" charset="0"/>
                <a:cs typeface="Times New Roman" panose="02020603050405020304" pitchFamily="18" charset="0"/>
              </a:rPr>
              <a:t>You can specify the border and its thickness in terms of pixels using the </a:t>
            </a:r>
            <a:r>
              <a:rPr lang="en-US" sz="2000" b="1" i="0" dirty="0">
                <a:effectLst/>
                <a:latin typeface="Times New Roman" panose="02020603050405020304" pitchFamily="18" charset="0"/>
                <a:cs typeface="Times New Roman" panose="02020603050405020304" pitchFamily="18" charset="0"/>
              </a:rPr>
              <a:t>border attribute</a:t>
            </a:r>
            <a:r>
              <a:rPr lang="en-US" sz="2000" b="0" i="0" dirty="0">
                <a:effectLst/>
                <a:latin typeface="Times New Roman" panose="02020603050405020304" pitchFamily="18" charset="0"/>
                <a:cs typeface="Times New Roman" panose="02020603050405020304" pitchFamily="18" charset="0"/>
              </a:rPr>
              <a:t>. A thickness of 0 means there is no border around the picture.</a:t>
            </a:r>
          </a:p>
          <a:p>
            <a:endParaRPr lang="en-US" sz="2000" dirty="0">
              <a:solidFill>
                <a:srgbClr val="C00000"/>
              </a:solidFill>
              <a:latin typeface="Times New Roman" panose="02020603050405020304" pitchFamily="18" charset="0"/>
              <a:cs typeface="Times New Roman" panose="02020603050405020304" pitchFamily="18" charset="0"/>
            </a:endParaRPr>
          </a:p>
          <a:p>
            <a:pPr algn="l">
              <a:lnSpc>
                <a:spcPts val="2250"/>
              </a:lnSpc>
            </a:pPr>
            <a:r>
              <a:rPr lang="en-US" sz="2000" b="1" i="0" dirty="0">
                <a:solidFill>
                  <a:srgbClr val="C00000"/>
                </a:solidFill>
                <a:effectLst/>
                <a:latin typeface="Times New Roman" panose="02020603050405020304" pitchFamily="18" charset="0"/>
                <a:cs typeface="Times New Roman" panose="02020603050405020304" pitchFamily="18" charset="0"/>
              </a:rPr>
              <a:t>Image Alignment</a:t>
            </a:r>
          </a:p>
          <a:p>
            <a:pPr algn="l"/>
            <a:r>
              <a:rPr lang="en-US" sz="2000" b="0" i="0" dirty="0">
                <a:effectLst/>
                <a:latin typeface="Times New Roman" panose="02020603050405020304" pitchFamily="18" charset="0"/>
                <a:cs typeface="Times New Roman" panose="02020603050405020304" pitchFamily="18" charset="0"/>
              </a:rPr>
              <a:t>By default, the image will align at the left side of the page, but you can use the </a:t>
            </a:r>
            <a:r>
              <a:rPr lang="en-US" sz="2000" b="1" dirty="0">
                <a:latin typeface="Times New Roman" panose="02020603050405020304" pitchFamily="18" charset="0"/>
                <a:cs typeface="Times New Roman" panose="02020603050405020304" pitchFamily="18" charset="0"/>
              </a:rPr>
              <a:t>align</a:t>
            </a:r>
            <a:r>
              <a:rPr lang="en-US" sz="2000" dirty="0">
                <a:latin typeface="Times New Roman" panose="02020603050405020304" pitchFamily="18" charset="0"/>
                <a:cs typeface="Times New Roman" panose="02020603050405020304" pitchFamily="18" charset="0"/>
              </a:rPr>
              <a:t> attribute</a:t>
            </a:r>
            <a:r>
              <a:rPr lang="en-US" sz="2000" b="0" i="0" dirty="0">
                <a:effectLst/>
                <a:latin typeface="Times New Roman" panose="02020603050405020304" pitchFamily="18" charset="0"/>
                <a:cs typeface="Times New Roman" panose="02020603050405020304" pitchFamily="18" charset="0"/>
              </a:rPr>
              <a:t> to set it in the center or right.</a:t>
            </a:r>
          </a:p>
          <a:p>
            <a:pPr algn="l"/>
            <a:endParaRPr lang="en-US" sz="2000" dirty="0">
              <a:latin typeface="Times New Roman" panose="02020603050405020304" pitchFamily="18" charset="0"/>
              <a:cs typeface="Times New Roman" panose="02020603050405020304" pitchFamily="18" charset="0"/>
            </a:endParaRPr>
          </a:p>
          <a:p>
            <a:pPr algn="l">
              <a:lnSpc>
                <a:spcPts val="2250"/>
              </a:lnSpc>
            </a:pPr>
            <a:r>
              <a:rPr lang="en-US" sz="2000" b="1" i="0" dirty="0">
                <a:solidFill>
                  <a:srgbClr val="C00000"/>
                </a:solidFill>
                <a:effectLst/>
                <a:latin typeface="Times New Roman" panose="02020603050405020304" pitchFamily="18" charset="0"/>
                <a:cs typeface="Times New Roman" panose="02020603050405020304" pitchFamily="18" charset="0"/>
              </a:rPr>
              <a:t>Animated Images</a:t>
            </a:r>
          </a:p>
          <a:p>
            <a:pPr algn="l"/>
            <a:r>
              <a:rPr lang="en-US" sz="2000" b="0" i="0" dirty="0">
                <a:effectLst/>
                <a:latin typeface="Times New Roman" panose="02020603050405020304" pitchFamily="18" charset="0"/>
                <a:cs typeface="Times New Roman" panose="02020603050405020304" pitchFamily="18" charset="0"/>
              </a:rPr>
              <a:t>You can also use animated images (having </a:t>
            </a:r>
            <a:r>
              <a:rPr lang="en-US" sz="2000" b="1" i="0" dirty="0">
                <a:effectLst/>
                <a:latin typeface="Times New Roman" panose="02020603050405020304" pitchFamily="18" charset="0"/>
                <a:cs typeface="Times New Roman" panose="02020603050405020304" pitchFamily="18" charset="0"/>
              </a:rPr>
              <a:t>.gif</a:t>
            </a:r>
            <a:r>
              <a:rPr lang="en-US" sz="2000" b="0" i="0" dirty="0">
                <a:effectLst/>
                <a:latin typeface="Times New Roman" panose="02020603050405020304" pitchFamily="18" charset="0"/>
                <a:cs typeface="Times New Roman" panose="02020603050405020304" pitchFamily="18" charset="0"/>
              </a:rPr>
              <a:t> extensions) on the webpages. There is no specific attribute required to show animated images; you can simply set the path of the animated image (</a:t>
            </a:r>
            <a:r>
              <a:rPr lang="en-US" sz="2000" b="1" i="0" dirty="0">
                <a:effectLst/>
                <a:latin typeface="Times New Roman" panose="02020603050405020304" pitchFamily="18" charset="0"/>
                <a:cs typeface="Times New Roman" panose="02020603050405020304" pitchFamily="18" charset="0"/>
              </a:rPr>
              <a:t>.gif</a:t>
            </a:r>
            <a:r>
              <a:rPr lang="en-US" sz="2000" b="0" i="0" dirty="0">
                <a:effectLst/>
                <a:latin typeface="Times New Roman" panose="02020603050405020304" pitchFamily="18" charset="0"/>
                <a:cs typeface="Times New Roman" panose="02020603050405020304" pitchFamily="18" charset="0"/>
              </a:rPr>
              <a:t>) in the </a:t>
            </a:r>
            <a:r>
              <a:rPr lang="en-US" sz="2000" b="1" i="0" dirty="0">
                <a:effectLst/>
                <a:latin typeface="Times New Roman" panose="02020603050405020304" pitchFamily="18" charset="0"/>
                <a:cs typeface="Times New Roman" panose="02020603050405020304" pitchFamily="18" charset="0"/>
              </a:rPr>
              <a:t>src</a:t>
            </a:r>
            <a:r>
              <a:rPr lang="en-US" sz="2000" b="0" i="0" dirty="0">
                <a:effectLst/>
                <a:latin typeface="Times New Roman" panose="02020603050405020304" pitchFamily="18" charset="0"/>
                <a:cs typeface="Times New Roman" panose="02020603050405020304" pitchFamily="18" charset="0"/>
              </a:rPr>
              <a:t> attribute.</a:t>
            </a:r>
          </a:p>
          <a:p>
            <a:pPr algn="l"/>
            <a:endParaRPr lang="en-US" sz="2000" b="0" i="0" dirty="0">
              <a:effectLst/>
              <a:latin typeface="Times New Roman" panose="02020603050405020304" pitchFamily="18" charset="0"/>
              <a:cs typeface="Times New Roman" panose="02020603050405020304" pitchFamily="18" charset="0"/>
            </a:endParaRPr>
          </a:p>
          <a:p>
            <a:pPr algn="l"/>
            <a:r>
              <a:rPr lang="en-US" sz="2000" b="1" dirty="0">
                <a:solidFill>
                  <a:srgbClr val="C00000"/>
                </a:solidFill>
                <a:latin typeface="Times New Roman" panose="02020603050405020304" pitchFamily="18" charset="0"/>
                <a:cs typeface="Times New Roman" panose="02020603050405020304" pitchFamily="18" charset="0"/>
              </a:rPr>
              <a:t>Image Responsiveness</a:t>
            </a:r>
            <a:endParaRPr lang="en-US" sz="2000" b="1" i="0" dirty="0">
              <a:solidFill>
                <a:srgbClr val="C00000"/>
              </a:solidFill>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You can also make the images responsive, which will automatically adjust their size based on the device’s screen size and resolution. </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Using </a:t>
            </a:r>
          </a:p>
          <a:p>
            <a:pPr algn="l"/>
            <a:r>
              <a:rPr lang="en-US" sz="2000" b="0" i="0" dirty="0">
                <a:effectLst/>
                <a:latin typeface="Times New Roman" panose="02020603050405020304" pitchFamily="18" charset="0"/>
                <a:cs typeface="Times New Roman" panose="02020603050405020304" pitchFamily="18" charset="0"/>
              </a:rPr>
              <a:t>CSS</a:t>
            </a:r>
          </a:p>
          <a:p>
            <a:pPr algn="l"/>
            <a:r>
              <a:rPr lang="en-US" sz="2000" dirty="0">
                <a:latin typeface="Times New Roman" panose="02020603050405020304" pitchFamily="18" charset="0"/>
                <a:cs typeface="Times New Roman" panose="02020603050405020304" pitchFamily="18" charset="0"/>
              </a:rPr>
              <a:t>Picture tag</a:t>
            </a:r>
            <a:endParaRPr lang="en-US" sz="20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39278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4696B-7DC8-3488-5810-C6DF7978BA2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6C37A84-A1F4-DD22-B4E4-D020CD8665E6}"/>
              </a:ext>
            </a:extLst>
          </p:cNvPr>
          <p:cNvSpPr txBox="1"/>
          <p:nvPr/>
        </p:nvSpPr>
        <p:spPr>
          <a:xfrm>
            <a:off x="132736" y="147088"/>
            <a:ext cx="8922774" cy="2554545"/>
          </a:xfrm>
          <a:prstGeom prst="rect">
            <a:avLst/>
          </a:prstGeom>
          <a:noFill/>
        </p:spPr>
        <p:txBody>
          <a:bodyPr wrap="square">
            <a:sp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Using CSS, you can set the width of the image to 100%, which allows the image to scale proportionally to its parent container.</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You can also display different images in different sizes or resolutions by using the </a:t>
            </a:r>
            <a:r>
              <a:rPr lang="en-US" sz="2000" b="1" i="0" u="none" strike="noStrike" dirty="0">
                <a:solidFill>
                  <a:srgbClr val="008000"/>
                </a:solidFill>
                <a:effectLst/>
                <a:latin typeface="Times New Roman" panose="02020603050405020304" pitchFamily="18" charset="0"/>
                <a:cs typeface="Times New Roman" panose="02020603050405020304" pitchFamily="18" charset="0"/>
                <a:hlinkClick r:id="rId2"/>
              </a:rPr>
              <a:t>&lt;picture&gt;</a:t>
            </a:r>
            <a:r>
              <a:rPr lang="en-US" sz="2000" b="0" i="0" u="none" strike="noStrike" dirty="0">
                <a:solidFill>
                  <a:srgbClr val="008000"/>
                </a:solidFill>
                <a:effectLst/>
                <a:latin typeface="Times New Roman" panose="02020603050405020304" pitchFamily="18" charset="0"/>
                <a:cs typeface="Times New Roman" panose="02020603050405020304" pitchFamily="18" charset="0"/>
                <a:hlinkClick r:id="rId2"/>
              </a:rPr>
              <a:t> tag</a:t>
            </a:r>
            <a:r>
              <a:rPr lang="en-US" sz="2000" b="0" i="0" dirty="0">
                <a:solidFill>
                  <a:srgbClr val="000000"/>
                </a:solidFill>
                <a:effectLst/>
                <a:latin typeface="Times New Roman" panose="02020603050405020304" pitchFamily="18" charset="0"/>
                <a:cs typeface="Times New Roman" panose="02020603050405020304" pitchFamily="18" charset="0"/>
              </a:rPr>
              <a:t>, which is useful when you want to display different images based on the device.</a:t>
            </a:r>
          </a:p>
          <a:p>
            <a:endParaRPr lang="en-US" sz="2000" dirty="0">
              <a:solidFill>
                <a:srgbClr val="000000"/>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533F32F-D8B8-2FE4-68BF-95A2CFB32DD6}"/>
              </a:ext>
            </a:extLst>
          </p:cNvPr>
          <p:cNvPicPr>
            <a:picLocks noChangeAspect="1"/>
          </p:cNvPicPr>
          <p:nvPr/>
        </p:nvPicPr>
        <p:blipFill>
          <a:blip r:embed="rId3"/>
          <a:stretch>
            <a:fillRect/>
          </a:stretch>
        </p:blipFill>
        <p:spPr>
          <a:xfrm>
            <a:off x="191730" y="2267758"/>
            <a:ext cx="8637638" cy="3926565"/>
          </a:xfrm>
          <a:prstGeom prst="rect">
            <a:avLst/>
          </a:prstGeom>
        </p:spPr>
      </p:pic>
    </p:spTree>
    <p:extLst>
      <p:ext uri="{BB962C8B-B14F-4D97-AF65-F5344CB8AC3E}">
        <p14:creationId xmlns:p14="http://schemas.microsoft.com/office/powerpoint/2010/main" val="1710136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5C0C9-E3A1-F7D0-32D3-D6373C08B8A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7BB73B3-DF7B-4C9F-D1A9-1C3117DDA514}"/>
              </a:ext>
            </a:extLst>
          </p:cNvPr>
          <p:cNvSpPr txBox="1"/>
          <p:nvPr/>
        </p:nvSpPr>
        <p:spPr>
          <a:xfrm>
            <a:off x="162232" y="234730"/>
            <a:ext cx="8981768" cy="6555641"/>
          </a:xfrm>
          <a:prstGeom prst="rect">
            <a:avLst/>
          </a:prstGeom>
          <a:noFill/>
        </p:spPr>
        <p:txBody>
          <a:bodyPr wrap="square">
            <a:spAutoFit/>
          </a:bodyPr>
          <a:lstStyle/>
          <a:p>
            <a:r>
              <a:rPr lang="en-US" sz="2000" b="1" dirty="0">
                <a:solidFill>
                  <a:srgbClr val="002060"/>
                </a:solidFill>
                <a:latin typeface="Times New Roman" panose="02020603050405020304" pitchFamily="18" charset="0"/>
                <a:cs typeface="Times New Roman" panose="02020603050405020304" pitchFamily="18" charset="0"/>
              </a:rPr>
              <a:t>HTML Icons</a:t>
            </a:r>
          </a:p>
          <a:p>
            <a:endParaRPr lang="en-US" sz="2000" dirty="0">
              <a:latin typeface="Times New Roman" panose="02020603050405020304" pitchFamily="18" charset="0"/>
              <a:cs typeface="Times New Roman" panose="02020603050405020304" pitchFamily="18" charset="0"/>
            </a:endParaRPr>
          </a:p>
          <a:p>
            <a:r>
              <a:rPr lang="en-US" sz="2000" b="0" i="0" dirty="0">
                <a:solidFill>
                  <a:srgbClr val="001D35"/>
                </a:solidFill>
                <a:effectLst/>
                <a:latin typeface="Times New Roman" panose="02020603050405020304" pitchFamily="18" charset="0"/>
                <a:cs typeface="Times New Roman" panose="02020603050405020304" pitchFamily="18" charset="0"/>
              </a:rPr>
              <a:t>Icons in HTML are small images that show actions or items on a website, like a "home" button or a "search" symbol. They help people find things easily.</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insert an icon, add the name of the icon class to any inline HTML element.</a:t>
            </a:r>
          </a:p>
          <a:p>
            <a:r>
              <a:rPr lang="en-US" sz="2000" dirty="0">
                <a:latin typeface="Times New Roman" panose="02020603050405020304" pitchFamily="18" charset="0"/>
                <a:cs typeface="Times New Roman" panose="02020603050405020304" pitchFamily="18" charset="0"/>
              </a:rPr>
              <a:t>The &lt;i&gt; and &lt;span&gt; elements are widely used to add icons.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 add icons to your HTML, you can use an icon library such as Font Awesome or Material Icons.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Here's an example of how to include Font Awesome icons in your HTML code:</a:t>
            </a:r>
          </a:p>
          <a:p>
            <a:r>
              <a:rPr lang="en-US" sz="2000" dirty="0">
                <a:latin typeface="Times New Roman" panose="02020603050405020304" pitchFamily="18" charset="0"/>
                <a:cs typeface="Times New Roman" panose="02020603050405020304" pitchFamily="18" charset="0"/>
              </a:rPr>
              <a:t>First, add the Font Awesome CSS link to your HTML document's head section:</a:t>
            </a:r>
          </a:p>
          <a:p>
            <a:endParaRPr lang="en-US" sz="2000" dirty="0">
              <a:latin typeface="Times New Roman" panose="02020603050405020304" pitchFamily="18" charset="0"/>
              <a:cs typeface="Times New Roman" panose="02020603050405020304" pitchFamily="18" charset="0"/>
            </a:endParaRPr>
          </a:p>
          <a:p>
            <a:r>
              <a:rPr lang="en-US" sz="2000" b="1" i="0" dirty="0">
                <a:solidFill>
                  <a:srgbClr val="002060"/>
                </a:solidFill>
                <a:effectLst/>
                <a:latin typeface="Times New Roman" panose="02020603050405020304" pitchFamily="18" charset="0"/>
                <a:cs typeface="Times New Roman" panose="02020603050405020304" pitchFamily="18" charset="0"/>
              </a:rPr>
              <a:t>&lt;link href="https://fonts.googleapis.com/icon? Family=Material+Icons" rel="stylesheet"&gt;</a:t>
            </a:r>
          </a:p>
          <a:p>
            <a:r>
              <a:rPr lang="en-US" sz="2000" b="0" i="0" dirty="0">
                <a:solidFill>
                  <a:srgbClr val="212529"/>
                </a:solidFill>
                <a:effectLst/>
                <a:latin typeface="Times New Roman" panose="02020603050405020304" pitchFamily="18" charset="0"/>
                <a:cs typeface="Times New Roman" panose="02020603050405020304" pitchFamily="18" charset="0"/>
              </a:rPr>
              <a:t>Next, add the icon class to the HTML element where you want to display the icon:</a:t>
            </a:r>
            <a:endParaRPr lang="en-US" sz="2000" b="0" i="0" dirty="0">
              <a:solidFill>
                <a:srgbClr val="B4B7B4"/>
              </a:solidFill>
              <a:effectLst/>
              <a:latin typeface="Times New Roman" panose="02020603050405020304" pitchFamily="18" charset="0"/>
              <a:cs typeface="Times New Roman" panose="02020603050405020304" pitchFamily="18" charset="0"/>
            </a:endParaRPr>
          </a:p>
          <a:p>
            <a:r>
              <a:rPr lang="en-US" sz="2000" b="1" i="0" dirty="0">
                <a:solidFill>
                  <a:srgbClr val="002060"/>
                </a:solidFill>
                <a:effectLst/>
                <a:latin typeface="Times New Roman" panose="02020603050405020304" pitchFamily="18" charset="0"/>
                <a:cs typeface="Times New Roman" panose="02020603050405020304" pitchFamily="18" charset="0"/>
              </a:rPr>
              <a:t>&lt;i class="fas fa-heart"&gt;&lt;/i&gt;</a:t>
            </a:r>
            <a:endParaRPr lang="en-US" sz="2000" b="1" dirty="0">
              <a:solidFill>
                <a:srgbClr val="002060"/>
              </a:solidFill>
              <a:latin typeface="Times New Roman" panose="02020603050405020304" pitchFamily="18" charset="0"/>
              <a:cs typeface="Times New Roman" panose="02020603050405020304" pitchFamily="18" charset="0"/>
            </a:endParaRPr>
          </a:p>
          <a:p>
            <a:endParaRPr lang="en-US" sz="2000" dirty="0">
              <a:solidFill>
                <a:srgbClr val="B4B7B4"/>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this example, fas is the style prefix for the regular Font Awesome icons, and fa-heart is the icon class for the heart icon. You can search for available icons on the Font Awesome website.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802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BF151-D162-6E5B-501F-3AC3D2ABD7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BB1C9F8-3B43-F4A5-7139-F17AC72FE1D8}"/>
              </a:ext>
            </a:extLst>
          </p:cNvPr>
          <p:cNvSpPr txBox="1"/>
          <p:nvPr/>
        </p:nvSpPr>
        <p:spPr>
          <a:xfrm>
            <a:off x="240890" y="219368"/>
            <a:ext cx="8755626" cy="5837495"/>
          </a:xfrm>
          <a:prstGeom prst="rect">
            <a:avLst/>
          </a:prstGeom>
          <a:noFill/>
        </p:spPr>
        <p:txBody>
          <a:bodyPr wrap="square">
            <a:spAutoFit/>
          </a:bodyPr>
          <a:lstStyle/>
          <a:p>
            <a:pPr algn="l" fontAlgn="ctr">
              <a:spcBef>
                <a:spcPts val="750"/>
              </a:spcBef>
              <a:spcAft>
                <a:spcPts val="600"/>
              </a:spcAft>
            </a:pPr>
            <a:r>
              <a:rPr lang="en-US" sz="2000" dirty="0">
                <a:latin typeface="Times New Roman" panose="02020603050405020304" pitchFamily="18" charset="0"/>
                <a:cs typeface="Times New Roman" panose="02020603050405020304" pitchFamily="18" charset="0"/>
              </a:rPr>
              <a:t>The </a:t>
            </a:r>
            <a:r>
              <a:rPr lang="en-US" sz="2000" b="1" dirty="0">
                <a:solidFill>
                  <a:srgbClr val="C00000"/>
                </a:solidFill>
                <a:latin typeface="Times New Roman" panose="02020603050405020304" pitchFamily="18" charset="0"/>
                <a:cs typeface="Times New Roman" panose="02020603050405020304" pitchFamily="18" charset="0"/>
              </a:rPr>
              <a:t>"rel" </a:t>
            </a:r>
            <a:r>
              <a:rPr lang="en-US" sz="2000" dirty="0">
                <a:latin typeface="Times New Roman" panose="02020603050405020304" pitchFamily="18" charset="0"/>
                <a:cs typeface="Times New Roman" panose="02020603050405020304" pitchFamily="18" charset="0"/>
              </a:rPr>
              <a:t>attribute in a &lt;link&gt; tag specifies the relationship between the current HTML document and the linked resource, essentially telling the browser and search engines how the linked document is connected to the current page, providing context about the link's purpose. </a:t>
            </a:r>
          </a:p>
          <a:p>
            <a:pPr algn="l" fontAlgn="ctr">
              <a:spcBef>
                <a:spcPts val="750"/>
              </a:spcBef>
              <a:spcAft>
                <a:spcPts val="600"/>
              </a:spcAft>
              <a:buFont typeface="Arial" panose="020B0604020202020204" pitchFamily="34" charset="0"/>
              <a:buChar char="•"/>
            </a:pPr>
            <a:r>
              <a:rPr lang="en-US" sz="2000" b="1" i="0" dirty="0">
                <a:solidFill>
                  <a:srgbClr val="C00000"/>
                </a:solidFill>
                <a:effectLst/>
                <a:latin typeface="Times New Roman" panose="02020603050405020304" pitchFamily="18" charset="0"/>
                <a:cs typeface="Times New Roman" panose="02020603050405020304" pitchFamily="18" charset="0"/>
              </a:rPr>
              <a:t>"stylesheet":</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Links to an external stylesheet for the current page </a:t>
            </a:r>
          </a:p>
          <a:p>
            <a:pPr algn="l" fontAlgn="ctr">
              <a:spcBef>
                <a:spcPts val="750"/>
              </a:spcBef>
              <a:spcAft>
                <a:spcPts val="600"/>
              </a:spcAft>
              <a:buFont typeface="Arial" panose="020B0604020202020204" pitchFamily="34" charset="0"/>
              <a:buChar char="•"/>
            </a:pPr>
            <a:r>
              <a:rPr lang="en-US" sz="2000" b="1" i="0" dirty="0">
                <a:solidFill>
                  <a:srgbClr val="C00000"/>
                </a:solidFill>
                <a:effectLst/>
                <a:latin typeface="Times New Roman" panose="02020603050405020304" pitchFamily="18" charset="0"/>
                <a:cs typeface="Times New Roman" panose="02020603050405020304" pitchFamily="18" charset="0"/>
              </a:rPr>
              <a:t>"alternate":</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Indicates an alternative version of the current document, like a printable version </a:t>
            </a:r>
          </a:p>
          <a:p>
            <a:pPr algn="l" fontAlgn="ctr">
              <a:spcBef>
                <a:spcPts val="750"/>
              </a:spcBef>
              <a:spcAft>
                <a:spcPts val="600"/>
              </a:spcAft>
              <a:buFont typeface="Arial" panose="020B0604020202020204" pitchFamily="34" charset="0"/>
              <a:buChar char="•"/>
            </a:pPr>
            <a:r>
              <a:rPr lang="en-US" sz="2000" b="1" i="0" dirty="0">
                <a:solidFill>
                  <a:srgbClr val="C00000"/>
                </a:solidFill>
                <a:effectLst/>
                <a:latin typeface="Times New Roman" panose="02020603050405020304" pitchFamily="18" charset="0"/>
                <a:cs typeface="Times New Roman" panose="02020603050405020304" pitchFamily="18" charset="0"/>
              </a:rPr>
              <a:t>"prev":</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Specifies the previous page in a series </a:t>
            </a:r>
          </a:p>
          <a:p>
            <a:pPr algn="l">
              <a:spcBef>
                <a:spcPts val="750"/>
              </a:spcBef>
              <a:spcAft>
                <a:spcPts val="600"/>
              </a:spcAft>
              <a:buFont typeface="Arial" panose="020B0604020202020204" pitchFamily="34" charset="0"/>
              <a:buChar char="•"/>
            </a:pPr>
            <a:r>
              <a:rPr lang="en-US" sz="2000" b="1" i="0" dirty="0">
                <a:solidFill>
                  <a:srgbClr val="C00000"/>
                </a:solidFill>
                <a:effectLst/>
                <a:latin typeface="Times New Roman" panose="02020603050405020304" pitchFamily="18" charset="0"/>
                <a:cs typeface="Times New Roman" panose="02020603050405020304" pitchFamily="18" charset="0"/>
              </a:rPr>
              <a:t>"next":</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Specifies the next page in a series </a:t>
            </a:r>
          </a:p>
          <a:p>
            <a:pPr algn="l">
              <a:spcBef>
                <a:spcPts val="750"/>
              </a:spcBef>
              <a:spcAft>
                <a:spcPts val="600"/>
              </a:spcAft>
            </a:pPr>
            <a:r>
              <a:rPr lang="en-US" sz="2000" b="1" dirty="0">
                <a:solidFill>
                  <a:srgbClr val="002060"/>
                </a:solidFill>
                <a:latin typeface="Times New Roman" panose="02020603050405020304" pitchFamily="18" charset="0"/>
                <a:cs typeface="Times New Roman" panose="02020603050405020304" pitchFamily="18" charset="0"/>
              </a:rPr>
              <a:t>Hyper Link Tag</a:t>
            </a:r>
          </a:p>
          <a:p>
            <a:pPr algn="l">
              <a:spcBef>
                <a:spcPts val="750"/>
              </a:spcBef>
              <a:spcAft>
                <a:spcPts val="600"/>
              </a:spcAft>
            </a:pPr>
            <a:r>
              <a:rPr lang="en-US" sz="2000" dirty="0">
                <a:latin typeface="Times New Roman" panose="02020603050405020304" pitchFamily="18" charset="0"/>
                <a:cs typeface="Times New Roman" panose="02020603050405020304" pitchFamily="18" charset="0"/>
              </a:rPr>
              <a:t>Links are found in nearly all web pages. Links allow users to click their way from page to page.</a:t>
            </a:r>
          </a:p>
          <a:p>
            <a:pPr algn="l">
              <a:spcBef>
                <a:spcPts val="750"/>
              </a:spcBef>
              <a:spcAft>
                <a:spcPts val="600"/>
              </a:spcAft>
            </a:pPr>
            <a:r>
              <a:rPr lang="en-US" sz="2000" dirty="0">
                <a:latin typeface="Times New Roman" panose="02020603050405020304" pitchFamily="18" charset="0"/>
                <a:cs typeface="Times New Roman" panose="02020603050405020304" pitchFamily="18" charset="0"/>
              </a:rPr>
              <a:t>You can click on a link and jump to another document.</a:t>
            </a:r>
          </a:p>
          <a:p>
            <a:pPr algn="l">
              <a:spcBef>
                <a:spcPts val="750"/>
              </a:spcBef>
              <a:spcAft>
                <a:spcPts val="600"/>
              </a:spcAft>
            </a:pPr>
            <a:r>
              <a:rPr lang="en-US" sz="2000" dirty="0">
                <a:latin typeface="Times New Roman" panose="02020603050405020304" pitchFamily="18" charset="0"/>
                <a:cs typeface="Times New Roman" panose="02020603050405020304" pitchFamily="18" charset="0"/>
              </a:rPr>
              <a:t>A link does not have to be text. A link can be an image or any other HTML element!</a:t>
            </a:r>
          </a:p>
        </p:txBody>
      </p:sp>
    </p:spTree>
    <p:extLst>
      <p:ext uri="{BB962C8B-B14F-4D97-AF65-F5344CB8AC3E}">
        <p14:creationId xmlns:p14="http://schemas.microsoft.com/office/powerpoint/2010/main" val="4182065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B13C1-9D8B-7199-CA64-FD0A9AE0AD9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975FBD6-DD5D-8413-F387-548C91457E92}"/>
              </a:ext>
            </a:extLst>
          </p:cNvPr>
          <p:cNvSpPr txBox="1"/>
          <p:nvPr/>
        </p:nvSpPr>
        <p:spPr>
          <a:xfrm>
            <a:off x="162231" y="184721"/>
            <a:ext cx="8785123" cy="495520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most important attribute of the &lt;a&gt; element is the href attribute, which indicates the link's destination.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link text is the part that will be visible to the reader.</a:t>
            </a:r>
          </a:p>
          <a:p>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&lt;a href="https://www.geu,ac,in/"&gt; Visit Graphic Era University &lt;/a&gt;</a:t>
            </a:r>
          </a:p>
          <a:p>
            <a:endParaRPr lang="en-IN" sz="2000" dirty="0">
              <a:latin typeface="Times New Roman" panose="02020603050405020304" pitchFamily="18" charset="0"/>
              <a:cs typeface="Times New Roman" panose="02020603050405020304" pitchFamily="18" charset="0"/>
            </a:endParaRPr>
          </a:p>
          <a:p>
            <a:pPr algn="l"/>
            <a:r>
              <a:rPr lang="en-US" sz="2000" b="0" i="0" dirty="0">
                <a:solidFill>
                  <a:srgbClr val="000000"/>
                </a:solidFill>
                <a:effectLst/>
                <a:latin typeface="Times New Roman" panose="02020603050405020304" pitchFamily="18" charset="0"/>
                <a:cs typeface="Times New Roman" panose="02020603050405020304" pitchFamily="18" charset="0"/>
              </a:rPr>
              <a:t>By default, links will appear as follows in all browsers:</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An unvisited link is underlined and blue</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 visited link is underlined and purple</a:t>
            </a:r>
          </a:p>
          <a:p>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By default, the linked page will be displayed in the current browser window. To change this, you must specify another target for the link.</a:t>
            </a:r>
          </a:p>
          <a:p>
            <a:r>
              <a:rPr lang="en-US" sz="2000" dirty="0">
                <a:latin typeface="Times New Roman" panose="02020603050405020304" pitchFamily="18" charset="0"/>
                <a:cs typeface="Times New Roman" panose="02020603050405020304" pitchFamily="18" charset="0"/>
              </a:rPr>
              <a:t>The target attribute specifies where to open the linked document.</a:t>
            </a:r>
            <a:endParaRPr lang="en-IN" sz="2000" dirty="0">
              <a:latin typeface="Times New Roman" panose="02020603050405020304" pitchFamily="18" charset="0"/>
              <a:cs typeface="Times New Roman" panose="02020603050405020304" pitchFamily="18" charset="0"/>
            </a:endParaRPr>
          </a:p>
          <a:p>
            <a:endParaRPr lang="en-IN" dirty="0"/>
          </a:p>
          <a:p>
            <a:endParaRPr lang="en-IN" dirty="0"/>
          </a:p>
        </p:txBody>
      </p:sp>
      <p:pic>
        <p:nvPicPr>
          <p:cNvPr id="6" name="Picture 5">
            <a:extLst>
              <a:ext uri="{FF2B5EF4-FFF2-40B4-BE49-F238E27FC236}">
                <a16:creationId xmlns:a16="http://schemas.microsoft.com/office/drawing/2014/main" id="{EFB10F79-A41A-02F9-66EB-037FAFB541B8}"/>
              </a:ext>
            </a:extLst>
          </p:cNvPr>
          <p:cNvPicPr>
            <a:picLocks noChangeAspect="1"/>
          </p:cNvPicPr>
          <p:nvPr/>
        </p:nvPicPr>
        <p:blipFill>
          <a:blip r:embed="rId2"/>
          <a:stretch>
            <a:fillRect/>
          </a:stretch>
        </p:blipFill>
        <p:spPr>
          <a:xfrm>
            <a:off x="270481" y="4674313"/>
            <a:ext cx="8234421" cy="1998965"/>
          </a:xfrm>
          <a:prstGeom prst="rect">
            <a:avLst/>
          </a:prstGeom>
        </p:spPr>
      </p:pic>
    </p:spTree>
    <p:extLst>
      <p:ext uri="{BB962C8B-B14F-4D97-AF65-F5344CB8AC3E}">
        <p14:creationId xmlns:p14="http://schemas.microsoft.com/office/powerpoint/2010/main" val="2166734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B324FE-B51D-9EA4-6A85-2FA14693A40E}"/>
              </a:ext>
            </a:extLst>
          </p:cNvPr>
          <p:cNvSpPr txBox="1"/>
          <p:nvPr/>
        </p:nvSpPr>
        <p:spPr>
          <a:xfrm>
            <a:off x="294968" y="294968"/>
            <a:ext cx="8603226" cy="3385542"/>
          </a:xfrm>
          <a:prstGeom prst="rect">
            <a:avLst/>
          </a:prstGeom>
          <a:noFill/>
        </p:spPr>
        <p:txBody>
          <a:bodyPr wrap="square" rtlCol="0">
            <a:spAutoFit/>
          </a:bodyPr>
          <a:lstStyle/>
          <a:p>
            <a:pPr algn="l"/>
            <a:r>
              <a:rPr lang="en-US" sz="2000" b="1" i="0" dirty="0">
                <a:solidFill>
                  <a:srgbClr val="002060"/>
                </a:solidFill>
                <a:effectLst/>
                <a:latin typeface="Times New Roman" panose="02020603050405020304" pitchFamily="18" charset="0"/>
                <a:cs typeface="Times New Roman" panose="02020603050405020304" pitchFamily="18" charset="0"/>
              </a:rPr>
              <a:t>Introduction to HTML</a:t>
            </a:r>
            <a:br>
              <a:rPr lang="en-US" sz="2000" b="0" i="0" dirty="0">
                <a:solidFill>
                  <a:srgbClr val="000000"/>
                </a:solidFill>
                <a:effectLst/>
                <a:latin typeface="Times New Roman" panose="02020603050405020304" pitchFamily="18" charset="0"/>
                <a:cs typeface="Times New Roman" panose="02020603050405020304" pitchFamily="18" charset="0"/>
              </a:rPr>
            </a:b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HTML stands for Hyper Text Markup Language</a:t>
            </a:r>
          </a:p>
          <a:p>
            <a:pPr algn="l"/>
            <a:r>
              <a:rPr lang="en-US" sz="2000" b="0" i="0" dirty="0">
                <a:effectLst/>
                <a:latin typeface="Times New Roman" panose="02020603050405020304" pitchFamily="18" charset="0"/>
                <a:cs typeface="Times New Roman" panose="02020603050405020304" pitchFamily="18" charset="0"/>
              </a:rPr>
              <a:t>Hypertext defines the link between the web pages. The markup language is used to define the text document within the tag which defines the structure of web pages</a:t>
            </a: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HTML is the </a:t>
            </a:r>
            <a:r>
              <a:rPr lang="en-US" sz="2000" b="1" i="0" dirty="0">
                <a:solidFill>
                  <a:srgbClr val="000000"/>
                </a:solidFill>
                <a:effectLst/>
                <a:latin typeface="Times New Roman" panose="02020603050405020304" pitchFamily="18" charset="0"/>
                <a:cs typeface="Times New Roman" panose="02020603050405020304" pitchFamily="18" charset="0"/>
              </a:rPr>
              <a:t>language in which most websites are written</a:t>
            </a:r>
            <a:r>
              <a:rPr lang="en-US" sz="2000" b="0" i="0" dirty="0">
                <a:solidFill>
                  <a:srgbClr val="000000"/>
                </a:solidFill>
                <a:effectLst/>
                <a:latin typeface="Times New Roman" panose="02020603050405020304" pitchFamily="18" charset="0"/>
                <a:cs typeface="Times New Roman" panose="02020603050405020304" pitchFamily="18" charset="0"/>
              </a:rPr>
              <a:t>. HTML is used to create pages and make them functional.</a:t>
            </a:r>
          </a:p>
          <a:p>
            <a:pPr algn="l"/>
            <a:endParaRPr lang="en-US" dirty="0">
              <a:solidFill>
                <a:srgbClr val="000000"/>
              </a:solidFill>
              <a:latin typeface="Lato" panose="020F0502020204030204" pitchFamily="34" charset="0"/>
            </a:endParaRPr>
          </a:p>
          <a:p>
            <a:pPr algn="l"/>
            <a:endParaRPr lang="en-US" b="0" i="0" dirty="0">
              <a:solidFill>
                <a:srgbClr val="000000"/>
              </a:solidFill>
              <a:effectLst/>
              <a:latin typeface="Verdana" panose="020B0604030504040204" pitchFamily="34" charset="0"/>
            </a:endParaRPr>
          </a:p>
          <a:p>
            <a:endParaRPr lang="en-IN" dirty="0"/>
          </a:p>
        </p:txBody>
      </p:sp>
      <p:pic>
        <p:nvPicPr>
          <p:cNvPr id="4" name="Picture 3">
            <a:extLst>
              <a:ext uri="{FF2B5EF4-FFF2-40B4-BE49-F238E27FC236}">
                <a16:creationId xmlns:a16="http://schemas.microsoft.com/office/drawing/2014/main" id="{69EF35B1-159A-0F6A-0359-4BABD8839645}"/>
              </a:ext>
            </a:extLst>
          </p:cNvPr>
          <p:cNvPicPr>
            <a:picLocks noChangeAspect="1"/>
          </p:cNvPicPr>
          <p:nvPr/>
        </p:nvPicPr>
        <p:blipFill>
          <a:blip r:embed="rId2"/>
          <a:stretch>
            <a:fillRect/>
          </a:stretch>
        </p:blipFill>
        <p:spPr>
          <a:xfrm>
            <a:off x="375733" y="3252020"/>
            <a:ext cx="5265876" cy="2644369"/>
          </a:xfrm>
          <a:prstGeom prst="rect">
            <a:avLst/>
          </a:prstGeom>
        </p:spPr>
      </p:pic>
    </p:spTree>
    <p:extLst>
      <p:ext uri="{BB962C8B-B14F-4D97-AF65-F5344CB8AC3E}">
        <p14:creationId xmlns:p14="http://schemas.microsoft.com/office/powerpoint/2010/main" val="2457025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B0DD5-42F3-0D19-3F2A-DA57BA4D116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A19EA34-F4BA-5B86-1AB9-9B0007609C6C}"/>
              </a:ext>
            </a:extLst>
          </p:cNvPr>
          <p:cNvSpPr txBox="1"/>
          <p:nvPr/>
        </p:nvSpPr>
        <p:spPr>
          <a:xfrm>
            <a:off x="132735" y="174042"/>
            <a:ext cx="8912942" cy="5293757"/>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Absolute and Relative URL’s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Both examples above are using an absolute URL (a full web address) in the href attribute.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local link (a link to a page within the same website) is specified with a relative URL (without the "https://www" part):</a:t>
            </a:r>
          </a:p>
          <a:p>
            <a:endParaRPr lang="en-IN" dirty="0"/>
          </a:p>
          <a:p>
            <a:r>
              <a:rPr lang="en-IN" sz="2000" b="1" dirty="0">
                <a:solidFill>
                  <a:srgbClr val="002060"/>
                </a:solidFill>
                <a:latin typeface="Times New Roman" panose="02020603050405020304" pitchFamily="18" charset="0"/>
                <a:cs typeface="Times New Roman" panose="02020603050405020304" pitchFamily="18" charset="0"/>
              </a:rPr>
              <a:t>Audio Tag</a:t>
            </a:r>
          </a:p>
          <a:p>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&lt;audio&gt; tag is used to embed sound content in a document, such as music or other audio streams.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&lt;audio&gt; tag contains one or more &lt;source&gt; tags with different audio sources. The browser will choose the first source it supports.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are three supported audio formats in HTML: MP3, WAV, and OGG</a:t>
            </a:r>
            <a:r>
              <a:rPr lang="en-US" dirty="0"/>
              <a:t>.</a:t>
            </a:r>
          </a:p>
        </p:txBody>
      </p:sp>
    </p:spTree>
    <p:extLst>
      <p:ext uri="{BB962C8B-B14F-4D97-AF65-F5344CB8AC3E}">
        <p14:creationId xmlns:p14="http://schemas.microsoft.com/office/powerpoint/2010/main" val="3902550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4DC84-DF64-1E4B-3D40-4D2EBB5375E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5306C39-1A2E-906A-1A8C-78E0480A2F25}"/>
              </a:ext>
            </a:extLst>
          </p:cNvPr>
          <p:cNvPicPr>
            <a:picLocks noChangeAspect="1"/>
          </p:cNvPicPr>
          <p:nvPr/>
        </p:nvPicPr>
        <p:blipFill>
          <a:blip r:embed="rId2"/>
          <a:stretch>
            <a:fillRect/>
          </a:stretch>
        </p:blipFill>
        <p:spPr>
          <a:xfrm>
            <a:off x="88490" y="126907"/>
            <a:ext cx="8967020" cy="6234564"/>
          </a:xfrm>
          <a:prstGeom prst="rect">
            <a:avLst/>
          </a:prstGeom>
        </p:spPr>
      </p:pic>
    </p:spTree>
    <p:extLst>
      <p:ext uri="{BB962C8B-B14F-4D97-AF65-F5344CB8AC3E}">
        <p14:creationId xmlns:p14="http://schemas.microsoft.com/office/powerpoint/2010/main" val="2839276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A59F5-3CCB-CD62-921D-BC9F666482F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1192BCC-6060-9BE7-0539-521E81EA8FA4}"/>
              </a:ext>
            </a:extLst>
          </p:cNvPr>
          <p:cNvSpPr txBox="1"/>
          <p:nvPr/>
        </p:nvSpPr>
        <p:spPr>
          <a:xfrm>
            <a:off x="162233" y="183025"/>
            <a:ext cx="8785122" cy="2492990"/>
          </a:xfrm>
          <a:prstGeom prst="rect">
            <a:avLst/>
          </a:prstGeom>
          <a:noFill/>
        </p:spPr>
        <p:txBody>
          <a:bodyPr wrap="square">
            <a:spAutoFit/>
          </a:bodyPr>
          <a:lstStyle/>
          <a:p>
            <a:r>
              <a:rPr lang="en-US" sz="2000" b="1" dirty="0">
                <a:solidFill>
                  <a:srgbClr val="002060"/>
                </a:solidFill>
                <a:latin typeface="Times New Roman" panose="02020603050405020304" pitchFamily="18" charset="0"/>
                <a:cs typeface="Times New Roman" panose="02020603050405020304" pitchFamily="18" charset="0"/>
              </a:rPr>
              <a:t>Video Tag</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&lt;video&gt; tag is used to embed video content in a document, such as a movie clip or other video streams.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&lt;video&gt; tag contains one or more &lt;source&gt; tags with different video sources. The browser will choose the first source it supports.</a:t>
            </a:r>
          </a:p>
          <a:p>
            <a:endParaRPr lang="en-US" dirty="0"/>
          </a:p>
          <a:p>
            <a:endParaRPr lang="en-IN" dirty="0"/>
          </a:p>
        </p:txBody>
      </p:sp>
      <p:pic>
        <p:nvPicPr>
          <p:cNvPr id="5" name="Picture 4">
            <a:extLst>
              <a:ext uri="{FF2B5EF4-FFF2-40B4-BE49-F238E27FC236}">
                <a16:creationId xmlns:a16="http://schemas.microsoft.com/office/drawing/2014/main" id="{EE3A27CF-7BEE-BE7A-5E78-B659AF88F6FF}"/>
              </a:ext>
            </a:extLst>
          </p:cNvPr>
          <p:cNvPicPr>
            <a:picLocks noChangeAspect="1"/>
          </p:cNvPicPr>
          <p:nvPr/>
        </p:nvPicPr>
        <p:blipFill>
          <a:blip r:embed="rId2"/>
          <a:stretch>
            <a:fillRect/>
          </a:stretch>
        </p:blipFill>
        <p:spPr>
          <a:xfrm>
            <a:off x="78658" y="2248190"/>
            <a:ext cx="8785122" cy="4524716"/>
          </a:xfrm>
          <a:prstGeom prst="rect">
            <a:avLst/>
          </a:prstGeom>
        </p:spPr>
      </p:pic>
    </p:spTree>
    <p:extLst>
      <p:ext uri="{BB962C8B-B14F-4D97-AF65-F5344CB8AC3E}">
        <p14:creationId xmlns:p14="http://schemas.microsoft.com/office/powerpoint/2010/main" val="15722598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02CE8-D185-52A5-D3C9-1B92F6C951F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C9EFE21-4893-CB88-C9EA-F565BF6DEA9A}"/>
              </a:ext>
            </a:extLst>
          </p:cNvPr>
          <p:cNvSpPr txBox="1"/>
          <p:nvPr/>
        </p:nvSpPr>
        <p:spPr>
          <a:xfrm>
            <a:off x="122902" y="255242"/>
            <a:ext cx="9021097" cy="5201424"/>
          </a:xfrm>
          <a:prstGeom prst="rect">
            <a:avLst/>
          </a:prstGeom>
          <a:noFill/>
        </p:spPr>
        <p:txBody>
          <a:bodyPr wrap="square">
            <a:spAutoFit/>
          </a:bodyPr>
          <a:lstStyle/>
          <a:p>
            <a:r>
              <a:rPr lang="en-US" sz="2000" b="1" dirty="0">
                <a:solidFill>
                  <a:srgbClr val="002060"/>
                </a:solidFill>
                <a:latin typeface="Times New Roman" panose="02020603050405020304" pitchFamily="18" charset="0"/>
                <a:cs typeface="Times New Roman" panose="02020603050405020304" pitchFamily="18" charset="0"/>
              </a:rPr>
              <a:t>Useful Tags</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Button Tag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Inside a &lt;button&gt; element you can put text (and tags like &lt;i&gt;, &lt;b&gt;, &lt;strong&gt;, &lt;</a:t>
            </a:r>
            <a:r>
              <a:rPr lang="en-US" sz="2000" dirty="0" err="1">
                <a:latin typeface="Times New Roman" panose="02020603050405020304" pitchFamily="18" charset="0"/>
                <a:cs typeface="Times New Roman" panose="02020603050405020304" pitchFamily="18" charset="0"/>
              </a:rPr>
              <a:t>br</a:t>
            </a:r>
            <a:r>
              <a:rPr lang="en-US" sz="2000" dirty="0">
                <a:latin typeface="Times New Roman" panose="02020603050405020304" pitchFamily="18" charset="0"/>
                <a:cs typeface="Times New Roman" panose="02020603050405020304" pitchFamily="18" charset="0"/>
              </a:rPr>
              <a:t>&gt;, &lt;</a:t>
            </a:r>
            <a:r>
              <a:rPr lang="en-US" sz="2000" dirty="0" err="1">
                <a:latin typeface="Times New Roman" panose="02020603050405020304" pitchFamily="18" charset="0"/>
                <a:cs typeface="Times New Roman" panose="02020603050405020304" pitchFamily="18" charset="0"/>
              </a:rPr>
              <a:t>img</a:t>
            </a:r>
            <a:r>
              <a:rPr lang="en-US" sz="2000" dirty="0">
                <a:latin typeface="Times New Roman" panose="02020603050405020304" pitchFamily="18" charset="0"/>
                <a:cs typeface="Times New Roman" panose="02020603050405020304" pitchFamily="18" charset="0"/>
              </a:rPr>
              <a:t>&gt;, etc.). That is not possible with a button created with the &lt;input&gt; element!</a:t>
            </a:r>
          </a:p>
          <a:p>
            <a:endParaRPr lang="en-US" dirty="0"/>
          </a:p>
          <a:p>
            <a:r>
              <a:rPr lang="en-US" sz="2000" b="1" dirty="0">
                <a:solidFill>
                  <a:srgbClr val="C00000"/>
                </a:solidFill>
                <a:latin typeface="Times New Roman" panose="02020603050405020304" pitchFamily="18" charset="0"/>
                <a:cs typeface="Times New Roman" panose="02020603050405020304" pitchFamily="18" charset="0"/>
              </a:rPr>
              <a:t>Iframe tag</a:t>
            </a:r>
          </a:p>
          <a:p>
            <a:r>
              <a:rPr lang="en-US" sz="2000" dirty="0">
                <a:latin typeface="Times New Roman" panose="02020603050405020304" pitchFamily="18" charset="0"/>
                <a:cs typeface="Times New Roman" panose="02020603050405020304" pitchFamily="18" charset="0"/>
              </a:rPr>
              <a:t>The &lt;iframe&gt; tag specifies an inline frame.</a:t>
            </a:r>
          </a:p>
          <a:p>
            <a:r>
              <a:rPr lang="en-US" sz="2000" dirty="0">
                <a:latin typeface="Times New Roman" panose="02020603050405020304" pitchFamily="18" charset="0"/>
                <a:cs typeface="Times New Roman" panose="02020603050405020304" pitchFamily="18" charset="0"/>
              </a:rPr>
              <a:t>An inline frame is used to embed another document within the current HTML document.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b="1" dirty="0">
              <a:solidFill>
                <a:srgbClr val="C00000"/>
              </a:solidFill>
              <a:latin typeface="Times New Roman" panose="02020603050405020304" pitchFamily="18" charset="0"/>
              <a:cs typeface="Times New Roman" panose="02020603050405020304" pitchFamily="18" charset="0"/>
            </a:endParaRPr>
          </a:p>
          <a:p>
            <a:endParaRPr lang="en-US" dirty="0"/>
          </a:p>
          <a:p>
            <a:endParaRPr lang="en-US" dirty="0"/>
          </a:p>
          <a:p>
            <a:endParaRPr lang="en-IN" dirty="0"/>
          </a:p>
        </p:txBody>
      </p:sp>
      <p:pic>
        <p:nvPicPr>
          <p:cNvPr id="3" name="Picture 2">
            <a:extLst>
              <a:ext uri="{FF2B5EF4-FFF2-40B4-BE49-F238E27FC236}">
                <a16:creationId xmlns:a16="http://schemas.microsoft.com/office/drawing/2014/main" id="{B51A32EB-4BE1-0108-150A-D9835D792E9F}"/>
              </a:ext>
            </a:extLst>
          </p:cNvPr>
          <p:cNvPicPr>
            <a:picLocks noChangeAspect="1"/>
          </p:cNvPicPr>
          <p:nvPr/>
        </p:nvPicPr>
        <p:blipFill>
          <a:blip r:embed="rId2"/>
          <a:stretch>
            <a:fillRect/>
          </a:stretch>
        </p:blipFill>
        <p:spPr>
          <a:xfrm>
            <a:off x="122902" y="3679616"/>
            <a:ext cx="8898196" cy="2923142"/>
          </a:xfrm>
          <a:prstGeom prst="rect">
            <a:avLst/>
          </a:prstGeom>
        </p:spPr>
      </p:pic>
    </p:spTree>
    <p:extLst>
      <p:ext uri="{BB962C8B-B14F-4D97-AF65-F5344CB8AC3E}">
        <p14:creationId xmlns:p14="http://schemas.microsoft.com/office/powerpoint/2010/main" val="2397751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21EDC-E986-413F-DAD5-9432229A2B0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8E85055-DE6C-0552-89AA-0610F769FAB0}"/>
              </a:ext>
            </a:extLst>
          </p:cNvPr>
          <p:cNvPicPr>
            <a:picLocks noChangeAspect="1"/>
          </p:cNvPicPr>
          <p:nvPr/>
        </p:nvPicPr>
        <p:blipFill>
          <a:blip r:embed="rId2"/>
          <a:stretch>
            <a:fillRect/>
          </a:stretch>
        </p:blipFill>
        <p:spPr>
          <a:xfrm>
            <a:off x="98322" y="168946"/>
            <a:ext cx="8750710" cy="1876164"/>
          </a:xfrm>
          <a:prstGeom prst="rect">
            <a:avLst/>
          </a:prstGeom>
        </p:spPr>
      </p:pic>
      <p:sp>
        <p:nvSpPr>
          <p:cNvPr id="5" name="TextBox 4">
            <a:extLst>
              <a:ext uri="{FF2B5EF4-FFF2-40B4-BE49-F238E27FC236}">
                <a16:creationId xmlns:a16="http://schemas.microsoft.com/office/drawing/2014/main" id="{150DC32B-8476-0C87-1FB0-FC272938F5B5}"/>
              </a:ext>
            </a:extLst>
          </p:cNvPr>
          <p:cNvSpPr txBox="1"/>
          <p:nvPr/>
        </p:nvSpPr>
        <p:spPr>
          <a:xfrm>
            <a:off x="191728" y="2413337"/>
            <a:ext cx="8750709" cy="3785652"/>
          </a:xfrm>
          <a:prstGeom prst="rect">
            <a:avLst/>
          </a:prstGeom>
          <a:noFill/>
        </p:spPr>
        <p:txBody>
          <a:bodyPr wrap="square">
            <a:spAutoFit/>
          </a:bodyPr>
          <a:lstStyle/>
          <a:p>
            <a:r>
              <a:rPr lang="en-US" sz="2000" b="1" dirty="0">
                <a:solidFill>
                  <a:srgbClr val="FF0000"/>
                </a:solidFill>
                <a:latin typeface="Times New Roman" panose="02020603050405020304" pitchFamily="18" charset="0"/>
                <a:cs typeface="Times New Roman" panose="02020603050405020304" pitchFamily="18" charset="0"/>
              </a:rPr>
              <a:t>Meter Tag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&lt;meter&gt; tag defines a scalar measurement within a known range, or a fractional value. This is also known as a gauge.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Examples: Disk usage, the relevance of a query result, etc.</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Progress Tag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&lt;progress&gt; tag represents the completion progress of a task.</a:t>
            </a:r>
          </a:p>
          <a:p>
            <a:r>
              <a:rPr lang="en-US" sz="2000" dirty="0">
                <a:latin typeface="Times New Roman" panose="02020603050405020304" pitchFamily="18" charset="0"/>
                <a:cs typeface="Times New Roman" panose="02020603050405020304" pitchFamily="18" charset="0"/>
              </a:rPr>
              <a:t>The &lt;progress&gt; tag is not suitable for representing a gauge (e.g. disk space usage or relevance of a query result). To represent a gauge, use the &lt;meter&gt; tag instead.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848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5FA54-CE04-E126-AA82-29386360B50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1705ED4-04CD-B74E-ABD1-4E027A069E97}"/>
              </a:ext>
            </a:extLst>
          </p:cNvPr>
          <p:cNvPicPr>
            <a:picLocks noChangeAspect="1"/>
          </p:cNvPicPr>
          <p:nvPr/>
        </p:nvPicPr>
        <p:blipFill>
          <a:blip r:embed="rId2"/>
          <a:stretch>
            <a:fillRect/>
          </a:stretch>
        </p:blipFill>
        <p:spPr>
          <a:xfrm>
            <a:off x="142078" y="272099"/>
            <a:ext cx="8466554" cy="3729630"/>
          </a:xfrm>
          <a:prstGeom prst="rect">
            <a:avLst/>
          </a:prstGeom>
        </p:spPr>
      </p:pic>
      <p:pic>
        <p:nvPicPr>
          <p:cNvPr id="5" name="Picture 4">
            <a:extLst>
              <a:ext uri="{FF2B5EF4-FFF2-40B4-BE49-F238E27FC236}">
                <a16:creationId xmlns:a16="http://schemas.microsoft.com/office/drawing/2014/main" id="{8B79A9B3-71E7-0C2C-6BC0-579E56719E20}"/>
              </a:ext>
            </a:extLst>
          </p:cNvPr>
          <p:cNvPicPr>
            <a:picLocks noChangeAspect="1"/>
          </p:cNvPicPr>
          <p:nvPr/>
        </p:nvPicPr>
        <p:blipFill>
          <a:blip r:embed="rId3"/>
          <a:stretch>
            <a:fillRect/>
          </a:stretch>
        </p:blipFill>
        <p:spPr>
          <a:xfrm>
            <a:off x="142078" y="4457699"/>
            <a:ext cx="8466554" cy="1520313"/>
          </a:xfrm>
          <a:prstGeom prst="rect">
            <a:avLst/>
          </a:prstGeom>
        </p:spPr>
      </p:pic>
    </p:spTree>
    <p:extLst>
      <p:ext uri="{BB962C8B-B14F-4D97-AF65-F5344CB8AC3E}">
        <p14:creationId xmlns:p14="http://schemas.microsoft.com/office/powerpoint/2010/main" val="4142066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C95EB-0194-AD90-74C8-C303F9B699B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4B7E44-4151-6279-ADD2-A4D739389A19}"/>
              </a:ext>
            </a:extLst>
          </p:cNvPr>
          <p:cNvSpPr txBox="1"/>
          <p:nvPr/>
        </p:nvSpPr>
        <p:spPr>
          <a:xfrm>
            <a:off x="245806" y="255639"/>
            <a:ext cx="8239433" cy="6247864"/>
          </a:xfrm>
          <a:prstGeom prst="rect">
            <a:avLst/>
          </a:prstGeom>
          <a:noFill/>
        </p:spPr>
        <p:txBody>
          <a:bodyPr wrap="square" rtlCol="0">
            <a:spAutoFit/>
          </a:bodyPr>
          <a:lstStyle/>
          <a:p>
            <a:r>
              <a:rPr lang="en-IN" sz="2000" b="1" dirty="0">
                <a:solidFill>
                  <a:srgbClr val="002060"/>
                </a:solidFill>
                <a:latin typeface="Times New Roman" panose="02020603050405020304" pitchFamily="18" charset="0"/>
                <a:cs typeface="Times New Roman" panose="02020603050405020304" pitchFamily="18" charset="0"/>
              </a:rPr>
              <a:t>Accessibility in HTML 5</a:t>
            </a:r>
          </a:p>
          <a:p>
            <a:endParaRPr lang="en-IN" sz="2000" dirty="0">
              <a:latin typeface="Times New Roman" panose="02020603050405020304" pitchFamily="18" charset="0"/>
              <a:cs typeface="Times New Roman" panose="02020603050405020304" pitchFamily="18" charset="0"/>
            </a:endParaRPr>
          </a:p>
          <a:p>
            <a:r>
              <a:rPr lang="en-US" sz="2000" b="0" i="0" dirty="0">
                <a:solidFill>
                  <a:srgbClr val="232323"/>
                </a:solidFill>
                <a:effectLst/>
                <a:latin typeface="Times New Roman" panose="02020603050405020304" pitchFamily="18" charset="0"/>
                <a:cs typeface="Times New Roman" panose="02020603050405020304" pitchFamily="18" charset="0"/>
              </a:rPr>
              <a:t>Accessibility in web refers to designing and developing websites, web applications, and digital content in a way that makes them usable and accessible for </a:t>
            </a:r>
            <a:r>
              <a:rPr lang="en-US" sz="2000" b="1" i="0" dirty="0">
                <a:solidFill>
                  <a:srgbClr val="232323"/>
                </a:solidFill>
                <a:effectLst/>
                <a:latin typeface="Times New Roman" panose="02020603050405020304" pitchFamily="18" charset="0"/>
                <a:cs typeface="Times New Roman" panose="02020603050405020304" pitchFamily="18" charset="0"/>
              </a:rPr>
              <a:t>people with disabilities</a:t>
            </a:r>
            <a:r>
              <a:rPr lang="en-US" sz="2000" b="0" i="0" dirty="0">
                <a:solidFill>
                  <a:srgbClr val="232323"/>
                </a:solidFill>
                <a:effectLst/>
                <a:latin typeface="Times New Roman" panose="02020603050405020304" pitchFamily="18" charset="0"/>
                <a:cs typeface="Times New Roman" panose="02020603050405020304" pitchFamily="18" charset="0"/>
              </a:rPr>
              <a:t>. This means that people with disabilities should be able to perceive, understand, navigate, interact with, and contribute to the web.</a:t>
            </a:r>
          </a:p>
          <a:p>
            <a:endParaRPr lang="en-US" sz="2000" dirty="0">
              <a:solidFill>
                <a:srgbClr val="232323"/>
              </a:solidFill>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1. Semantic HTML</a:t>
            </a:r>
          </a:p>
          <a:p>
            <a:r>
              <a:rPr lang="en-US" sz="2000" dirty="0">
                <a:latin typeface="Times New Roman" panose="02020603050405020304" pitchFamily="18" charset="0"/>
                <a:cs typeface="Times New Roman" panose="02020603050405020304" pitchFamily="18" charset="0"/>
              </a:rPr>
              <a:t>Semantic HTML means using correct HTML elements for their correct purpose as much as possible. Semantic elements are elements with a meaning; if you need a button, use the &lt;button&gt; element (and not a &lt;div&gt; element).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lgn="l"/>
            <a:r>
              <a:rPr lang="en-US" sz="2000" b="0" i="0" dirty="0">
                <a:solidFill>
                  <a:srgbClr val="000000"/>
                </a:solidFill>
                <a:effectLst/>
                <a:latin typeface="Times New Roman" panose="02020603050405020304" pitchFamily="18" charset="0"/>
                <a:cs typeface="Times New Roman" panose="02020603050405020304" pitchFamily="18" charset="0"/>
              </a:rPr>
              <a:t>Semantic HTML gives context to screen readers, which read the contents of a page out loud.</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1384720-6041-4E15-5924-C19606F49A3F}"/>
              </a:ext>
            </a:extLst>
          </p:cNvPr>
          <p:cNvPicPr>
            <a:picLocks noChangeAspect="1"/>
          </p:cNvPicPr>
          <p:nvPr/>
        </p:nvPicPr>
        <p:blipFill>
          <a:blip r:embed="rId2"/>
          <a:stretch>
            <a:fillRect/>
          </a:stretch>
        </p:blipFill>
        <p:spPr>
          <a:xfrm>
            <a:off x="317752" y="4212224"/>
            <a:ext cx="7407282" cy="891617"/>
          </a:xfrm>
          <a:prstGeom prst="rect">
            <a:avLst/>
          </a:prstGeom>
        </p:spPr>
      </p:pic>
    </p:spTree>
    <p:extLst>
      <p:ext uri="{BB962C8B-B14F-4D97-AF65-F5344CB8AC3E}">
        <p14:creationId xmlns:p14="http://schemas.microsoft.com/office/powerpoint/2010/main" val="3640320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FD0BE-C5D8-C35A-78CA-705F0EE886A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5F61EE4-409E-F1F9-6B88-F32382CA3950}"/>
              </a:ext>
            </a:extLst>
          </p:cNvPr>
          <p:cNvSpPr txBox="1"/>
          <p:nvPr/>
        </p:nvSpPr>
        <p:spPr>
          <a:xfrm>
            <a:off x="231058" y="175736"/>
            <a:ext cx="8745794" cy="6555641"/>
          </a:xfrm>
          <a:prstGeom prst="rect">
            <a:avLst/>
          </a:prstGeom>
          <a:noFill/>
        </p:spPr>
        <p:txBody>
          <a:bodyPr wrap="square">
            <a:spAutoFit/>
          </a:bodyPr>
          <a:lstStyle/>
          <a:p>
            <a:pPr algn="l"/>
            <a:r>
              <a:rPr lang="en-US" sz="2000" b="0" i="0" dirty="0">
                <a:solidFill>
                  <a:srgbClr val="000000"/>
                </a:solidFill>
                <a:effectLst/>
                <a:latin typeface="Times New Roman" panose="02020603050405020304" pitchFamily="18" charset="0"/>
                <a:cs typeface="Times New Roman" panose="02020603050405020304" pitchFamily="18" charset="0"/>
              </a:rPr>
              <a:t>With the button example in mind:</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buttons have more suitable styling by default</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 screen reader identifies it as a button</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focusable</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Clickable</a:t>
            </a:r>
          </a:p>
          <a:p>
            <a:pPr algn="l"/>
            <a:endParaRPr lang="en-US" sz="2000" dirty="0">
              <a:solidFill>
                <a:srgbClr val="000000"/>
              </a:solidFill>
              <a:latin typeface="Times New Roman" panose="02020603050405020304" pitchFamily="18" charset="0"/>
              <a:cs typeface="Times New Roman" panose="02020603050405020304" pitchFamily="18" charset="0"/>
            </a:endParaRPr>
          </a:p>
          <a:p>
            <a:pPr algn="l"/>
            <a:r>
              <a:rPr lang="en-US" sz="2000" b="0" i="0" dirty="0">
                <a:solidFill>
                  <a:srgbClr val="000000"/>
                </a:solidFill>
                <a:effectLst/>
                <a:latin typeface="Times New Roman" panose="02020603050405020304" pitchFamily="18" charset="0"/>
                <a:cs typeface="Times New Roman" panose="02020603050405020304" pitchFamily="18" charset="0"/>
              </a:rPr>
              <a:t>Examples of non-semantic elements: &lt;div&gt; and &lt;span&gt; - Tells nothing about its content.</a:t>
            </a: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r>
              <a:rPr lang="en-US" sz="2000" b="0" i="0" dirty="0">
                <a:solidFill>
                  <a:srgbClr val="000000"/>
                </a:solidFill>
                <a:effectLst/>
                <a:latin typeface="Times New Roman" panose="02020603050405020304" pitchFamily="18" charset="0"/>
                <a:cs typeface="Times New Roman" panose="02020603050405020304" pitchFamily="18" charset="0"/>
              </a:rPr>
              <a:t>Examples of semantic elements: &lt;form&gt;, &lt;table&gt;, and &lt;article&gt; - Clearly defines its content.</a:t>
            </a:r>
          </a:p>
          <a:p>
            <a:pPr algn="l"/>
            <a:endParaRPr lang="en-US" sz="2000" dirty="0">
              <a:solidFill>
                <a:srgbClr val="000000"/>
              </a:solidFill>
              <a:latin typeface="Times New Roman" panose="02020603050405020304" pitchFamily="18" charset="0"/>
              <a:cs typeface="Times New Roman" panose="02020603050405020304" pitchFamily="18" charset="0"/>
            </a:endParaRPr>
          </a:p>
          <a:p>
            <a:pPr algn="l"/>
            <a:r>
              <a:rPr lang="en-US" sz="2000" b="1" i="0" dirty="0">
                <a:solidFill>
                  <a:srgbClr val="C00000"/>
                </a:solidFill>
                <a:effectLst/>
                <a:latin typeface="Times New Roman" panose="02020603050405020304" pitchFamily="18" charset="0"/>
                <a:cs typeface="Times New Roman" panose="02020603050405020304" pitchFamily="18" charset="0"/>
              </a:rPr>
              <a:t>2. Headings are important</a:t>
            </a:r>
          </a:p>
          <a:p>
            <a:pPr algn="l"/>
            <a:endParaRPr lang="en-US" sz="2000" dirty="0">
              <a:solidFill>
                <a:srgbClr val="000000"/>
              </a:solidFill>
              <a:latin typeface="Times New Roman" panose="02020603050405020304" pitchFamily="18" charset="0"/>
              <a:cs typeface="Times New Roman" panose="02020603050405020304" pitchFamily="18" charset="0"/>
            </a:endParaRPr>
          </a:p>
          <a:p>
            <a:pPr algn="l"/>
            <a:r>
              <a:rPr lang="en-US" sz="2000" b="0" i="0" dirty="0">
                <a:solidFill>
                  <a:srgbClr val="000000"/>
                </a:solidFill>
                <a:effectLst/>
                <a:latin typeface="Times New Roman" panose="02020603050405020304" pitchFamily="18" charset="0"/>
                <a:cs typeface="Times New Roman" panose="02020603050405020304" pitchFamily="18" charset="0"/>
              </a:rPr>
              <a:t>Headings are defined with the &lt;h1&gt; to &lt;h6&gt; tags.</a:t>
            </a:r>
          </a:p>
          <a:p>
            <a:pPr algn="l"/>
            <a:r>
              <a:rPr lang="en-US" sz="2000" b="0" i="0" dirty="0">
                <a:solidFill>
                  <a:srgbClr val="000000"/>
                </a:solidFill>
                <a:effectLst/>
                <a:latin typeface="Times New Roman" panose="02020603050405020304" pitchFamily="18" charset="0"/>
                <a:cs typeface="Times New Roman" panose="02020603050405020304" pitchFamily="18" charset="0"/>
              </a:rPr>
              <a:t>Search engines use the headings to index the structure and content of your web pages.</a:t>
            </a: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r>
              <a:rPr lang="en-US" sz="2000" b="0" i="0" dirty="0">
                <a:solidFill>
                  <a:srgbClr val="000000"/>
                </a:solidFill>
                <a:effectLst/>
                <a:latin typeface="Times New Roman" panose="02020603050405020304" pitchFamily="18" charset="0"/>
                <a:cs typeface="Times New Roman" panose="02020603050405020304" pitchFamily="18" charset="0"/>
              </a:rPr>
              <a:t>Users skim your pages by its headings. It is important to use headings to show the document structure and the relationships between different sections.</a:t>
            </a: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168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63B23-AC95-14DC-9F00-52A042D3B11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3C15E78-0E69-B042-74D4-20C09CA7921F}"/>
              </a:ext>
            </a:extLst>
          </p:cNvPr>
          <p:cNvSpPr txBox="1"/>
          <p:nvPr/>
        </p:nvSpPr>
        <p:spPr>
          <a:xfrm>
            <a:off x="152400" y="0"/>
            <a:ext cx="8834284" cy="6247864"/>
          </a:xfrm>
          <a:prstGeom prst="rect">
            <a:avLst/>
          </a:prstGeom>
          <a:noFill/>
        </p:spPr>
        <p:txBody>
          <a:bodyPr wrap="square">
            <a:spAutoFit/>
          </a:bodyPr>
          <a:lstStyle/>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r>
              <a:rPr lang="en-US" sz="2000" b="0" i="0" dirty="0">
                <a:solidFill>
                  <a:srgbClr val="000000"/>
                </a:solidFill>
                <a:effectLst/>
                <a:latin typeface="Times New Roman" panose="02020603050405020304" pitchFamily="18" charset="0"/>
                <a:cs typeface="Times New Roman" panose="02020603050405020304" pitchFamily="18" charset="0"/>
              </a:rPr>
              <a:t>Screen readers also use headings as a navigational tool. The different types of heading specify the outline of the page. &lt;h1&gt; headings should be used for main headings, followed by &lt;h2&gt; headings, then the less important &lt;h3&gt;, and so on.</a:t>
            </a:r>
          </a:p>
          <a:p>
            <a:pPr algn="l"/>
            <a:endParaRPr lang="en-US" sz="2000" b="1" dirty="0">
              <a:solidFill>
                <a:srgbClr val="C00000"/>
              </a:solidFill>
              <a:latin typeface="Times New Roman" panose="02020603050405020304" pitchFamily="18" charset="0"/>
              <a:cs typeface="Times New Roman" panose="02020603050405020304" pitchFamily="18" charset="0"/>
            </a:endParaRPr>
          </a:p>
          <a:p>
            <a:pPr algn="l"/>
            <a:r>
              <a:rPr lang="en-IN" sz="2000" b="1" dirty="0">
                <a:solidFill>
                  <a:srgbClr val="C00000"/>
                </a:solidFill>
                <a:latin typeface="Times New Roman" panose="02020603050405020304" pitchFamily="18" charset="0"/>
                <a:cs typeface="Times New Roman" panose="02020603050405020304" pitchFamily="18" charset="0"/>
              </a:rPr>
              <a:t>3. Use Alternative Text</a:t>
            </a:r>
          </a:p>
          <a:p>
            <a:pPr algn="l"/>
            <a:endParaRPr lang="en-IN"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The alt attribute provides an alternate text for an image, if the user for some reason cannot view it (because of slow connection, an error in the src attribute, or if the user uses a screen reader).</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The value of the alt attribute should describe the image.</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if a browser cannot find an image; it will display the value of the alt attribute</a:t>
            </a:r>
            <a:r>
              <a:rPr lang="en-US" sz="2000" dirty="0"/>
              <a:t>:</a:t>
            </a:r>
          </a:p>
          <a:p>
            <a:pPr algn="l"/>
            <a:endParaRPr lang="en-IN" sz="2000" dirty="0"/>
          </a:p>
          <a:p>
            <a:pPr algn="l"/>
            <a:r>
              <a:rPr lang="en-IN" sz="2000" b="1" dirty="0">
                <a:solidFill>
                  <a:srgbClr val="C00000"/>
                </a:solidFill>
                <a:latin typeface="Times New Roman" panose="02020603050405020304" pitchFamily="18" charset="0"/>
                <a:cs typeface="Times New Roman" panose="02020603050405020304" pitchFamily="18" charset="0"/>
              </a:rPr>
              <a:t>4. Use clear language</a:t>
            </a:r>
          </a:p>
          <a:p>
            <a:pPr algn="l"/>
            <a:endParaRPr lang="en-IN"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Always use a clear language, that is easy to understand. Also try to avoid characters that cannot be read clearly by a screen reader. </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D20AD47-A3E9-F854-77BE-11609F3114C0}"/>
              </a:ext>
            </a:extLst>
          </p:cNvPr>
          <p:cNvPicPr>
            <a:picLocks noChangeAspect="1"/>
          </p:cNvPicPr>
          <p:nvPr/>
        </p:nvPicPr>
        <p:blipFill>
          <a:blip r:embed="rId2"/>
          <a:stretch>
            <a:fillRect/>
          </a:stretch>
        </p:blipFill>
        <p:spPr>
          <a:xfrm>
            <a:off x="286470" y="3839850"/>
            <a:ext cx="6073666" cy="427350"/>
          </a:xfrm>
          <a:prstGeom prst="rect">
            <a:avLst/>
          </a:prstGeom>
        </p:spPr>
      </p:pic>
    </p:spTree>
    <p:extLst>
      <p:ext uri="{BB962C8B-B14F-4D97-AF65-F5344CB8AC3E}">
        <p14:creationId xmlns:p14="http://schemas.microsoft.com/office/powerpoint/2010/main" val="2265200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DC82B-2D3A-0616-F6AB-83535058EBB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B32DE76-7C04-9F52-3542-76E0B895346B}"/>
              </a:ext>
            </a:extLst>
          </p:cNvPr>
          <p:cNvSpPr txBox="1"/>
          <p:nvPr/>
        </p:nvSpPr>
        <p:spPr>
          <a:xfrm>
            <a:off x="93406" y="202690"/>
            <a:ext cx="8755626" cy="3754874"/>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For example: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Keep sentences as short as possible</a:t>
            </a:r>
          </a:p>
          <a:p>
            <a:r>
              <a:rPr lang="en-US" sz="2000" dirty="0">
                <a:latin typeface="Times New Roman" panose="02020603050405020304" pitchFamily="18" charset="0"/>
                <a:cs typeface="Times New Roman" panose="02020603050405020304" pitchFamily="18" charset="0"/>
              </a:rPr>
              <a:t>Avoid dashes. Instead of writing 1-3, write 1 to 3</a:t>
            </a:r>
          </a:p>
          <a:p>
            <a:r>
              <a:rPr lang="en-US" sz="2000" dirty="0">
                <a:latin typeface="Times New Roman" panose="02020603050405020304" pitchFamily="18" charset="0"/>
                <a:cs typeface="Times New Roman" panose="02020603050405020304" pitchFamily="18" charset="0"/>
              </a:rPr>
              <a:t>Avoid abbreviations. Instead of writing Feb, write February</a:t>
            </a:r>
          </a:p>
          <a:p>
            <a:r>
              <a:rPr lang="en-US" sz="2000" dirty="0">
                <a:latin typeface="Times New Roman" panose="02020603050405020304" pitchFamily="18" charset="0"/>
                <a:cs typeface="Times New Roman" panose="02020603050405020304" pitchFamily="18" charset="0"/>
              </a:rPr>
              <a:t>Avoid slang words.</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5. Create Good link text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link text should explain clearly what information the reader will get by clicking on that link.</a:t>
            </a:r>
          </a:p>
          <a:p>
            <a:endParaRPr lang="en-IN" dirty="0"/>
          </a:p>
        </p:txBody>
      </p:sp>
      <p:pic>
        <p:nvPicPr>
          <p:cNvPr id="5" name="Picture 4">
            <a:extLst>
              <a:ext uri="{FF2B5EF4-FFF2-40B4-BE49-F238E27FC236}">
                <a16:creationId xmlns:a16="http://schemas.microsoft.com/office/drawing/2014/main" id="{3918C965-2DA6-D043-4B25-A67E4CC54D94}"/>
              </a:ext>
            </a:extLst>
          </p:cNvPr>
          <p:cNvPicPr>
            <a:picLocks noChangeAspect="1"/>
          </p:cNvPicPr>
          <p:nvPr/>
        </p:nvPicPr>
        <p:blipFill>
          <a:blip r:embed="rId2"/>
          <a:stretch>
            <a:fillRect/>
          </a:stretch>
        </p:blipFill>
        <p:spPr>
          <a:xfrm>
            <a:off x="224244" y="3872225"/>
            <a:ext cx="8493949" cy="2646562"/>
          </a:xfrm>
          <a:prstGeom prst="rect">
            <a:avLst/>
          </a:prstGeom>
        </p:spPr>
      </p:pic>
    </p:spTree>
    <p:extLst>
      <p:ext uri="{BB962C8B-B14F-4D97-AF65-F5344CB8AC3E}">
        <p14:creationId xmlns:p14="http://schemas.microsoft.com/office/powerpoint/2010/main" val="982535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1DD9B-30D5-7CE5-8BCC-A4F72F7708B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E09C708-C657-70FD-364A-D8949CD3BA37}"/>
              </a:ext>
            </a:extLst>
          </p:cNvPr>
          <p:cNvSpPr txBox="1"/>
          <p:nvPr/>
        </p:nvSpPr>
        <p:spPr>
          <a:xfrm>
            <a:off x="245806" y="275303"/>
            <a:ext cx="8504904" cy="5324535"/>
          </a:xfrm>
          <a:prstGeom prst="rect">
            <a:avLst/>
          </a:prstGeom>
          <a:noFill/>
        </p:spPr>
        <p:txBody>
          <a:bodyPr wrap="square" rtlCol="0">
            <a:spAutoFit/>
          </a:bodyPr>
          <a:lstStyle/>
          <a:p>
            <a:r>
              <a:rPr lang="en-IN" sz="2000" b="1" dirty="0">
                <a:solidFill>
                  <a:srgbClr val="002060"/>
                </a:solidFill>
                <a:latin typeface="Times New Roman" panose="02020603050405020304" pitchFamily="18" charset="0"/>
                <a:cs typeface="Times New Roman" panose="02020603050405020304" pitchFamily="18" charset="0"/>
              </a:rPr>
              <a:t>Html 5</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Latest version of Html.</a:t>
            </a:r>
          </a:p>
          <a:p>
            <a:r>
              <a:rPr lang="en-US" sz="2000" b="0" i="0" dirty="0">
                <a:effectLst/>
                <a:latin typeface="Times New Roman" panose="02020603050405020304" pitchFamily="18" charset="0"/>
                <a:cs typeface="Times New Roman" panose="02020603050405020304" pitchFamily="18" charset="0"/>
              </a:rPr>
              <a:t>It has improved the markup available for documents and has introduced application programming interfaces (API) and Document Object Model (DOM).</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002060"/>
                </a:solidFill>
                <a:latin typeface="Times New Roman" panose="02020603050405020304" pitchFamily="18" charset="0"/>
                <a:cs typeface="Times New Roman" panose="02020603050405020304" pitchFamily="18" charset="0"/>
              </a:rPr>
              <a:t>Features of Html 5</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It has introduced new multimedia features which supports both audio and video controls by using &lt;audio&gt; and &lt;video&gt; tags.</a:t>
            </a:r>
          </a:p>
          <a:p>
            <a:pPr marL="342900" indent="-3429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Drag and Drop- The user can grab an object and drag it further dropping it to a new location.</a:t>
            </a:r>
          </a:p>
          <a:p>
            <a:pPr marL="342900" indent="-3429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Geo-location services- It helps to locate the geographical location of a client.</a:t>
            </a:r>
          </a:p>
          <a:p>
            <a:pPr marL="342900" indent="-342900">
              <a:buFont typeface="Arial" panose="020B0604020202020204" pitchFamily="34" charset="0"/>
              <a:buChar char="•"/>
            </a:pPr>
            <a:r>
              <a:rPr lang="en-IN" sz="2000" b="0" i="0" dirty="0">
                <a:effectLst/>
                <a:latin typeface="Times New Roman" panose="02020603050405020304" pitchFamily="18" charset="0"/>
                <a:cs typeface="Times New Roman" panose="02020603050405020304" pitchFamily="18" charset="0"/>
              </a:rPr>
              <a:t>Uses SQL database to store data offline.</a:t>
            </a:r>
          </a:p>
          <a:p>
            <a:pPr marL="342900" indent="-3429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Allows drawing various shapes like triangle, rectangle, circle, etc.</a:t>
            </a:r>
          </a:p>
          <a:p>
            <a:pPr marL="342900" indent="-3429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Easy DOCTYPE declaration i.e., &lt;!doctype html&gt;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2742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1368E-32C1-192F-A138-8D88E83B115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25E0BBF-9E1D-868F-18F2-E7095F1D2953}"/>
              </a:ext>
            </a:extLst>
          </p:cNvPr>
          <p:cNvSpPr txBox="1"/>
          <p:nvPr/>
        </p:nvSpPr>
        <p:spPr>
          <a:xfrm>
            <a:off x="196645" y="206477"/>
            <a:ext cx="8259097" cy="6832640"/>
          </a:xfrm>
          <a:prstGeom prst="rect">
            <a:avLst/>
          </a:prstGeom>
          <a:noFill/>
        </p:spPr>
        <p:txBody>
          <a:bodyPr wrap="square" rtlCol="0">
            <a:spAutoFit/>
          </a:bodyPr>
          <a:lstStyle/>
          <a:p>
            <a:r>
              <a:rPr lang="en-IN" sz="2000" b="1" dirty="0">
                <a:solidFill>
                  <a:srgbClr val="C00000"/>
                </a:solidFill>
                <a:latin typeface="Times New Roman" panose="02020603050405020304" pitchFamily="18" charset="0"/>
                <a:cs typeface="Times New Roman" panose="02020603050405020304" pitchFamily="18" charset="0"/>
              </a:rPr>
              <a:t>6 Declare the language</a:t>
            </a:r>
          </a:p>
          <a:p>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should always include the lang attribute inside the &lt;html&gt; tag, to declare the language of the Web page. This is meant to assist search engines and browsers.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following example specifies English as the language</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b="1" dirty="0">
              <a:solidFill>
                <a:srgbClr val="C00000"/>
              </a:solidFill>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7 Use Figures and Captions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HTML includes two elements — &lt;figure&gt; and &lt;figcaption&gt; — which associate a figure of some kind (it could be anything, not necessarily an image) with a figure caption</a:t>
            </a:r>
          </a:p>
          <a:p>
            <a:r>
              <a:rPr lang="en-US" sz="2000" dirty="0">
                <a:latin typeface="Times New Roman" panose="02020603050405020304" pitchFamily="18" charset="0"/>
                <a:cs typeface="Times New Roman" panose="02020603050405020304" pitchFamily="18" charset="0"/>
              </a:rPr>
              <a:t>	</a:t>
            </a:r>
          </a:p>
          <a:p>
            <a:endParaRPr lang="en-IN" dirty="0"/>
          </a:p>
        </p:txBody>
      </p:sp>
      <p:pic>
        <p:nvPicPr>
          <p:cNvPr id="4" name="Picture 3">
            <a:extLst>
              <a:ext uri="{FF2B5EF4-FFF2-40B4-BE49-F238E27FC236}">
                <a16:creationId xmlns:a16="http://schemas.microsoft.com/office/drawing/2014/main" id="{691AB05F-0766-00AE-A7AD-ECC5C5C30B58}"/>
              </a:ext>
            </a:extLst>
          </p:cNvPr>
          <p:cNvPicPr>
            <a:picLocks noChangeAspect="1"/>
          </p:cNvPicPr>
          <p:nvPr/>
        </p:nvPicPr>
        <p:blipFill>
          <a:blip r:embed="rId2"/>
          <a:stretch>
            <a:fillRect/>
          </a:stretch>
        </p:blipFill>
        <p:spPr>
          <a:xfrm>
            <a:off x="295395" y="2444998"/>
            <a:ext cx="2162669" cy="1968004"/>
          </a:xfrm>
          <a:prstGeom prst="rect">
            <a:avLst/>
          </a:prstGeom>
        </p:spPr>
      </p:pic>
    </p:spTree>
    <p:extLst>
      <p:ext uri="{BB962C8B-B14F-4D97-AF65-F5344CB8AC3E}">
        <p14:creationId xmlns:p14="http://schemas.microsoft.com/office/powerpoint/2010/main" val="577231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8C0C0-4216-C9D7-09C2-AB87D981BD7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B2C2315-EB92-88DC-377B-9F18B2B07295}"/>
              </a:ext>
            </a:extLst>
          </p:cNvPr>
          <p:cNvPicPr>
            <a:picLocks noChangeAspect="1"/>
          </p:cNvPicPr>
          <p:nvPr/>
        </p:nvPicPr>
        <p:blipFill>
          <a:blip r:embed="rId2"/>
          <a:stretch>
            <a:fillRect/>
          </a:stretch>
        </p:blipFill>
        <p:spPr>
          <a:xfrm>
            <a:off x="185109" y="272500"/>
            <a:ext cx="7828181" cy="3156500"/>
          </a:xfrm>
          <a:prstGeom prst="rect">
            <a:avLst/>
          </a:prstGeom>
        </p:spPr>
      </p:pic>
      <p:sp>
        <p:nvSpPr>
          <p:cNvPr id="5" name="TextBox 4">
            <a:extLst>
              <a:ext uri="{FF2B5EF4-FFF2-40B4-BE49-F238E27FC236}">
                <a16:creationId xmlns:a16="http://schemas.microsoft.com/office/drawing/2014/main" id="{D95FE89D-824A-FD11-5ADE-2CE9638AE86F}"/>
              </a:ext>
            </a:extLst>
          </p:cNvPr>
          <p:cNvSpPr txBox="1"/>
          <p:nvPr/>
        </p:nvSpPr>
        <p:spPr>
          <a:xfrm>
            <a:off x="185108" y="3669579"/>
            <a:ext cx="8831073" cy="2554545"/>
          </a:xfrm>
          <a:prstGeom prst="rect">
            <a:avLst/>
          </a:prstGeom>
          <a:noFill/>
        </p:spPr>
        <p:txBody>
          <a:bodyPr wrap="square">
            <a:spAutoFit/>
          </a:bodyPr>
          <a:lstStyle/>
          <a:p>
            <a:pPr>
              <a:lnSpc>
                <a:spcPct val="100000"/>
              </a:lnSpc>
            </a:pPr>
            <a:r>
              <a:rPr lang="en-IN" sz="2000" b="1" dirty="0">
                <a:solidFill>
                  <a:srgbClr val="002060"/>
                </a:solidFill>
                <a:latin typeface="Times New Roman" panose="02020603050405020304" pitchFamily="18" charset="0"/>
                <a:cs typeface="Times New Roman" panose="02020603050405020304" pitchFamily="18" charset="0"/>
              </a:rPr>
              <a:t>The W3C Markup Validation Service.</a:t>
            </a:r>
          </a:p>
          <a:p>
            <a:pPr>
              <a:lnSpc>
                <a:spcPct val="100000"/>
              </a:lnSpc>
            </a:pPr>
            <a:endParaRPr lang="en-IN" sz="2000" b="1" dirty="0">
              <a:solidFill>
                <a:srgbClr val="002060"/>
              </a:solidFill>
              <a:latin typeface="Times New Roman" panose="02020603050405020304" pitchFamily="18" charset="0"/>
              <a:cs typeface="Times New Roman" panose="02020603050405020304" pitchFamily="18" charset="0"/>
            </a:endParaRPr>
          </a:p>
          <a:p>
            <a:pPr>
              <a:lnSpc>
                <a:spcPct val="100000"/>
              </a:lnSpc>
            </a:pPr>
            <a:r>
              <a:rPr lang="en-US" sz="2000" dirty="0">
                <a:solidFill>
                  <a:srgbClr val="202122"/>
                </a:solidFill>
                <a:latin typeface="Times New Roman" panose="02020603050405020304" pitchFamily="18" charset="0"/>
                <a:cs typeface="Times New Roman" panose="02020603050405020304" pitchFamily="18" charset="0"/>
              </a:rPr>
              <a:t>The Markup Validation Service is a validator by the World Wide Web Consortium (W3C) that allows Internet users to check pre-HTML5 HTML and XHTML documents for well-formed markup against a document type definition (DTD). </a:t>
            </a:r>
          </a:p>
          <a:p>
            <a:pPr>
              <a:lnSpc>
                <a:spcPct val="100000"/>
              </a:lnSpc>
            </a:pPr>
            <a:endParaRPr lang="en-US" sz="2000" dirty="0">
              <a:solidFill>
                <a:srgbClr val="202122"/>
              </a:solidFill>
              <a:latin typeface="Times New Roman" panose="02020603050405020304" pitchFamily="18" charset="0"/>
              <a:cs typeface="Times New Roman" panose="02020603050405020304" pitchFamily="18" charset="0"/>
            </a:endParaRPr>
          </a:p>
          <a:p>
            <a:pPr>
              <a:lnSpc>
                <a:spcPct val="100000"/>
              </a:lnSpc>
            </a:pPr>
            <a:r>
              <a:rPr lang="en-US" sz="2000" b="0" i="0" dirty="0">
                <a:solidFill>
                  <a:srgbClr val="202122"/>
                </a:solidFill>
                <a:effectLst/>
                <a:latin typeface="Times New Roman" panose="02020603050405020304" pitchFamily="18" charset="0"/>
                <a:cs typeface="Times New Roman" panose="02020603050405020304" pitchFamily="18" charset="0"/>
              </a:rPr>
              <a:t>Markup validation is an important step towards ensuring the technical quality of web pages.</a:t>
            </a:r>
            <a:endParaRPr lang="en-IN"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7988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595F0-626D-B8A5-AD93-AC0C8E87128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0F0EFE5-945E-990B-1A43-D2D46FF6A427}"/>
              </a:ext>
            </a:extLst>
          </p:cNvPr>
          <p:cNvSpPr txBox="1"/>
          <p:nvPr/>
        </p:nvSpPr>
        <p:spPr>
          <a:xfrm>
            <a:off x="265471" y="304799"/>
            <a:ext cx="8613058" cy="6247864"/>
          </a:xfrm>
          <a:prstGeom prst="rect">
            <a:avLst/>
          </a:prstGeom>
          <a:noFill/>
        </p:spPr>
        <p:txBody>
          <a:bodyPr wrap="square" rtlCol="0">
            <a:spAutoFit/>
          </a:bodyPr>
          <a:lstStyle/>
          <a:p>
            <a:r>
              <a:rPr lang="en-IN" sz="2000" b="1" dirty="0">
                <a:solidFill>
                  <a:srgbClr val="002060"/>
                </a:solidFill>
                <a:latin typeface="Times New Roman" panose="02020603050405020304" pitchFamily="18" charset="0"/>
                <a:cs typeface="Times New Roman" panose="02020603050405020304" pitchFamily="18" charset="0"/>
              </a:rPr>
              <a:t>Introduction and Need of CSS</a:t>
            </a:r>
          </a:p>
          <a:p>
            <a:endParaRPr lang="en-IN" sz="2000" dirty="0">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CSS is the language we use to style a Web page.</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CSS stands for Cascading Style Sheets</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CSS describes how HTML elements are to be displayed on screen, paper, or in other media</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CSS saves a lot of work. It can control the layout of multiple web pages all at once</a:t>
            </a:r>
          </a:p>
          <a:p>
            <a:pPr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External stylesheets are stored in CSS files.</a:t>
            </a:r>
          </a:p>
          <a:p>
            <a:pPr algn="l">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algn="l"/>
            <a:r>
              <a:rPr lang="en-US" sz="2000" b="0" i="0" dirty="0">
                <a:solidFill>
                  <a:srgbClr val="000000"/>
                </a:solidFill>
                <a:effectLst/>
                <a:latin typeface="Times New Roman" panose="02020603050405020304" pitchFamily="18" charset="0"/>
                <a:cs typeface="Times New Roman" panose="02020603050405020304" pitchFamily="18" charset="0"/>
              </a:rPr>
              <a:t>HTML was NEVER intended to contain tags for formatting a web page!</a:t>
            </a:r>
          </a:p>
          <a:p>
            <a:pPr algn="l"/>
            <a:r>
              <a:rPr lang="en-US" sz="2000" b="0" i="0" dirty="0">
                <a:solidFill>
                  <a:srgbClr val="000000"/>
                </a:solidFill>
                <a:effectLst/>
                <a:latin typeface="Times New Roman" panose="02020603050405020304" pitchFamily="18" charset="0"/>
                <a:cs typeface="Times New Roman" panose="02020603050405020304" pitchFamily="18" charset="0"/>
              </a:rPr>
              <a:t>HTML was created to describe the content of a web page, like:</a:t>
            </a:r>
          </a:p>
          <a:p>
            <a:pPr algn="l"/>
            <a:r>
              <a:rPr lang="en-US" sz="2000" b="0" i="0" dirty="0">
                <a:solidFill>
                  <a:srgbClr val="000000"/>
                </a:solidFill>
                <a:effectLst/>
                <a:latin typeface="Times New Roman" panose="02020603050405020304" pitchFamily="18" charset="0"/>
                <a:cs typeface="Times New Roman" panose="02020603050405020304" pitchFamily="18" charset="0"/>
              </a:rPr>
              <a:t>&lt;h1&gt;This is a heading&lt;/h1&gt;</a:t>
            </a:r>
          </a:p>
          <a:p>
            <a:pPr algn="l"/>
            <a:r>
              <a:rPr lang="en-US" sz="2000" b="0" i="0" dirty="0">
                <a:solidFill>
                  <a:srgbClr val="000000"/>
                </a:solidFill>
                <a:effectLst/>
                <a:latin typeface="Times New Roman" panose="02020603050405020304" pitchFamily="18" charset="0"/>
                <a:cs typeface="Times New Roman" panose="02020603050405020304" pitchFamily="18" charset="0"/>
              </a:rPr>
              <a:t>&lt;p&gt;This is a paragraph.&lt;/p&gt;</a:t>
            </a:r>
          </a:p>
          <a:p>
            <a:pPr algn="l"/>
            <a:r>
              <a:rPr lang="en-US" sz="2000" b="0" i="0" dirty="0">
                <a:solidFill>
                  <a:srgbClr val="000000"/>
                </a:solidFill>
                <a:effectLst/>
                <a:latin typeface="Times New Roman" panose="02020603050405020304" pitchFamily="18" charset="0"/>
                <a:cs typeface="Times New Roman" panose="02020603050405020304" pitchFamily="18" charset="0"/>
              </a:rPr>
              <a:t>When tags like &lt;font&gt;, and color attributes were added to the HTML 3.2 specification, it started a nightmare for web developers. Development of large websites, where fonts and color information were added to every single page, became a long and expensive process.</a:t>
            </a:r>
          </a:p>
          <a:p>
            <a:pPr algn="l"/>
            <a:r>
              <a:rPr lang="en-US" sz="2000" b="0" i="0" dirty="0">
                <a:solidFill>
                  <a:srgbClr val="000000"/>
                </a:solidFill>
                <a:effectLst/>
                <a:latin typeface="Times New Roman" panose="02020603050405020304" pitchFamily="18" charset="0"/>
                <a:cs typeface="Times New Roman" panose="02020603050405020304" pitchFamily="18" charset="0"/>
              </a:rPr>
              <a:t>To solve this problem, the World Wide Web Consortium (W3C) created CSS.</a:t>
            </a:r>
          </a:p>
          <a:p>
            <a:pPr algn="l"/>
            <a:r>
              <a:rPr lang="en-US" sz="2000" b="0" i="0" dirty="0">
                <a:solidFill>
                  <a:srgbClr val="000000"/>
                </a:solidFill>
                <a:effectLst/>
                <a:latin typeface="Times New Roman" panose="02020603050405020304" pitchFamily="18" charset="0"/>
                <a:cs typeface="Times New Roman" panose="02020603050405020304" pitchFamily="18" charset="0"/>
              </a:rPr>
              <a:t>CSS removed the style formatting from the HTML page!</a:t>
            </a:r>
          </a:p>
        </p:txBody>
      </p:sp>
    </p:spTree>
    <p:extLst>
      <p:ext uri="{BB962C8B-B14F-4D97-AF65-F5344CB8AC3E}">
        <p14:creationId xmlns:p14="http://schemas.microsoft.com/office/powerpoint/2010/main" val="2154555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2FF598-CCEA-4FFD-3B4C-90013D06C780}"/>
              </a:ext>
            </a:extLst>
          </p:cNvPr>
          <p:cNvSpPr txBox="1"/>
          <p:nvPr/>
        </p:nvSpPr>
        <p:spPr>
          <a:xfrm>
            <a:off x="226142" y="245806"/>
            <a:ext cx="8721213" cy="954107"/>
          </a:xfrm>
          <a:prstGeom prst="rect">
            <a:avLst/>
          </a:prstGeom>
          <a:noFill/>
        </p:spPr>
        <p:txBody>
          <a:bodyPr wrap="square" rtlCol="0">
            <a:spAutoFit/>
          </a:bodyPr>
          <a:lstStyle/>
          <a:p>
            <a:r>
              <a:rPr lang="en-IN" sz="2000" b="1" dirty="0">
                <a:solidFill>
                  <a:srgbClr val="C00000"/>
                </a:solidFill>
                <a:latin typeface="Times New Roman" panose="02020603050405020304" pitchFamily="18" charset="0"/>
                <a:cs typeface="Times New Roman" panose="02020603050405020304" pitchFamily="18" charset="0"/>
              </a:rPr>
              <a:t>Need of CSS</a:t>
            </a:r>
          </a:p>
          <a:p>
            <a:endParaRPr lang="en-IN" dirty="0"/>
          </a:p>
          <a:p>
            <a:endParaRPr lang="en-IN" dirty="0"/>
          </a:p>
        </p:txBody>
      </p:sp>
      <p:pic>
        <p:nvPicPr>
          <p:cNvPr id="6" name="Picture 5">
            <a:extLst>
              <a:ext uri="{FF2B5EF4-FFF2-40B4-BE49-F238E27FC236}">
                <a16:creationId xmlns:a16="http://schemas.microsoft.com/office/drawing/2014/main" id="{DB0C8EB5-8F42-C1BB-FE02-2A4EFF8BC9F6}"/>
              </a:ext>
            </a:extLst>
          </p:cNvPr>
          <p:cNvPicPr>
            <a:picLocks noChangeAspect="1"/>
          </p:cNvPicPr>
          <p:nvPr/>
        </p:nvPicPr>
        <p:blipFill>
          <a:blip r:embed="rId2"/>
          <a:stretch>
            <a:fillRect/>
          </a:stretch>
        </p:blipFill>
        <p:spPr>
          <a:xfrm>
            <a:off x="196645" y="796060"/>
            <a:ext cx="8420830" cy="2851708"/>
          </a:xfrm>
          <a:prstGeom prst="rect">
            <a:avLst/>
          </a:prstGeom>
        </p:spPr>
      </p:pic>
      <p:pic>
        <p:nvPicPr>
          <p:cNvPr id="8" name="Picture 7">
            <a:extLst>
              <a:ext uri="{FF2B5EF4-FFF2-40B4-BE49-F238E27FC236}">
                <a16:creationId xmlns:a16="http://schemas.microsoft.com/office/drawing/2014/main" id="{6CD18FCB-4999-394D-0568-CEC413B2CCD2}"/>
              </a:ext>
            </a:extLst>
          </p:cNvPr>
          <p:cNvPicPr>
            <a:picLocks noChangeAspect="1"/>
          </p:cNvPicPr>
          <p:nvPr/>
        </p:nvPicPr>
        <p:blipFill>
          <a:blip r:embed="rId3"/>
          <a:stretch>
            <a:fillRect/>
          </a:stretch>
        </p:blipFill>
        <p:spPr>
          <a:xfrm>
            <a:off x="196645" y="3647768"/>
            <a:ext cx="8308258" cy="3087329"/>
          </a:xfrm>
          <a:prstGeom prst="rect">
            <a:avLst/>
          </a:prstGeom>
        </p:spPr>
      </p:pic>
    </p:spTree>
    <p:extLst>
      <p:ext uri="{BB962C8B-B14F-4D97-AF65-F5344CB8AC3E}">
        <p14:creationId xmlns:p14="http://schemas.microsoft.com/office/powerpoint/2010/main" val="232091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A429D3-119E-09E1-E655-8274077B681D}"/>
              </a:ext>
            </a:extLst>
          </p:cNvPr>
          <p:cNvPicPr>
            <a:picLocks noChangeAspect="1"/>
          </p:cNvPicPr>
          <p:nvPr/>
        </p:nvPicPr>
        <p:blipFill>
          <a:blip r:embed="rId2"/>
          <a:stretch>
            <a:fillRect/>
          </a:stretch>
        </p:blipFill>
        <p:spPr>
          <a:xfrm>
            <a:off x="217618" y="192615"/>
            <a:ext cx="7884163" cy="2225233"/>
          </a:xfrm>
          <a:prstGeom prst="rect">
            <a:avLst/>
          </a:prstGeom>
        </p:spPr>
      </p:pic>
      <p:pic>
        <p:nvPicPr>
          <p:cNvPr id="7" name="Picture 6">
            <a:extLst>
              <a:ext uri="{FF2B5EF4-FFF2-40B4-BE49-F238E27FC236}">
                <a16:creationId xmlns:a16="http://schemas.microsoft.com/office/drawing/2014/main" id="{28FD4BF4-86B8-8CCE-550E-C66F9B2F9D8C}"/>
              </a:ext>
            </a:extLst>
          </p:cNvPr>
          <p:cNvPicPr>
            <a:picLocks noChangeAspect="1"/>
          </p:cNvPicPr>
          <p:nvPr/>
        </p:nvPicPr>
        <p:blipFill>
          <a:blip r:embed="rId3"/>
          <a:stretch>
            <a:fillRect/>
          </a:stretch>
        </p:blipFill>
        <p:spPr>
          <a:xfrm>
            <a:off x="217618" y="2791315"/>
            <a:ext cx="7884162" cy="1648837"/>
          </a:xfrm>
          <a:prstGeom prst="rect">
            <a:avLst/>
          </a:prstGeom>
        </p:spPr>
      </p:pic>
    </p:spTree>
    <p:extLst>
      <p:ext uri="{BB962C8B-B14F-4D97-AF65-F5344CB8AC3E}">
        <p14:creationId xmlns:p14="http://schemas.microsoft.com/office/powerpoint/2010/main" val="27099578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B033E-5C31-7953-46AA-B69A62A6E49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7136263-6873-6182-7FBF-B672113B43B7}"/>
              </a:ext>
            </a:extLst>
          </p:cNvPr>
          <p:cNvSpPr txBox="1"/>
          <p:nvPr/>
        </p:nvSpPr>
        <p:spPr>
          <a:xfrm>
            <a:off x="206477" y="196645"/>
            <a:ext cx="8937523" cy="1569660"/>
          </a:xfrm>
          <a:prstGeom prst="rect">
            <a:avLst/>
          </a:prstGeom>
          <a:noFill/>
        </p:spPr>
        <p:txBody>
          <a:bodyPr wrap="square" rtlCol="0">
            <a:spAutoFit/>
          </a:bodyPr>
          <a:lstStyle/>
          <a:p>
            <a:r>
              <a:rPr lang="en-IN" sz="2000" b="1" dirty="0">
                <a:solidFill>
                  <a:srgbClr val="002060"/>
                </a:solidFill>
                <a:latin typeface="Times New Roman" panose="02020603050405020304" pitchFamily="18" charset="0"/>
                <a:cs typeface="Times New Roman" panose="02020603050405020304" pitchFamily="18" charset="0"/>
              </a:rPr>
              <a:t>Basic Syntax and Structure</a:t>
            </a:r>
          </a:p>
          <a:p>
            <a:endParaRPr lang="en-IN" sz="2000" dirty="0">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A CSS rule consists of a selector and a declaration block.</a:t>
            </a:r>
            <a:endParaRPr lang="en-IN" sz="2000" b="0" i="0" dirty="0">
              <a:solidFill>
                <a:srgbClr val="000000"/>
              </a:solidFill>
              <a:effectLst/>
              <a:latin typeface="Times New Roman" panose="02020603050405020304" pitchFamily="18" charset="0"/>
              <a:cs typeface="Times New Roman" panose="02020603050405020304" pitchFamily="18" charset="0"/>
            </a:endParaRPr>
          </a:p>
          <a:p>
            <a:endParaRPr lang="en-IN" dirty="0">
              <a:solidFill>
                <a:srgbClr val="000000"/>
              </a:solidFill>
              <a:latin typeface="Verdana" panose="020B0604030504040204" pitchFamily="34" charset="0"/>
            </a:endParaRPr>
          </a:p>
          <a:p>
            <a:endParaRPr lang="en-IN" dirty="0"/>
          </a:p>
        </p:txBody>
      </p:sp>
      <p:pic>
        <p:nvPicPr>
          <p:cNvPr id="4" name="Picture 3">
            <a:extLst>
              <a:ext uri="{FF2B5EF4-FFF2-40B4-BE49-F238E27FC236}">
                <a16:creationId xmlns:a16="http://schemas.microsoft.com/office/drawing/2014/main" id="{15D24086-88EB-4A8C-9E53-7AE2E217A0D2}"/>
              </a:ext>
            </a:extLst>
          </p:cNvPr>
          <p:cNvPicPr>
            <a:picLocks noChangeAspect="1"/>
          </p:cNvPicPr>
          <p:nvPr/>
        </p:nvPicPr>
        <p:blipFill>
          <a:blip r:embed="rId2"/>
          <a:stretch>
            <a:fillRect/>
          </a:stretch>
        </p:blipFill>
        <p:spPr>
          <a:xfrm>
            <a:off x="265471" y="1334544"/>
            <a:ext cx="5616427" cy="1172682"/>
          </a:xfrm>
          <a:prstGeom prst="rect">
            <a:avLst/>
          </a:prstGeom>
        </p:spPr>
      </p:pic>
      <p:sp>
        <p:nvSpPr>
          <p:cNvPr id="6" name="TextBox 5">
            <a:extLst>
              <a:ext uri="{FF2B5EF4-FFF2-40B4-BE49-F238E27FC236}">
                <a16:creationId xmlns:a16="http://schemas.microsoft.com/office/drawing/2014/main" id="{CDA352B7-74B8-986E-4741-1D035789E125}"/>
              </a:ext>
            </a:extLst>
          </p:cNvPr>
          <p:cNvSpPr txBox="1"/>
          <p:nvPr/>
        </p:nvSpPr>
        <p:spPr>
          <a:xfrm>
            <a:off x="206477" y="2792208"/>
            <a:ext cx="8613058" cy="2246769"/>
          </a:xfrm>
          <a:prstGeom prst="rect">
            <a:avLst/>
          </a:prstGeom>
          <a:noFill/>
        </p:spPr>
        <p:txBody>
          <a:bodyPr wrap="square">
            <a:spAutoFit/>
          </a:bodyPr>
          <a:lstStyle/>
          <a:p>
            <a:pPr marL="285750" indent="-28575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selector points to the HTML element you want to style.</a:t>
            </a:r>
          </a:p>
          <a:p>
            <a:pPr marL="285750" indent="-28575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declaration block contains one or more declarations separated by semicolons.</a:t>
            </a:r>
          </a:p>
          <a:p>
            <a:pPr marL="285750" indent="-28575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Each declaration includes a CSS property name and a value, separated by a colon.</a:t>
            </a:r>
          </a:p>
          <a:p>
            <a:pPr marL="285750" indent="-28575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Multiple CSS declarations are separated with semicolons, and declaration blocks are surrounded by curly braces.</a:t>
            </a:r>
          </a:p>
        </p:txBody>
      </p:sp>
      <p:pic>
        <p:nvPicPr>
          <p:cNvPr id="8" name="Picture 7">
            <a:extLst>
              <a:ext uri="{FF2B5EF4-FFF2-40B4-BE49-F238E27FC236}">
                <a16:creationId xmlns:a16="http://schemas.microsoft.com/office/drawing/2014/main" id="{B4C2B21C-19E0-6706-0A20-511198A24A17}"/>
              </a:ext>
            </a:extLst>
          </p:cNvPr>
          <p:cNvPicPr>
            <a:picLocks noChangeAspect="1"/>
          </p:cNvPicPr>
          <p:nvPr/>
        </p:nvPicPr>
        <p:blipFill>
          <a:blip r:embed="rId3"/>
          <a:stretch>
            <a:fillRect/>
          </a:stretch>
        </p:blipFill>
        <p:spPr>
          <a:xfrm>
            <a:off x="231057" y="5323959"/>
            <a:ext cx="3249562" cy="1337396"/>
          </a:xfrm>
          <a:prstGeom prst="rect">
            <a:avLst/>
          </a:prstGeom>
        </p:spPr>
      </p:pic>
    </p:spTree>
    <p:extLst>
      <p:ext uri="{BB962C8B-B14F-4D97-AF65-F5344CB8AC3E}">
        <p14:creationId xmlns:p14="http://schemas.microsoft.com/office/powerpoint/2010/main" val="2693935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71485-3C41-C0BE-550D-194DEF4DF3F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A378B10-6D17-86B4-9A63-63F747D630AA}"/>
              </a:ext>
            </a:extLst>
          </p:cNvPr>
          <p:cNvSpPr txBox="1"/>
          <p:nvPr/>
        </p:nvSpPr>
        <p:spPr>
          <a:xfrm>
            <a:off x="285135" y="275303"/>
            <a:ext cx="8563897" cy="4955203"/>
          </a:xfrm>
          <a:prstGeom prst="rect">
            <a:avLst/>
          </a:prstGeom>
          <a:noFill/>
        </p:spPr>
        <p:txBody>
          <a:bodyPr wrap="square" rtlCol="0">
            <a:spAutoFit/>
          </a:bodyPr>
          <a:lstStyle/>
          <a:p>
            <a:r>
              <a:rPr lang="en-IN" sz="2000" b="1" dirty="0">
                <a:solidFill>
                  <a:srgbClr val="002060"/>
                </a:solidFill>
                <a:latin typeface="Times New Roman" panose="02020603050405020304" pitchFamily="18" charset="0"/>
                <a:cs typeface="Times New Roman" panose="02020603050405020304" pitchFamily="18" charset="0"/>
              </a:rPr>
              <a:t>CSS Selectors</a:t>
            </a:r>
          </a:p>
          <a:p>
            <a:endParaRPr lang="en-IN" sz="2000" dirty="0">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A CSS selector selects the HTML element(s) you want to style.</a:t>
            </a: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b="1" i="0" dirty="0">
                <a:solidFill>
                  <a:srgbClr val="C00000"/>
                </a:solidFill>
                <a:effectLst/>
                <a:latin typeface="Times New Roman" panose="02020603050405020304" pitchFamily="18" charset="0"/>
                <a:cs typeface="Times New Roman" panose="02020603050405020304" pitchFamily="18" charset="0"/>
              </a:rPr>
              <a:t>1. The Element Selector</a:t>
            </a:r>
          </a:p>
          <a:p>
            <a:r>
              <a:rPr lang="en-US" sz="2000" b="0" i="0" dirty="0">
                <a:solidFill>
                  <a:srgbClr val="000000"/>
                </a:solidFill>
                <a:effectLst/>
                <a:latin typeface="Times New Roman" panose="02020603050405020304" pitchFamily="18" charset="0"/>
                <a:cs typeface="Times New Roman" panose="02020603050405020304" pitchFamily="18" charset="0"/>
              </a:rPr>
              <a:t>The element selector selects HTML elements based on the element name.</a:t>
            </a:r>
            <a:endParaRPr lang="en-IN" sz="2000" b="0" i="0" dirty="0">
              <a:solidFill>
                <a:srgbClr val="000000"/>
              </a:solidFill>
              <a:effectLst/>
              <a:latin typeface="Times New Roman" panose="02020603050405020304" pitchFamily="18" charset="0"/>
              <a:cs typeface="Times New Roman" panose="02020603050405020304" pitchFamily="18" charset="0"/>
            </a:endParaRPr>
          </a:p>
          <a:p>
            <a:endParaRPr lang="en-IN" dirty="0">
              <a:solidFill>
                <a:srgbClr val="000000"/>
              </a:solidFill>
              <a:latin typeface="Verdana" panose="020B0604030504040204" pitchFamily="34" charset="0"/>
            </a:endParaRPr>
          </a:p>
          <a:p>
            <a:endParaRPr lang="en-IN" dirty="0"/>
          </a:p>
        </p:txBody>
      </p:sp>
      <p:pic>
        <p:nvPicPr>
          <p:cNvPr id="4" name="Picture 3">
            <a:extLst>
              <a:ext uri="{FF2B5EF4-FFF2-40B4-BE49-F238E27FC236}">
                <a16:creationId xmlns:a16="http://schemas.microsoft.com/office/drawing/2014/main" id="{1C6665FD-A3F9-F906-744B-A396AC8EA2FB}"/>
              </a:ext>
            </a:extLst>
          </p:cNvPr>
          <p:cNvPicPr>
            <a:picLocks noChangeAspect="1"/>
          </p:cNvPicPr>
          <p:nvPr/>
        </p:nvPicPr>
        <p:blipFill>
          <a:blip r:embed="rId2"/>
          <a:stretch>
            <a:fillRect/>
          </a:stretch>
        </p:blipFill>
        <p:spPr>
          <a:xfrm>
            <a:off x="285135" y="1384846"/>
            <a:ext cx="8032955" cy="2135102"/>
          </a:xfrm>
          <a:prstGeom prst="rect">
            <a:avLst/>
          </a:prstGeom>
        </p:spPr>
      </p:pic>
      <p:pic>
        <p:nvPicPr>
          <p:cNvPr id="6" name="Picture 5">
            <a:extLst>
              <a:ext uri="{FF2B5EF4-FFF2-40B4-BE49-F238E27FC236}">
                <a16:creationId xmlns:a16="http://schemas.microsoft.com/office/drawing/2014/main" id="{31590D91-9536-51BE-8A63-92C23AE138C2}"/>
              </a:ext>
            </a:extLst>
          </p:cNvPr>
          <p:cNvPicPr>
            <a:picLocks noChangeAspect="1"/>
          </p:cNvPicPr>
          <p:nvPr/>
        </p:nvPicPr>
        <p:blipFill>
          <a:blip r:embed="rId3"/>
          <a:stretch>
            <a:fillRect/>
          </a:stretch>
        </p:blipFill>
        <p:spPr>
          <a:xfrm>
            <a:off x="285135" y="5021201"/>
            <a:ext cx="7079226" cy="1539373"/>
          </a:xfrm>
          <a:prstGeom prst="rect">
            <a:avLst/>
          </a:prstGeom>
        </p:spPr>
      </p:pic>
    </p:spTree>
    <p:extLst>
      <p:ext uri="{BB962C8B-B14F-4D97-AF65-F5344CB8AC3E}">
        <p14:creationId xmlns:p14="http://schemas.microsoft.com/office/powerpoint/2010/main" val="1065387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A589D-221C-B8E6-68FB-E5775A15E2D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4675A03-4F79-915F-7AA0-5C4084B26B2D}"/>
              </a:ext>
            </a:extLst>
          </p:cNvPr>
          <p:cNvSpPr txBox="1"/>
          <p:nvPr/>
        </p:nvSpPr>
        <p:spPr>
          <a:xfrm>
            <a:off x="172064" y="169362"/>
            <a:ext cx="8971936" cy="6350456"/>
          </a:xfrm>
          <a:prstGeom prst="rect">
            <a:avLst/>
          </a:prstGeom>
          <a:noFill/>
        </p:spPr>
        <p:txBody>
          <a:bodyPr wrap="square">
            <a:spAutoFit/>
          </a:bodyPr>
          <a:lstStyle/>
          <a:p>
            <a:pPr algn="l">
              <a:spcBef>
                <a:spcPts val="750"/>
              </a:spcBef>
              <a:spcAft>
                <a:spcPts val="750"/>
              </a:spcAft>
            </a:pPr>
            <a:r>
              <a:rPr lang="en-US" sz="2000" b="1" i="0" dirty="0">
                <a:solidFill>
                  <a:srgbClr val="C00000"/>
                </a:solidFill>
                <a:effectLst/>
                <a:latin typeface="Times New Roman" panose="02020603050405020304" pitchFamily="18" charset="0"/>
                <a:cs typeface="Times New Roman" panose="02020603050405020304" pitchFamily="18" charset="0"/>
              </a:rPr>
              <a:t>2. The CSS id Selector</a:t>
            </a: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id selector uses the id attribute of an HTML element to select a specific element.</a:t>
            </a: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id of an element is unique within a page, so the id selector is used to select one unique element!</a:t>
            </a: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To select an element with a specific id, write a hash (#) character, followed by the id of the element.</a:t>
            </a:r>
          </a:p>
          <a:p>
            <a:pPr marL="342900" indent="-342900" algn="l">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algn="l"/>
            <a:r>
              <a:rPr lang="en-US" sz="2000" b="1" i="0" dirty="0">
                <a:solidFill>
                  <a:srgbClr val="C00000"/>
                </a:solidFill>
                <a:effectLst/>
                <a:latin typeface="Times New Roman" panose="02020603050405020304" pitchFamily="18" charset="0"/>
                <a:cs typeface="Times New Roman" panose="02020603050405020304" pitchFamily="18" charset="0"/>
              </a:rPr>
              <a:t>3. The CSS class selector</a:t>
            </a:r>
          </a:p>
          <a:p>
            <a:pPr algn="l"/>
            <a:endParaRPr lang="en-US" sz="2000" dirty="0">
              <a:solidFill>
                <a:srgbClr val="000000"/>
              </a:solidFill>
              <a:latin typeface="Times New Roman" panose="02020603050405020304" pitchFamily="18" charset="0"/>
              <a:cs typeface="Times New Roman" panose="02020603050405020304" pitchFamily="18" charset="0"/>
            </a:endParaRPr>
          </a:p>
          <a:p>
            <a:pPr algn="l"/>
            <a:r>
              <a:rPr lang="en-US" sz="2000" b="0" i="0" dirty="0">
                <a:solidFill>
                  <a:srgbClr val="000000"/>
                </a:solidFill>
                <a:effectLst/>
                <a:latin typeface="Times New Roman" panose="02020603050405020304" pitchFamily="18" charset="0"/>
                <a:cs typeface="Times New Roman" panose="02020603050405020304" pitchFamily="18" charset="0"/>
              </a:rPr>
              <a:t>The class selector selects HTML elements with a specific class attribute.</a:t>
            </a:r>
          </a:p>
          <a:p>
            <a:pPr algn="l"/>
            <a:r>
              <a:rPr lang="en-US" sz="2000" b="0" i="0" dirty="0">
                <a:solidFill>
                  <a:srgbClr val="000000"/>
                </a:solidFill>
                <a:effectLst/>
                <a:latin typeface="Times New Roman" panose="02020603050405020304" pitchFamily="18" charset="0"/>
                <a:cs typeface="Times New Roman" panose="02020603050405020304" pitchFamily="18" charset="0"/>
              </a:rPr>
              <a:t>To select elements with a specific class, write a period (.) character, followed by the class name.</a:t>
            </a: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175B9D-4A21-0590-B897-74C4C824A245}"/>
              </a:ext>
            </a:extLst>
          </p:cNvPr>
          <p:cNvPicPr>
            <a:picLocks noChangeAspect="1"/>
          </p:cNvPicPr>
          <p:nvPr/>
        </p:nvPicPr>
        <p:blipFill>
          <a:blip r:embed="rId2"/>
          <a:stretch>
            <a:fillRect/>
          </a:stretch>
        </p:blipFill>
        <p:spPr>
          <a:xfrm>
            <a:off x="250737" y="2589261"/>
            <a:ext cx="5864928" cy="1750017"/>
          </a:xfrm>
          <a:prstGeom prst="rect">
            <a:avLst/>
          </a:prstGeom>
        </p:spPr>
      </p:pic>
    </p:spTree>
    <p:extLst>
      <p:ext uri="{BB962C8B-B14F-4D97-AF65-F5344CB8AC3E}">
        <p14:creationId xmlns:p14="http://schemas.microsoft.com/office/powerpoint/2010/main" val="34686803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AEFD2-33D8-F78A-9CA3-4A0434B13E3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5589CAC-A056-95C0-782E-02770AC3D023}"/>
              </a:ext>
            </a:extLst>
          </p:cNvPr>
          <p:cNvPicPr>
            <a:picLocks noChangeAspect="1"/>
          </p:cNvPicPr>
          <p:nvPr/>
        </p:nvPicPr>
        <p:blipFill>
          <a:blip r:embed="rId2"/>
          <a:stretch>
            <a:fillRect/>
          </a:stretch>
        </p:blipFill>
        <p:spPr>
          <a:xfrm>
            <a:off x="196860" y="254832"/>
            <a:ext cx="6744714" cy="1711619"/>
          </a:xfrm>
          <a:prstGeom prst="rect">
            <a:avLst/>
          </a:prstGeom>
        </p:spPr>
      </p:pic>
      <p:sp>
        <p:nvSpPr>
          <p:cNvPr id="5" name="TextBox 4">
            <a:extLst>
              <a:ext uri="{FF2B5EF4-FFF2-40B4-BE49-F238E27FC236}">
                <a16:creationId xmlns:a16="http://schemas.microsoft.com/office/drawing/2014/main" id="{34BDF1F2-E747-15E9-C081-4FDC6577F229}"/>
              </a:ext>
            </a:extLst>
          </p:cNvPr>
          <p:cNvSpPr txBox="1"/>
          <p:nvPr/>
        </p:nvSpPr>
        <p:spPr>
          <a:xfrm>
            <a:off x="103238" y="2114386"/>
            <a:ext cx="8873613" cy="400110"/>
          </a:xfrm>
          <a:prstGeom prst="rect">
            <a:avLst/>
          </a:prstGeom>
          <a:noFill/>
        </p:spPr>
        <p:txBody>
          <a:bodyPr wrap="square">
            <a:sp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You can also specify that only specific HTML elements should be affected by a class.</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D051AAC-5DA6-BF5C-18AB-9AB45EA6782B}"/>
              </a:ext>
            </a:extLst>
          </p:cNvPr>
          <p:cNvPicPr>
            <a:picLocks noChangeAspect="1"/>
          </p:cNvPicPr>
          <p:nvPr/>
        </p:nvPicPr>
        <p:blipFill>
          <a:blip r:embed="rId3"/>
          <a:stretch>
            <a:fillRect/>
          </a:stretch>
        </p:blipFill>
        <p:spPr>
          <a:xfrm>
            <a:off x="318602" y="2753479"/>
            <a:ext cx="2286945" cy="1189256"/>
          </a:xfrm>
          <a:prstGeom prst="rect">
            <a:avLst/>
          </a:prstGeom>
        </p:spPr>
      </p:pic>
      <p:sp>
        <p:nvSpPr>
          <p:cNvPr id="9" name="TextBox 8">
            <a:extLst>
              <a:ext uri="{FF2B5EF4-FFF2-40B4-BE49-F238E27FC236}">
                <a16:creationId xmlns:a16="http://schemas.microsoft.com/office/drawing/2014/main" id="{C97B8832-5728-F668-AE83-2515B81C89E4}"/>
              </a:ext>
            </a:extLst>
          </p:cNvPr>
          <p:cNvSpPr txBox="1"/>
          <p:nvPr/>
        </p:nvSpPr>
        <p:spPr>
          <a:xfrm>
            <a:off x="196860" y="4181718"/>
            <a:ext cx="7875424" cy="400110"/>
          </a:xfrm>
          <a:prstGeom prst="rect">
            <a:avLst/>
          </a:prstGeom>
          <a:noFill/>
        </p:spPr>
        <p:txBody>
          <a:bodyPr wrap="square">
            <a:sp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HTML elements can also refer to more than one class.</a:t>
            </a:r>
            <a:endParaRPr lang="en-IN"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AD32108-7C49-57D4-6C30-BDF782437FCA}"/>
              </a:ext>
            </a:extLst>
          </p:cNvPr>
          <p:cNvPicPr>
            <a:picLocks noChangeAspect="1"/>
          </p:cNvPicPr>
          <p:nvPr/>
        </p:nvPicPr>
        <p:blipFill>
          <a:blip r:embed="rId4"/>
          <a:stretch>
            <a:fillRect/>
          </a:stretch>
        </p:blipFill>
        <p:spPr>
          <a:xfrm>
            <a:off x="318602" y="4919532"/>
            <a:ext cx="7753682" cy="1107641"/>
          </a:xfrm>
          <a:prstGeom prst="rect">
            <a:avLst/>
          </a:prstGeom>
        </p:spPr>
      </p:pic>
    </p:spTree>
    <p:extLst>
      <p:ext uri="{BB962C8B-B14F-4D97-AF65-F5344CB8AC3E}">
        <p14:creationId xmlns:p14="http://schemas.microsoft.com/office/powerpoint/2010/main" val="5059080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5630D-FBA8-4862-43A9-7FC7697D0AF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23EAD6C-5302-1952-96A7-BA292E4E2DA9}"/>
              </a:ext>
            </a:extLst>
          </p:cNvPr>
          <p:cNvSpPr txBox="1"/>
          <p:nvPr/>
        </p:nvSpPr>
        <p:spPr>
          <a:xfrm>
            <a:off x="132734" y="191570"/>
            <a:ext cx="8863781" cy="6350456"/>
          </a:xfrm>
          <a:prstGeom prst="rect">
            <a:avLst/>
          </a:prstGeom>
          <a:noFill/>
        </p:spPr>
        <p:txBody>
          <a:bodyPr wrap="square">
            <a:spAutoFit/>
          </a:bodyPr>
          <a:lstStyle/>
          <a:p>
            <a:pPr algn="l">
              <a:spcBef>
                <a:spcPts val="750"/>
              </a:spcBef>
              <a:spcAft>
                <a:spcPts val="750"/>
              </a:spcAft>
            </a:pPr>
            <a:r>
              <a:rPr lang="en-US" sz="2000" b="1" i="0" dirty="0">
                <a:solidFill>
                  <a:srgbClr val="C00000"/>
                </a:solidFill>
                <a:effectLst/>
                <a:latin typeface="Times New Roman" panose="02020603050405020304" pitchFamily="18" charset="0"/>
                <a:cs typeface="Times New Roman" panose="02020603050405020304" pitchFamily="18" charset="0"/>
              </a:rPr>
              <a:t>4,The CSS Grouping Selector</a:t>
            </a:r>
          </a:p>
          <a:p>
            <a:pPr algn="l"/>
            <a:r>
              <a:rPr lang="en-US" sz="2000" b="0" i="0" dirty="0">
                <a:solidFill>
                  <a:srgbClr val="000000"/>
                </a:solidFill>
                <a:effectLst/>
                <a:latin typeface="Times New Roman" panose="02020603050405020304" pitchFamily="18" charset="0"/>
                <a:cs typeface="Times New Roman" panose="02020603050405020304" pitchFamily="18" charset="0"/>
              </a:rPr>
              <a:t>The grouping selector selects all the HTML elements with the same style definitions.</a:t>
            </a:r>
          </a:p>
          <a:p>
            <a:pPr algn="l"/>
            <a:r>
              <a:rPr lang="en-US" sz="2000" b="0" i="0" dirty="0">
                <a:solidFill>
                  <a:srgbClr val="000000"/>
                </a:solidFill>
                <a:effectLst/>
                <a:latin typeface="Times New Roman" panose="02020603050405020304" pitchFamily="18" charset="0"/>
                <a:cs typeface="Times New Roman" panose="02020603050405020304" pitchFamily="18" charset="0"/>
              </a:rPr>
              <a:t>Look at the following CSS code (the h1, h2, and p elements have the same style definitions):</a:t>
            </a:r>
          </a:p>
          <a:p>
            <a:pPr algn="l"/>
            <a:endParaRPr lang="en-US" sz="2000" dirty="0">
              <a:solidFill>
                <a:srgbClr val="000000"/>
              </a:solidFill>
              <a:latin typeface="Times New Roman" panose="02020603050405020304" pitchFamily="18" charset="0"/>
              <a:cs typeface="Times New Roman" panose="02020603050405020304" pitchFamily="18" charset="0"/>
            </a:endParaRP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endParaRPr lang="en-US" sz="2000" dirty="0">
              <a:solidFill>
                <a:srgbClr val="000000"/>
              </a:solidFill>
              <a:latin typeface="Times New Roman" panose="02020603050405020304" pitchFamily="18" charset="0"/>
              <a:cs typeface="Times New Roman" panose="02020603050405020304" pitchFamily="18" charset="0"/>
            </a:endParaRP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endParaRPr lang="en-US" sz="2000" dirty="0">
              <a:solidFill>
                <a:srgbClr val="000000"/>
              </a:solidFill>
              <a:latin typeface="Times New Roman" panose="02020603050405020304" pitchFamily="18" charset="0"/>
              <a:cs typeface="Times New Roman" panose="02020603050405020304" pitchFamily="18" charset="0"/>
            </a:endParaRP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endParaRPr lang="en-US" sz="2000" dirty="0">
              <a:solidFill>
                <a:srgbClr val="000000"/>
              </a:solidFill>
              <a:latin typeface="Times New Roman" panose="02020603050405020304" pitchFamily="18" charset="0"/>
              <a:cs typeface="Times New Roman" panose="02020603050405020304" pitchFamily="18" charset="0"/>
            </a:endParaRP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endParaRPr lang="en-US" sz="2000" dirty="0">
              <a:solidFill>
                <a:srgbClr val="000000"/>
              </a:solidFill>
              <a:latin typeface="Times New Roman" panose="02020603050405020304" pitchFamily="18" charset="0"/>
              <a:cs typeface="Times New Roman" panose="02020603050405020304" pitchFamily="18" charset="0"/>
            </a:endParaRP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endParaRPr lang="en-US" sz="2000" dirty="0">
              <a:solidFill>
                <a:srgbClr val="000000"/>
              </a:solidFill>
              <a:latin typeface="Times New Roman" panose="02020603050405020304" pitchFamily="18" charset="0"/>
              <a:cs typeface="Times New Roman" panose="02020603050405020304" pitchFamily="18" charset="0"/>
            </a:endParaRP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r>
              <a:rPr lang="en-US" sz="2000" b="0" i="0" dirty="0">
                <a:solidFill>
                  <a:srgbClr val="000000"/>
                </a:solidFill>
                <a:effectLst/>
                <a:latin typeface="Times New Roman" panose="02020603050405020304" pitchFamily="18" charset="0"/>
                <a:cs typeface="Times New Roman" panose="02020603050405020304" pitchFamily="18" charset="0"/>
              </a:rPr>
              <a:t>It will be better to group the selectors, to minimize the code.</a:t>
            </a:r>
          </a:p>
          <a:p>
            <a:pPr algn="l"/>
            <a:r>
              <a:rPr lang="en-US" sz="2000" b="0" i="0" dirty="0">
                <a:solidFill>
                  <a:srgbClr val="000000"/>
                </a:solidFill>
                <a:effectLst/>
                <a:latin typeface="Times New Roman" panose="02020603050405020304" pitchFamily="18" charset="0"/>
                <a:cs typeface="Times New Roman" panose="02020603050405020304" pitchFamily="18" charset="0"/>
              </a:rPr>
              <a:t>To group selectors, separate each selector with a comma.</a:t>
            </a: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D36A7C-EECD-E9A0-AF74-C24C133A5EF7}"/>
              </a:ext>
            </a:extLst>
          </p:cNvPr>
          <p:cNvPicPr>
            <a:picLocks noChangeAspect="1"/>
          </p:cNvPicPr>
          <p:nvPr/>
        </p:nvPicPr>
        <p:blipFill>
          <a:blip r:embed="rId2"/>
          <a:stretch>
            <a:fillRect/>
          </a:stretch>
        </p:blipFill>
        <p:spPr>
          <a:xfrm>
            <a:off x="262061" y="1762428"/>
            <a:ext cx="2795771" cy="3170195"/>
          </a:xfrm>
          <a:prstGeom prst="rect">
            <a:avLst/>
          </a:prstGeom>
        </p:spPr>
      </p:pic>
      <p:pic>
        <p:nvPicPr>
          <p:cNvPr id="7" name="Picture 6">
            <a:extLst>
              <a:ext uri="{FF2B5EF4-FFF2-40B4-BE49-F238E27FC236}">
                <a16:creationId xmlns:a16="http://schemas.microsoft.com/office/drawing/2014/main" id="{940D1213-6F71-D90D-6DC3-1F26DBC3B38E}"/>
              </a:ext>
            </a:extLst>
          </p:cNvPr>
          <p:cNvPicPr>
            <a:picLocks noChangeAspect="1"/>
          </p:cNvPicPr>
          <p:nvPr/>
        </p:nvPicPr>
        <p:blipFill>
          <a:blip r:embed="rId3"/>
          <a:stretch>
            <a:fillRect/>
          </a:stretch>
        </p:blipFill>
        <p:spPr>
          <a:xfrm>
            <a:off x="5068811" y="1809131"/>
            <a:ext cx="2795771" cy="1396185"/>
          </a:xfrm>
          <a:prstGeom prst="rect">
            <a:avLst/>
          </a:prstGeom>
        </p:spPr>
      </p:pic>
    </p:spTree>
    <p:extLst>
      <p:ext uri="{BB962C8B-B14F-4D97-AF65-F5344CB8AC3E}">
        <p14:creationId xmlns:p14="http://schemas.microsoft.com/office/powerpoint/2010/main" val="239050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43E93-587C-551C-E8FC-5B8D3359649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0E13EFC-94CA-1E34-C24A-7517C6A8864B}"/>
              </a:ext>
            </a:extLst>
          </p:cNvPr>
          <p:cNvSpPr txBox="1"/>
          <p:nvPr/>
        </p:nvSpPr>
        <p:spPr>
          <a:xfrm>
            <a:off x="403123" y="265471"/>
            <a:ext cx="8544232" cy="5601533"/>
          </a:xfrm>
          <a:prstGeom prst="rect">
            <a:avLst/>
          </a:prstGeom>
          <a:noFill/>
        </p:spPr>
        <p:txBody>
          <a:bodyPr wrap="square" rtlCol="0">
            <a:spAutoFit/>
          </a:bodyPr>
          <a:lstStyle/>
          <a:p>
            <a:r>
              <a:rPr lang="en-IN" sz="2000" b="1" dirty="0">
                <a:solidFill>
                  <a:srgbClr val="002060"/>
                </a:solidFill>
                <a:latin typeface="Times New Roman" panose="02020603050405020304" pitchFamily="18" charset="0"/>
                <a:cs typeface="Times New Roman" panose="02020603050405020304" pitchFamily="18" charset="0"/>
              </a:rPr>
              <a:t>What is a HTML element?</a:t>
            </a:r>
          </a:p>
          <a:p>
            <a:endParaRPr lang="en-IN" sz="2000" dirty="0">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An HTML element is defined by a start tag, some content, and an end tag:</a:t>
            </a:r>
            <a:endParaRPr lang="en-IN" sz="2000" b="0" i="0" dirty="0">
              <a:solidFill>
                <a:srgbClr val="000000"/>
              </a:solidFill>
              <a:effectLst/>
              <a:latin typeface="Times New Roman" panose="02020603050405020304" pitchFamily="18" charset="0"/>
              <a:cs typeface="Times New Roman" panose="02020603050405020304" pitchFamily="18" charset="0"/>
            </a:endParaRPr>
          </a:p>
          <a:p>
            <a:r>
              <a:rPr lang="en-IN" sz="2000" dirty="0">
                <a:solidFill>
                  <a:srgbClr val="000000"/>
                </a:solidFill>
                <a:latin typeface="Times New Roman" panose="02020603050405020304" pitchFamily="18" charset="0"/>
                <a:cs typeface="Times New Roman" panose="02020603050405020304" pitchFamily="18" charset="0"/>
              </a:rPr>
              <a:t>Some Html elements do not have content, they are called empty elements, they don’t have end tags.</a:t>
            </a:r>
          </a:p>
          <a:p>
            <a:endParaRPr lang="en-IN" sz="2000" dirty="0">
              <a:solidFill>
                <a:srgbClr val="000000"/>
              </a:solidFill>
              <a:latin typeface="Times New Roman" panose="02020603050405020304" pitchFamily="18" charset="0"/>
              <a:cs typeface="Times New Roman" panose="02020603050405020304" pitchFamily="18" charset="0"/>
            </a:endParaRPr>
          </a:p>
          <a:p>
            <a:endParaRPr lang="en-IN" sz="2000" dirty="0">
              <a:solidFill>
                <a:srgbClr val="000000"/>
              </a:solidFill>
              <a:latin typeface="Times New Roman" panose="02020603050405020304" pitchFamily="18" charset="0"/>
              <a:cs typeface="Times New Roman" panose="02020603050405020304" pitchFamily="18" charset="0"/>
            </a:endParaRPr>
          </a:p>
          <a:p>
            <a:endParaRPr lang="en-IN" sz="2000" dirty="0">
              <a:solidFill>
                <a:srgbClr val="000000"/>
              </a:solidFill>
              <a:latin typeface="Times New Roman" panose="02020603050405020304" pitchFamily="18" charset="0"/>
              <a:cs typeface="Times New Roman" panose="02020603050405020304" pitchFamily="18" charset="0"/>
            </a:endParaRPr>
          </a:p>
          <a:p>
            <a:endParaRPr lang="en-IN" sz="2000" dirty="0">
              <a:solidFill>
                <a:srgbClr val="000000"/>
              </a:solidFill>
              <a:latin typeface="Times New Roman" panose="02020603050405020304" pitchFamily="18" charset="0"/>
              <a:cs typeface="Times New Roman" panose="02020603050405020304" pitchFamily="18" charset="0"/>
            </a:endParaRPr>
          </a:p>
          <a:p>
            <a:endParaRPr lang="en-IN" sz="2000" dirty="0">
              <a:solidFill>
                <a:srgbClr val="000000"/>
              </a:solidFill>
              <a:latin typeface="Times New Roman" panose="02020603050405020304" pitchFamily="18" charset="0"/>
              <a:cs typeface="Times New Roman" panose="02020603050405020304" pitchFamily="18" charset="0"/>
            </a:endParaRPr>
          </a:p>
          <a:p>
            <a:endParaRPr lang="en-IN" sz="2000" dirty="0">
              <a:solidFill>
                <a:srgbClr val="000000"/>
              </a:solidFill>
              <a:latin typeface="Times New Roman" panose="02020603050405020304" pitchFamily="18" charset="0"/>
              <a:cs typeface="Times New Roman" panose="02020603050405020304" pitchFamily="18" charset="0"/>
            </a:endParaRPr>
          </a:p>
          <a:p>
            <a:r>
              <a:rPr lang="en-IN" sz="2000" b="1" dirty="0">
                <a:solidFill>
                  <a:srgbClr val="002060"/>
                </a:solidFill>
                <a:latin typeface="Times New Roman" panose="02020603050405020304" pitchFamily="18" charset="0"/>
                <a:cs typeface="Times New Roman" panose="02020603050405020304" pitchFamily="18" charset="0"/>
              </a:rPr>
              <a:t>What is the purpose of web browser?</a:t>
            </a:r>
          </a:p>
          <a:p>
            <a:endParaRPr lang="en-IN" sz="2000" dirty="0">
              <a:solidFill>
                <a:srgbClr val="000000"/>
              </a:solidFill>
              <a:latin typeface="Times New Roman" panose="02020603050405020304" pitchFamily="18" charset="0"/>
              <a:cs typeface="Times New Roman" panose="02020603050405020304" pitchFamily="18" charset="0"/>
            </a:endParaRPr>
          </a:p>
          <a:p>
            <a:pPr algn="l"/>
            <a:r>
              <a:rPr lang="en-US" sz="2000" b="0" i="0" dirty="0">
                <a:solidFill>
                  <a:srgbClr val="000000"/>
                </a:solidFill>
                <a:effectLst/>
                <a:latin typeface="Times New Roman" panose="02020603050405020304" pitchFamily="18" charset="0"/>
                <a:cs typeface="Times New Roman" panose="02020603050405020304" pitchFamily="18" charset="0"/>
              </a:rPr>
              <a:t>The purpose of a web browser (Chrome, Edge, Firefox, Safari) is to read HTML documents and display them correctly.</a:t>
            </a:r>
          </a:p>
          <a:p>
            <a:pPr algn="l"/>
            <a:r>
              <a:rPr lang="en-US" sz="2000" b="0" i="0" dirty="0">
                <a:solidFill>
                  <a:srgbClr val="000000"/>
                </a:solidFill>
                <a:effectLst/>
                <a:latin typeface="Times New Roman" panose="02020603050405020304" pitchFamily="18" charset="0"/>
                <a:cs typeface="Times New Roman" panose="02020603050405020304" pitchFamily="18" charset="0"/>
              </a:rPr>
              <a:t>A browser does not display the HTML tags, but uses them to determine how to display the document</a:t>
            </a:r>
          </a:p>
          <a:p>
            <a:endParaRPr lang="en-IN" dirty="0">
              <a:solidFill>
                <a:srgbClr val="000000"/>
              </a:solidFill>
              <a:latin typeface="Verdana" panose="020B0604030504040204" pitchFamily="34" charset="0"/>
            </a:endParaRPr>
          </a:p>
        </p:txBody>
      </p:sp>
      <p:pic>
        <p:nvPicPr>
          <p:cNvPr id="4" name="Picture 3">
            <a:extLst>
              <a:ext uri="{FF2B5EF4-FFF2-40B4-BE49-F238E27FC236}">
                <a16:creationId xmlns:a16="http://schemas.microsoft.com/office/drawing/2014/main" id="{3CA0F9F2-E14F-E5D0-55B8-4DD257188D51}"/>
              </a:ext>
            </a:extLst>
          </p:cNvPr>
          <p:cNvPicPr>
            <a:picLocks noChangeAspect="1"/>
          </p:cNvPicPr>
          <p:nvPr/>
        </p:nvPicPr>
        <p:blipFill>
          <a:blip r:embed="rId2"/>
          <a:stretch>
            <a:fillRect/>
          </a:stretch>
        </p:blipFill>
        <p:spPr>
          <a:xfrm>
            <a:off x="403123" y="1889627"/>
            <a:ext cx="8016935" cy="1539373"/>
          </a:xfrm>
          <a:prstGeom prst="rect">
            <a:avLst/>
          </a:prstGeom>
        </p:spPr>
      </p:pic>
    </p:spTree>
    <p:extLst>
      <p:ext uri="{BB962C8B-B14F-4D97-AF65-F5344CB8AC3E}">
        <p14:creationId xmlns:p14="http://schemas.microsoft.com/office/powerpoint/2010/main" val="41197491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948F1-1F88-89DD-A674-B090293CA31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D72B2D2-8829-13A6-284D-8053475F0516}"/>
              </a:ext>
            </a:extLst>
          </p:cNvPr>
          <p:cNvSpPr txBox="1"/>
          <p:nvPr/>
        </p:nvSpPr>
        <p:spPr>
          <a:xfrm>
            <a:off x="211393" y="155633"/>
            <a:ext cx="8608141" cy="810478"/>
          </a:xfrm>
          <a:prstGeom prst="rect">
            <a:avLst/>
          </a:prstGeom>
          <a:noFill/>
        </p:spPr>
        <p:txBody>
          <a:bodyPr wrap="square">
            <a:spAutoFit/>
          </a:bodyPr>
          <a:lstStyle/>
          <a:p>
            <a:pPr algn="l">
              <a:spcBef>
                <a:spcPts val="750"/>
              </a:spcBef>
              <a:spcAft>
                <a:spcPts val="750"/>
              </a:spcAft>
            </a:pPr>
            <a:r>
              <a:rPr lang="en-US" sz="2000" b="1" i="0" dirty="0">
                <a:solidFill>
                  <a:srgbClr val="C00000"/>
                </a:solidFill>
                <a:effectLst/>
                <a:latin typeface="Times New Roman" panose="02020603050405020304" pitchFamily="18" charset="0"/>
                <a:cs typeface="Times New Roman" panose="02020603050405020304" pitchFamily="18" charset="0"/>
              </a:rPr>
              <a:t>5. The CSS Universal Selector</a:t>
            </a:r>
          </a:p>
          <a:p>
            <a:pPr algn="l"/>
            <a:r>
              <a:rPr lang="en-US" sz="2000" b="0" i="0" dirty="0">
                <a:solidFill>
                  <a:srgbClr val="000000"/>
                </a:solidFill>
                <a:effectLst/>
                <a:latin typeface="Times New Roman" panose="02020603050405020304" pitchFamily="18" charset="0"/>
                <a:cs typeface="Times New Roman" panose="02020603050405020304" pitchFamily="18" charset="0"/>
              </a:rPr>
              <a:t>The universal selector (*) selects all HTML elements on the page.</a:t>
            </a:r>
          </a:p>
        </p:txBody>
      </p:sp>
      <p:pic>
        <p:nvPicPr>
          <p:cNvPr id="5" name="Picture 4">
            <a:extLst>
              <a:ext uri="{FF2B5EF4-FFF2-40B4-BE49-F238E27FC236}">
                <a16:creationId xmlns:a16="http://schemas.microsoft.com/office/drawing/2014/main" id="{E2AD44DB-0505-A38B-1745-E0F51D98B0B3}"/>
              </a:ext>
            </a:extLst>
          </p:cNvPr>
          <p:cNvPicPr>
            <a:picLocks noChangeAspect="1"/>
          </p:cNvPicPr>
          <p:nvPr/>
        </p:nvPicPr>
        <p:blipFill>
          <a:blip r:embed="rId2"/>
          <a:stretch>
            <a:fillRect/>
          </a:stretch>
        </p:blipFill>
        <p:spPr>
          <a:xfrm>
            <a:off x="308772" y="1183248"/>
            <a:ext cx="5531589" cy="1463167"/>
          </a:xfrm>
          <a:prstGeom prst="rect">
            <a:avLst/>
          </a:prstGeom>
        </p:spPr>
      </p:pic>
      <p:pic>
        <p:nvPicPr>
          <p:cNvPr id="7" name="Picture 6">
            <a:extLst>
              <a:ext uri="{FF2B5EF4-FFF2-40B4-BE49-F238E27FC236}">
                <a16:creationId xmlns:a16="http://schemas.microsoft.com/office/drawing/2014/main" id="{702D1ACA-E8F9-6EAF-304D-70203AD2C47F}"/>
              </a:ext>
            </a:extLst>
          </p:cNvPr>
          <p:cNvPicPr>
            <a:picLocks noChangeAspect="1"/>
          </p:cNvPicPr>
          <p:nvPr/>
        </p:nvPicPr>
        <p:blipFill>
          <a:blip r:embed="rId3"/>
          <a:stretch>
            <a:fillRect/>
          </a:stretch>
        </p:blipFill>
        <p:spPr>
          <a:xfrm>
            <a:off x="308772" y="2975145"/>
            <a:ext cx="8215796" cy="2806223"/>
          </a:xfrm>
          <a:prstGeom prst="rect">
            <a:avLst/>
          </a:prstGeom>
        </p:spPr>
      </p:pic>
    </p:spTree>
    <p:extLst>
      <p:ext uri="{BB962C8B-B14F-4D97-AF65-F5344CB8AC3E}">
        <p14:creationId xmlns:p14="http://schemas.microsoft.com/office/powerpoint/2010/main" val="26736638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803B2-04B7-CD5B-EB6A-B12DEF1ED83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0262931-1B14-3E92-328E-83C6B35004E4}"/>
              </a:ext>
            </a:extLst>
          </p:cNvPr>
          <p:cNvSpPr txBox="1"/>
          <p:nvPr/>
        </p:nvSpPr>
        <p:spPr>
          <a:xfrm>
            <a:off x="265471" y="226142"/>
            <a:ext cx="8485239" cy="6247864"/>
          </a:xfrm>
          <a:prstGeom prst="rect">
            <a:avLst/>
          </a:prstGeom>
          <a:noFill/>
        </p:spPr>
        <p:txBody>
          <a:bodyPr wrap="square" rtlCol="0">
            <a:spAutoFit/>
          </a:bodyPr>
          <a:lstStyle/>
          <a:p>
            <a:r>
              <a:rPr lang="en-IN" sz="2000" b="1" dirty="0">
                <a:solidFill>
                  <a:srgbClr val="002060"/>
                </a:solidFill>
                <a:latin typeface="Times New Roman" panose="02020603050405020304" pitchFamily="18" charset="0"/>
                <a:cs typeface="Times New Roman" panose="02020603050405020304" pitchFamily="18" charset="0"/>
              </a:rPr>
              <a:t>Types of CSS</a:t>
            </a:r>
          </a:p>
          <a:p>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When a browser reads a style sheet, it will format the HTML document according to the information in the style sheet.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There are three ways of inserting a style sheet: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External CSS</a:t>
            </a:r>
          </a:p>
          <a:p>
            <a:r>
              <a:rPr lang="en-US" sz="2000" dirty="0">
                <a:latin typeface="Times New Roman" panose="02020603050405020304" pitchFamily="18" charset="0"/>
                <a:cs typeface="Times New Roman" panose="02020603050405020304" pitchFamily="18" charset="0"/>
              </a:rPr>
              <a:t>Internal CSS</a:t>
            </a:r>
          </a:p>
          <a:p>
            <a:r>
              <a:rPr lang="en-US" sz="2000" dirty="0">
                <a:latin typeface="Times New Roman" panose="02020603050405020304" pitchFamily="18" charset="0"/>
                <a:cs typeface="Times New Roman" panose="02020603050405020304" pitchFamily="18" charset="0"/>
              </a:rPr>
              <a:t>Inline CSS</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External CSS</a:t>
            </a:r>
          </a:p>
          <a:p>
            <a:endParaRPr lang="en-US" sz="2000" b="1" dirty="0">
              <a:solidFill>
                <a:srgbClr val="C0000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With an external style sheet, you can change the look of an entire website by changing just one file!</a:t>
            </a: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Each HTML page must include a reference to the external style sheet file inside the &lt;link&gt; element, inside the head section.</a:t>
            </a: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An external style sheet can be written in any text editor, and must be saved with a .css extension.</a:t>
            </a: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external .css file should not contain any HTML tags.</a:t>
            </a:r>
            <a:endParaRPr lang="en-US"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278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E25E2-C90D-D6C9-C315-04A62BAB45A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3CD3492-0205-DFFB-8A44-BFB2B726D747}"/>
              </a:ext>
            </a:extLst>
          </p:cNvPr>
          <p:cNvPicPr>
            <a:picLocks noChangeAspect="1"/>
          </p:cNvPicPr>
          <p:nvPr/>
        </p:nvPicPr>
        <p:blipFill>
          <a:blip r:embed="rId2"/>
          <a:stretch>
            <a:fillRect/>
          </a:stretch>
        </p:blipFill>
        <p:spPr>
          <a:xfrm>
            <a:off x="146472" y="205992"/>
            <a:ext cx="4563179" cy="3422111"/>
          </a:xfrm>
          <a:prstGeom prst="rect">
            <a:avLst/>
          </a:prstGeom>
        </p:spPr>
      </p:pic>
      <p:pic>
        <p:nvPicPr>
          <p:cNvPr id="5" name="Picture 4">
            <a:extLst>
              <a:ext uri="{FF2B5EF4-FFF2-40B4-BE49-F238E27FC236}">
                <a16:creationId xmlns:a16="http://schemas.microsoft.com/office/drawing/2014/main" id="{30FE1790-999B-55D7-1BA4-76192A68C034}"/>
              </a:ext>
            </a:extLst>
          </p:cNvPr>
          <p:cNvPicPr>
            <a:picLocks noChangeAspect="1"/>
          </p:cNvPicPr>
          <p:nvPr/>
        </p:nvPicPr>
        <p:blipFill>
          <a:blip r:embed="rId3"/>
          <a:stretch>
            <a:fillRect/>
          </a:stretch>
        </p:blipFill>
        <p:spPr>
          <a:xfrm>
            <a:off x="5816034" y="205992"/>
            <a:ext cx="3042831" cy="2527376"/>
          </a:xfrm>
          <a:prstGeom prst="rect">
            <a:avLst/>
          </a:prstGeom>
        </p:spPr>
      </p:pic>
      <p:pic>
        <p:nvPicPr>
          <p:cNvPr id="7" name="Picture 6">
            <a:extLst>
              <a:ext uri="{FF2B5EF4-FFF2-40B4-BE49-F238E27FC236}">
                <a16:creationId xmlns:a16="http://schemas.microsoft.com/office/drawing/2014/main" id="{461DCAFA-A293-F788-585C-4FCC8EAFE78F}"/>
              </a:ext>
            </a:extLst>
          </p:cNvPr>
          <p:cNvPicPr>
            <a:picLocks noChangeAspect="1"/>
          </p:cNvPicPr>
          <p:nvPr/>
        </p:nvPicPr>
        <p:blipFill>
          <a:blip r:embed="rId4"/>
          <a:stretch>
            <a:fillRect/>
          </a:stretch>
        </p:blipFill>
        <p:spPr>
          <a:xfrm>
            <a:off x="184706" y="3901162"/>
            <a:ext cx="5768840" cy="746825"/>
          </a:xfrm>
          <a:prstGeom prst="rect">
            <a:avLst/>
          </a:prstGeom>
        </p:spPr>
      </p:pic>
      <p:sp>
        <p:nvSpPr>
          <p:cNvPr id="11" name="TextBox 10">
            <a:extLst>
              <a:ext uri="{FF2B5EF4-FFF2-40B4-BE49-F238E27FC236}">
                <a16:creationId xmlns:a16="http://schemas.microsoft.com/office/drawing/2014/main" id="{58B253D3-8E10-7D9F-DD20-A796502C8B5A}"/>
              </a:ext>
            </a:extLst>
          </p:cNvPr>
          <p:cNvSpPr txBox="1"/>
          <p:nvPr/>
        </p:nvSpPr>
        <p:spPr>
          <a:xfrm>
            <a:off x="137650" y="4647987"/>
            <a:ext cx="8821643" cy="1600438"/>
          </a:xfrm>
          <a:prstGeom prst="rect">
            <a:avLst/>
          </a:prstGeom>
          <a:noFill/>
        </p:spPr>
        <p:txBody>
          <a:bodyPr wrap="square">
            <a:spAutoFit/>
          </a:bodyPr>
          <a:lstStyle/>
          <a:p>
            <a:pPr algn="l">
              <a:spcBef>
                <a:spcPts val="750"/>
              </a:spcBef>
              <a:spcAft>
                <a:spcPts val="750"/>
              </a:spcAft>
            </a:pPr>
            <a:endParaRPr lang="en-US" b="0" i="0" dirty="0">
              <a:solidFill>
                <a:srgbClr val="000000"/>
              </a:solidFill>
              <a:effectLst/>
              <a:latin typeface="Segoe UI" panose="020B0502040204020203" pitchFamily="34" charset="0"/>
            </a:endParaRPr>
          </a:p>
          <a:p>
            <a:pPr algn="l">
              <a:spcBef>
                <a:spcPts val="750"/>
              </a:spcBef>
              <a:spcAft>
                <a:spcPts val="750"/>
              </a:spcAft>
            </a:pPr>
            <a:r>
              <a:rPr lang="en-US" sz="2000" b="1" i="0" dirty="0">
                <a:solidFill>
                  <a:srgbClr val="C00000"/>
                </a:solidFill>
                <a:effectLst/>
                <a:latin typeface="Times New Roman" panose="02020603050405020304" pitchFamily="18" charset="0"/>
                <a:cs typeface="Times New Roman" panose="02020603050405020304" pitchFamily="18" charset="0"/>
              </a:rPr>
              <a:t>Internal CSS</a:t>
            </a:r>
          </a:p>
          <a:p>
            <a:pPr algn="l"/>
            <a:r>
              <a:rPr lang="en-US" sz="2000" b="0" i="0" dirty="0">
                <a:solidFill>
                  <a:srgbClr val="000000"/>
                </a:solidFill>
                <a:effectLst/>
                <a:latin typeface="Times New Roman" panose="02020603050405020304" pitchFamily="18" charset="0"/>
                <a:cs typeface="Times New Roman" panose="02020603050405020304" pitchFamily="18" charset="0"/>
              </a:rPr>
              <a:t>An internal style sheet may be used if one single HTML page has a unique style.</a:t>
            </a:r>
          </a:p>
          <a:p>
            <a:pPr algn="l"/>
            <a:r>
              <a:rPr lang="en-US" sz="2000" b="0" i="0" dirty="0">
                <a:solidFill>
                  <a:srgbClr val="000000"/>
                </a:solidFill>
                <a:effectLst/>
                <a:latin typeface="Times New Roman" panose="02020603050405020304" pitchFamily="18" charset="0"/>
                <a:cs typeface="Times New Roman" panose="02020603050405020304" pitchFamily="18" charset="0"/>
              </a:rPr>
              <a:t>The internal style is defined inside the &lt;style&gt; element, inside the head section.</a:t>
            </a:r>
          </a:p>
        </p:txBody>
      </p:sp>
    </p:spTree>
    <p:extLst>
      <p:ext uri="{BB962C8B-B14F-4D97-AF65-F5344CB8AC3E}">
        <p14:creationId xmlns:p14="http://schemas.microsoft.com/office/powerpoint/2010/main" val="160907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9C0B6-2BD8-A9FD-0DA2-D7538B445B2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AD62052-6C73-7D58-CF74-042A93DEDD9F}"/>
              </a:ext>
            </a:extLst>
          </p:cNvPr>
          <p:cNvPicPr>
            <a:picLocks noChangeAspect="1"/>
          </p:cNvPicPr>
          <p:nvPr/>
        </p:nvPicPr>
        <p:blipFill>
          <a:blip r:embed="rId2"/>
          <a:stretch>
            <a:fillRect/>
          </a:stretch>
        </p:blipFill>
        <p:spPr>
          <a:xfrm>
            <a:off x="207998" y="277909"/>
            <a:ext cx="8414891" cy="6083561"/>
          </a:xfrm>
          <a:prstGeom prst="rect">
            <a:avLst/>
          </a:prstGeom>
        </p:spPr>
      </p:pic>
    </p:spTree>
    <p:extLst>
      <p:ext uri="{BB962C8B-B14F-4D97-AF65-F5344CB8AC3E}">
        <p14:creationId xmlns:p14="http://schemas.microsoft.com/office/powerpoint/2010/main" val="2048513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0C053-B57D-D98A-FA76-7BCF426D73E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0E743D9-68AC-D9AE-03BD-9D4504FBDDA0}"/>
              </a:ext>
            </a:extLst>
          </p:cNvPr>
          <p:cNvSpPr txBox="1"/>
          <p:nvPr/>
        </p:nvSpPr>
        <p:spPr>
          <a:xfrm>
            <a:off x="181896" y="162073"/>
            <a:ext cx="8873614" cy="6555641"/>
          </a:xfrm>
          <a:prstGeom prst="rect">
            <a:avLst/>
          </a:prstGeom>
          <a:noFill/>
        </p:spPr>
        <p:txBody>
          <a:bodyPr wrap="square">
            <a:spAutoFit/>
          </a:bodyPr>
          <a:lstStyle/>
          <a:p>
            <a:pPr algn="l">
              <a:spcBef>
                <a:spcPts val="750"/>
              </a:spcBef>
              <a:spcAft>
                <a:spcPts val="750"/>
              </a:spcAft>
            </a:pPr>
            <a:r>
              <a:rPr lang="en-US" sz="2000" b="1" i="0" dirty="0">
                <a:solidFill>
                  <a:srgbClr val="C00000"/>
                </a:solidFill>
                <a:effectLst/>
                <a:latin typeface="Times New Roman" panose="02020603050405020304" pitchFamily="18" charset="0"/>
                <a:cs typeface="Times New Roman" panose="02020603050405020304" pitchFamily="18" charset="0"/>
              </a:rPr>
              <a:t>Inline CSS</a:t>
            </a: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An inline style may be used to apply a unique style for a single element.</a:t>
            </a:r>
          </a:p>
          <a:p>
            <a:pPr marL="342900" indent="-342900" algn="l">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To use inline styles, add the style attribute to the relevant element. The style attribute can contain any CSS property.</a:t>
            </a:r>
          </a:p>
          <a:p>
            <a:pPr marL="342900" indent="-342900" algn="l">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algn="l">
              <a:spcBef>
                <a:spcPts val="750"/>
              </a:spcBef>
              <a:spcAft>
                <a:spcPts val="750"/>
              </a:spcAft>
            </a:pPr>
            <a:r>
              <a:rPr lang="en-US" sz="2000" b="1" i="0" dirty="0">
                <a:solidFill>
                  <a:srgbClr val="C00000"/>
                </a:solidFill>
                <a:effectLst/>
                <a:latin typeface="Times New Roman" panose="02020603050405020304" pitchFamily="18" charset="0"/>
                <a:cs typeface="Times New Roman" panose="02020603050405020304" pitchFamily="18" charset="0"/>
              </a:rPr>
              <a:t>Multiple Style Sheets</a:t>
            </a:r>
          </a:p>
          <a:p>
            <a:pPr algn="l"/>
            <a:r>
              <a:rPr lang="en-US" sz="2000" b="0" i="0" dirty="0">
                <a:solidFill>
                  <a:srgbClr val="000000"/>
                </a:solidFill>
                <a:effectLst/>
                <a:latin typeface="Times New Roman" panose="02020603050405020304" pitchFamily="18" charset="0"/>
                <a:cs typeface="Times New Roman" panose="02020603050405020304" pitchFamily="18" charset="0"/>
              </a:rPr>
              <a:t>If some properties have been defined for the same selector (element) in different style sheets, the value from the last read style sheet will be used. </a:t>
            </a: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8B111EC-F2B0-90E0-3E2D-694B3CEC0CB5}"/>
              </a:ext>
            </a:extLst>
          </p:cNvPr>
          <p:cNvPicPr>
            <a:picLocks noChangeAspect="1"/>
          </p:cNvPicPr>
          <p:nvPr/>
        </p:nvPicPr>
        <p:blipFill>
          <a:blip r:embed="rId2"/>
          <a:stretch>
            <a:fillRect/>
          </a:stretch>
        </p:blipFill>
        <p:spPr>
          <a:xfrm>
            <a:off x="181896" y="1790957"/>
            <a:ext cx="6749846" cy="2820372"/>
          </a:xfrm>
          <a:prstGeom prst="rect">
            <a:avLst/>
          </a:prstGeom>
        </p:spPr>
      </p:pic>
    </p:spTree>
    <p:extLst>
      <p:ext uri="{BB962C8B-B14F-4D97-AF65-F5344CB8AC3E}">
        <p14:creationId xmlns:p14="http://schemas.microsoft.com/office/powerpoint/2010/main" val="24667354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E64BD-801F-9780-0E67-58A40967A3E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3C052B7-A380-A21D-22B2-ECB979947726}"/>
              </a:ext>
            </a:extLst>
          </p:cNvPr>
          <p:cNvPicPr>
            <a:picLocks noChangeAspect="1"/>
          </p:cNvPicPr>
          <p:nvPr/>
        </p:nvPicPr>
        <p:blipFill>
          <a:blip r:embed="rId2"/>
          <a:stretch>
            <a:fillRect/>
          </a:stretch>
        </p:blipFill>
        <p:spPr>
          <a:xfrm>
            <a:off x="204241" y="255951"/>
            <a:ext cx="6218459" cy="1454861"/>
          </a:xfrm>
          <a:prstGeom prst="rect">
            <a:avLst/>
          </a:prstGeom>
        </p:spPr>
      </p:pic>
      <p:pic>
        <p:nvPicPr>
          <p:cNvPr id="5" name="Picture 4">
            <a:extLst>
              <a:ext uri="{FF2B5EF4-FFF2-40B4-BE49-F238E27FC236}">
                <a16:creationId xmlns:a16="http://schemas.microsoft.com/office/drawing/2014/main" id="{9233DD29-1B03-9A2D-464C-E2807B7B05B9}"/>
              </a:ext>
            </a:extLst>
          </p:cNvPr>
          <p:cNvPicPr>
            <a:picLocks noChangeAspect="1"/>
          </p:cNvPicPr>
          <p:nvPr/>
        </p:nvPicPr>
        <p:blipFill>
          <a:blip r:embed="rId3"/>
          <a:stretch>
            <a:fillRect/>
          </a:stretch>
        </p:blipFill>
        <p:spPr>
          <a:xfrm>
            <a:off x="204241" y="1974139"/>
            <a:ext cx="6995766" cy="1310754"/>
          </a:xfrm>
          <a:prstGeom prst="rect">
            <a:avLst/>
          </a:prstGeom>
        </p:spPr>
      </p:pic>
      <p:pic>
        <p:nvPicPr>
          <p:cNvPr id="7" name="Picture 6">
            <a:extLst>
              <a:ext uri="{FF2B5EF4-FFF2-40B4-BE49-F238E27FC236}">
                <a16:creationId xmlns:a16="http://schemas.microsoft.com/office/drawing/2014/main" id="{57640E40-F8B3-7D76-9A88-2FF1D262E2B1}"/>
              </a:ext>
            </a:extLst>
          </p:cNvPr>
          <p:cNvPicPr>
            <a:picLocks noChangeAspect="1"/>
          </p:cNvPicPr>
          <p:nvPr/>
        </p:nvPicPr>
        <p:blipFill>
          <a:blip r:embed="rId4"/>
          <a:stretch>
            <a:fillRect/>
          </a:stretch>
        </p:blipFill>
        <p:spPr>
          <a:xfrm>
            <a:off x="282580" y="3653197"/>
            <a:ext cx="7910245" cy="2639448"/>
          </a:xfrm>
          <a:prstGeom prst="rect">
            <a:avLst/>
          </a:prstGeom>
        </p:spPr>
      </p:pic>
    </p:spTree>
    <p:extLst>
      <p:ext uri="{BB962C8B-B14F-4D97-AF65-F5344CB8AC3E}">
        <p14:creationId xmlns:p14="http://schemas.microsoft.com/office/powerpoint/2010/main" val="2445457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FA167-36ED-7026-4322-371649D7732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D13FE8B-F18D-B38B-8756-045B0DAA22D9}"/>
              </a:ext>
            </a:extLst>
          </p:cNvPr>
          <p:cNvPicPr>
            <a:picLocks noChangeAspect="1"/>
          </p:cNvPicPr>
          <p:nvPr/>
        </p:nvPicPr>
        <p:blipFill>
          <a:blip r:embed="rId2"/>
          <a:stretch>
            <a:fillRect/>
          </a:stretch>
        </p:blipFill>
        <p:spPr>
          <a:xfrm>
            <a:off x="93396" y="138658"/>
            <a:ext cx="8740897" cy="2555381"/>
          </a:xfrm>
          <a:prstGeom prst="rect">
            <a:avLst/>
          </a:prstGeom>
        </p:spPr>
      </p:pic>
      <p:sp>
        <p:nvSpPr>
          <p:cNvPr id="5" name="TextBox 4">
            <a:extLst>
              <a:ext uri="{FF2B5EF4-FFF2-40B4-BE49-F238E27FC236}">
                <a16:creationId xmlns:a16="http://schemas.microsoft.com/office/drawing/2014/main" id="{55B84E3C-36ED-16FD-4292-1735F0C2D5CE}"/>
              </a:ext>
            </a:extLst>
          </p:cNvPr>
          <p:cNvSpPr txBox="1"/>
          <p:nvPr/>
        </p:nvSpPr>
        <p:spPr>
          <a:xfrm>
            <a:off x="162232" y="2792032"/>
            <a:ext cx="8740897" cy="3272691"/>
          </a:xfrm>
          <a:prstGeom prst="rect">
            <a:avLst/>
          </a:prstGeom>
          <a:noFill/>
        </p:spPr>
        <p:txBody>
          <a:bodyPr wrap="square">
            <a:spAutoFit/>
          </a:bodyPr>
          <a:lstStyle/>
          <a:p>
            <a:pPr algn="l">
              <a:spcBef>
                <a:spcPts val="750"/>
              </a:spcBef>
              <a:spcAft>
                <a:spcPts val="750"/>
              </a:spcAft>
            </a:pPr>
            <a:r>
              <a:rPr lang="en-US" sz="2000" b="1" i="0" dirty="0">
                <a:solidFill>
                  <a:srgbClr val="C00000"/>
                </a:solidFill>
                <a:effectLst/>
                <a:latin typeface="Times New Roman" panose="02020603050405020304" pitchFamily="18" charset="0"/>
                <a:cs typeface="Times New Roman" panose="02020603050405020304" pitchFamily="18" charset="0"/>
              </a:rPr>
              <a:t>Cascading Order</a:t>
            </a:r>
          </a:p>
          <a:p>
            <a:pPr algn="l"/>
            <a:r>
              <a:rPr lang="en-US" sz="2000" b="0" i="0" dirty="0">
                <a:solidFill>
                  <a:srgbClr val="000000"/>
                </a:solidFill>
                <a:effectLst/>
                <a:latin typeface="Times New Roman" panose="02020603050405020304" pitchFamily="18" charset="0"/>
                <a:cs typeface="Times New Roman" panose="02020603050405020304" pitchFamily="18" charset="0"/>
              </a:rPr>
              <a:t>What style will be used when there is more than one style specified for an HTML element?</a:t>
            </a: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r>
              <a:rPr lang="en-US" sz="2000" b="0" i="0" dirty="0">
                <a:solidFill>
                  <a:srgbClr val="000000"/>
                </a:solidFill>
                <a:effectLst/>
                <a:latin typeface="Times New Roman" panose="02020603050405020304" pitchFamily="18" charset="0"/>
                <a:cs typeface="Times New Roman" panose="02020603050405020304" pitchFamily="18" charset="0"/>
              </a:rPr>
              <a:t>All the styles in a page will "cascade" into a new "virtual" style sheet by the following rules, where number one has the highest priority:</a:t>
            </a: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Inline style (inside an HTML element)</a:t>
            </a:r>
          </a:p>
          <a:p>
            <a:pPr algn="l">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External and internal style sheets (in the head section)</a:t>
            </a:r>
          </a:p>
          <a:p>
            <a:pPr algn="l">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Browser default</a:t>
            </a:r>
          </a:p>
        </p:txBody>
      </p:sp>
    </p:spTree>
    <p:extLst>
      <p:ext uri="{BB962C8B-B14F-4D97-AF65-F5344CB8AC3E}">
        <p14:creationId xmlns:p14="http://schemas.microsoft.com/office/powerpoint/2010/main" val="33579321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61CA2B-6EF3-CDA6-D906-7B9EF2A69D45}"/>
              </a:ext>
            </a:extLst>
          </p:cNvPr>
          <p:cNvSpPr txBox="1"/>
          <p:nvPr/>
        </p:nvSpPr>
        <p:spPr>
          <a:xfrm>
            <a:off x="181897" y="236425"/>
            <a:ext cx="8303342" cy="3652282"/>
          </a:xfrm>
          <a:prstGeom prst="rect">
            <a:avLst/>
          </a:prstGeom>
          <a:noFill/>
        </p:spPr>
        <p:txBody>
          <a:bodyPr wrap="square">
            <a:spAutoFit/>
          </a:bodyPr>
          <a:lstStyle/>
          <a:p>
            <a:r>
              <a:rPr lang="en-US" sz="2000" b="1" i="0" dirty="0">
                <a:solidFill>
                  <a:srgbClr val="002060"/>
                </a:solidFill>
                <a:effectLst/>
                <a:latin typeface="Times New Roman" panose="02020603050405020304" pitchFamily="18" charset="0"/>
                <a:cs typeface="Times New Roman" panose="02020603050405020304" pitchFamily="18" charset="0"/>
              </a:rPr>
              <a:t>CSS Colors</a:t>
            </a:r>
          </a:p>
          <a:p>
            <a:endParaRPr lang="en-US" sz="2000" b="0" i="0" dirty="0">
              <a:solidFill>
                <a:srgbClr val="000000"/>
              </a:solidFill>
              <a:effectLst/>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Colors are specified using predefined color names, or RGB, HEX, HSL, RGBA, HSLA values.</a:t>
            </a:r>
          </a:p>
          <a:p>
            <a:endParaRPr lang="en-US" sz="2000" dirty="0">
              <a:solidFill>
                <a:srgbClr val="000000"/>
              </a:solidFill>
              <a:latin typeface="Times New Roman" panose="02020603050405020304" pitchFamily="18" charset="0"/>
              <a:cs typeface="Times New Roman" panose="02020603050405020304" pitchFamily="18" charset="0"/>
            </a:endParaRPr>
          </a:p>
          <a:p>
            <a:pPr algn="l">
              <a:spcBef>
                <a:spcPts val="750"/>
              </a:spcBef>
              <a:spcAft>
                <a:spcPts val="750"/>
              </a:spcAft>
            </a:pPr>
            <a:r>
              <a:rPr lang="en-US" sz="2000" b="0" i="0" dirty="0">
                <a:solidFill>
                  <a:srgbClr val="000000"/>
                </a:solidFill>
                <a:effectLst/>
                <a:latin typeface="Times New Roman" panose="02020603050405020304" pitchFamily="18" charset="0"/>
                <a:cs typeface="Times New Roman" panose="02020603050405020304" pitchFamily="18" charset="0"/>
              </a:rPr>
              <a:t>CSS Background Color</a:t>
            </a:r>
          </a:p>
          <a:p>
            <a:pPr algn="l"/>
            <a:r>
              <a:rPr lang="en-US" sz="2000" b="0" i="0" dirty="0">
                <a:solidFill>
                  <a:srgbClr val="000000"/>
                </a:solidFill>
                <a:effectLst/>
                <a:latin typeface="Times New Roman" panose="02020603050405020304" pitchFamily="18" charset="0"/>
                <a:cs typeface="Times New Roman" panose="02020603050405020304" pitchFamily="18" charset="0"/>
              </a:rPr>
              <a:t>You can set the background color for HTML elements</a:t>
            </a:r>
          </a:p>
          <a:p>
            <a:r>
              <a:rPr lang="en-US" sz="2000" b="0" i="0" dirty="0">
                <a:solidFill>
                  <a:srgbClr val="000000"/>
                </a:solidFill>
                <a:effectLst/>
                <a:latin typeface="Times New Roman" panose="02020603050405020304" pitchFamily="18" charset="0"/>
                <a:cs typeface="Times New Roman" panose="02020603050405020304" pitchFamily="18" charset="0"/>
              </a:rPr>
              <a:t>You can set the color of text</a:t>
            </a:r>
          </a:p>
          <a:p>
            <a:r>
              <a:rPr lang="en-US" sz="2000" b="0" i="0" dirty="0">
                <a:solidFill>
                  <a:srgbClr val="000000"/>
                </a:solidFill>
                <a:effectLst/>
                <a:latin typeface="Times New Roman" panose="02020603050405020304" pitchFamily="18" charset="0"/>
                <a:cs typeface="Times New Roman" panose="02020603050405020304" pitchFamily="18" charset="0"/>
              </a:rPr>
              <a:t>You can set the color of borders</a:t>
            </a:r>
          </a:p>
          <a:p>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123914F1-6E10-7841-6CF6-18EF7AD5C586}"/>
              </a:ext>
            </a:extLst>
          </p:cNvPr>
          <p:cNvPicPr>
            <a:picLocks noChangeAspect="1"/>
          </p:cNvPicPr>
          <p:nvPr/>
        </p:nvPicPr>
        <p:blipFill>
          <a:blip r:embed="rId2"/>
          <a:stretch>
            <a:fillRect/>
          </a:stretch>
        </p:blipFill>
        <p:spPr>
          <a:xfrm>
            <a:off x="335684" y="3967499"/>
            <a:ext cx="5652161" cy="407855"/>
          </a:xfrm>
          <a:prstGeom prst="rect">
            <a:avLst/>
          </a:prstGeom>
        </p:spPr>
      </p:pic>
      <p:pic>
        <p:nvPicPr>
          <p:cNvPr id="9" name="Picture 8">
            <a:extLst>
              <a:ext uri="{FF2B5EF4-FFF2-40B4-BE49-F238E27FC236}">
                <a16:creationId xmlns:a16="http://schemas.microsoft.com/office/drawing/2014/main" id="{070B60B8-7F29-1DF7-E49E-AAB554A1792E}"/>
              </a:ext>
            </a:extLst>
          </p:cNvPr>
          <p:cNvPicPr>
            <a:picLocks noChangeAspect="1"/>
          </p:cNvPicPr>
          <p:nvPr/>
        </p:nvPicPr>
        <p:blipFill>
          <a:blip r:embed="rId3"/>
          <a:stretch>
            <a:fillRect/>
          </a:stretch>
        </p:blipFill>
        <p:spPr>
          <a:xfrm>
            <a:off x="434007" y="4761923"/>
            <a:ext cx="5298200" cy="260552"/>
          </a:xfrm>
          <a:prstGeom prst="rect">
            <a:avLst/>
          </a:prstGeom>
        </p:spPr>
      </p:pic>
      <p:pic>
        <p:nvPicPr>
          <p:cNvPr id="11" name="Picture 10">
            <a:extLst>
              <a:ext uri="{FF2B5EF4-FFF2-40B4-BE49-F238E27FC236}">
                <a16:creationId xmlns:a16="http://schemas.microsoft.com/office/drawing/2014/main" id="{22085980-EFAF-90F9-9F28-2825392B67FB}"/>
              </a:ext>
            </a:extLst>
          </p:cNvPr>
          <p:cNvPicPr>
            <a:picLocks noChangeAspect="1"/>
          </p:cNvPicPr>
          <p:nvPr/>
        </p:nvPicPr>
        <p:blipFill>
          <a:blip r:embed="rId4"/>
          <a:stretch>
            <a:fillRect/>
          </a:stretch>
        </p:blipFill>
        <p:spPr>
          <a:xfrm>
            <a:off x="451214" y="5386920"/>
            <a:ext cx="5133509" cy="345285"/>
          </a:xfrm>
          <a:prstGeom prst="rect">
            <a:avLst/>
          </a:prstGeom>
        </p:spPr>
      </p:pic>
    </p:spTree>
    <p:extLst>
      <p:ext uri="{BB962C8B-B14F-4D97-AF65-F5344CB8AC3E}">
        <p14:creationId xmlns:p14="http://schemas.microsoft.com/office/powerpoint/2010/main" val="948243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6ED37-09C1-A217-3D13-B51BBC09634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E9A1CA5-7067-A056-5971-C48300042A15}"/>
              </a:ext>
            </a:extLst>
          </p:cNvPr>
          <p:cNvSpPr txBox="1"/>
          <p:nvPr/>
        </p:nvSpPr>
        <p:spPr>
          <a:xfrm>
            <a:off x="152400" y="142000"/>
            <a:ext cx="8853948" cy="5940088"/>
          </a:xfrm>
          <a:prstGeom prst="rect">
            <a:avLst/>
          </a:prstGeom>
          <a:noFill/>
        </p:spPr>
        <p:txBody>
          <a:bodyPr wrap="square">
            <a:spAutoFit/>
          </a:bodyPr>
          <a:lstStyle/>
          <a:p>
            <a:r>
              <a:rPr lang="en-US" sz="2000" b="1" dirty="0">
                <a:solidFill>
                  <a:srgbClr val="002060"/>
                </a:solidFill>
                <a:latin typeface="Times New Roman" panose="02020603050405020304" pitchFamily="18" charset="0"/>
                <a:cs typeface="Times New Roman" panose="02020603050405020304" pitchFamily="18" charset="0"/>
              </a:rPr>
              <a:t>CSS Comments</a:t>
            </a:r>
          </a:p>
          <a:p>
            <a:r>
              <a:rPr lang="en-US" sz="2000" dirty="0">
                <a:latin typeface="Times New Roman" panose="02020603050405020304" pitchFamily="18" charset="0"/>
                <a:cs typeface="Times New Roman" panose="02020603050405020304" pitchFamily="18" charset="0"/>
              </a:rPr>
              <a:t>Comments are used to explain the code, and may help when you edit the source code at a later date.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Comments are ignored by browsers.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CSS comment is placed inside the &lt;style&gt; element, and starts with /* and ends with */:</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b="1" dirty="0">
              <a:solidFill>
                <a:srgbClr val="C00000"/>
              </a:solidFill>
              <a:latin typeface="Times New Roman" panose="02020603050405020304" pitchFamily="18" charset="0"/>
              <a:cs typeface="Times New Roman" panose="02020603050405020304" pitchFamily="18" charset="0"/>
            </a:endParaRPr>
          </a:p>
          <a:p>
            <a:r>
              <a:rPr lang="en-US" sz="2000" b="1" dirty="0">
                <a:solidFill>
                  <a:srgbClr val="002060"/>
                </a:solidFill>
                <a:latin typeface="Times New Roman" panose="02020603050405020304" pitchFamily="18" charset="0"/>
                <a:cs typeface="Times New Roman" panose="02020603050405020304" pitchFamily="18" charset="0"/>
              </a:rPr>
              <a:t>CSS Backgrounds</a:t>
            </a:r>
          </a:p>
          <a:p>
            <a:endParaRPr lang="en-US" sz="2000" dirty="0">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The CSS background properties are used to add background effects for elements.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971AAE9-1D6F-56EE-0165-E0FAFAE50AD5}"/>
              </a:ext>
            </a:extLst>
          </p:cNvPr>
          <p:cNvPicPr>
            <a:picLocks noChangeAspect="1"/>
          </p:cNvPicPr>
          <p:nvPr/>
        </p:nvPicPr>
        <p:blipFill>
          <a:blip r:embed="rId2"/>
          <a:stretch>
            <a:fillRect/>
          </a:stretch>
        </p:blipFill>
        <p:spPr>
          <a:xfrm>
            <a:off x="245301" y="2786273"/>
            <a:ext cx="4041564" cy="1313779"/>
          </a:xfrm>
          <a:prstGeom prst="rect">
            <a:avLst/>
          </a:prstGeom>
        </p:spPr>
      </p:pic>
      <p:pic>
        <p:nvPicPr>
          <p:cNvPr id="8" name="Picture 7">
            <a:extLst>
              <a:ext uri="{FF2B5EF4-FFF2-40B4-BE49-F238E27FC236}">
                <a16:creationId xmlns:a16="http://schemas.microsoft.com/office/drawing/2014/main" id="{00BCA623-122C-FDA9-F1DE-E8A8F4C6C9E7}"/>
              </a:ext>
            </a:extLst>
          </p:cNvPr>
          <p:cNvPicPr>
            <a:picLocks noChangeAspect="1"/>
          </p:cNvPicPr>
          <p:nvPr/>
        </p:nvPicPr>
        <p:blipFill>
          <a:blip r:embed="rId3"/>
          <a:stretch>
            <a:fillRect/>
          </a:stretch>
        </p:blipFill>
        <p:spPr>
          <a:xfrm>
            <a:off x="5555465" y="2786273"/>
            <a:ext cx="3343233" cy="2129856"/>
          </a:xfrm>
          <a:prstGeom prst="rect">
            <a:avLst/>
          </a:prstGeom>
        </p:spPr>
      </p:pic>
    </p:spTree>
    <p:extLst>
      <p:ext uri="{BB962C8B-B14F-4D97-AF65-F5344CB8AC3E}">
        <p14:creationId xmlns:p14="http://schemas.microsoft.com/office/powerpoint/2010/main" val="17100551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B6CF1-F144-B9AB-C5F8-B0B808C481D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C559279-2714-D3EC-C5CE-07C4C5BDE05A}"/>
              </a:ext>
            </a:extLst>
          </p:cNvPr>
          <p:cNvSpPr txBox="1"/>
          <p:nvPr/>
        </p:nvSpPr>
        <p:spPr>
          <a:xfrm>
            <a:off x="162232" y="147935"/>
            <a:ext cx="8509820" cy="3724096"/>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CSS background-color</a:t>
            </a:r>
          </a:p>
          <a:p>
            <a:r>
              <a:rPr lang="en-US" sz="2000" dirty="0">
                <a:latin typeface="Times New Roman" panose="02020603050405020304" pitchFamily="18" charset="0"/>
                <a:cs typeface="Times New Roman" panose="02020603050405020304" pitchFamily="18" charset="0"/>
              </a:rPr>
              <a:t>The background-color property specifies the background color of an element.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opacity property specifies the opacity/transparency of an element. It can take a value from 0.0 - 1.0. The lower value, the more transparent:</a:t>
            </a:r>
          </a:p>
          <a:p>
            <a:endParaRPr lang="en-US" dirty="0"/>
          </a:p>
          <a:p>
            <a:endParaRPr lang="en-IN" dirty="0"/>
          </a:p>
        </p:txBody>
      </p:sp>
      <p:pic>
        <p:nvPicPr>
          <p:cNvPr id="6" name="Picture 5">
            <a:extLst>
              <a:ext uri="{FF2B5EF4-FFF2-40B4-BE49-F238E27FC236}">
                <a16:creationId xmlns:a16="http://schemas.microsoft.com/office/drawing/2014/main" id="{D748DD7B-C24D-9D27-47E8-692115D4141F}"/>
              </a:ext>
            </a:extLst>
          </p:cNvPr>
          <p:cNvPicPr>
            <a:picLocks noChangeAspect="1"/>
          </p:cNvPicPr>
          <p:nvPr/>
        </p:nvPicPr>
        <p:blipFill>
          <a:blip r:embed="rId2"/>
          <a:stretch>
            <a:fillRect/>
          </a:stretch>
        </p:blipFill>
        <p:spPr>
          <a:xfrm>
            <a:off x="274451" y="1017649"/>
            <a:ext cx="3127509" cy="1037293"/>
          </a:xfrm>
          <a:prstGeom prst="rect">
            <a:avLst/>
          </a:prstGeom>
        </p:spPr>
      </p:pic>
      <p:pic>
        <p:nvPicPr>
          <p:cNvPr id="9" name="Picture 8">
            <a:extLst>
              <a:ext uri="{FF2B5EF4-FFF2-40B4-BE49-F238E27FC236}">
                <a16:creationId xmlns:a16="http://schemas.microsoft.com/office/drawing/2014/main" id="{63B89281-AC33-FD08-078B-5802A5E65CCB}"/>
              </a:ext>
            </a:extLst>
          </p:cNvPr>
          <p:cNvPicPr>
            <a:picLocks noChangeAspect="1"/>
          </p:cNvPicPr>
          <p:nvPr/>
        </p:nvPicPr>
        <p:blipFill>
          <a:blip r:embed="rId3"/>
          <a:stretch>
            <a:fillRect/>
          </a:stretch>
        </p:blipFill>
        <p:spPr>
          <a:xfrm>
            <a:off x="274451" y="3593877"/>
            <a:ext cx="8161727" cy="556308"/>
          </a:xfrm>
          <a:prstGeom prst="rect">
            <a:avLst/>
          </a:prstGeom>
        </p:spPr>
      </p:pic>
      <p:pic>
        <p:nvPicPr>
          <p:cNvPr id="11" name="Picture 10">
            <a:extLst>
              <a:ext uri="{FF2B5EF4-FFF2-40B4-BE49-F238E27FC236}">
                <a16:creationId xmlns:a16="http://schemas.microsoft.com/office/drawing/2014/main" id="{10A53B81-E24A-1927-FB56-9717A86F68D5}"/>
              </a:ext>
            </a:extLst>
          </p:cNvPr>
          <p:cNvPicPr>
            <a:picLocks noChangeAspect="1"/>
          </p:cNvPicPr>
          <p:nvPr/>
        </p:nvPicPr>
        <p:blipFill>
          <a:blip r:embed="rId4"/>
          <a:stretch>
            <a:fillRect/>
          </a:stretch>
        </p:blipFill>
        <p:spPr>
          <a:xfrm>
            <a:off x="274451" y="4577135"/>
            <a:ext cx="2940697" cy="1231946"/>
          </a:xfrm>
          <a:prstGeom prst="rect">
            <a:avLst/>
          </a:prstGeom>
        </p:spPr>
      </p:pic>
    </p:spTree>
    <p:extLst>
      <p:ext uri="{BB962C8B-B14F-4D97-AF65-F5344CB8AC3E}">
        <p14:creationId xmlns:p14="http://schemas.microsoft.com/office/powerpoint/2010/main" val="288336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3897D-F92E-D034-573A-7BCB2B0BA73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788C4E0-E849-B5CB-A910-B7132EEE7C8C}"/>
              </a:ext>
            </a:extLst>
          </p:cNvPr>
          <p:cNvPicPr>
            <a:picLocks noChangeAspect="1"/>
          </p:cNvPicPr>
          <p:nvPr/>
        </p:nvPicPr>
        <p:blipFill>
          <a:blip r:embed="rId2"/>
          <a:stretch>
            <a:fillRect/>
          </a:stretch>
        </p:blipFill>
        <p:spPr>
          <a:xfrm>
            <a:off x="244716" y="224564"/>
            <a:ext cx="8427335" cy="5950093"/>
          </a:xfrm>
          <a:prstGeom prst="rect">
            <a:avLst/>
          </a:prstGeom>
        </p:spPr>
      </p:pic>
    </p:spTree>
    <p:extLst>
      <p:ext uri="{BB962C8B-B14F-4D97-AF65-F5344CB8AC3E}">
        <p14:creationId xmlns:p14="http://schemas.microsoft.com/office/powerpoint/2010/main" val="42300478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A7306-49FE-FC85-A22F-78BA539882C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3257FDB-8D94-2805-434F-18DEC371807A}"/>
              </a:ext>
            </a:extLst>
          </p:cNvPr>
          <p:cNvSpPr txBox="1"/>
          <p:nvPr/>
        </p:nvSpPr>
        <p:spPr>
          <a:xfrm>
            <a:off x="181896" y="75719"/>
            <a:ext cx="8883446" cy="6863417"/>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CSS background-image</a:t>
            </a:r>
          </a:p>
          <a:p>
            <a:r>
              <a:rPr lang="en-US" sz="2000" dirty="0">
                <a:latin typeface="Times New Roman" panose="02020603050405020304" pitchFamily="18" charset="0"/>
                <a:cs typeface="Times New Roman" panose="02020603050405020304" pitchFamily="18" charset="0"/>
              </a:rPr>
              <a:t>The background-image property specifies an image to use as the background of an element.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By default, the image is repeated so it covers the entire element.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CSS background-repeat</a:t>
            </a:r>
          </a:p>
          <a:p>
            <a:r>
              <a:rPr lang="en-US" sz="2000" dirty="0">
                <a:latin typeface="Times New Roman" panose="02020603050405020304" pitchFamily="18" charset="0"/>
                <a:cs typeface="Times New Roman" panose="02020603050405020304" pitchFamily="18" charset="0"/>
              </a:rPr>
              <a:t>By default, the background-image property repeats an image both horizontally and vertically.</a:t>
            </a:r>
          </a:p>
          <a:p>
            <a:r>
              <a:rPr lang="en-US" sz="2000" dirty="0">
                <a:latin typeface="Times New Roman" panose="02020603050405020304" pitchFamily="18" charset="0"/>
                <a:cs typeface="Times New Roman" panose="02020603050405020304" pitchFamily="18" charset="0"/>
              </a:rPr>
              <a:t>Some images should be repeated only horizontally or vertically, or they will look strange</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1DCC135-B1E8-A26F-A183-798E9C8208C5}"/>
              </a:ext>
            </a:extLst>
          </p:cNvPr>
          <p:cNvPicPr>
            <a:picLocks noChangeAspect="1"/>
          </p:cNvPicPr>
          <p:nvPr/>
        </p:nvPicPr>
        <p:blipFill>
          <a:blip r:embed="rId2"/>
          <a:stretch>
            <a:fillRect/>
          </a:stretch>
        </p:blipFill>
        <p:spPr>
          <a:xfrm>
            <a:off x="287827" y="1928534"/>
            <a:ext cx="3940044" cy="954748"/>
          </a:xfrm>
          <a:prstGeom prst="rect">
            <a:avLst/>
          </a:prstGeom>
        </p:spPr>
      </p:pic>
      <p:sp>
        <p:nvSpPr>
          <p:cNvPr id="8" name="TextBox 7">
            <a:extLst>
              <a:ext uri="{FF2B5EF4-FFF2-40B4-BE49-F238E27FC236}">
                <a16:creationId xmlns:a16="http://schemas.microsoft.com/office/drawing/2014/main" id="{780CD482-84FF-736B-63F7-E31C66F51BB7}"/>
              </a:ext>
            </a:extLst>
          </p:cNvPr>
          <p:cNvSpPr txBox="1"/>
          <p:nvPr/>
        </p:nvSpPr>
        <p:spPr>
          <a:xfrm>
            <a:off x="287827" y="3073484"/>
            <a:ext cx="8571038" cy="400110"/>
          </a:xfrm>
          <a:prstGeom prst="rect">
            <a:avLst/>
          </a:prstGeom>
          <a:noFill/>
        </p:spPr>
        <p:txBody>
          <a:bodyPr wrap="square">
            <a:sp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The background image can also be set for specific elements, like the &lt;p&gt; element:</a:t>
            </a:r>
            <a:endParaRPr lang="en-IN"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16ABB6B-7ACC-A3B4-7FF6-A451E50FC253}"/>
              </a:ext>
            </a:extLst>
          </p:cNvPr>
          <p:cNvPicPr>
            <a:picLocks noChangeAspect="1"/>
          </p:cNvPicPr>
          <p:nvPr/>
        </p:nvPicPr>
        <p:blipFill>
          <a:blip r:embed="rId3"/>
          <a:stretch>
            <a:fillRect/>
          </a:stretch>
        </p:blipFill>
        <p:spPr>
          <a:xfrm>
            <a:off x="287827" y="3932112"/>
            <a:ext cx="3517257" cy="984017"/>
          </a:xfrm>
          <a:prstGeom prst="rect">
            <a:avLst/>
          </a:prstGeom>
        </p:spPr>
      </p:pic>
      <p:pic>
        <p:nvPicPr>
          <p:cNvPr id="12" name="Picture 11">
            <a:extLst>
              <a:ext uri="{FF2B5EF4-FFF2-40B4-BE49-F238E27FC236}">
                <a16:creationId xmlns:a16="http://schemas.microsoft.com/office/drawing/2014/main" id="{80A8AF36-C703-6DD7-B805-C52D29F8CFDE}"/>
              </a:ext>
            </a:extLst>
          </p:cNvPr>
          <p:cNvPicPr>
            <a:picLocks noChangeAspect="1"/>
          </p:cNvPicPr>
          <p:nvPr/>
        </p:nvPicPr>
        <p:blipFill>
          <a:blip r:embed="rId4"/>
          <a:stretch>
            <a:fillRect/>
          </a:stretch>
        </p:blipFill>
        <p:spPr>
          <a:xfrm>
            <a:off x="4227871" y="4067675"/>
            <a:ext cx="4419983" cy="484660"/>
          </a:xfrm>
          <a:prstGeom prst="rect">
            <a:avLst/>
          </a:prstGeom>
        </p:spPr>
      </p:pic>
    </p:spTree>
    <p:extLst>
      <p:ext uri="{BB962C8B-B14F-4D97-AF65-F5344CB8AC3E}">
        <p14:creationId xmlns:p14="http://schemas.microsoft.com/office/powerpoint/2010/main" val="17815714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F4116-1B40-60BC-F023-19219E1C3B3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7ACF008-4FA1-B459-20BF-CED3F04BB5A6}"/>
              </a:ext>
            </a:extLst>
          </p:cNvPr>
          <p:cNvPicPr>
            <a:picLocks noChangeAspect="1"/>
          </p:cNvPicPr>
          <p:nvPr/>
        </p:nvPicPr>
        <p:blipFill>
          <a:blip r:embed="rId2"/>
          <a:stretch>
            <a:fillRect/>
          </a:stretch>
        </p:blipFill>
        <p:spPr>
          <a:xfrm>
            <a:off x="156760" y="164319"/>
            <a:ext cx="3343524" cy="2067604"/>
          </a:xfrm>
          <a:prstGeom prst="rect">
            <a:avLst/>
          </a:prstGeom>
        </p:spPr>
      </p:pic>
      <p:pic>
        <p:nvPicPr>
          <p:cNvPr id="5" name="Picture 4">
            <a:extLst>
              <a:ext uri="{FF2B5EF4-FFF2-40B4-BE49-F238E27FC236}">
                <a16:creationId xmlns:a16="http://schemas.microsoft.com/office/drawing/2014/main" id="{DF013CE7-61B1-F8EB-FAAE-08718399E56F}"/>
              </a:ext>
            </a:extLst>
          </p:cNvPr>
          <p:cNvPicPr>
            <a:picLocks noChangeAspect="1"/>
          </p:cNvPicPr>
          <p:nvPr/>
        </p:nvPicPr>
        <p:blipFill>
          <a:blip r:embed="rId3"/>
          <a:stretch>
            <a:fillRect/>
          </a:stretch>
        </p:blipFill>
        <p:spPr>
          <a:xfrm>
            <a:off x="5732207" y="169234"/>
            <a:ext cx="2974856" cy="2062689"/>
          </a:xfrm>
          <a:prstGeom prst="rect">
            <a:avLst/>
          </a:prstGeom>
        </p:spPr>
      </p:pic>
      <p:pic>
        <p:nvPicPr>
          <p:cNvPr id="7" name="Picture 6">
            <a:extLst>
              <a:ext uri="{FF2B5EF4-FFF2-40B4-BE49-F238E27FC236}">
                <a16:creationId xmlns:a16="http://schemas.microsoft.com/office/drawing/2014/main" id="{40612F8D-9F51-54A3-0B16-E6C2E3463B54}"/>
              </a:ext>
            </a:extLst>
          </p:cNvPr>
          <p:cNvPicPr>
            <a:picLocks noChangeAspect="1"/>
          </p:cNvPicPr>
          <p:nvPr/>
        </p:nvPicPr>
        <p:blipFill>
          <a:blip r:embed="rId4"/>
          <a:stretch>
            <a:fillRect/>
          </a:stretch>
        </p:blipFill>
        <p:spPr>
          <a:xfrm>
            <a:off x="156759" y="2489441"/>
            <a:ext cx="4090775" cy="1354972"/>
          </a:xfrm>
          <a:prstGeom prst="rect">
            <a:avLst/>
          </a:prstGeom>
        </p:spPr>
      </p:pic>
      <p:sp>
        <p:nvSpPr>
          <p:cNvPr id="9" name="TextBox 8">
            <a:extLst>
              <a:ext uri="{FF2B5EF4-FFF2-40B4-BE49-F238E27FC236}">
                <a16:creationId xmlns:a16="http://schemas.microsoft.com/office/drawing/2014/main" id="{424306A6-D08F-76B6-965A-61A0EDE53D6E}"/>
              </a:ext>
            </a:extLst>
          </p:cNvPr>
          <p:cNvSpPr txBox="1"/>
          <p:nvPr/>
        </p:nvSpPr>
        <p:spPr>
          <a:xfrm>
            <a:off x="156759" y="4101931"/>
            <a:ext cx="8550304" cy="1015663"/>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CSS background-position</a:t>
            </a:r>
          </a:p>
          <a:p>
            <a:r>
              <a:rPr lang="en-US" sz="2000" dirty="0">
                <a:latin typeface="Times New Roman" panose="02020603050405020304" pitchFamily="18" charset="0"/>
                <a:cs typeface="Times New Roman" panose="02020603050405020304" pitchFamily="18" charset="0"/>
              </a:rPr>
              <a:t>The background-position property is used to specify the position of the background image.</a:t>
            </a:r>
            <a:endParaRPr lang="en-IN"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D4D76FB-53FA-3DEF-27BD-8510E55608FE}"/>
              </a:ext>
            </a:extLst>
          </p:cNvPr>
          <p:cNvPicPr>
            <a:picLocks noChangeAspect="1"/>
          </p:cNvPicPr>
          <p:nvPr/>
        </p:nvPicPr>
        <p:blipFill>
          <a:blip r:embed="rId5"/>
          <a:stretch>
            <a:fillRect/>
          </a:stretch>
        </p:blipFill>
        <p:spPr>
          <a:xfrm>
            <a:off x="262622" y="5282779"/>
            <a:ext cx="3984912" cy="1410902"/>
          </a:xfrm>
          <a:prstGeom prst="rect">
            <a:avLst/>
          </a:prstGeom>
        </p:spPr>
      </p:pic>
      <p:pic>
        <p:nvPicPr>
          <p:cNvPr id="13" name="Picture 12">
            <a:extLst>
              <a:ext uri="{FF2B5EF4-FFF2-40B4-BE49-F238E27FC236}">
                <a16:creationId xmlns:a16="http://schemas.microsoft.com/office/drawing/2014/main" id="{9880FC01-5195-C33D-AFE0-94EAD3EB3796}"/>
              </a:ext>
            </a:extLst>
          </p:cNvPr>
          <p:cNvPicPr>
            <a:picLocks noChangeAspect="1"/>
          </p:cNvPicPr>
          <p:nvPr/>
        </p:nvPicPr>
        <p:blipFill>
          <a:blip r:embed="rId6"/>
          <a:stretch>
            <a:fillRect/>
          </a:stretch>
        </p:blipFill>
        <p:spPr>
          <a:xfrm>
            <a:off x="4753854" y="4843698"/>
            <a:ext cx="4233387" cy="2014302"/>
          </a:xfrm>
          <a:prstGeom prst="rect">
            <a:avLst/>
          </a:prstGeom>
        </p:spPr>
      </p:pic>
    </p:spTree>
    <p:extLst>
      <p:ext uri="{BB962C8B-B14F-4D97-AF65-F5344CB8AC3E}">
        <p14:creationId xmlns:p14="http://schemas.microsoft.com/office/powerpoint/2010/main" val="35130756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6A034-8D5F-5376-0419-73D9BF68F63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6A47958-F17F-2CD2-882E-7731C6202345}"/>
              </a:ext>
            </a:extLst>
          </p:cNvPr>
          <p:cNvSpPr txBox="1"/>
          <p:nvPr/>
        </p:nvSpPr>
        <p:spPr>
          <a:xfrm>
            <a:off x="152400" y="154376"/>
            <a:ext cx="8824452" cy="2185214"/>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CSS background - Shorthand property</a:t>
            </a:r>
          </a:p>
          <a:p>
            <a:r>
              <a:rPr lang="en-US" sz="2000" dirty="0">
                <a:latin typeface="Times New Roman" panose="02020603050405020304" pitchFamily="18" charset="0"/>
                <a:cs typeface="Times New Roman" panose="02020603050405020304" pitchFamily="18" charset="0"/>
              </a:rPr>
              <a:t>To shorten the code, it is also possible to specify all the background properties in one single property. This is called a shorthand property.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Instead of writing:</a:t>
            </a:r>
          </a:p>
          <a:p>
            <a:endParaRPr lang="en-US" dirty="0"/>
          </a:p>
          <a:p>
            <a:endParaRPr lang="en-IN" dirty="0"/>
          </a:p>
        </p:txBody>
      </p:sp>
      <p:pic>
        <p:nvPicPr>
          <p:cNvPr id="5" name="Picture 4">
            <a:extLst>
              <a:ext uri="{FF2B5EF4-FFF2-40B4-BE49-F238E27FC236}">
                <a16:creationId xmlns:a16="http://schemas.microsoft.com/office/drawing/2014/main" id="{F62A6AB9-5378-9AF4-9C7F-C93EDF34E2FC}"/>
              </a:ext>
            </a:extLst>
          </p:cNvPr>
          <p:cNvPicPr>
            <a:picLocks noChangeAspect="1"/>
          </p:cNvPicPr>
          <p:nvPr/>
        </p:nvPicPr>
        <p:blipFill>
          <a:blip r:embed="rId2"/>
          <a:stretch>
            <a:fillRect/>
          </a:stretch>
        </p:blipFill>
        <p:spPr>
          <a:xfrm>
            <a:off x="238533" y="1831565"/>
            <a:ext cx="4510448" cy="1816203"/>
          </a:xfrm>
          <a:prstGeom prst="rect">
            <a:avLst/>
          </a:prstGeom>
        </p:spPr>
      </p:pic>
      <p:pic>
        <p:nvPicPr>
          <p:cNvPr id="7" name="Picture 6">
            <a:extLst>
              <a:ext uri="{FF2B5EF4-FFF2-40B4-BE49-F238E27FC236}">
                <a16:creationId xmlns:a16="http://schemas.microsoft.com/office/drawing/2014/main" id="{BE57FB25-CC5A-AA74-B841-2B74DF07F0BF}"/>
              </a:ext>
            </a:extLst>
          </p:cNvPr>
          <p:cNvPicPr>
            <a:picLocks noChangeAspect="1"/>
          </p:cNvPicPr>
          <p:nvPr/>
        </p:nvPicPr>
        <p:blipFill>
          <a:blip r:embed="rId3"/>
          <a:stretch>
            <a:fillRect/>
          </a:stretch>
        </p:blipFill>
        <p:spPr>
          <a:xfrm>
            <a:off x="268030" y="4014202"/>
            <a:ext cx="6339247" cy="1482029"/>
          </a:xfrm>
          <a:prstGeom prst="rect">
            <a:avLst/>
          </a:prstGeom>
        </p:spPr>
      </p:pic>
    </p:spTree>
    <p:extLst>
      <p:ext uri="{BB962C8B-B14F-4D97-AF65-F5344CB8AC3E}">
        <p14:creationId xmlns:p14="http://schemas.microsoft.com/office/powerpoint/2010/main" val="11108834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7C752-82D6-E2ED-799D-A41AFD0F748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5220611-0052-698A-D482-BF288FE83496}"/>
              </a:ext>
            </a:extLst>
          </p:cNvPr>
          <p:cNvSpPr txBox="1"/>
          <p:nvPr/>
        </p:nvSpPr>
        <p:spPr>
          <a:xfrm>
            <a:off x="245806" y="196645"/>
            <a:ext cx="8563897" cy="4062651"/>
          </a:xfrm>
          <a:prstGeom prst="rect">
            <a:avLst/>
          </a:prstGeom>
          <a:noFill/>
        </p:spPr>
        <p:txBody>
          <a:bodyPr wrap="square" rtlCol="0">
            <a:spAutoFit/>
          </a:bodyPr>
          <a:lstStyle/>
          <a:p>
            <a:r>
              <a:rPr lang="en-IN" sz="2000" b="1" dirty="0">
                <a:solidFill>
                  <a:srgbClr val="002060"/>
                </a:solidFill>
                <a:latin typeface="Times New Roman" panose="02020603050405020304" pitchFamily="18" charset="0"/>
                <a:cs typeface="Times New Roman" panose="02020603050405020304" pitchFamily="18" charset="0"/>
              </a:rPr>
              <a:t>CSS Formatting Text</a:t>
            </a:r>
          </a:p>
          <a:p>
            <a:endParaRPr lang="en-IN" sz="2000" dirty="0">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CSS has a lot of properties for formatting text.</a:t>
            </a:r>
            <a:endParaRPr lang="en-IN" sz="2000" b="0" i="0" dirty="0">
              <a:solidFill>
                <a:srgbClr val="000000"/>
              </a:solidFill>
              <a:effectLst/>
              <a:latin typeface="Times New Roman" panose="02020603050405020304" pitchFamily="18" charset="0"/>
              <a:cs typeface="Times New Roman" panose="02020603050405020304" pitchFamily="18" charset="0"/>
            </a:endParaRPr>
          </a:p>
          <a:p>
            <a:endParaRPr lang="en-IN" sz="2000" dirty="0">
              <a:solidFill>
                <a:srgbClr val="000000"/>
              </a:solidFill>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Text Color</a:t>
            </a:r>
          </a:p>
          <a:p>
            <a:r>
              <a:rPr lang="en-US" sz="2000" dirty="0">
                <a:latin typeface="Times New Roman" panose="02020603050405020304" pitchFamily="18" charset="0"/>
                <a:cs typeface="Times New Roman" panose="02020603050405020304" pitchFamily="18" charset="0"/>
              </a:rPr>
              <a:t>The color property is used to set the color of the text. The color is specified by: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color name - like "red"</a:t>
            </a:r>
          </a:p>
          <a:p>
            <a:r>
              <a:rPr lang="en-US" sz="2000" dirty="0">
                <a:latin typeface="Times New Roman" panose="02020603050405020304" pitchFamily="18" charset="0"/>
                <a:cs typeface="Times New Roman" panose="02020603050405020304" pitchFamily="18" charset="0"/>
              </a:rPr>
              <a:t>a HEX value - like "#ff0000"</a:t>
            </a:r>
          </a:p>
          <a:p>
            <a:r>
              <a:rPr lang="en-US" sz="2000" dirty="0">
                <a:latin typeface="Times New Roman" panose="02020603050405020304" pitchFamily="18" charset="0"/>
                <a:cs typeface="Times New Roman" panose="02020603050405020304" pitchFamily="18" charset="0"/>
              </a:rPr>
              <a:t>an RGB value - like "</a:t>
            </a:r>
            <a:r>
              <a:rPr lang="en-US" sz="2000" dirty="0" err="1">
                <a:latin typeface="Times New Roman" panose="02020603050405020304" pitchFamily="18" charset="0"/>
                <a:cs typeface="Times New Roman" panose="02020603050405020304" pitchFamily="18" charset="0"/>
              </a:rPr>
              <a:t>rgb</a:t>
            </a:r>
            <a:r>
              <a:rPr lang="en-US" sz="2000" dirty="0">
                <a:latin typeface="Times New Roman" panose="02020603050405020304" pitchFamily="18" charset="0"/>
                <a:cs typeface="Times New Roman" panose="02020603050405020304" pitchFamily="18" charset="0"/>
              </a:rPr>
              <a:t>(255,0,0)“</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Text alignment and direction</a:t>
            </a:r>
          </a:p>
          <a:p>
            <a:endParaRPr lang="en-IN" dirty="0"/>
          </a:p>
        </p:txBody>
      </p:sp>
      <p:pic>
        <p:nvPicPr>
          <p:cNvPr id="7" name="Picture 6">
            <a:extLst>
              <a:ext uri="{FF2B5EF4-FFF2-40B4-BE49-F238E27FC236}">
                <a16:creationId xmlns:a16="http://schemas.microsoft.com/office/drawing/2014/main" id="{73AA20B3-51A6-50F7-CACE-952FD8FCD703}"/>
              </a:ext>
            </a:extLst>
          </p:cNvPr>
          <p:cNvPicPr>
            <a:picLocks noChangeAspect="1"/>
          </p:cNvPicPr>
          <p:nvPr/>
        </p:nvPicPr>
        <p:blipFill>
          <a:blip r:embed="rId2"/>
          <a:stretch>
            <a:fillRect/>
          </a:stretch>
        </p:blipFill>
        <p:spPr>
          <a:xfrm>
            <a:off x="245806" y="4091245"/>
            <a:ext cx="8652388" cy="2570110"/>
          </a:xfrm>
          <a:prstGeom prst="rect">
            <a:avLst/>
          </a:prstGeom>
        </p:spPr>
      </p:pic>
    </p:spTree>
    <p:extLst>
      <p:ext uri="{BB962C8B-B14F-4D97-AF65-F5344CB8AC3E}">
        <p14:creationId xmlns:p14="http://schemas.microsoft.com/office/powerpoint/2010/main" val="13522564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FDE25-46E0-7782-7FD0-FE454E88159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A873F33-85D7-BF3B-DBC4-76858D551FFC}"/>
              </a:ext>
            </a:extLst>
          </p:cNvPr>
          <p:cNvPicPr>
            <a:picLocks noChangeAspect="1"/>
          </p:cNvPicPr>
          <p:nvPr/>
        </p:nvPicPr>
        <p:blipFill>
          <a:blip r:embed="rId2"/>
          <a:stretch>
            <a:fillRect/>
          </a:stretch>
        </p:blipFill>
        <p:spPr>
          <a:xfrm>
            <a:off x="196887" y="800616"/>
            <a:ext cx="8573243" cy="2758661"/>
          </a:xfrm>
          <a:prstGeom prst="rect">
            <a:avLst/>
          </a:prstGeom>
        </p:spPr>
      </p:pic>
      <p:sp>
        <p:nvSpPr>
          <p:cNvPr id="4" name="TextBox 3">
            <a:extLst>
              <a:ext uri="{FF2B5EF4-FFF2-40B4-BE49-F238E27FC236}">
                <a16:creationId xmlns:a16="http://schemas.microsoft.com/office/drawing/2014/main" id="{88577CB0-9E20-761F-6A6F-F79C10F1BF58}"/>
              </a:ext>
            </a:extLst>
          </p:cNvPr>
          <p:cNvSpPr txBox="1"/>
          <p:nvPr/>
        </p:nvSpPr>
        <p:spPr>
          <a:xfrm>
            <a:off x="147484" y="157316"/>
            <a:ext cx="7905135" cy="6247864"/>
          </a:xfrm>
          <a:prstGeom prst="rect">
            <a:avLst/>
          </a:prstGeom>
          <a:noFill/>
        </p:spPr>
        <p:txBody>
          <a:bodyPr wrap="square" rtlCol="0">
            <a:spAutoFit/>
          </a:bodyPr>
          <a:lstStyle/>
          <a:p>
            <a:r>
              <a:rPr lang="en-IN" sz="2000" b="1" dirty="0">
                <a:solidFill>
                  <a:srgbClr val="C00000"/>
                </a:solidFill>
                <a:latin typeface="Times New Roman" panose="02020603050405020304" pitchFamily="18" charset="0"/>
                <a:cs typeface="Times New Roman" panose="02020603050405020304" pitchFamily="18" charset="0"/>
              </a:rPr>
              <a:t>Text Decoration</a:t>
            </a: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r>
              <a:rPr lang="en-IN" sz="2000" b="1" dirty="0">
                <a:solidFill>
                  <a:srgbClr val="C00000"/>
                </a:solidFill>
                <a:latin typeface="Times New Roman" panose="02020603050405020304" pitchFamily="18" charset="0"/>
                <a:cs typeface="Times New Roman" panose="02020603050405020304" pitchFamily="18" charset="0"/>
              </a:rPr>
              <a:t>Text Transformation</a:t>
            </a:r>
          </a:p>
          <a:p>
            <a:endParaRPr lang="en-IN" sz="2000" b="1" dirty="0">
              <a:solidFill>
                <a:srgbClr val="C00000"/>
              </a:solidFill>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Tells the type of case to be used in text, lowercase, upper case and Capitalize</a:t>
            </a:r>
          </a:p>
        </p:txBody>
      </p:sp>
      <p:pic>
        <p:nvPicPr>
          <p:cNvPr id="6" name="Picture 5">
            <a:extLst>
              <a:ext uri="{FF2B5EF4-FFF2-40B4-BE49-F238E27FC236}">
                <a16:creationId xmlns:a16="http://schemas.microsoft.com/office/drawing/2014/main" id="{26C2B272-F856-790E-C433-B188F8A660AB}"/>
              </a:ext>
            </a:extLst>
          </p:cNvPr>
          <p:cNvPicPr>
            <a:picLocks noChangeAspect="1"/>
          </p:cNvPicPr>
          <p:nvPr/>
        </p:nvPicPr>
        <p:blipFill>
          <a:blip r:embed="rId3"/>
          <a:stretch>
            <a:fillRect/>
          </a:stretch>
        </p:blipFill>
        <p:spPr>
          <a:xfrm>
            <a:off x="196887" y="3867518"/>
            <a:ext cx="3155913" cy="1019113"/>
          </a:xfrm>
          <a:prstGeom prst="rect">
            <a:avLst/>
          </a:prstGeom>
        </p:spPr>
      </p:pic>
    </p:spTree>
    <p:extLst>
      <p:ext uri="{BB962C8B-B14F-4D97-AF65-F5344CB8AC3E}">
        <p14:creationId xmlns:p14="http://schemas.microsoft.com/office/powerpoint/2010/main" val="11193247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80FC7-B393-9831-657A-14B0EDCDB43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4FA8314-A63C-FAF4-ABC9-DC844F6E0A5A}"/>
              </a:ext>
            </a:extLst>
          </p:cNvPr>
          <p:cNvPicPr>
            <a:picLocks noChangeAspect="1"/>
          </p:cNvPicPr>
          <p:nvPr/>
        </p:nvPicPr>
        <p:blipFill>
          <a:blip r:embed="rId2"/>
          <a:stretch>
            <a:fillRect/>
          </a:stretch>
        </p:blipFill>
        <p:spPr>
          <a:xfrm>
            <a:off x="221908" y="646334"/>
            <a:ext cx="7791382" cy="2509821"/>
          </a:xfrm>
          <a:prstGeom prst="rect">
            <a:avLst/>
          </a:prstGeom>
        </p:spPr>
      </p:pic>
      <p:sp>
        <p:nvSpPr>
          <p:cNvPr id="4" name="TextBox 3">
            <a:extLst>
              <a:ext uri="{FF2B5EF4-FFF2-40B4-BE49-F238E27FC236}">
                <a16:creationId xmlns:a16="http://schemas.microsoft.com/office/drawing/2014/main" id="{CFF6574D-FB9D-0960-5CD2-193BE093C00B}"/>
              </a:ext>
            </a:extLst>
          </p:cNvPr>
          <p:cNvSpPr txBox="1"/>
          <p:nvPr/>
        </p:nvSpPr>
        <p:spPr>
          <a:xfrm>
            <a:off x="235974" y="88490"/>
            <a:ext cx="6390968" cy="4401205"/>
          </a:xfrm>
          <a:prstGeom prst="rect">
            <a:avLst/>
          </a:prstGeom>
          <a:noFill/>
        </p:spPr>
        <p:txBody>
          <a:bodyPr wrap="square" rtlCol="0">
            <a:spAutoFit/>
          </a:bodyPr>
          <a:lstStyle/>
          <a:p>
            <a:r>
              <a:rPr lang="en-IN" sz="2000" b="1" dirty="0">
                <a:solidFill>
                  <a:srgbClr val="C00000"/>
                </a:solidFill>
                <a:latin typeface="Times New Roman" panose="02020603050405020304" pitchFamily="18" charset="0"/>
                <a:cs typeface="Times New Roman" panose="02020603050405020304" pitchFamily="18" charset="0"/>
              </a:rPr>
              <a:t>Text Spacing</a:t>
            </a: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endParaRPr lang="en-IN" sz="2000" b="1" dirty="0">
              <a:solidFill>
                <a:srgbClr val="C00000"/>
              </a:solidFill>
              <a:latin typeface="Times New Roman" panose="02020603050405020304" pitchFamily="18" charset="0"/>
              <a:cs typeface="Times New Roman" panose="02020603050405020304" pitchFamily="18" charset="0"/>
            </a:endParaRPr>
          </a:p>
          <a:p>
            <a:r>
              <a:rPr lang="en-IN" sz="2000" b="1" dirty="0">
                <a:solidFill>
                  <a:srgbClr val="C00000"/>
                </a:solidFill>
                <a:latin typeface="Times New Roman" panose="02020603050405020304" pitchFamily="18" charset="0"/>
                <a:cs typeface="Times New Roman" panose="02020603050405020304" pitchFamily="18" charset="0"/>
              </a:rPr>
              <a:t>Text Shadow</a:t>
            </a:r>
          </a:p>
          <a:p>
            <a:endParaRPr lang="en-IN" sz="2000" b="1" dirty="0">
              <a:solidFill>
                <a:srgbClr val="C00000"/>
              </a:solidFill>
              <a:latin typeface="Times New Roman" panose="02020603050405020304" pitchFamily="18" charset="0"/>
              <a:cs typeface="Times New Roman" panose="02020603050405020304" pitchFamily="18" charset="0"/>
            </a:endParaRPr>
          </a:p>
          <a:p>
            <a:r>
              <a:rPr lang="en-IN" sz="2000" b="1" dirty="0">
                <a:solidFill>
                  <a:srgbClr val="C00000"/>
                </a:solidFill>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C94B4E5C-6B7F-2FA2-48A8-345977D2FB23}"/>
              </a:ext>
            </a:extLst>
          </p:cNvPr>
          <p:cNvPicPr>
            <a:picLocks noChangeAspect="1"/>
          </p:cNvPicPr>
          <p:nvPr/>
        </p:nvPicPr>
        <p:blipFill>
          <a:blip r:embed="rId3"/>
          <a:stretch>
            <a:fillRect/>
          </a:stretch>
        </p:blipFill>
        <p:spPr>
          <a:xfrm>
            <a:off x="304800" y="4108662"/>
            <a:ext cx="6253316" cy="938877"/>
          </a:xfrm>
          <a:prstGeom prst="rect">
            <a:avLst/>
          </a:prstGeom>
        </p:spPr>
      </p:pic>
    </p:spTree>
    <p:extLst>
      <p:ext uri="{BB962C8B-B14F-4D97-AF65-F5344CB8AC3E}">
        <p14:creationId xmlns:p14="http://schemas.microsoft.com/office/powerpoint/2010/main" val="11276886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EEBA7-74BC-0BEB-2550-6C424BE7B38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D2CA7D7-81C4-AF17-6227-0BB23AE67D19}"/>
              </a:ext>
            </a:extLst>
          </p:cNvPr>
          <p:cNvSpPr txBox="1"/>
          <p:nvPr/>
        </p:nvSpPr>
        <p:spPr>
          <a:xfrm>
            <a:off x="142566" y="191161"/>
            <a:ext cx="8922775" cy="5601533"/>
          </a:xfrm>
          <a:prstGeom prst="rect">
            <a:avLst/>
          </a:prstGeom>
          <a:noFill/>
        </p:spPr>
        <p:txBody>
          <a:bodyPr wrap="square">
            <a:spAutoFit/>
          </a:bodyPr>
          <a:lstStyle/>
          <a:p>
            <a:pPr algn="l"/>
            <a:r>
              <a:rPr lang="en-US" sz="2000" b="1" i="0" dirty="0">
                <a:solidFill>
                  <a:srgbClr val="C00000"/>
                </a:solidFill>
                <a:effectLst/>
                <a:latin typeface="Times New Roman" panose="02020603050405020304" pitchFamily="18" charset="0"/>
                <a:cs typeface="Times New Roman" panose="02020603050405020304" pitchFamily="18" charset="0"/>
              </a:rPr>
              <a:t>CSS Fonts</a:t>
            </a:r>
          </a:p>
          <a:p>
            <a:pPr algn="l"/>
            <a:endParaRPr lang="en-US" sz="2000" dirty="0">
              <a:solidFill>
                <a:srgbClr val="000000"/>
              </a:solidFill>
              <a:latin typeface="Times New Roman" panose="02020603050405020304" pitchFamily="18" charset="0"/>
              <a:cs typeface="Times New Roman" panose="02020603050405020304" pitchFamily="18" charset="0"/>
            </a:endParaRPr>
          </a:p>
          <a:p>
            <a:pPr algn="l"/>
            <a:r>
              <a:rPr lang="en-US" sz="2000" b="0" i="0" dirty="0">
                <a:solidFill>
                  <a:srgbClr val="000000"/>
                </a:solidFill>
                <a:effectLst/>
                <a:latin typeface="Times New Roman" panose="02020603050405020304" pitchFamily="18" charset="0"/>
                <a:cs typeface="Times New Roman" panose="02020603050405020304" pitchFamily="18" charset="0"/>
              </a:rPr>
              <a:t>Choosing the right font has a huge impact on how the readers experience a website.</a:t>
            </a:r>
          </a:p>
          <a:p>
            <a:pPr algn="l"/>
            <a:r>
              <a:rPr lang="en-US" sz="2000" b="0" i="0" dirty="0">
                <a:solidFill>
                  <a:srgbClr val="000000"/>
                </a:solidFill>
                <a:effectLst/>
                <a:latin typeface="Times New Roman" panose="02020603050405020304" pitchFamily="18" charset="0"/>
                <a:cs typeface="Times New Roman" panose="02020603050405020304" pitchFamily="18" charset="0"/>
              </a:rPr>
              <a:t>The right font can create a strong identity for your brand.</a:t>
            </a:r>
          </a:p>
          <a:p>
            <a:pPr algn="l"/>
            <a:r>
              <a:rPr lang="en-US" sz="2000" b="0" i="0" dirty="0">
                <a:solidFill>
                  <a:srgbClr val="000000"/>
                </a:solidFill>
                <a:effectLst/>
                <a:latin typeface="Times New Roman" panose="02020603050405020304" pitchFamily="18" charset="0"/>
                <a:cs typeface="Times New Roman" panose="02020603050405020304" pitchFamily="18" charset="0"/>
              </a:rPr>
              <a:t>Using a font that is easy to read is important. The font adds value to your text. It is also important to choose the correct color and text size for the font.</a:t>
            </a:r>
          </a:p>
          <a:p>
            <a:pPr algn="l"/>
            <a:endParaRPr lang="en-US" sz="2000" dirty="0">
              <a:solidFill>
                <a:srgbClr val="000000"/>
              </a:solidFill>
              <a:latin typeface="Times New Roman" panose="02020603050405020304" pitchFamily="18" charset="0"/>
              <a:cs typeface="Times New Roman" panose="02020603050405020304" pitchFamily="18" charset="0"/>
            </a:endParaRP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endParaRPr lang="en-US" sz="2000" dirty="0">
              <a:solidFill>
                <a:srgbClr val="000000"/>
              </a:solidFill>
              <a:latin typeface="Times New Roman" panose="02020603050405020304" pitchFamily="18" charset="0"/>
              <a:cs typeface="Times New Roman" panose="02020603050405020304" pitchFamily="18" charset="0"/>
            </a:endParaRP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endParaRPr lang="en-US" sz="2000" dirty="0">
              <a:solidFill>
                <a:srgbClr val="000000"/>
              </a:solidFill>
              <a:latin typeface="Times New Roman" panose="02020603050405020304" pitchFamily="18" charset="0"/>
              <a:cs typeface="Times New Roman" panose="02020603050405020304" pitchFamily="18" charset="0"/>
            </a:endParaRP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endParaRPr lang="en-US" sz="2000" dirty="0">
              <a:solidFill>
                <a:srgbClr val="000000"/>
              </a:solidFill>
              <a:latin typeface="Times New Roman" panose="02020603050405020304" pitchFamily="18" charset="0"/>
              <a:cs typeface="Times New Roman" panose="02020603050405020304" pitchFamily="18" charset="0"/>
            </a:endParaRP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r>
              <a:rPr lang="en-US" sz="2000" b="1" dirty="0">
                <a:solidFill>
                  <a:srgbClr val="C00000"/>
                </a:solidFill>
                <a:latin typeface="Times New Roman" panose="02020603050405020304" pitchFamily="18" charset="0"/>
                <a:cs typeface="Times New Roman" panose="02020603050405020304" pitchFamily="18" charset="0"/>
              </a:rPr>
              <a:t>Font Style</a:t>
            </a: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endParaRPr lang="en-US" b="0" i="0" dirty="0">
              <a:solidFill>
                <a:srgbClr val="000000"/>
              </a:solidFill>
              <a:effectLst/>
              <a:latin typeface="Verdana" panose="020B0604030504040204" pitchFamily="34" charset="0"/>
            </a:endParaRPr>
          </a:p>
        </p:txBody>
      </p:sp>
      <p:pic>
        <p:nvPicPr>
          <p:cNvPr id="5" name="Picture 4">
            <a:extLst>
              <a:ext uri="{FF2B5EF4-FFF2-40B4-BE49-F238E27FC236}">
                <a16:creationId xmlns:a16="http://schemas.microsoft.com/office/drawing/2014/main" id="{93624A3E-FD3A-67C0-E167-0E962F59C1B2}"/>
              </a:ext>
            </a:extLst>
          </p:cNvPr>
          <p:cNvPicPr>
            <a:picLocks noChangeAspect="1"/>
          </p:cNvPicPr>
          <p:nvPr/>
        </p:nvPicPr>
        <p:blipFill>
          <a:blip r:embed="rId2"/>
          <a:stretch>
            <a:fillRect/>
          </a:stretch>
        </p:blipFill>
        <p:spPr>
          <a:xfrm>
            <a:off x="190564" y="2155897"/>
            <a:ext cx="8762872" cy="2219458"/>
          </a:xfrm>
          <a:prstGeom prst="rect">
            <a:avLst/>
          </a:prstGeom>
        </p:spPr>
      </p:pic>
      <p:pic>
        <p:nvPicPr>
          <p:cNvPr id="7" name="Picture 6">
            <a:extLst>
              <a:ext uri="{FF2B5EF4-FFF2-40B4-BE49-F238E27FC236}">
                <a16:creationId xmlns:a16="http://schemas.microsoft.com/office/drawing/2014/main" id="{7DD27EBB-82CA-DDB4-2BD3-6F3AB620C087}"/>
              </a:ext>
            </a:extLst>
          </p:cNvPr>
          <p:cNvPicPr>
            <a:picLocks noChangeAspect="1"/>
          </p:cNvPicPr>
          <p:nvPr/>
        </p:nvPicPr>
        <p:blipFill>
          <a:blip r:embed="rId3"/>
          <a:stretch>
            <a:fillRect/>
          </a:stretch>
        </p:blipFill>
        <p:spPr>
          <a:xfrm>
            <a:off x="260889" y="5134793"/>
            <a:ext cx="7231291" cy="1532045"/>
          </a:xfrm>
          <a:prstGeom prst="rect">
            <a:avLst/>
          </a:prstGeom>
        </p:spPr>
      </p:pic>
    </p:spTree>
    <p:extLst>
      <p:ext uri="{BB962C8B-B14F-4D97-AF65-F5344CB8AC3E}">
        <p14:creationId xmlns:p14="http://schemas.microsoft.com/office/powerpoint/2010/main" val="5095918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202A2-2E6E-261C-EC9E-102CE333127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D9D5FCD-4A88-A304-33C6-DF65BD6E4396}"/>
              </a:ext>
            </a:extLst>
          </p:cNvPr>
          <p:cNvSpPr txBox="1"/>
          <p:nvPr/>
        </p:nvSpPr>
        <p:spPr>
          <a:xfrm>
            <a:off x="162232" y="261683"/>
            <a:ext cx="8834283" cy="4401205"/>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Font Size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font-size property sets the size of the text.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Being able to manage the text size is important in web design. However, you should not use font size adjustments to make paragraphs look like headings, or headings look like paragraphs.</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Font Shorthand</a:t>
            </a:r>
          </a:p>
          <a:p>
            <a:endParaRPr lang="en-US" sz="2000" dirty="0">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To shorten the code, it is also possible to specify all the individual font properties in one property.</a:t>
            </a:r>
          </a:p>
          <a:p>
            <a:endParaRPr lang="en-US" sz="2000" dirty="0">
              <a:solidFill>
                <a:srgbClr val="000000"/>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F0DB373-35D8-F1E1-BB9D-098F7D504EBD}"/>
              </a:ext>
            </a:extLst>
          </p:cNvPr>
          <p:cNvPicPr>
            <a:picLocks noChangeAspect="1"/>
          </p:cNvPicPr>
          <p:nvPr/>
        </p:nvPicPr>
        <p:blipFill>
          <a:blip r:embed="rId2"/>
          <a:stretch>
            <a:fillRect/>
          </a:stretch>
        </p:blipFill>
        <p:spPr>
          <a:xfrm>
            <a:off x="270029" y="4293286"/>
            <a:ext cx="4193816" cy="1025966"/>
          </a:xfrm>
          <a:prstGeom prst="rect">
            <a:avLst/>
          </a:prstGeom>
        </p:spPr>
      </p:pic>
    </p:spTree>
    <p:extLst>
      <p:ext uri="{BB962C8B-B14F-4D97-AF65-F5344CB8AC3E}">
        <p14:creationId xmlns:p14="http://schemas.microsoft.com/office/powerpoint/2010/main" val="28895878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370AD-185B-63E3-25BC-316E347744F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1A757B9-63D6-90D7-9160-68033EE9B759}"/>
              </a:ext>
            </a:extLst>
          </p:cNvPr>
          <p:cNvSpPr txBox="1"/>
          <p:nvPr/>
        </p:nvSpPr>
        <p:spPr>
          <a:xfrm>
            <a:off x="231058" y="236425"/>
            <a:ext cx="8912942" cy="1323439"/>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CSS Borders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CSS border properties allow you to specify the style, width, and color of an element's border.</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ED9CEB7-505F-2DF3-9C3A-A2FE64950B71}"/>
              </a:ext>
            </a:extLst>
          </p:cNvPr>
          <p:cNvPicPr>
            <a:picLocks noChangeAspect="1"/>
          </p:cNvPicPr>
          <p:nvPr/>
        </p:nvPicPr>
        <p:blipFill>
          <a:blip r:embed="rId2"/>
          <a:stretch>
            <a:fillRect/>
          </a:stretch>
        </p:blipFill>
        <p:spPr>
          <a:xfrm>
            <a:off x="260555" y="1752214"/>
            <a:ext cx="8234516" cy="4560096"/>
          </a:xfrm>
          <a:prstGeom prst="rect">
            <a:avLst/>
          </a:prstGeom>
        </p:spPr>
      </p:pic>
    </p:spTree>
    <p:extLst>
      <p:ext uri="{BB962C8B-B14F-4D97-AF65-F5344CB8AC3E}">
        <p14:creationId xmlns:p14="http://schemas.microsoft.com/office/powerpoint/2010/main" val="14911029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FFB9A-F951-C331-DBA6-D9D7A8D1B3E5}"/>
            </a:ext>
          </a:extLst>
        </p:cNvPr>
        <p:cNvGrpSpPr/>
        <p:nvPr/>
      </p:nvGrpSpPr>
      <p:grpSpPr>
        <a:xfrm>
          <a:off x="0" y="0"/>
          <a:ext cx="0" cy="0"/>
          <a:chOff x="0" y="0"/>
          <a:chExt cx="0" cy="0"/>
        </a:xfrm>
      </p:grpSpPr>
    </p:spTree>
    <p:extLst>
      <p:ext uri="{BB962C8B-B14F-4D97-AF65-F5344CB8AC3E}">
        <p14:creationId xmlns:p14="http://schemas.microsoft.com/office/powerpoint/2010/main" val="1428557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64C43-AB6B-F159-C0D7-8CEF7A262F1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A199E29-1C2D-4B0E-5E85-6665945BB379}"/>
              </a:ext>
            </a:extLst>
          </p:cNvPr>
          <p:cNvPicPr>
            <a:picLocks noChangeAspect="1"/>
          </p:cNvPicPr>
          <p:nvPr/>
        </p:nvPicPr>
        <p:blipFill>
          <a:blip r:embed="rId2"/>
          <a:stretch>
            <a:fillRect/>
          </a:stretch>
        </p:blipFill>
        <p:spPr>
          <a:xfrm>
            <a:off x="179461" y="93406"/>
            <a:ext cx="7978831" cy="2318660"/>
          </a:xfrm>
          <a:prstGeom prst="rect">
            <a:avLst/>
          </a:prstGeom>
        </p:spPr>
      </p:pic>
      <p:pic>
        <p:nvPicPr>
          <p:cNvPr id="4" name="Picture 3">
            <a:extLst>
              <a:ext uri="{FF2B5EF4-FFF2-40B4-BE49-F238E27FC236}">
                <a16:creationId xmlns:a16="http://schemas.microsoft.com/office/drawing/2014/main" id="{8C406ACD-235B-9332-83B2-59477035D279}"/>
              </a:ext>
            </a:extLst>
          </p:cNvPr>
          <p:cNvPicPr>
            <a:picLocks noChangeAspect="1"/>
          </p:cNvPicPr>
          <p:nvPr/>
        </p:nvPicPr>
        <p:blipFill>
          <a:blip r:embed="rId3"/>
          <a:stretch>
            <a:fillRect/>
          </a:stretch>
        </p:blipFill>
        <p:spPr>
          <a:xfrm>
            <a:off x="179461" y="2412066"/>
            <a:ext cx="7978830" cy="3339805"/>
          </a:xfrm>
          <a:prstGeom prst="rect">
            <a:avLst/>
          </a:prstGeom>
        </p:spPr>
      </p:pic>
    </p:spTree>
    <p:extLst>
      <p:ext uri="{BB962C8B-B14F-4D97-AF65-F5344CB8AC3E}">
        <p14:creationId xmlns:p14="http://schemas.microsoft.com/office/powerpoint/2010/main" val="14850617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BD8C9-13F5-BB22-E65C-4EEDFF1D78F3}"/>
            </a:ext>
          </a:extLst>
        </p:cNvPr>
        <p:cNvGrpSpPr/>
        <p:nvPr/>
      </p:nvGrpSpPr>
      <p:grpSpPr>
        <a:xfrm>
          <a:off x="0" y="0"/>
          <a:ext cx="0" cy="0"/>
          <a:chOff x="0" y="0"/>
          <a:chExt cx="0" cy="0"/>
        </a:xfrm>
      </p:grpSpPr>
    </p:spTree>
    <p:extLst>
      <p:ext uri="{BB962C8B-B14F-4D97-AF65-F5344CB8AC3E}">
        <p14:creationId xmlns:p14="http://schemas.microsoft.com/office/powerpoint/2010/main" val="26887600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0A541-B870-9C88-2E98-675416BDA8D0}"/>
            </a:ext>
          </a:extLst>
        </p:cNvPr>
        <p:cNvGrpSpPr/>
        <p:nvPr/>
      </p:nvGrpSpPr>
      <p:grpSpPr>
        <a:xfrm>
          <a:off x="0" y="0"/>
          <a:ext cx="0" cy="0"/>
          <a:chOff x="0" y="0"/>
          <a:chExt cx="0" cy="0"/>
        </a:xfrm>
      </p:grpSpPr>
    </p:spTree>
    <p:extLst>
      <p:ext uri="{BB962C8B-B14F-4D97-AF65-F5344CB8AC3E}">
        <p14:creationId xmlns:p14="http://schemas.microsoft.com/office/powerpoint/2010/main" val="14486878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82E1B-48FC-4DAC-92C7-E90FDED94A1C}"/>
            </a:ext>
          </a:extLst>
        </p:cNvPr>
        <p:cNvGrpSpPr/>
        <p:nvPr/>
      </p:nvGrpSpPr>
      <p:grpSpPr>
        <a:xfrm>
          <a:off x="0" y="0"/>
          <a:ext cx="0" cy="0"/>
          <a:chOff x="0" y="0"/>
          <a:chExt cx="0" cy="0"/>
        </a:xfrm>
      </p:grpSpPr>
    </p:spTree>
    <p:extLst>
      <p:ext uri="{BB962C8B-B14F-4D97-AF65-F5344CB8AC3E}">
        <p14:creationId xmlns:p14="http://schemas.microsoft.com/office/powerpoint/2010/main" val="10069449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1125000" y="2967480"/>
            <a:ext cx="6891480" cy="13086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pPr>
            <a:r>
              <a:rPr lang="en-US" sz="8000" b="1" strike="noStrike" cap="all" spc="-1">
                <a:solidFill>
                  <a:srgbClr val="495DC6"/>
                </a:solidFill>
                <a:latin typeface="Trebuchet MS"/>
                <a:ea typeface="DejaVu Sans"/>
              </a:rPr>
              <a:t>THANK YOU</a:t>
            </a:r>
            <a:endParaRPr lang="en-IN" sz="8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anim calcmode="lin" valueType="num">
                                      <p:cBhvr additive="repl">
                                        <p:cTn id="7" dur="500" fill="hold"/>
                                        <p:tgtEl>
                                          <p:spTgt spid="184">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8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ADD6E-D3DA-380A-4715-54671987642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D6A014E-ABFB-9AEA-221C-9998F6E2E429}"/>
              </a:ext>
            </a:extLst>
          </p:cNvPr>
          <p:cNvPicPr>
            <a:picLocks noChangeAspect="1"/>
          </p:cNvPicPr>
          <p:nvPr/>
        </p:nvPicPr>
        <p:blipFill>
          <a:blip r:embed="rId2"/>
          <a:stretch>
            <a:fillRect/>
          </a:stretch>
        </p:blipFill>
        <p:spPr>
          <a:xfrm>
            <a:off x="218043" y="465526"/>
            <a:ext cx="3537880" cy="3198182"/>
          </a:xfrm>
          <a:prstGeom prst="rect">
            <a:avLst/>
          </a:prstGeom>
        </p:spPr>
      </p:pic>
      <p:pic>
        <p:nvPicPr>
          <p:cNvPr id="5" name="Picture 4">
            <a:extLst>
              <a:ext uri="{FF2B5EF4-FFF2-40B4-BE49-F238E27FC236}">
                <a16:creationId xmlns:a16="http://schemas.microsoft.com/office/drawing/2014/main" id="{26EF8873-D7D5-227C-1833-E388B554618F}"/>
              </a:ext>
            </a:extLst>
          </p:cNvPr>
          <p:cNvPicPr>
            <a:picLocks noChangeAspect="1"/>
          </p:cNvPicPr>
          <p:nvPr/>
        </p:nvPicPr>
        <p:blipFill>
          <a:blip r:embed="rId3"/>
          <a:stretch>
            <a:fillRect/>
          </a:stretch>
        </p:blipFill>
        <p:spPr>
          <a:xfrm>
            <a:off x="218043" y="3753464"/>
            <a:ext cx="8758809" cy="2753033"/>
          </a:xfrm>
          <a:prstGeom prst="rect">
            <a:avLst/>
          </a:prstGeom>
        </p:spPr>
      </p:pic>
      <p:sp>
        <p:nvSpPr>
          <p:cNvPr id="2" name="TextBox 1">
            <a:extLst>
              <a:ext uri="{FF2B5EF4-FFF2-40B4-BE49-F238E27FC236}">
                <a16:creationId xmlns:a16="http://schemas.microsoft.com/office/drawing/2014/main" id="{7EE02AF0-1D05-C938-897B-8094719BD36B}"/>
              </a:ext>
            </a:extLst>
          </p:cNvPr>
          <p:cNvSpPr txBox="1"/>
          <p:nvPr/>
        </p:nvSpPr>
        <p:spPr>
          <a:xfrm>
            <a:off x="108155" y="20538"/>
            <a:ext cx="3537880" cy="400110"/>
          </a:xfrm>
          <a:prstGeom prst="rect">
            <a:avLst/>
          </a:prstGeom>
          <a:noFill/>
        </p:spPr>
        <p:txBody>
          <a:bodyPr wrap="square" rtlCol="0">
            <a:spAutoFit/>
          </a:bodyPr>
          <a:lstStyle/>
          <a:p>
            <a:r>
              <a:rPr lang="en-IN" sz="2000" b="1" dirty="0">
                <a:solidFill>
                  <a:srgbClr val="002060"/>
                </a:solidFill>
                <a:latin typeface="Times New Roman" panose="02020603050405020304" pitchFamily="18" charset="0"/>
                <a:cs typeface="Times New Roman" panose="02020603050405020304" pitchFamily="18" charset="0"/>
              </a:rPr>
              <a:t>HTML Structure</a:t>
            </a:r>
          </a:p>
        </p:txBody>
      </p:sp>
    </p:spTree>
    <p:extLst>
      <p:ext uri="{BB962C8B-B14F-4D97-AF65-F5344CB8AC3E}">
        <p14:creationId xmlns:p14="http://schemas.microsoft.com/office/powerpoint/2010/main" val="1263339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3D817D-AE1D-A3EA-4395-3B50B592B8F2}"/>
              </a:ext>
            </a:extLst>
          </p:cNvPr>
          <p:cNvSpPr txBox="1"/>
          <p:nvPr/>
        </p:nvSpPr>
        <p:spPr>
          <a:xfrm>
            <a:off x="245805" y="19664"/>
            <a:ext cx="8495071" cy="5016758"/>
          </a:xfrm>
          <a:prstGeom prst="rect">
            <a:avLst/>
          </a:prstGeom>
          <a:noFill/>
        </p:spPr>
        <p:txBody>
          <a:bodyPr wrap="square" rtlCol="0">
            <a:spAutoFit/>
          </a:bodyPr>
          <a:lstStyle/>
          <a:p>
            <a:r>
              <a:rPr lang="en-IN" sz="2000" b="1" dirty="0">
                <a:solidFill>
                  <a:srgbClr val="002060"/>
                </a:solidFill>
                <a:latin typeface="Times New Roman" panose="02020603050405020304" pitchFamily="18" charset="0"/>
                <a:cs typeface="Times New Roman" panose="02020603050405020304" pitchFamily="18" charset="0"/>
              </a:rPr>
              <a:t>Basic tags in HTML</a:t>
            </a:r>
          </a:p>
          <a:p>
            <a:endParaRPr lang="en-IN" sz="2000" b="1" dirty="0">
              <a:solidFill>
                <a:srgbClr val="002060"/>
              </a:solidFill>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The </a:t>
            </a:r>
            <a:r>
              <a:rPr lang="en-US" sz="2000" b="0" i="0" u="none" strike="noStrike" dirty="0">
                <a:solidFill>
                  <a:srgbClr val="008000"/>
                </a:solidFill>
                <a:effectLst/>
                <a:latin typeface="Times New Roman" panose="02020603050405020304" pitchFamily="18" charset="0"/>
                <a:cs typeface="Times New Roman" panose="02020603050405020304" pitchFamily="18" charset="0"/>
                <a:hlinkClick r:id="rId2"/>
              </a:rPr>
              <a:t>&lt;html&gt; tag</a:t>
            </a:r>
            <a:r>
              <a:rPr lang="en-US" sz="2000" b="0" i="0" dirty="0">
                <a:solidFill>
                  <a:srgbClr val="000000"/>
                </a:solidFill>
                <a:effectLst/>
                <a:latin typeface="Times New Roman" panose="02020603050405020304" pitchFamily="18" charset="0"/>
                <a:cs typeface="Times New Roman" panose="02020603050405020304" pitchFamily="18" charset="0"/>
              </a:rPr>
              <a:t> is the parent tag for all HTML elements. Everything related to create an HTML document must be written inside the &lt;html&gt; tag. CSS, JavaScript, and jQuery must also be written inside this tag.</a:t>
            </a:r>
            <a:endParaRPr lang="en-IN" sz="2000" b="1" i="0" dirty="0">
              <a:solidFill>
                <a:srgbClr val="000000"/>
              </a:solidFill>
              <a:effectLst/>
              <a:latin typeface="Times New Roman" panose="02020603050405020304" pitchFamily="18" charset="0"/>
              <a:cs typeface="Times New Roman" panose="02020603050405020304" pitchFamily="18" charset="0"/>
            </a:endParaRPr>
          </a:p>
          <a:p>
            <a:endParaRPr lang="en-IN" sz="2000" b="1" dirty="0">
              <a:solidFill>
                <a:srgbClr val="000000"/>
              </a:solidFill>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The </a:t>
            </a:r>
            <a:r>
              <a:rPr lang="en-US" sz="2000" b="0" i="0" u="none" strike="noStrike" dirty="0">
                <a:solidFill>
                  <a:srgbClr val="008000"/>
                </a:solidFill>
                <a:effectLst/>
                <a:latin typeface="Times New Roman" panose="02020603050405020304" pitchFamily="18" charset="0"/>
                <a:cs typeface="Times New Roman" panose="02020603050405020304" pitchFamily="18" charset="0"/>
                <a:hlinkClick r:id="rId3"/>
              </a:rPr>
              <a:t>&lt;head&gt; tag</a:t>
            </a:r>
            <a:r>
              <a:rPr lang="en-US" sz="2000" b="0" i="0" dirty="0">
                <a:solidFill>
                  <a:srgbClr val="000000"/>
                </a:solidFill>
                <a:effectLst/>
                <a:latin typeface="Times New Roman" panose="02020603050405020304" pitchFamily="18" charset="0"/>
                <a:cs typeface="Times New Roman" panose="02020603050405020304" pitchFamily="18" charset="0"/>
              </a:rPr>
              <a:t> is a container tag for all those elements that are not directly displayed on the webpage but required for the page functionalities. It contains meta tags</a:t>
            </a:r>
            <a:endParaRPr lang="en-IN" sz="2000" b="1" i="0" dirty="0">
              <a:solidFill>
                <a:srgbClr val="000000"/>
              </a:solidFill>
              <a:effectLst/>
              <a:latin typeface="Times New Roman" panose="02020603050405020304" pitchFamily="18" charset="0"/>
              <a:cs typeface="Times New Roman" panose="02020603050405020304" pitchFamily="18" charset="0"/>
            </a:endParaRPr>
          </a:p>
          <a:p>
            <a:endParaRPr lang="en-IN" sz="2000" b="1" dirty="0">
              <a:solidFill>
                <a:srgbClr val="000000"/>
              </a:solidFill>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The </a:t>
            </a:r>
            <a:r>
              <a:rPr lang="en-US" sz="2000" b="0" i="0" u="none" strike="noStrike" dirty="0">
                <a:solidFill>
                  <a:srgbClr val="008000"/>
                </a:solidFill>
                <a:effectLst/>
                <a:latin typeface="Times New Roman" panose="02020603050405020304" pitchFamily="18" charset="0"/>
                <a:cs typeface="Times New Roman" panose="02020603050405020304" pitchFamily="18" charset="0"/>
                <a:hlinkClick r:id="rId4"/>
              </a:rPr>
              <a:t>&lt;title&gt; tag</a:t>
            </a:r>
            <a:r>
              <a:rPr lang="en-US" sz="2000" b="0" i="0" dirty="0">
                <a:solidFill>
                  <a:srgbClr val="000000"/>
                </a:solidFill>
                <a:effectLst/>
                <a:latin typeface="Times New Roman" panose="02020603050405020304" pitchFamily="18" charset="0"/>
                <a:cs typeface="Times New Roman" panose="02020603050405020304" pitchFamily="18" charset="0"/>
              </a:rPr>
              <a:t> is used to define the title of the webpage that you can see in the browser's tab, bookmarks list, and search engine results.</a:t>
            </a:r>
          </a:p>
          <a:p>
            <a:endParaRPr lang="en-IN" sz="2000" b="1" i="0" dirty="0">
              <a:solidFill>
                <a:srgbClr val="000000"/>
              </a:solidFill>
              <a:effectLst/>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The </a:t>
            </a:r>
            <a:r>
              <a:rPr lang="en-US" sz="2000" b="0" i="0" u="none" strike="noStrike" dirty="0">
                <a:solidFill>
                  <a:srgbClr val="008000"/>
                </a:solidFill>
                <a:effectLst/>
                <a:latin typeface="Times New Roman" panose="02020603050405020304" pitchFamily="18" charset="0"/>
                <a:cs typeface="Times New Roman" panose="02020603050405020304" pitchFamily="18" charset="0"/>
                <a:hlinkClick r:id="rId5"/>
              </a:rPr>
              <a:t>&lt;body&gt; tag</a:t>
            </a:r>
            <a:r>
              <a:rPr lang="en-US" sz="2000" b="0" i="0" dirty="0">
                <a:solidFill>
                  <a:srgbClr val="000000"/>
                </a:solidFill>
                <a:effectLst/>
                <a:latin typeface="Times New Roman" panose="02020603050405020304" pitchFamily="18" charset="0"/>
                <a:cs typeface="Times New Roman" panose="02020603050405020304" pitchFamily="18" charset="0"/>
              </a:rPr>
              <a:t> is the container tag for all those elements, which represents the main content of a webpage that displays on the browser.</a:t>
            </a:r>
          </a:p>
          <a:p>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578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10858</TotalTime>
  <Words>5210</Words>
  <Application>Microsoft Office PowerPoint</Application>
  <PresentationFormat>On-screen Show (4:3)</PresentationFormat>
  <Paragraphs>651</Paragraphs>
  <Slides>73</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73</vt:i4>
      </vt:variant>
    </vt:vector>
  </HeadingPairs>
  <TitlesOfParts>
    <vt:vector size="84" baseType="lpstr">
      <vt:lpstr>Arial</vt:lpstr>
      <vt:lpstr>Lato</vt:lpstr>
      <vt:lpstr>Nunito</vt:lpstr>
      <vt:lpstr>Segoe UI</vt:lpstr>
      <vt:lpstr>Symbol</vt:lpstr>
      <vt:lpstr>Times New Roman</vt:lpstr>
      <vt:lpstr>Trebuchet MS</vt:lpstr>
      <vt:lpstr>Verdana</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Windows User</dc:creator>
  <dc:description/>
  <cp:lastModifiedBy>Sharath K R</cp:lastModifiedBy>
  <cp:revision>221</cp:revision>
  <dcterms:created xsi:type="dcterms:W3CDTF">2021-09-09T14:58:16Z</dcterms:created>
  <dcterms:modified xsi:type="dcterms:W3CDTF">2025-02-25T07:02:04Z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60</vt:i4>
  </property>
</Properties>
</file>