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1" r:id="rId3"/>
    <p:sldId id="267" r:id="rId4"/>
    <p:sldId id="268" r:id="rId5"/>
    <p:sldId id="269" r:id="rId6"/>
    <p:sldId id="270" r:id="rId7"/>
    <p:sldId id="272" r:id="rId8"/>
    <p:sldId id="278" r:id="rId9"/>
    <p:sldId id="256" r:id="rId10"/>
    <p:sldId id="257" r:id="rId11"/>
    <p:sldId id="258" r:id="rId12"/>
    <p:sldId id="273" r:id="rId13"/>
    <p:sldId id="279" r:id="rId14"/>
    <p:sldId id="280" r:id="rId15"/>
    <p:sldId id="274" r:id="rId16"/>
    <p:sldId id="263" r:id="rId17"/>
    <p:sldId id="262" r:id="rId18"/>
    <p:sldId id="275" r:id="rId19"/>
    <p:sldId id="276" r:id="rId20"/>
    <p:sldId id="282" r:id="rId21"/>
    <p:sldId id="277" r:id="rId22"/>
    <p:sldId id="281" r:id="rId2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B2677A9A-FDC4-4005-8A41-E5C374B8908B}" type="datetimeFigureOut">
              <a:rPr lang="es-AR" smtClean="0"/>
              <a:t>22/4/2018</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BCFDFC0-7D55-45FC-AB8B-0FAC45C1B83B}" type="slidenum">
              <a:rPr lang="es-AR" smtClean="0"/>
              <a:t>‹Nº›</a:t>
            </a:fld>
            <a:endParaRPr lang="es-AR"/>
          </a:p>
        </p:txBody>
      </p:sp>
    </p:spTree>
    <p:extLst>
      <p:ext uri="{BB962C8B-B14F-4D97-AF65-F5344CB8AC3E}">
        <p14:creationId xmlns:p14="http://schemas.microsoft.com/office/powerpoint/2010/main" val="414051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B2677A9A-FDC4-4005-8A41-E5C374B8908B}" type="datetimeFigureOut">
              <a:rPr lang="es-AR" smtClean="0"/>
              <a:t>22/4/2018</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BCFDFC0-7D55-45FC-AB8B-0FAC45C1B83B}" type="slidenum">
              <a:rPr lang="es-AR" smtClean="0"/>
              <a:t>‹Nº›</a:t>
            </a:fld>
            <a:endParaRPr lang="es-AR"/>
          </a:p>
        </p:txBody>
      </p:sp>
    </p:spTree>
    <p:extLst>
      <p:ext uri="{BB962C8B-B14F-4D97-AF65-F5344CB8AC3E}">
        <p14:creationId xmlns:p14="http://schemas.microsoft.com/office/powerpoint/2010/main" val="394845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B2677A9A-FDC4-4005-8A41-E5C374B8908B}" type="datetimeFigureOut">
              <a:rPr lang="es-AR" smtClean="0"/>
              <a:t>22/4/2018</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BCFDFC0-7D55-45FC-AB8B-0FAC45C1B83B}" type="slidenum">
              <a:rPr lang="es-AR" smtClean="0"/>
              <a:t>‹Nº›</a:t>
            </a:fld>
            <a:endParaRPr lang="es-AR"/>
          </a:p>
        </p:txBody>
      </p:sp>
    </p:spTree>
    <p:extLst>
      <p:ext uri="{BB962C8B-B14F-4D97-AF65-F5344CB8AC3E}">
        <p14:creationId xmlns:p14="http://schemas.microsoft.com/office/powerpoint/2010/main" val="311114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B2677A9A-FDC4-4005-8A41-E5C374B8908B}" type="datetimeFigureOut">
              <a:rPr lang="es-AR" smtClean="0"/>
              <a:t>22/4/2018</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BCFDFC0-7D55-45FC-AB8B-0FAC45C1B83B}" type="slidenum">
              <a:rPr lang="es-AR" smtClean="0"/>
              <a:t>‹Nº›</a:t>
            </a:fld>
            <a:endParaRPr lang="es-AR"/>
          </a:p>
        </p:txBody>
      </p:sp>
    </p:spTree>
    <p:extLst>
      <p:ext uri="{BB962C8B-B14F-4D97-AF65-F5344CB8AC3E}">
        <p14:creationId xmlns:p14="http://schemas.microsoft.com/office/powerpoint/2010/main" val="183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2677A9A-FDC4-4005-8A41-E5C374B8908B}" type="datetimeFigureOut">
              <a:rPr lang="es-AR" smtClean="0"/>
              <a:t>22/4/2018</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BCFDFC0-7D55-45FC-AB8B-0FAC45C1B83B}" type="slidenum">
              <a:rPr lang="es-AR" smtClean="0"/>
              <a:t>‹Nº›</a:t>
            </a:fld>
            <a:endParaRPr lang="es-AR"/>
          </a:p>
        </p:txBody>
      </p:sp>
    </p:spTree>
    <p:extLst>
      <p:ext uri="{BB962C8B-B14F-4D97-AF65-F5344CB8AC3E}">
        <p14:creationId xmlns:p14="http://schemas.microsoft.com/office/powerpoint/2010/main" val="100605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B2677A9A-FDC4-4005-8A41-E5C374B8908B}" type="datetimeFigureOut">
              <a:rPr lang="es-AR" smtClean="0"/>
              <a:t>22/4/2018</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BCFDFC0-7D55-45FC-AB8B-0FAC45C1B83B}" type="slidenum">
              <a:rPr lang="es-AR" smtClean="0"/>
              <a:t>‹Nº›</a:t>
            </a:fld>
            <a:endParaRPr lang="es-AR"/>
          </a:p>
        </p:txBody>
      </p:sp>
    </p:spTree>
    <p:extLst>
      <p:ext uri="{BB962C8B-B14F-4D97-AF65-F5344CB8AC3E}">
        <p14:creationId xmlns:p14="http://schemas.microsoft.com/office/powerpoint/2010/main" val="6380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B2677A9A-FDC4-4005-8A41-E5C374B8908B}" type="datetimeFigureOut">
              <a:rPr lang="es-AR" smtClean="0"/>
              <a:t>22/4/2018</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9BCFDFC0-7D55-45FC-AB8B-0FAC45C1B83B}" type="slidenum">
              <a:rPr lang="es-AR" smtClean="0"/>
              <a:t>‹Nº›</a:t>
            </a:fld>
            <a:endParaRPr lang="es-AR"/>
          </a:p>
        </p:txBody>
      </p:sp>
    </p:spTree>
    <p:extLst>
      <p:ext uri="{BB962C8B-B14F-4D97-AF65-F5344CB8AC3E}">
        <p14:creationId xmlns:p14="http://schemas.microsoft.com/office/powerpoint/2010/main" val="215276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B2677A9A-FDC4-4005-8A41-E5C374B8908B}" type="datetimeFigureOut">
              <a:rPr lang="es-AR" smtClean="0"/>
              <a:t>22/4/2018</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9BCFDFC0-7D55-45FC-AB8B-0FAC45C1B83B}" type="slidenum">
              <a:rPr lang="es-AR" smtClean="0"/>
              <a:t>‹Nº›</a:t>
            </a:fld>
            <a:endParaRPr lang="es-AR"/>
          </a:p>
        </p:txBody>
      </p:sp>
    </p:spTree>
    <p:extLst>
      <p:ext uri="{BB962C8B-B14F-4D97-AF65-F5344CB8AC3E}">
        <p14:creationId xmlns:p14="http://schemas.microsoft.com/office/powerpoint/2010/main" val="328086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2677A9A-FDC4-4005-8A41-E5C374B8908B}" type="datetimeFigureOut">
              <a:rPr lang="es-AR" smtClean="0"/>
              <a:t>22/4/2018</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9BCFDFC0-7D55-45FC-AB8B-0FAC45C1B83B}" type="slidenum">
              <a:rPr lang="es-AR" smtClean="0"/>
              <a:t>‹Nº›</a:t>
            </a:fld>
            <a:endParaRPr lang="es-AR"/>
          </a:p>
        </p:txBody>
      </p:sp>
    </p:spTree>
    <p:extLst>
      <p:ext uri="{BB962C8B-B14F-4D97-AF65-F5344CB8AC3E}">
        <p14:creationId xmlns:p14="http://schemas.microsoft.com/office/powerpoint/2010/main" val="94440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2677A9A-FDC4-4005-8A41-E5C374B8908B}" type="datetimeFigureOut">
              <a:rPr lang="es-AR" smtClean="0"/>
              <a:t>22/4/2018</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BCFDFC0-7D55-45FC-AB8B-0FAC45C1B83B}" type="slidenum">
              <a:rPr lang="es-AR" smtClean="0"/>
              <a:t>‹Nº›</a:t>
            </a:fld>
            <a:endParaRPr lang="es-AR"/>
          </a:p>
        </p:txBody>
      </p:sp>
    </p:spTree>
    <p:extLst>
      <p:ext uri="{BB962C8B-B14F-4D97-AF65-F5344CB8AC3E}">
        <p14:creationId xmlns:p14="http://schemas.microsoft.com/office/powerpoint/2010/main" val="77578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2677A9A-FDC4-4005-8A41-E5C374B8908B}" type="datetimeFigureOut">
              <a:rPr lang="es-AR" smtClean="0"/>
              <a:t>22/4/2018</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BCFDFC0-7D55-45FC-AB8B-0FAC45C1B83B}" type="slidenum">
              <a:rPr lang="es-AR" smtClean="0"/>
              <a:t>‹Nº›</a:t>
            </a:fld>
            <a:endParaRPr lang="es-AR"/>
          </a:p>
        </p:txBody>
      </p:sp>
    </p:spTree>
    <p:extLst>
      <p:ext uri="{BB962C8B-B14F-4D97-AF65-F5344CB8AC3E}">
        <p14:creationId xmlns:p14="http://schemas.microsoft.com/office/powerpoint/2010/main" val="262469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77A9A-FDC4-4005-8A41-E5C374B8908B}" type="datetimeFigureOut">
              <a:rPr lang="es-AR" smtClean="0"/>
              <a:t>22/4/2018</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FDFC0-7D55-45FC-AB8B-0FAC45C1B83B}" type="slidenum">
              <a:rPr lang="es-AR" smtClean="0"/>
              <a:t>‹Nº›</a:t>
            </a:fld>
            <a:endParaRPr lang="es-AR"/>
          </a:p>
        </p:txBody>
      </p:sp>
    </p:spTree>
    <p:extLst>
      <p:ext uri="{BB962C8B-B14F-4D97-AF65-F5344CB8AC3E}">
        <p14:creationId xmlns:p14="http://schemas.microsoft.com/office/powerpoint/2010/main" val="4133389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hyperlink" Target="https://developers.google.com/v8/"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github.com/heroku/java-getting-started.git" TargetMode="External"/><Relationship Id="rId5" Type="http://schemas.openxmlformats.org/officeDocument/2006/relationships/hyperlink" Target="https://devcenter.heroku.com/articles/getting-started-with-java#set-up" TargetMode="Externa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hyperlink" Target="https://www.linkedin.com/in/dante-panella-b3346a19" TargetMode="External"/><Relationship Id="rId2" Type="http://schemas.openxmlformats.org/officeDocument/2006/relationships/hyperlink" Target="https://github.com/javautn/campuspar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qph.ec.quoracdn.net/main-qimg-3df721d889dc9dbd65d9f897a7bccd3d-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940" y="188903"/>
            <a:ext cx="5317945" cy="650016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6284890" y="399245"/>
            <a:ext cx="5473521" cy="6247864"/>
          </a:xfrm>
          <a:prstGeom prst="rect">
            <a:avLst/>
          </a:prstGeom>
          <a:noFill/>
        </p:spPr>
        <p:txBody>
          <a:bodyPr wrap="square" rtlCol="0">
            <a:spAutoFit/>
          </a:bodyPr>
          <a:lstStyle/>
          <a:p>
            <a:pPr algn="ctr"/>
            <a:r>
              <a:rPr lang="es-AR" sz="8000" dirty="0" smtClean="0"/>
              <a:t>Trabajar en una empresa o trabajar </a:t>
            </a:r>
            <a:r>
              <a:rPr lang="es-AR" sz="8000" dirty="0" err="1" smtClean="0"/>
              <a:t>freelance</a:t>
            </a:r>
            <a:r>
              <a:rPr lang="es-AR" sz="8000" dirty="0" smtClean="0"/>
              <a:t>?</a:t>
            </a:r>
            <a:endParaRPr lang="es-AR" sz="8000" dirty="0"/>
          </a:p>
        </p:txBody>
      </p:sp>
    </p:spTree>
    <p:extLst>
      <p:ext uri="{BB962C8B-B14F-4D97-AF65-F5344CB8AC3E}">
        <p14:creationId xmlns:p14="http://schemas.microsoft.com/office/powerpoint/2010/main" val="2780446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Por que </a:t>
            </a:r>
            <a:r>
              <a:rPr lang="es-AR" dirty="0" err="1" smtClean="0"/>
              <a:t>Node</a:t>
            </a:r>
            <a:r>
              <a:rPr lang="es-AR" dirty="0" smtClean="0"/>
              <a:t>?</a:t>
            </a:r>
            <a:endParaRPr lang="es-AR" dirty="0"/>
          </a:p>
        </p:txBody>
      </p:sp>
      <p:sp>
        <p:nvSpPr>
          <p:cNvPr id="3" name="Marcador de contenido 2"/>
          <p:cNvSpPr>
            <a:spLocks noGrp="1"/>
          </p:cNvSpPr>
          <p:nvPr>
            <p:ph idx="1"/>
          </p:nvPr>
        </p:nvSpPr>
        <p:spPr>
          <a:xfrm>
            <a:off x="386367" y="1313645"/>
            <a:ext cx="10967434" cy="5164428"/>
          </a:xfrm>
        </p:spPr>
        <p:txBody>
          <a:bodyPr>
            <a:normAutofit fontScale="55000" lnSpcReduction="20000"/>
          </a:bodyPr>
          <a:lstStyle/>
          <a:p>
            <a:pPr fontAlgn="base"/>
            <a:r>
              <a:rPr lang="es-AR" dirty="0"/>
              <a:t>Node.js® es un entorno de ejecución para JavaScript construido con el </a:t>
            </a:r>
            <a:r>
              <a:rPr lang="es-AR" dirty="0">
                <a:hlinkClick r:id="rId2"/>
              </a:rPr>
              <a:t>motor de JavaScript V8 de Chrome</a:t>
            </a:r>
            <a:r>
              <a:rPr lang="es-AR" dirty="0"/>
              <a:t>. Node.js usa un modelo de operaciones E/S sin bloqueo y orientado a eventos, que lo hace liviano y eficiente. El ecosistema de paquetes de Node.js, </a:t>
            </a:r>
            <a:r>
              <a:rPr lang="es-AR" dirty="0" err="1">
                <a:hlinkClick r:id="rId3"/>
              </a:rPr>
              <a:t>npm</a:t>
            </a:r>
            <a:r>
              <a:rPr lang="es-AR" dirty="0"/>
              <a:t>, es el ecosistema mas grande de librerías de código abierto en el mundo.</a:t>
            </a:r>
            <a:endParaRPr lang="es-AR" dirty="0" smtClean="0"/>
          </a:p>
          <a:p>
            <a:pPr fontAlgn="base"/>
            <a:r>
              <a:rPr lang="es-AR" dirty="0" smtClean="0"/>
              <a:t>Porque </a:t>
            </a:r>
            <a:r>
              <a:rPr lang="es-AR" dirty="0"/>
              <a:t>puede ejecutarse en una </a:t>
            </a:r>
            <a:r>
              <a:rPr lang="es-AR" b="1" dirty="0"/>
              <a:t>variedad de servidores</a:t>
            </a:r>
            <a:r>
              <a:rPr lang="es-AR" dirty="0"/>
              <a:t>, entre los que destacan Microsoft Windows, Mac OS X y Unix.</a:t>
            </a:r>
          </a:p>
          <a:p>
            <a:pPr fontAlgn="base"/>
            <a:r>
              <a:rPr lang="es-AR" dirty="0"/>
              <a:t>Porque </a:t>
            </a:r>
            <a:r>
              <a:rPr lang="es-AR" b="1" dirty="0"/>
              <a:t>plataformas</a:t>
            </a:r>
            <a:r>
              <a:rPr lang="es-AR" dirty="0"/>
              <a:t> como </a:t>
            </a:r>
            <a:r>
              <a:rPr lang="es-AR" dirty="0" err="1"/>
              <a:t>Linkedin</a:t>
            </a:r>
            <a:r>
              <a:rPr lang="es-AR" dirty="0"/>
              <a:t>, eBay o PayPal fueron creadas con Node.js, lo que indirectamente es una muestra de su calidad.</a:t>
            </a:r>
          </a:p>
          <a:p>
            <a:pPr fontAlgn="base"/>
            <a:r>
              <a:rPr lang="es-AR" dirty="0"/>
              <a:t>Su</a:t>
            </a:r>
            <a:r>
              <a:rPr lang="es-AR" b="1" dirty="0"/>
              <a:t> rendimiento</a:t>
            </a:r>
            <a:r>
              <a:rPr lang="es-AR" dirty="0"/>
              <a:t> ha sorprendido a programadores de todo el mundo, pues permite crear trabajos de gran calidad y disminuye el margen de experimentar errores técnicos.</a:t>
            </a:r>
          </a:p>
          <a:p>
            <a:pPr fontAlgn="base"/>
            <a:r>
              <a:rPr lang="es-AR" dirty="0"/>
              <a:t>Su parecido con JavaScript hace que este lenguaje sea </a:t>
            </a:r>
            <a:r>
              <a:rPr lang="es-AR" dirty="0" err="1"/>
              <a:t>más</a:t>
            </a:r>
            <a:r>
              <a:rPr lang="es-AR" b="1" dirty="0" err="1"/>
              <a:t>fácil</a:t>
            </a:r>
            <a:r>
              <a:rPr lang="es-AR" b="1" dirty="0"/>
              <a:t> de aprender</a:t>
            </a:r>
            <a:r>
              <a:rPr lang="es-AR" dirty="0"/>
              <a:t>.</a:t>
            </a:r>
          </a:p>
          <a:p>
            <a:pPr fontAlgn="base"/>
            <a:r>
              <a:rPr lang="es-AR" dirty="0"/>
              <a:t>Node.js abre todo un nuevo mundo de posibilidades para los programadores, a quienes permitirá </a:t>
            </a:r>
            <a:r>
              <a:rPr lang="es-AR" b="1" dirty="0"/>
              <a:t>crear aplicaciones altamente escalables e innovadoras</a:t>
            </a:r>
            <a:r>
              <a:rPr lang="es-AR" dirty="0"/>
              <a:t>, escribiendo códigos que permitan decenas de miles de conexiones simultáneas en un único servidor. Hasta el momento la mayoría de los programas de servidor permiten un máximo de aproximadamente 4.000 usuarios conectados al mismo tiempo, por lo que para aumentar esta cifra las empresas deben agregar servidores, problema que desaparecería con el uso de Node.js ya que este puede soportar decenas de miles de conexiones concurrentes y así disminuir los costes de infraestructura.</a:t>
            </a:r>
          </a:p>
          <a:p>
            <a:pPr fontAlgn="base"/>
            <a:r>
              <a:rPr lang="es-AR" dirty="0"/>
              <a:t>Es </a:t>
            </a:r>
            <a:r>
              <a:rPr lang="es-AR" b="1" dirty="0"/>
              <a:t>ideal para manejar aplicaciones de alto tráfico</a:t>
            </a:r>
            <a:r>
              <a:rPr lang="es-AR" dirty="0"/>
              <a:t> de usuarios y eventos, como por ejemplo Twitter donde a cada segundo se envían cientos de miles de </a:t>
            </a:r>
            <a:r>
              <a:rPr lang="es-AR" dirty="0" err="1"/>
              <a:t>tuits</a:t>
            </a:r>
            <a:r>
              <a:rPr lang="es-AR" dirty="0"/>
              <a:t>.</a:t>
            </a:r>
          </a:p>
          <a:p>
            <a:pPr fontAlgn="base"/>
            <a:r>
              <a:rPr lang="es-AR" b="1" dirty="0"/>
              <a:t>El desarrollo de aplicaciones es mucho más rápido</a:t>
            </a:r>
            <a:r>
              <a:rPr lang="es-AR" dirty="0"/>
              <a:t>, las aplicaciones también y por lo tanto el usuario puede acceder a una mejor experiencia de uso. Esto se debe a que Node.js utiliza el motor V8 de Google.</a:t>
            </a:r>
          </a:p>
          <a:p>
            <a:pPr fontAlgn="base"/>
            <a:r>
              <a:rPr lang="es-AR" dirty="0"/>
              <a:t>El hecho de permitir a los desarrolladores escribir en JavaScript tanto del lado del servidor como del lado del cliente hacer que la transferencia de datos entre estos puntos sea más rápida y por lo tanto </a:t>
            </a:r>
            <a:r>
              <a:rPr lang="es-AR" b="1" dirty="0"/>
              <a:t>reduce los tiempos de trabajo</a:t>
            </a:r>
            <a:r>
              <a:rPr lang="es-AR" dirty="0"/>
              <a:t>.</a:t>
            </a:r>
          </a:p>
          <a:p>
            <a:pPr fontAlgn="base"/>
            <a:r>
              <a:rPr lang="es-AR" b="1" dirty="0"/>
              <a:t>Promueve el intercambio</a:t>
            </a:r>
            <a:r>
              <a:rPr lang="es-AR" dirty="0"/>
              <a:t> entre desarrolladores, quienes pueden inspirarse en las soluciones de otros colegas para sus propios trabajos o compartir sus logros con estos y así generar una comunidad colaborativa.</a:t>
            </a:r>
          </a:p>
          <a:p>
            <a:pPr fontAlgn="base"/>
            <a:r>
              <a:rPr lang="es-AR" dirty="0"/>
              <a:t>Es la mejor opción del mercado </a:t>
            </a:r>
            <a:r>
              <a:rPr lang="es-AR" b="1" dirty="0"/>
              <a:t>para aplicaciones en tiempo real</a:t>
            </a:r>
            <a:r>
              <a:rPr lang="es-AR" dirty="0"/>
              <a:t>, como chats online o determinados juegos</a:t>
            </a:r>
            <a:r>
              <a:rPr lang="es-AR" dirty="0" smtClean="0"/>
              <a:t>.</a:t>
            </a:r>
            <a:endParaRPr lang="es-AR" dirty="0"/>
          </a:p>
        </p:txBody>
      </p:sp>
      <p:pic>
        <p:nvPicPr>
          <p:cNvPr id="2050"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69278" y="209639"/>
            <a:ext cx="1615986" cy="161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1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Por que Java?</a:t>
            </a:r>
            <a:endParaRPr lang="es-AR" dirty="0"/>
          </a:p>
        </p:txBody>
      </p:sp>
      <p:sp>
        <p:nvSpPr>
          <p:cNvPr id="3" name="Marcador de contenido 2"/>
          <p:cNvSpPr>
            <a:spLocks noGrp="1"/>
          </p:cNvSpPr>
          <p:nvPr>
            <p:ph idx="1"/>
          </p:nvPr>
        </p:nvSpPr>
        <p:spPr/>
        <p:txBody>
          <a:bodyPr>
            <a:normAutofit fontScale="85000" lnSpcReduction="20000"/>
          </a:bodyPr>
          <a:lstStyle/>
          <a:p>
            <a:pPr marL="0" indent="0" fontAlgn="base">
              <a:buNone/>
            </a:pPr>
            <a:r>
              <a:rPr lang="es-AR" b="1" dirty="0"/>
              <a:t>1) Java está muy extendido</a:t>
            </a:r>
          </a:p>
          <a:p>
            <a:pPr marL="0" indent="0" fontAlgn="base">
              <a:buNone/>
            </a:pPr>
            <a:r>
              <a:rPr lang="es-AR" b="1" dirty="0"/>
              <a:t>2) El salario cuenta</a:t>
            </a:r>
          </a:p>
          <a:p>
            <a:pPr marL="0" indent="0" fontAlgn="base">
              <a:buNone/>
            </a:pPr>
            <a:r>
              <a:rPr lang="es-AR" b="1" dirty="0"/>
              <a:t>2) El salario cuenta</a:t>
            </a:r>
          </a:p>
          <a:p>
            <a:pPr marL="0" indent="0" fontAlgn="base">
              <a:buNone/>
            </a:pPr>
            <a:r>
              <a:rPr lang="es-AR" b="1" dirty="0"/>
              <a:t>4) Java está en todas partes</a:t>
            </a:r>
          </a:p>
          <a:p>
            <a:pPr marL="0" indent="0" fontAlgn="base">
              <a:buNone/>
            </a:pPr>
            <a:r>
              <a:rPr lang="es-AR" b="1" dirty="0"/>
              <a:t>5) Java se usa en aplicaciones del mundo real</a:t>
            </a:r>
          </a:p>
          <a:p>
            <a:pPr marL="0" indent="0" fontAlgn="base">
              <a:buNone/>
            </a:pPr>
            <a:r>
              <a:rPr lang="es-AR" b="1" dirty="0"/>
              <a:t>6) Java ha venido para quedarse</a:t>
            </a:r>
          </a:p>
          <a:p>
            <a:pPr marL="0" indent="0" fontAlgn="base">
              <a:buNone/>
            </a:pPr>
            <a:r>
              <a:rPr lang="es-AR" b="1" dirty="0"/>
              <a:t>7) Java cuenta con un conjunto de herramientas sólidas que te ayudan a ser más productivo</a:t>
            </a:r>
          </a:p>
          <a:p>
            <a:pPr marL="0" indent="0" fontAlgn="base">
              <a:buNone/>
            </a:pPr>
            <a:r>
              <a:rPr lang="es-AR" b="1" dirty="0"/>
              <a:t>8) La comunidad Java es muy entusiasta</a:t>
            </a:r>
          </a:p>
          <a:p>
            <a:pPr marL="0" indent="0" fontAlgn="base">
              <a:buNone/>
            </a:pPr>
            <a:r>
              <a:rPr lang="es-AR" b="1" dirty="0"/>
              <a:t>9) Java tiene una hoja de ruta </a:t>
            </a:r>
            <a:r>
              <a:rPr lang="es-AR" b="1" dirty="0" smtClean="0"/>
              <a:t>sólida ( adquisición Oracle)</a:t>
            </a:r>
          </a:p>
          <a:p>
            <a:pPr marL="0" indent="0" fontAlgn="base">
              <a:buNone/>
            </a:pPr>
            <a:r>
              <a:rPr lang="es-AR" b="1" dirty="0"/>
              <a:t>10) Java tiene uno de los programas de certificación de desarrollo más prestigiosos</a:t>
            </a:r>
          </a:p>
          <a:p>
            <a:pPr marL="0" indent="0" fontAlgn="base">
              <a:buNone/>
            </a:pPr>
            <a:endParaRPr lang="es-AR" b="1" dirty="0"/>
          </a:p>
          <a:p>
            <a:pPr marL="0" indent="0" fontAlgn="base">
              <a:buNone/>
            </a:pPr>
            <a:endParaRPr lang="es-AR" dirty="0"/>
          </a:p>
        </p:txBody>
      </p:sp>
    </p:spTree>
    <p:extLst>
      <p:ext uri="{BB962C8B-B14F-4D97-AF65-F5344CB8AC3E}">
        <p14:creationId xmlns:p14="http://schemas.microsoft.com/office/powerpoint/2010/main" val="195413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Y los </a:t>
            </a:r>
            <a:r>
              <a:rPr lang="es-AR" dirty="0" err="1" smtClean="0"/>
              <a:t>Frameworks</a:t>
            </a:r>
            <a:r>
              <a:rPr lang="es-AR" dirty="0" smtClean="0"/>
              <a:t> cuentan?</a:t>
            </a:r>
            <a:endParaRPr lang="es-AR" dirty="0"/>
          </a:p>
        </p:txBody>
      </p:sp>
      <p:pic>
        <p:nvPicPr>
          <p:cNvPr id="10242" name="Picture 2" descr="Image result for npm frameworks front 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33" y="1810443"/>
            <a:ext cx="6785416" cy="337974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7653607" y="1810443"/>
            <a:ext cx="4324702" cy="4404641"/>
          </a:xfrm>
          <a:prstGeom prst="rect">
            <a:avLst/>
          </a:prstGeom>
        </p:spPr>
      </p:pic>
    </p:spTree>
    <p:extLst>
      <p:ext uri="{BB962C8B-B14F-4D97-AF65-F5344CB8AC3E}">
        <p14:creationId xmlns:p14="http://schemas.microsoft.com/office/powerpoint/2010/main" val="303072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Image result for front end develo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984" y="734790"/>
            <a:ext cx="9431822" cy="53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02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Algunos frameworks FrontEnd</a:t>
            </a:r>
            <a:endParaRPr lang="es-AR"/>
          </a:p>
        </p:txBody>
      </p:sp>
      <p:pic>
        <p:nvPicPr>
          <p:cNvPr id="16390"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035" y="1997129"/>
            <a:ext cx="6868078" cy="385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81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Vamos a la practica</a:t>
            </a:r>
            <a:endParaRPr lang="es-AR" dirty="0"/>
          </a:p>
        </p:txBody>
      </p:sp>
      <p:sp>
        <p:nvSpPr>
          <p:cNvPr id="3" name="Marcador de contenido 2"/>
          <p:cNvSpPr>
            <a:spLocks noGrp="1"/>
          </p:cNvSpPr>
          <p:nvPr>
            <p:ph idx="1"/>
          </p:nvPr>
        </p:nvSpPr>
        <p:spPr/>
        <p:txBody>
          <a:bodyPr/>
          <a:lstStyle/>
          <a:p>
            <a:r>
              <a:rPr lang="es-AR" dirty="0" smtClean="0"/>
              <a:t>Supongamos que debemos hacer una app en </a:t>
            </a:r>
            <a:r>
              <a:rPr lang="es-AR" dirty="0" err="1" smtClean="0"/>
              <a:t>Node</a:t>
            </a:r>
            <a:r>
              <a:rPr lang="es-AR" dirty="0" smtClean="0"/>
              <a:t>, utilicemos </a:t>
            </a:r>
            <a:r>
              <a:rPr lang="es-AR" dirty="0" err="1" smtClean="0"/>
              <a:t>express</a:t>
            </a:r>
            <a:r>
              <a:rPr lang="es-AR" dirty="0" smtClean="0"/>
              <a:t>,  para ganar tiempos descargaremos un </a:t>
            </a:r>
            <a:r>
              <a:rPr lang="es-AR" dirty="0" err="1" smtClean="0"/>
              <a:t>template</a:t>
            </a:r>
            <a:r>
              <a:rPr lang="es-AR" dirty="0" smtClean="0"/>
              <a:t> y veamos como podemos hacer un sitio rápido y eficiente</a:t>
            </a:r>
          </a:p>
          <a:p>
            <a:r>
              <a:rPr lang="es-AR" dirty="0" smtClean="0"/>
              <a:t>Utilizaremos un log-in y manejo de autenticación, luego haremos lo mismo con java y veamos los puntos a favor y en contra.</a:t>
            </a:r>
          </a:p>
          <a:p>
            <a:r>
              <a:rPr lang="es-AR" dirty="0" smtClean="0"/>
              <a:t>Por ultimo veamos donde podemos aplicar cada uno, tanto sea como </a:t>
            </a:r>
            <a:r>
              <a:rPr lang="es-AR" dirty="0" err="1" smtClean="0"/>
              <a:t>freelance</a:t>
            </a:r>
            <a:r>
              <a:rPr lang="es-AR" dirty="0" smtClean="0"/>
              <a:t> o corporativo </a:t>
            </a:r>
          </a:p>
          <a:p>
            <a:pPr marL="0" indent="0">
              <a:buNone/>
            </a:pPr>
            <a:endParaRPr lang="es-AR" dirty="0"/>
          </a:p>
        </p:txBody>
      </p:sp>
    </p:spTree>
    <p:extLst>
      <p:ext uri="{BB962C8B-B14F-4D97-AF65-F5344CB8AC3E}">
        <p14:creationId xmlns:p14="http://schemas.microsoft.com/office/powerpoint/2010/main" val="142312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Node</a:t>
            </a:r>
            <a:r>
              <a:rPr lang="es-AR" dirty="0" smtClean="0"/>
              <a:t> </a:t>
            </a:r>
            <a:r>
              <a:rPr lang="es-AR" dirty="0" err="1" smtClean="0"/>
              <a:t>Js</a:t>
            </a:r>
            <a:endParaRPr lang="es-AR" dirty="0"/>
          </a:p>
        </p:txBody>
      </p:sp>
      <p:sp>
        <p:nvSpPr>
          <p:cNvPr id="3" name="Marcador de contenido 2"/>
          <p:cNvSpPr>
            <a:spLocks noGrp="1"/>
          </p:cNvSpPr>
          <p:nvPr>
            <p:ph idx="1"/>
          </p:nvPr>
        </p:nvSpPr>
        <p:spPr/>
        <p:txBody>
          <a:bodyPr/>
          <a:lstStyle/>
          <a:p>
            <a:r>
              <a:rPr lang="es-AR" dirty="0" smtClean="0"/>
              <a:t>Hagamos una POC ( </a:t>
            </a:r>
            <a:r>
              <a:rPr lang="es-AR" dirty="0" err="1" smtClean="0"/>
              <a:t>proof</a:t>
            </a:r>
            <a:r>
              <a:rPr lang="es-AR" dirty="0" smtClean="0"/>
              <a:t> of concept)</a:t>
            </a:r>
          </a:p>
          <a:p>
            <a:r>
              <a:rPr lang="es-AR" dirty="0" smtClean="0"/>
              <a:t>Instalemos </a:t>
            </a:r>
            <a:r>
              <a:rPr lang="es-AR" dirty="0" err="1" smtClean="0"/>
              <a:t>node</a:t>
            </a:r>
            <a:r>
              <a:rPr lang="es-AR" dirty="0" smtClean="0"/>
              <a:t> (</a:t>
            </a:r>
            <a:r>
              <a:rPr lang="es-AR" dirty="0" smtClean="0">
                <a:hlinkClick r:id="rId2"/>
              </a:rPr>
              <a:t>https://nodejs.org/en/</a:t>
            </a:r>
            <a:r>
              <a:rPr lang="es-AR" dirty="0" smtClean="0"/>
              <a:t>)</a:t>
            </a:r>
          </a:p>
          <a:p>
            <a:r>
              <a:rPr lang="es-AR" dirty="0" smtClean="0"/>
              <a:t>Utilicemos Express ( </a:t>
            </a:r>
            <a:r>
              <a:rPr lang="es-AR" dirty="0" err="1" smtClean="0"/>
              <a:t>npm</a:t>
            </a:r>
            <a:r>
              <a:rPr lang="es-AR" dirty="0" smtClean="0"/>
              <a:t> </a:t>
            </a:r>
            <a:r>
              <a:rPr lang="es-AR" dirty="0" err="1" smtClean="0"/>
              <a:t>install</a:t>
            </a:r>
            <a:r>
              <a:rPr lang="es-AR" dirty="0" smtClean="0"/>
              <a:t> </a:t>
            </a:r>
            <a:r>
              <a:rPr lang="es-AR" dirty="0" err="1" smtClean="0"/>
              <a:t>express</a:t>
            </a:r>
            <a:r>
              <a:rPr lang="es-AR" dirty="0" smtClean="0"/>
              <a:t> –g)</a:t>
            </a:r>
          </a:p>
          <a:p>
            <a:r>
              <a:rPr lang="es-AR" dirty="0" err="1" smtClean="0"/>
              <a:t>Npm</a:t>
            </a:r>
            <a:r>
              <a:rPr lang="es-AR" dirty="0" smtClean="0"/>
              <a:t> </a:t>
            </a:r>
            <a:r>
              <a:rPr lang="es-AR" dirty="0" err="1" smtClean="0"/>
              <a:t>install</a:t>
            </a:r>
            <a:r>
              <a:rPr lang="es-AR" dirty="0" smtClean="0"/>
              <a:t> </a:t>
            </a:r>
            <a:r>
              <a:rPr lang="es-AR" dirty="0" err="1" smtClean="0"/>
              <a:t>jsonwebtoken</a:t>
            </a:r>
            <a:r>
              <a:rPr lang="es-AR" dirty="0" smtClean="0"/>
              <a:t> --</a:t>
            </a:r>
            <a:r>
              <a:rPr lang="es-AR" dirty="0" err="1" smtClean="0"/>
              <a:t>save</a:t>
            </a:r>
            <a:endParaRPr lang="es-AR" dirty="0" smtClean="0"/>
          </a:p>
          <a:p>
            <a:r>
              <a:rPr lang="es-AR" dirty="0" smtClean="0"/>
              <a:t>Express –e </a:t>
            </a:r>
          </a:p>
          <a:p>
            <a:r>
              <a:rPr lang="es-AR" dirty="0" err="1" smtClean="0"/>
              <a:t>Npm</a:t>
            </a:r>
            <a:r>
              <a:rPr lang="es-AR" dirty="0" smtClean="0"/>
              <a:t> </a:t>
            </a:r>
            <a:r>
              <a:rPr lang="es-AR" dirty="0" err="1" smtClean="0"/>
              <a:t>start</a:t>
            </a:r>
            <a:endParaRPr lang="es-AR" dirty="0" smtClean="0"/>
          </a:p>
          <a:p>
            <a:r>
              <a:rPr lang="es-AR" dirty="0" smtClean="0">
                <a:hlinkClick r:id="rId3"/>
              </a:rPr>
              <a:t>http://localhost:3000/</a:t>
            </a:r>
            <a:endParaRPr lang="es-AR" dirty="0" smtClean="0"/>
          </a:p>
          <a:p>
            <a:endParaRPr lang="es-AR" dirty="0" smtClean="0"/>
          </a:p>
          <a:p>
            <a:pPr marL="0" indent="0">
              <a:buNone/>
            </a:pPr>
            <a:endParaRPr lang="es-AR" dirty="0"/>
          </a:p>
        </p:txBody>
      </p:sp>
    </p:spTree>
    <p:extLst>
      <p:ext uri="{BB962C8B-B14F-4D97-AF65-F5344CB8AC3E}">
        <p14:creationId xmlns:p14="http://schemas.microsoft.com/office/powerpoint/2010/main" val="60157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Escenario con Java</a:t>
            </a:r>
            <a:endParaRPr lang="es-AR" dirty="0"/>
          </a:p>
        </p:txBody>
      </p:sp>
      <p:sp>
        <p:nvSpPr>
          <p:cNvPr id="3" name="Marcador de contenido 2"/>
          <p:cNvSpPr>
            <a:spLocks noGrp="1"/>
          </p:cNvSpPr>
          <p:nvPr>
            <p:ph idx="1"/>
          </p:nvPr>
        </p:nvSpPr>
        <p:spPr/>
        <p:txBody>
          <a:bodyPr/>
          <a:lstStyle/>
          <a:p>
            <a:r>
              <a:rPr lang="es-AR" dirty="0" smtClean="0"/>
              <a:t>Mismo sistema pero una </a:t>
            </a:r>
            <a:r>
              <a:rPr lang="es-AR" dirty="0" err="1" smtClean="0"/>
              <a:t>infindad</a:t>
            </a:r>
            <a:r>
              <a:rPr lang="es-AR" dirty="0" smtClean="0"/>
              <a:t> de </a:t>
            </a:r>
            <a:r>
              <a:rPr lang="es-AR" dirty="0" err="1" smtClean="0"/>
              <a:t>frameworks</a:t>
            </a:r>
            <a:r>
              <a:rPr lang="es-AR" dirty="0" smtClean="0"/>
              <a:t> y criterios</a:t>
            </a:r>
            <a:endParaRPr lang="es-AR" dirty="0"/>
          </a:p>
        </p:txBody>
      </p:sp>
      <p:pic>
        <p:nvPicPr>
          <p:cNvPr id="5122" name="Picture 2" descr="Image result for six and n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96" y="3000978"/>
            <a:ext cx="3524250" cy="26479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ava frame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776" y="2225850"/>
            <a:ext cx="5789832" cy="434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83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Creamos un proyecto </a:t>
            </a:r>
            <a:r>
              <a:rPr lang="es-AR" dirty="0" err="1" smtClean="0"/>
              <a:t>maven</a:t>
            </a:r>
            <a:endParaRPr lang="es-AR" dirty="0"/>
          </a:p>
        </p:txBody>
      </p:sp>
      <p:sp>
        <p:nvSpPr>
          <p:cNvPr id="3" name="Marcador de contenido 2"/>
          <p:cNvSpPr>
            <a:spLocks noGrp="1"/>
          </p:cNvSpPr>
          <p:nvPr>
            <p:ph idx="1"/>
          </p:nvPr>
        </p:nvSpPr>
        <p:spPr>
          <a:xfrm>
            <a:off x="838200" y="1825625"/>
            <a:ext cx="4107287" cy="4351338"/>
          </a:xfrm>
        </p:spPr>
        <p:txBody>
          <a:bodyPr/>
          <a:lstStyle/>
          <a:p>
            <a:r>
              <a:rPr lang="es-AR" dirty="0" smtClean="0"/>
              <a:t>Dependencias necesarias</a:t>
            </a:r>
          </a:p>
          <a:p>
            <a:pPr marL="0" indent="0">
              <a:buNone/>
            </a:pPr>
            <a:endParaRPr lang="es-AR" dirty="0"/>
          </a:p>
        </p:txBody>
      </p:sp>
      <p:sp>
        <p:nvSpPr>
          <p:cNvPr id="5" name="CuadroTexto 4"/>
          <p:cNvSpPr txBox="1"/>
          <p:nvPr/>
        </p:nvSpPr>
        <p:spPr>
          <a:xfrm>
            <a:off x="5525037" y="1918952"/>
            <a:ext cx="6323526" cy="923330"/>
          </a:xfrm>
          <a:prstGeom prst="rect">
            <a:avLst/>
          </a:prstGeom>
          <a:noFill/>
        </p:spPr>
        <p:txBody>
          <a:bodyPr wrap="square" rtlCol="0">
            <a:spAutoFit/>
          </a:bodyPr>
          <a:lstStyle/>
          <a:p>
            <a:r>
              <a:rPr lang="es-AR" dirty="0" err="1"/>
              <a:t>m</a:t>
            </a:r>
            <a:r>
              <a:rPr lang="es-AR" dirty="0" err="1" smtClean="0"/>
              <a:t>vn</a:t>
            </a:r>
            <a:r>
              <a:rPr lang="es-AR" dirty="0" smtClean="0"/>
              <a:t> </a:t>
            </a:r>
            <a:r>
              <a:rPr lang="es-AR" dirty="0" err="1" smtClean="0"/>
              <a:t>clean</a:t>
            </a:r>
            <a:r>
              <a:rPr lang="es-AR" dirty="0" smtClean="0"/>
              <a:t> </a:t>
            </a:r>
            <a:r>
              <a:rPr lang="es-AR" dirty="0" err="1" smtClean="0"/>
              <a:t>instal</a:t>
            </a:r>
            <a:endParaRPr lang="es-AR" dirty="0" smtClean="0"/>
          </a:p>
          <a:p>
            <a:r>
              <a:rPr lang="es-AR" dirty="0" err="1" smtClean="0"/>
              <a:t>mvn</a:t>
            </a:r>
            <a:r>
              <a:rPr lang="es-AR" dirty="0" smtClean="0"/>
              <a:t> </a:t>
            </a:r>
            <a:r>
              <a:rPr lang="es-AR" dirty="0" err="1" smtClean="0"/>
              <a:t>eclipse:eclipse</a:t>
            </a:r>
            <a:endParaRPr lang="es-AR" dirty="0" smtClean="0"/>
          </a:p>
          <a:p>
            <a:r>
              <a:rPr lang="es-AR" dirty="0" err="1" smtClean="0"/>
              <a:t>mvn</a:t>
            </a:r>
            <a:r>
              <a:rPr lang="es-AR" dirty="0" smtClean="0"/>
              <a:t> </a:t>
            </a:r>
            <a:r>
              <a:rPr lang="es-AR" dirty="0" err="1" smtClean="0"/>
              <a:t>spring-boot:run</a:t>
            </a:r>
            <a:endParaRPr lang="es-AR" dirty="0"/>
          </a:p>
        </p:txBody>
      </p:sp>
      <p:graphicFrame>
        <p:nvGraphicFramePr>
          <p:cNvPr id="7" name="Objeto 6"/>
          <p:cNvGraphicFramePr>
            <a:graphicFrameLocks noChangeAspect="1"/>
          </p:cNvGraphicFramePr>
          <p:nvPr>
            <p:extLst>
              <p:ext uri="{D42A27DB-BD31-4B8C-83A1-F6EECF244321}">
                <p14:modId xmlns:p14="http://schemas.microsoft.com/office/powerpoint/2010/main" val="1733698203"/>
              </p:ext>
            </p:extLst>
          </p:nvPr>
        </p:nvGraphicFramePr>
        <p:xfrm>
          <a:off x="1649281" y="2873912"/>
          <a:ext cx="3296206" cy="1582178"/>
        </p:xfrm>
        <a:graphic>
          <a:graphicData uri="http://schemas.openxmlformats.org/presentationml/2006/ole">
            <mc:AlternateContent xmlns:mc="http://schemas.openxmlformats.org/markup-compatibility/2006">
              <mc:Choice xmlns:v="urn:schemas-microsoft-com:vml" Requires="v">
                <p:oleObj spid="_x0000_s12299" name="Objeto empaquetador del shell" showAsIcon="1" r:id="rId3" imgW="912240" imgH="437760" progId="Package">
                  <p:embed/>
                </p:oleObj>
              </mc:Choice>
              <mc:Fallback>
                <p:oleObj name="Objeto empaquetador del shell" showAsIcon="1" r:id="rId3" imgW="912240" imgH="437760" progId="Package">
                  <p:embed/>
                  <p:pic>
                    <p:nvPicPr>
                      <p:cNvPr id="0" name=""/>
                      <p:cNvPicPr/>
                      <p:nvPr/>
                    </p:nvPicPr>
                    <p:blipFill>
                      <a:blip r:embed="rId4"/>
                      <a:stretch>
                        <a:fillRect/>
                      </a:stretch>
                    </p:blipFill>
                    <p:spPr>
                      <a:xfrm>
                        <a:off x="1649281" y="2873912"/>
                        <a:ext cx="3296206" cy="1582178"/>
                      </a:xfrm>
                      <a:prstGeom prst="rect">
                        <a:avLst/>
                      </a:prstGeom>
                    </p:spPr>
                  </p:pic>
                </p:oleObj>
              </mc:Fallback>
            </mc:AlternateContent>
          </a:graphicData>
        </a:graphic>
      </p:graphicFrame>
      <p:sp>
        <p:nvSpPr>
          <p:cNvPr id="8" name="CuadroTexto 7"/>
          <p:cNvSpPr txBox="1"/>
          <p:nvPr/>
        </p:nvSpPr>
        <p:spPr>
          <a:xfrm>
            <a:off x="631065" y="5125792"/>
            <a:ext cx="10084158" cy="1477328"/>
          </a:xfrm>
          <a:prstGeom prst="rect">
            <a:avLst/>
          </a:prstGeom>
          <a:noFill/>
        </p:spPr>
        <p:txBody>
          <a:bodyPr wrap="square" rtlCol="0">
            <a:spAutoFit/>
          </a:bodyPr>
          <a:lstStyle/>
          <a:p>
            <a:r>
              <a:rPr lang="es-AR" sz="3600" smtClean="0"/>
              <a:t>Para ganar tiempo utilicemos Heroku</a:t>
            </a:r>
          </a:p>
          <a:p>
            <a:r>
              <a:rPr lang="es-AR" smtClean="0">
                <a:hlinkClick r:id="rId5"/>
              </a:rPr>
              <a:t>https://devcenter.heroku.com/articles/getting-started-with-java#set-up</a:t>
            </a:r>
            <a:endParaRPr lang="es-AR" smtClean="0"/>
          </a:p>
          <a:p>
            <a:r>
              <a:rPr lang="es-AR" smtClean="0"/>
              <a:t>git clone </a:t>
            </a:r>
            <a:r>
              <a:rPr lang="es-AR" smtClean="0">
                <a:hlinkClick r:id="rId6"/>
              </a:rPr>
              <a:t>https://github.com/heroku/java-getting-started.git</a:t>
            </a:r>
            <a:endParaRPr lang="es-AR" smtClean="0"/>
          </a:p>
          <a:p>
            <a:endParaRPr lang="es-AR"/>
          </a:p>
        </p:txBody>
      </p:sp>
      <p:pic>
        <p:nvPicPr>
          <p:cNvPr id="12294" name="Picture 6"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94076" y="5185262"/>
            <a:ext cx="1256563" cy="125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48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Y en cuanto a la base de datos?</a:t>
            </a:r>
            <a:endParaRPr lang="es-AR" dirty="0"/>
          </a:p>
        </p:txBody>
      </p:sp>
      <p:sp>
        <p:nvSpPr>
          <p:cNvPr id="3" name="Marcador de contenido 2"/>
          <p:cNvSpPr>
            <a:spLocks noGrp="1"/>
          </p:cNvSpPr>
          <p:nvPr>
            <p:ph idx="1"/>
          </p:nvPr>
        </p:nvSpPr>
        <p:spPr/>
        <p:txBody>
          <a:bodyPr/>
          <a:lstStyle/>
          <a:p>
            <a:r>
              <a:rPr lang="es-AR" smtClean="0"/>
              <a:t>Un nuevo mundo por ver y analizar</a:t>
            </a:r>
          </a:p>
          <a:p>
            <a:endParaRPr lang="es-AR"/>
          </a:p>
        </p:txBody>
      </p:sp>
      <p:pic>
        <p:nvPicPr>
          <p:cNvPr id="13314" name="Picture 2" descr="Image result for database sql vs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398" y="2730499"/>
            <a:ext cx="7456398" cy="400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20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Breve para ser un empleado exitoso</a:t>
            </a:r>
            <a:endParaRPr lang="es-AR" dirty="0"/>
          </a:p>
        </p:txBody>
      </p:sp>
      <p:sp>
        <p:nvSpPr>
          <p:cNvPr id="3" name="Marcador de contenido 2"/>
          <p:cNvSpPr>
            <a:spLocks noGrp="1"/>
          </p:cNvSpPr>
          <p:nvPr>
            <p:ph idx="1"/>
          </p:nvPr>
        </p:nvSpPr>
        <p:spPr>
          <a:xfrm>
            <a:off x="528034" y="1825625"/>
            <a:ext cx="11802428" cy="4691086"/>
          </a:xfrm>
        </p:spPr>
        <p:txBody>
          <a:bodyPr>
            <a:normAutofit fontScale="55000" lnSpcReduction="20000"/>
          </a:bodyPr>
          <a:lstStyle/>
          <a:p>
            <a:r>
              <a:rPr lang="es-AR" b="1" dirty="0"/>
              <a:t>Evaluación focalizada en los rasgos del </a:t>
            </a:r>
            <a:r>
              <a:rPr lang="es-AR" b="1" dirty="0" smtClean="0"/>
              <a:t>desempeño</a:t>
            </a:r>
          </a:p>
          <a:p>
            <a:pPr lvl="1"/>
            <a:r>
              <a:rPr lang="es-AR" dirty="0"/>
              <a:t>Los supervisores califican a los empleados indicando los rasgos específicos que cada uno </a:t>
            </a:r>
            <a:r>
              <a:rPr lang="es-AR" dirty="0" smtClean="0"/>
              <a:t>exhibe</a:t>
            </a:r>
          </a:p>
          <a:p>
            <a:r>
              <a:rPr lang="es-AR" b="1" dirty="0"/>
              <a:t>Evaluación focalizada en el </a:t>
            </a:r>
            <a:r>
              <a:rPr lang="es-AR" b="1" dirty="0" smtClean="0"/>
              <a:t>comportamiento</a:t>
            </a:r>
          </a:p>
          <a:p>
            <a:pPr lvl="1"/>
            <a:r>
              <a:rPr lang="es-AR" dirty="0" smtClean="0"/>
              <a:t>Juzgan </a:t>
            </a:r>
            <a:r>
              <a:rPr lang="es-AR" dirty="0"/>
              <a:t>las acciones de los empleados usando una escala de puntajes para medir comportamientos específicos</a:t>
            </a:r>
            <a:r>
              <a:rPr lang="es-AR" dirty="0" smtClean="0"/>
              <a:t>.</a:t>
            </a:r>
          </a:p>
          <a:p>
            <a:r>
              <a:rPr lang="es-AR" b="1" dirty="0"/>
              <a:t>Método </a:t>
            </a:r>
            <a:r>
              <a:rPr lang="es-AR" b="1" dirty="0" smtClean="0"/>
              <a:t>desestructurado</a:t>
            </a:r>
          </a:p>
          <a:p>
            <a:pPr lvl="1"/>
            <a:r>
              <a:rPr lang="es-AR" dirty="0"/>
              <a:t> El método desestructurado depende directamente de la opinión subjetiva del supervisor, y puede tener o no una escala de </a:t>
            </a:r>
            <a:r>
              <a:rPr lang="es-AR" dirty="0" smtClean="0"/>
              <a:t>calificaciones</a:t>
            </a:r>
          </a:p>
          <a:p>
            <a:r>
              <a:rPr lang="es-AR" b="1" dirty="0" err="1"/>
              <a:t>Ránking</a:t>
            </a:r>
            <a:r>
              <a:rPr lang="es-AR" b="1" dirty="0"/>
              <a:t> </a:t>
            </a:r>
            <a:r>
              <a:rPr lang="es-AR" b="1" dirty="0" smtClean="0"/>
              <a:t>directo</a:t>
            </a:r>
          </a:p>
          <a:p>
            <a:pPr lvl="1"/>
            <a:r>
              <a:rPr lang="es-AR" dirty="0"/>
              <a:t>El método de ranking directo compara a los empleados entre sí, asignándoles lugares desde el mejor al </a:t>
            </a:r>
            <a:r>
              <a:rPr lang="es-AR" dirty="0" smtClean="0"/>
              <a:t>peor</a:t>
            </a:r>
          </a:p>
          <a:p>
            <a:r>
              <a:rPr lang="es-AR" b="1" dirty="0"/>
              <a:t>Comparación de </a:t>
            </a:r>
            <a:r>
              <a:rPr lang="es-AR" b="1" dirty="0" smtClean="0"/>
              <a:t>pares</a:t>
            </a:r>
          </a:p>
          <a:p>
            <a:pPr lvl="1"/>
            <a:r>
              <a:rPr lang="es-AR" dirty="0"/>
              <a:t>cada uno es comparado contra el resto respecto de varios factores, hasta que uno del grupo se </a:t>
            </a:r>
            <a:r>
              <a:rPr lang="es-AR" dirty="0" smtClean="0"/>
              <a:t>destaque</a:t>
            </a:r>
          </a:p>
          <a:p>
            <a:r>
              <a:rPr lang="es-AR" b="1" dirty="0"/>
              <a:t>Grados y listas de </a:t>
            </a:r>
            <a:r>
              <a:rPr lang="es-AR" b="1" dirty="0" smtClean="0"/>
              <a:t>cualidades</a:t>
            </a:r>
          </a:p>
          <a:p>
            <a:pPr lvl="1"/>
            <a:r>
              <a:rPr lang="es-AR" dirty="0"/>
              <a:t>El método de grados usa las calificaciones de la A </a:t>
            </a:r>
            <a:r>
              <a:rPr lang="es-AR" dirty="0" err="1"/>
              <a:t>a</a:t>
            </a:r>
            <a:r>
              <a:rPr lang="es-AR" dirty="0"/>
              <a:t> la F en distintas categorías para evaluar a cada </a:t>
            </a:r>
            <a:r>
              <a:rPr lang="es-AR" dirty="0" smtClean="0"/>
              <a:t>empleado</a:t>
            </a:r>
          </a:p>
          <a:p>
            <a:r>
              <a:rPr lang="es-AR" b="1" dirty="0"/>
              <a:t>Gestión por </a:t>
            </a:r>
            <a:r>
              <a:rPr lang="es-AR" b="1" dirty="0" smtClean="0"/>
              <a:t>objetivo</a:t>
            </a:r>
          </a:p>
          <a:p>
            <a:pPr lvl="1"/>
            <a:r>
              <a:rPr lang="es-AR" dirty="0"/>
              <a:t>El proceso se basa en las metas propuestas y en las críticas constructivas para ser exitoso</a:t>
            </a:r>
            <a:r>
              <a:rPr lang="es-AR" dirty="0" smtClean="0"/>
              <a:t>.</a:t>
            </a:r>
          </a:p>
          <a:p>
            <a:r>
              <a:rPr lang="es-AR" b="1" dirty="0"/>
              <a:t>Evaluaciones </a:t>
            </a:r>
            <a:r>
              <a:rPr lang="es-AR" b="1" dirty="0" smtClean="0"/>
              <a:t>psicológicas</a:t>
            </a:r>
          </a:p>
          <a:p>
            <a:pPr lvl="1"/>
            <a:r>
              <a:rPr lang="es-AR" dirty="0"/>
              <a:t>Las evaluaciones psicológicas califican la habilidad intelectual del empleado, su estabilidad emocional, sus habilidades analíticas y otras características psicológicas usando procesos de evaluación psicológica </a:t>
            </a:r>
            <a:r>
              <a:rPr lang="es-AR" dirty="0" smtClean="0"/>
              <a:t>objetivos</a:t>
            </a:r>
          </a:p>
          <a:p>
            <a:r>
              <a:rPr lang="es-AR" b="1" dirty="0"/>
              <a:t>Opinión de 360 </a:t>
            </a:r>
            <a:r>
              <a:rPr lang="es-AR" b="1" dirty="0" smtClean="0"/>
              <a:t>grados</a:t>
            </a:r>
          </a:p>
          <a:p>
            <a:pPr lvl="1"/>
            <a:r>
              <a:rPr lang="es-AR" dirty="0"/>
              <a:t>La opinión de 360 grados requiere que el empleador interrogue a los compañeros, supervisores, subordinados e incluso clientes sobre las acciones de cada empleado</a:t>
            </a:r>
          </a:p>
        </p:txBody>
      </p:sp>
    </p:spTree>
    <p:extLst>
      <p:ext uri="{BB962C8B-B14F-4D97-AF65-F5344CB8AC3E}">
        <p14:creationId xmlns:p14="http://schemas.microsoft.com/office/powerpoint/2010/main" val="2024227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Ahh y la autenticación?</a:t>
            </a:r>
            <a:endParaRPr lang="es-AR"/>
          </a:p>
        </p:txBody>
      </p:sp>
      <p:sp>
        <p:nvSpPr>
          <p:cNvPr id="3" name="Marcador de contenido 2"/>
          <p:cNvSpPr>
            <a:spLocks noGrp="1"/>
          </p:cNvSpPr>
          <p:nvPr>
            <p:ph idx="1"/>
          </p:nvPr>
        </p:nvSpPr>
        <p:spPr>
          <a:xfrm>
            <a:off x="838200" y="1825625"/>
            <a:ext cx="2523186" cy="4351338"/>
          </a:xfrm>
        </p:spPr>
        <p:txBody>
          <a:bodyPr/>
          <a:lstStyle/>
          <a:p>
            <a:r>
              <a:rPr lang="es-AR" smtClean="0"/>
              <a:t>JWT y Auth0</a:t>
            </a:r>
            <a:endParaRPr lang="es-AR"/>
          </a:p>
        </p:txBody>
      </p:sp>
      <p:pic>
        <p:nvPicPr>
          <p:cNvPr id="18434" name="Picture 2" descr="Image result for jw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710" y="1355516"/>
            <a:ext cx="5469451" cy="3976338"/>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Image result for auth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05" y="2952660"/>
            <a:ext cx="6078381" cy="335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654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0761" y="365125"/>
            <a:ext cx="11462197" cy="1325563"/>
          </a:xfrm>
        </p:spPr>
        <p:txBody>
          <a:bodyPr/>
          <a:lstStyle/>
          <a:p>
            <a:r>
              <a:rPr lang="es-AR" smtClean="0"/>
              <a:t>Que pasa si escala nuestra aplicación?</a:t>
            </a:r>
            <a:endParaRPr lang="es-AR"/>
          </a:p>
        </p:txBody>
      </p:sp>
      <p:pic>
        <p:nvPicPr>
          <p:cNvPr id="17410" name="Picture 2" descr="Image result for apache elastic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48" y="1819789"/>
            <a:ext cx="5705475" cy="1771651"/>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Image result for kafka and zookeeper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530" y="2208190"/>
            <a:ext cx="7119470" cy="4231247"/>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Image result for cloud platfo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1" y="4292958"/>
            <a:ext cx="4193529" cy="2565042"/>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Image result for redi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2262" y="730239"/>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418" name="Picture 10" descr="Image result for memcached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2540" y="2798519"/>
            <a:ext cx="3221750" cy="146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7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Codigo y referencias</a:t>
            </a:r>
            <a:endParaRPr lang="es-AR"/>
          </a:p>
        </p:txBody>
      </p:sp>
      <p:sp>
        <p:nvSpPr>
          <p:cNvPr id="3" name="Marcador de contenido 2"/>
          <p:cNvSpPr>
            <a:spLocks noGrp="1"/>
          </p:cNvSpPr>
          <p:nvPr>
            <p:ph idx="1"/>
          </p:nvPr>
        </p:nvSpPr>
        <p:spPr/>
        <p:txBody>
          <a:bodyPr>
            <a:normAutofit lnSpcReduction="10000"/>
          </a:bodyPr>
          <a:lstStyle/>
          <a:p>
            <a:r>
              <a:rPr lang="es-AR" smtClean="0">
                <a:hlinkClick r:id="rId2"/>
              </a:rPr>
              <a:t>https://github.com/javautn/campusparty</a:t>
            </a:r>
            <a:endParaRPr lang="es-AR"/>
          </a:p>
          <a:p>
            <a:r>
              <a:rPr lang="es-AR" smtClean="0"/>
              <a:t>Dante Panella</a:t>
            </a:r>
          </a:p>
          <a:p>
            <a:pPr lvl="1"/>
            <a:r>
              <a:rPr lang="es-AR" smtClean="0"/>
              <a:t>Linkedin:</a:t>
            </a:r>
            <a:r>
              <a:rPr lang="es-AR" smtClean="0">
                <a:hlinkClick r:id="rId3"/>
              </a:rPr>
              <a:t> https://www.linkedin.com/in/dante-panella-b3346a19</a:t>
            </a:r>
            <a:endParaRPr lang="es-AR" smtClean="0"/>
          </a:p>
          <a:p>
            <a:pPr lvl="1"/>
            <a:r>
              <a:rPr lang="es-AR" smtClean="0"/>
              <a:t>Correo: </a:t>
            </a:r>
            <a:r>
              <a:rPr lang="es-AR" smtClean="0"/>
              <a:t>panella.dante@Gmail.com</a:t>
            </a:r>
          </a:p>
          <a:p>
            <a:pPr lvl="1"/>
            <a:endParaRPr lang="es-AR" smtClean="0"/>
          </a:p>
          <a:p>
            <a:r>
              <a:rPr lang="es-AR" smtClean="0"/>
              <a:t>Ariel Silva </a:t>
            </a:r>
          </a:p>
          <a:p>
            <a:pPr lvl="1"/>
            <a:r>
              <a:rPr lang="es-AR" smtClean="0"/>
              <a:t>Linkedin</a:t>
            </a:r>
          </a:p>
          <a:p>
            <a:pPr lvl="1"/>
            <a:r>
              <a:rPr lang="es-AR" smtClean="0"/>
              <a:t>Correo</a:t>
            </a:r>
          </a:p>
          <a:p>
            <a:pPr marL="457200" lvl="1" indent="0">
              <a:buNone/>
            </a:pPr>
            <a:endParaRPr lang="es-AR"/>
          </a:p>
          <a:p>
            <a:pPr marL="457200" lvl="1" indent="0" algn="ctr">
              <a:buNone/>
            </a:pPr>
            <a:r>
              <a:rPr lang="es-AR" sz="3600" smtClean="0"/>
              <a:t>MUCHAS GRACIAS!!!</a:t>
            </a:r>
            <a:endParaRPr lang="es-AR" smtClean="0"/>
          </a:p>
          <a:p>
            <a:endParaRPr lang="es-AR" smtClean="0"/>
          </a:p>
          <a:p>
            <a:endParaRPr lang="es-AR"/>
          </a:p>
        </p:txBody>
      </p:sp>
    </p:spTree>
    <p:extLst>
      <p:ext uri="{BB962C8B-B14F-4D97-AF65-F5344CB8AC3E}">
        <p14:creationId xmlns:p14="http://schemas.microsoft.com/office/powerpoint/2010/main" val="322232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Breve </a:t>
            </a:r>
            <a:r>
              <a:rPr lang="es-AR" dirty="0" err="1" smtClean="0"/>
              <a:t>guia</a:t>
            </a:r>
            <a:r>
              <a:rPr lang="es-AR" dirty="0" smtClean="0"/>
              <a:t> para ser un exitoso </a:t>
            </a:r>
            <a:r>
              <a:rPr lang="es-AR" dirty="0" err="1" smtClean="0"/>
              <a:t>Freelance</a:t>
            </a:r>
            <a:endParaRPr lang="es-AR" dirty="0"/>
          </a:p>
        </p:txBody>
      </p:sp>
      <p:sp>
        <p:nvSpPr>
          <p:cNvPr id="3" name="Marcador de contenido 2"/>
          <p:cNvSpPr>
            <a:spLocks noGrp="1"/>
          </p:cNvSpPr>
          <p:nvPr>
            <p:ph idx="1"/>
          </p:nvPr>
        </p:nvSpPr>
        <p:spPr/>
        <p:txBody>
          <a:bodyPr/>
          <a:lstStyle/>
          <a:p>
            <a:pPr>
              <a:buFont typeface="Wingdings" panose="05000000000000000000" pitchFamily="2" charset="2"/>
              <a:buChar char="Ø"/>
            </a:pPr>
            <a:r>
              <a:rPr lang="es-AR" b="1" dirty="0"/>
              <a:t>No tienes seguridad de tus ganancias mensuales</a:t>
            </a:r>
          </a:p>
          <a:p>
            <a:pPr lvl="1">
              <a:buFont typeface="Wingdings" panose="05000000000000000000" pitchFamily="2" charset="2"/>
              <a:buChar char="Ø"/>
            </a:pPr>
            <a:r>
              <a:rPr lang="es-AR" dirty="0"/>
              <a:t> </a:t>
            </a:r>
            <a:r>
              <a:rPr lang="es-AR" b="1" dirty="0"/>
              <a:t>Las ganancias dependen del tipo de servicios que ofrezcas y de si tienes o no clientes </a:t>
            </a:r>
            <a:r>
              <a:rPr lang="es-AR" b="1" dirty="0" smtClean="0"/>
              <a:t>estables</a:t>
            </a:r>
          </a:p>
          <a:p>
            <a:pPr>
              <a:buFont typeface="Wingdings" panose="05000000000000000000" pitchFamily="2" charset="2"/>
              <a:buChar char="Ø"/>
            </a:pPr>
            <a:r>
              <a:rPr lang="es-AR" b="1" dirty="0"/>
              <a:t>Eres tu propio jefe</a:t>
            </a:r>
          </a:p>
          <a:p>
            <a:pPr lvl="1">
              <a:buFont typeface="Wingdings" panose="05000000000000000000" pitchFamily="2" charset="2"/>
              <a:buChar char="Ø"/>
            </a:pPr>
            <a:r>
              <a:rPr lang="es-AR" dirty="0"/>
              <a:t>Mentira. Tu jefe es el </a:t>
            </a:r>
            <a:r>
              <a:rPr lang="es-AR" dirty="0" smtClean="0"/>
              <a:t>cliente, el es quien te paga</a:t>
            </a:r>
          </a:p>
          <a:p>
            <a:pPr>
              <a:buFont typeface="Wingdings" panose="05000000000000000000" pitchFamily="2" charset="2"/>
              <a:buChar char="Ø"/>
            </a:pPr>
            <a:r>
              <a:rPr lang="es-AR" b="1" dirty="0"/>
              <a:t>Trabajas desde tu casa en pijama a la hora que se te da la gana</a:t>
            </a:r>
          </a:p>
          <a:p>
            <a:pPr lvl="1">
              <a:buFont typeface="Wingdings" panose="05000000000000000000" pitchFamily="2" charset="2"/>
              <a:buChar char="Ø"/>
            </a:pPr>
            <a:r>
              <a:rPr lang="es-AR" dirty="0"/>
              <a:t>Verdad. Si vives solo, mientras tengas </a:t>
            </a:r>
            <a:r>
              <a:rPr lang="es-AR" dirty="0" err="1"/>
              <a:t>WiFi</a:t>
            </a:r>
            <a:r>
              <a:rPr lang="es-AR" dirty="0"/>
              <a:t>, comida en el </a:t>
            </a:r>
            <a:r>
              <a:rPr lang="es-AR" dirty="0" smtClean="0"/>
              <a:t>refrigerador</a:t>
            </a:r>
          </a:p>
          <a:p>
            <a:pPr>
              <a:buFont typeface="Wingdings" panose="05000000000000000000" pitchFamily="2" charset="2"/>
              <a:buChar char="Ø"/>
            </a:pPr>
            <a:endParaRPr lang="es-AR" dirty="0"/>
          </a:p>
        </p:txBody>
      </p:sp>
    </p:spTree>
    <p:extLst>
      <p:ext uri="{BB962C8B-B14F-4D97-AF65-F5344CB8AC3E}">
        <p14:creationId xmlns:p14="http://schemas.microsoft.com/office/powerpoint/2010/main" val="229871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¿Cuál es la diferencia entre un </a:t>
            </a:r>
            <a:r>
              <a:rPr lang="es-AR" b="1" dirty="0" err="1"/>
              <a:t>freelance</a:t>
            </a:r>
            <a:r>
              <a:rPr lang="es-AR" b="1" dirty="0"/>
              <a:t> y un emprendedor?</a:t>
            </a:r>
            <a:br>
              <a:rPr lang="es-AR" b="1" dirty="0"/>
            </a:br>
            <a:endParaRPr lang="es-AR" dirty="0"/>
          </a:p>
        </p:txBody>
      </p:sp>
      <p:sp>
        <p:nvSpPr>
          <p:cNvPr id="3" name="Marcador de contenido 2"/>
          <p:cNvSpPr>
            <a:spLocks noGrp="1"/>
          </p:cNvSpPr>
          <p:nvPr>
            <p:ph idx="1"/>
          </p:nvPr>
        </p:nvSpPr>
        <p:spPr/>
        <p:txBody>
          <a:bodyPr/>
          <a:lstStyle/>
          <a:p>
            <a:r>
              <a:rPr lang="es-AR" dirty="0"/>
              <a:t>Un </a:t>
            </a:r>
            <a:r>
              <a:rPr lang="es-AR" dirty="0" err="1"/>
              <a:t>freelance</a:t>
            </a:r>
            <a:r>
              <a:rPr lang="es-AR" dirty="0"/>
              <a:t> es un profesional o técnico calificado con estudios, certificaciones y experiencia </a:t>
            </a:r>
            <a:r>
              <a:rPr lang="es-AR" dirty="0" smtClean="0"/>
              <a:t>comprobable; es </a:t>
            </a:r>
            <a:r>
              <a:rPr lang="es-AR" dirty="0"/>
              <a:t>un experto en su materia y cobra con boleta de honorarios. </a:t>
            </a:r>
            <a:endParaRPr lang="es-AR" dirty="0" smtClean="0"/>
          </a:p>
          <a:p>
            <a:r>
              <a:rPr lang="es-AR" dirty="0" smtClean="0"/>
              <a:t>Un </a:t>
            </a:r>
            <a:r>
              <a:rPr lang="es-AR" dirty="0"/>
              <a:t>emprendedor tiene muchas ganas de ganar dinero haciendo lo que le gusta, pero no necesariamente va a tener las calificaciones o la experiencia necesarias para lograr el éxito en su negocio.</a:t>
            </a:r>
          </a:p>
        </p:txBody>
      </p:sp>
    </p:spTree>
    <p:extLst>
      <p:ext uri="{BB962C8B-B14F-4D97-AF65-F5344CB8AC3E}">
        <p14:creationId xmlns:p14="http://schemas.microsoft.com/office/powerpoint/2010/main" val="57399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Problemas de ser </a:t>
            </a:r>
            <a:r>
              <a:rPr lang="es-AR" b="1" dirty="0" err="1" smtClean="0"/>
              <a:t>freelance</a:t>
            </a:r>
            <a:endParaRPr lang="es-AR" dirty="0"/>
          </a:p>
        </p:txBody>
      </p:sp>
      <p:sp>
        <p:nvSpPr>
          <p:cNvPr id="3" name="Marcador de contenido 2"/>
          <p:cNvSpPr>
            <a:spLocks noGrp="1"/>
          </p:cNvSpPr>
          <p:nvPr>
            <p:ph idx="1"/>
          </p:nvPr>
        </p:nvSpPr>
        <p:spPr/>
        <p:txBody>
          <a:bodyPr>
            <a:normAutofit fontScale="92500" lnSpcReduction="10000"/>
          </a:bodyPr>
          <a:lstStyle/>
          <a:p>
            <a:pPr>
              <a:buFont typeface="Wingdings" panose="05000000000000000000" pitchFamily="2" charset="2"/>
              <a:buChar char="v"/>
            </a:pPr>
            <a:r>
              <a:rPr lang="es-AR" b="1" dirty="0"/>
              <a:t>No tienes clientes</a:t>
            </a:r>
          </a:p>
          <a:p>
            <a:pPr lvl="1">
              <a:buFont typeface="Wingdings" panose="05000000000000000000" pitchFamily="2" charset="2"/>
              <a:buChar char="v"/>
            </a:pPr>
            <a:r>
              <a:rPr lang="es-AR" dirty="0"/>
              <a:t>Si llevas muy poco tiempo desarrollando tu trabajo porque acabas de terminar el colegio/universidad o simplemente quieres partir de cero como </a:t>
            </a:r>
            <a:r>
              <a:rPr lang="es-AR" dirty="0" err="1"/>
              <a:t>freelance</a:t>
            </a:r>
            <a:r>
              <a:rPr lang="es-AR" dirty="0"/>
              <a:t>, tendrás que pasar por un </a:t>
            </a:r>
            <a:r>
              <a:rPr lang="es-AR" b="1" dirty="0"/>
              <a:t>proceso de creación de reputación profesional</a:t>
            </a:r>
            <a:r>
              <a:rPr lang="es-AR" dirty="0"/>
              <a:t> para conseguir tus primeros </a:t>
            </a:r>
            <a:r>
              <a:rPr lang="es-AR" dirty="0" smtClean="0"/>
              <a:t>clientes</a:t>
            </a:r>
          </a:p>
          <a:p>
            <a:pPr>
              <a:buFont typeface="Wingdings" panose="05000000000000000000" pitchFamily="2" charset="2"/>
              <a:buChar char="v"/>
            </a:pPr>
            <a:r>
              <a:rPr lang="es-AR" b="1" dirty="0"/>
              <a:t>No tienes quien pueda reemplazarte</a:t>
            </a:r>
          </a:p>
          <a:p>
            <a:pPr lvl="1">
              <a:buFont typeface="Wingdings" panose="05000000000000000000" pitchFamily="2" charset="2"/>
              <a:buChar char="v"/>
            </a:pPr>
            <a:r>
              <a:rPr lang="es-AR" dirty="0"/>
              <a:t>Si te enfermas o te pasa algo, los clientes deben esperar. Y no todos pueden ser comprensivos. </a:t>
            </a:r>
            <a:r>
              <a:rPr lang="es-AR" b="1" dirty="0"/>
              <a:t>Busca un </a:t>
            </a:r>
            <a:r>
              <a:rPr lang="es-AR" b="1" dirty="0" err="1"/>
              <a:t>partner</a:t>
            </a:r>
            <a:r>
              <a:rPr lang="es-AR" dirty="0"/>
              <a:t> que pueda ayudarte en estos casos, alguien en quien puedas confiar para que te eche una mano en estos casos</a:t>
            </a:r>
            <a:r>
              <a:rPr lang="es-AR" dirty="0" smtClean="0"/>
              <a:t>.</a:t>
            </a:r>
          </a:p>
          <a:p>
            <a:pPr>
              <a:buFont typeface="Wingdings" panose="05000000000000000000" pitchFamily="2" charset="2"/>
              <a:buChar char="v"/>
            </a:pPr>
            <a:r>
              <a:rPr lang="es-AR" b="1" dirty="0"/>
              <a:t>No tener horario de trabajo</a:t>
            </a:r>
          </a:p>
          <a:p>
            <a:pPr lvl="1">
              <a:buFont typeface="Wingdings" panose="05000000000000000000" pitchFamily="2" charset="2"/>
              <a:buChar char="v"/>
            </a:pPr>
            <a:r>
              <a:rPr lang="es-AR" dirty="0"/>
              <a:t>Establece un horario de trabajo y cúmplelo. </a:t>
            </a:r>
            <a:r>
              <a:rPr lang="es-AR" b="1" dirty="0"/>
              <a:t>La libertad conlleva responsabilidad.</a:t>
            </a:r>
            <a:r>
              <a:rPr lang="es-AR" dirty="0"/>
              <a:t> No te obligues a </a:t>
            </a:r>
            <a:r>
              <a:rPr lang="es-AR" dirty="0" err="1"/>
              <a:t>permancer</a:t>
            </a:r>
            <a:r>
              <a:rPr lang="es-AR" dirty="0"/>
              <a:t> hasta las 3 de la madrugada trabajando a menos que no te quede más remedio.</a:t>
            </a:r>
          </a:p>
        </p:txBody>
      </p:sp>
    </p:spTree>
    <p:extLst>
      <p:ext uri="{BB962C8B-B14F-4D97-AF65-F5344CB8AC3E}">
        <p14:creationId xmlns:p14="http://schemas.microsoft.com/office/powerpoint/2010/main" val="363068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Claves para ser un </a:t>
            </a:r>
            <a:r>
              <a:rPr lang="es-AR" b="1" dirty="0" err="1"/>
              <a:t>freelance</a:t>
            </a:r>
            <a:r>
              <a:rPr lang="es-AR" b="1" dirty="0"/>
              <a:t> </a:t>
            </a:r>
            <a:r>
              <a:rPr lang="es-AR" b="1" dirty="0" smtClean="0"/>
              <a:t>exitoso</a:t>
            </a:r>
            <a:endParaRPr lang="es-AR" dirty="0"/>
          </a:p>
        </p:txBody>
      </p:sp>
      <p:sp>
        <p:nvSpPr>
          <p:cNvPr id="3" name="Marcador de contenido 2"/>
          <p:cNvSpPr>
            <a:spLocks noGrp="1"/>
          </p:cNvSpPr>
          <p:nvPr>
            <p:ph idx="1"/>
          </p:nvPr>
        </p:nvSpPr>
        <p:spPr/>
        <p:txBody>
          <a:bodyPr>
            <a:normAutofit fontScale="85000" lnSpcReduction="20000"/>
          </a:bodyPr>
          <a:lstStyle/>
          <a:p>
            <a:r>
              <a:rPr lang="es-AR" b="1" dirty="0"/>
              <a:t>Tener reglas claras de trabajo</a:t>
            </a:r>
          </a:p>
          <a:p>
            <a:pPr lvl="1"/>
            <a:r>
              <a:rPr lang="es-AR" dirty="0"/>
              <a:t>Reglas claras, los clientes no saben reconocer los límites del trabajo</a:t>
            </a:r>
          </a:p>
          <a:p>
            <a:r>
              <a:rPr lang="es-AR" b="1" dirty="0" smtClean="0"/>
              <a:t>Cobra algo por adelantado</a:t>
            </a:r>
          </a:p>
          <a:p>
            <a:pPr lvl="1"/>
            <a:r>
              <a:rPr lang="es-AR" dirty="0"/>
              <a:t>Tener contrato y cobrar </a:t>
            </a:r>
            <a:r>
              <a:rPr lang="es-AR" dirty="0" smtClean="0"/>
              <a:t>algo por adelanto </a:t>
            </a:r>
            <a:r>
              <a:rPr lang="es-AR" dirty="0"/>
              <a:t>debería ser el mantra de todo </a:t>
            </a:r>
            <a:r>
              <a:rPr lang="es-AR" dirty="0" err="1" smtClean="0"/>
              <a:t>freelance</a:t>
            </a:r>
            <a:endParaRPr lang="es-AR" dirty="0" smtClean="0"/>
          </a:p>
          <a:p>
            <a:r>
              <a:rPr lang="es-AR" b="1" dirty="0"/>
              <a:t> No perder tiempo en reuniones</a:t>
            </a:r>
          </a:p>
          <a:p>
            <a:pPr lvl="1"/>
            <a:r>
              <a:rPr lang="es-AR" dirty="0"/>
              <a:t>Limita al mínimo posible el contacto presencial con el </a:t>
            </a:r>
            <a:r>
              <a:rPr lang="es-AR" dirty="0" smtClean="0"/>
              <a:t>cliente,</a:t>
            </a:r>
            <a:r>
              <a:rPr lang="es-AR" dirty="0"/>
              <a:t> no vayas a reuniones sin tener un presupuesto </a:t>
            </a:r>
            <a:r>
              <a:rPr lang="es-AR" dirty="0" smtClean="0"/>
              <a:t>aprobado</a:t>
            </a:r>
          </a:p>
          <a:p>
            <a:r>
              <a:rPr lang="es-AR" b="1" dirty="0"/>
              <a:t>Diseñar servicios recurrentes o mensuales</a:t>
            </a:r>
          </a:p>
          <a:p>
            <a:pPr lvl="1"/>
            <a:r>
              <a:rPr lang="es-AR" dirty="0"/>
              <a:t>Defínelo en el contrato o asigna un costo extra para los requerimientos fuera de </a:t>
            </a:r>
            <a:r>
              <a:rPr lang="es-AR" dirty="0" smtClean="0"/>
              <a:t>horario</a:t>
            </a:r>
          </a:p>
          <a:p>
            <a:r>
              <a:rPr lang="es-AR" b="1" dirty="0"/>
              <a:t>Desarrollar una marca personal memorable</a:t>
            </a:r>
          </a:p>
          <a:p>
            <a:pPr lvl="1"/>
            <a:r>
              <a:rPr lang="es-AR" dirty="0"/>
              <a:t>Creando una marca personal podrás comunicar quién eres y lo que sabes </a:t>
            </a:r>
            <a:r>
              <a:rPr lang="es-AR" dirty="0" smtClean="0"/>
              <a:t>hacer</a:t>
            </a:r>
          </a:p>
          <a:p>
            <a:r>
              <a:rPr lang="es-AR" b="1" dirty="0"/>
              <a:t>Enfocarte en lo que te guste</a:t>
            </a:r>
          </a:p>
          <a:p>
            <a:pPr lvl="1"/>
            <a:r>
              <a:rPr lang="es-AR" dirty="0"/>
              <a:t>Elige un nicho de mercado que te agrade y enfócate en lograr clientes de ese </a:t>
            </a:r>
            <a:r>
              <a:rPr lang="es-AR" dirty="0" smtClean="0"/>
              <a:t>rubro, como la tecnología que utilices</a:t>
            </a:r>
          </a:p>
          <a:p>
            <a:pPr marL="0" indent="0">
              <a:buNone/>
            </a:pPr>
            <a:endParaRPr lang="es-AR" dirty="0"/>
          </a:p>
        </p:txBody>
      </p:sp>
    </p:spTree>
    <p:extLst>
      <p:ext uri="{BB962C8B-B14F-4D97-AF65-F5344CB8AC3E}">
        <p14:creationId xmlns:p14="http://schemas.microsoft.com/office/powerpoint/2010/main" val="115263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smtClean="0"/>
              <a:t>VAMOS A LA TECNOLOGIA!!!</a:t>
            </a:r>
            <a:endParaRPr lang="es-AR" dirty="0"/>
          </a:p>
        </p:txBody>
      </p:sp>
      <p:sp>
        <p:nvSpPr>
          <p:cNvPr id="3" name="Marcador de contenido 2"/>
          <p:cNvSpPr>
            <a:spLocks noGrp="1"/>
          </p:cNvSpPr>
          <p:nvPr>
            <p:ph idx="1"/>
          </p:nvPr>
        </p:nvSpPr>
        <p:spPr/>
        <p:txBody>
          <a:bodyPr/>
          <a:lstStyle/>
          <a:p>
            <a:r>
              <a:rPr lang="es-AR" dirty="0" smtClean="0"/>
              <a:t>Soy un </a:t>
            </a:r>
            <a:r>
              <a:rPr lang="es-AR" dirty="0" err="1" smtClean="0"/>
              <a:t>developer</a:t>
            </a:r>
            <a:r>
              <a:rPr lang="es-AR" dirty="0" smtClean="0"/>
              <a:t> listo, pero por que lenguaje me inclino?</a:t>
            </a:r>
            <a:endParaRPr lang="es-AR" dirty="0"/>
          </a:p>
        </p:txBody>
      </p:sp>
      <p:pic>
        <p:nvPicPr>
          <p:cNvPr id="4" name="Picture 4" descr="Image result for baby develo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885" y="2355961"/>
            <a:ext cx="590550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85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Image result for backend develo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666" y="1218957"/>
            <a:ext cx="4995974" cy="5503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3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433847" y="6030119"/>
            <a:ext cx="9144000" cy="1655762"/>
          </a:xfrm>
        </p:spPr>
        <p:txBody>
          <a:bodyPr/>
          <a:lstStyle/>
          <a:p>
            <a:endParaRPr lang="es-AR" dirty="0"/>
          </a:p>
        </p:txBody>
      </p:sp>
      <p:pic>
        <p:nvPicPr>
          <p:cNvPr id="1026" name="Picture 2" descr="Image result for node js vs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163" y="369772"/>
            <a:ext cx="8787684" cy="540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2547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4182</TotalTime>
  <Words>502</Words>
  <Application>Microsoft Office PowerPoint</Application>
  <PresentationFormat>Panorámica</PresentationFormat>
  <Paragraphs>115</Paragraphs>
  <Slides>22</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22</vt:i4>
      </vt:variant>
    </vt:vector>
  </HeadingPairs>
  <TitlesOfParts>
    <vt:vector size="28" baseType="lpstr">
      <vt:lpstr>Arial</vt:lpstr>
      <vt:lpstr>Calibri</vt:lpstr>
      <vt:lpstr>Calibri Light</vt:lpstr>
      <vt:lpstr>Wingdings</vt:lpstr>
      <vt:lpstr>Tema de Office</vt:lpstr>
      <vt:lpstr>Paquete</vt:lpstr>
      <vt:lpstr>Presentación de PowerPoint</vt:lpstr>
      <vt:lpstr>Breve para ser un empleado exitoso</vt:lpstr>
      <vt:lpstr>Breve guia para ser un exitoso Freelance</vt:lpstr>
      <vt:lpstr>¿Cuál es la diferencia entre un freelance y un emprendedor? </vt:lpstr>
      <vt:lpstr>Problemas de ser freelance</vt:lpstr>
      <vt:lpstr>Claves para ser un freelance exitoso</vt:lpstr>
      <vt:lpstr>VAMOS A LA TECNOLOGIA!!!</vt:lpstr>
      <vt:lpstr>Presentación de PowerPoint</vt:lpstr>
      <vt:lpstr>Presentación de PowerPoint</vt:lpstr>
      <vt:lpstr>Por que Node?</vt:lpstr>
      <vt:lpstr>Por que Java?</vt:lpstr>
      <vt:lpstr>Y los Frameworks cuentan?</vt:lpstr>
      <vt:lpstr>Presentación de PowerPoint</vt:lpstr>
      <vt:lpstr>Algunos frameworks FrontEnd</vt:lpstr>
      <vt:lpstr>Vamos a la practica</vt:lpstr>
      <vt:lpstr>Node Js</vt:lpstr>
      <vt:lpstr>Escenario con Java</vt:lpstr>
      <vt:lpstr>Creamos un proyecto maven</vt:lpstr>
      <vt:lpstr>Y en cuanto a la base de datos?</vt:lpstr>
      <vt:lpstr>Ahh y la autenticación?</vt:lpstr>
      <vt:lpstr>Que pasa si escala nuestra aplicación?</vt:lpstr>
      <vt:lpstr>Codigo y referencias</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Dante Panella</dc:creator>
  <cp:lastModifiedBy>Dante Panella</cp:lastModifiedBy>
  <cp:revision>17</cp:revision>
  <dcterms:created xsi:type="dcterms:W3CDTF">2018-04-22T19:05:01Z</dcterms:created>
  <dcterms:modified xsi:type="dcterms:W3CDTF">2018-04-25T16:47:08Z</dcterms:modified>
</cp:coreProperties>
</file>