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75" r:id="rId1"/>
    <p:sldMasterId id="2147483676" r:id="rId2"/>
  </p:sldMasterIdLst>
  <p:notesMasterIdLst>
    <p:notesMasterId r:id="rId18"/>
  </p:notesMasterIdLst>
  <p:sldIdLst>
    <p:sldId id="256" r:id="rId3"/>
    <p:sldId id="284" r:id="rId4"/>
    <p:sldId id="258" r:id="rId5"/>
    <p:sldId id="259" r:id="rId6"/>
    <p:sldId id="283" r:id="rId7"/>
    <p:sldId id="292" r:id="rId8"/>
    <p:sldId id="293" r:id="rId9"/>
    <p:sldId id="294" r:id="rId10"/>
    <p:sldId id="295" r:id="rId11"/>
    <p:sldId id="296" r:id="rId12"/>
    <p:sldId id="297" r:id="rId13"/>
    <p:sldId id="266" r:id="rId14"/>
    <p:sldId id="291" r:id="rId15"/>
    <p:sldId id="290" r:id="rId16"/>
    <p:sldId id="257" r:id="rId17"/>
  </p:sldIdLst>
  <p:sldSz cx="9144000" cy="5143500" type="screen16x9"/>
  <p:notesSz cx="6858000" cy="9144000"/>
  <p:embeddedFontLst>
    <p:embeddedFont>
      <p:font typeface="Algerian" panose="04020705040A02060702" pitchFamily="82" charset="0"/>
      <p:regular r:id="rId19"/>
    </p:embeddedFont>
    <p:embeddedFont>
      <p:font typeface="Homemade Apple" panose="020B0604020202020204" charset="0"/>
      <p:regular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C0A956-83B7-4118-BC54-EDF545A942F0}">
  <a:tblStyle styleId="{44C0A956-83B7-4118-BC54-EDF545A942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341954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3d695f71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3d695f71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7551936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7551936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755193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755193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purple" type="title">
  <p:cSld name="TITLE">
    <p:bg>
      <p:bgPr>
        <a:gradFill>
          <a:gsLst>
            <a:gs pos="0">
              <a:srgbClr val="A90C98"/>
            </a:gs>
            <a:gs pos="100000">
              <a:srgbClr val="3A1394"/>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11" name="Google Shape;11;p2"/>
          <p:cNvSpPr/>
          <p:nvPr/>
        </p:nvSpPr>
        <p:spPr>
          <a:xfrm>
            <a:off x="0" y="0"/>
            <a:ext cx="9144000" cy="29925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_AND_TWO_COLUMNS">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 hot">
  <p:cSld name="TITLE_AND_TWO_COLUMNS_2">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 cold">
  <p:cSld name="TITLE_AND_TWO_COLUMNS_2_1">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 purple">
  <p:cSld name="TITLE_AND_TWO_COLUMNS_1">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 purple">
  <p:cSld name="CAPTION_ONLY">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cold">
  <p:cSld name="CAPTION_ONLY_1_1">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purple" type="blank">
  <p:cSld name="BLANK">
    <p:bg>
      <p:bgPr>
        <a:gradFill>
          <a:gsLst>
            <a:gs pos="0">
              <a:srgbClr val="A90C98"/>
            </a:gs>
            <a:gs pos="100000">
              <a:srgbClr val="3A1394"/>
            </a:gs>
          </a:gsLst>
          <a:lin ang="2700006"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 hot">
  <p:cSld name="BLANK_1">
    <p:bg>
      <p:bgPr>
        <a:gradFill>
          <a:gsLst>
            <a:gs pos="0">
              <a:srgbClr val="FFA400"/>
            </a:gs>
            <a:gs pos="100000">
              <a:srgbClr val="BA0068"/>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purple" type="title">
  <p:cSld name="Title - purple">
    <p:bg>
      <p:bgPr>
        <a:gradFill>
          <a:gsLst>
            <a:gs pos="0">
              <a:srgbClr val="A90C98"/>
            </a:gs>
            <a:gs pos="100000">
              <a:srgbClr val="3A1394"/>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11" name="Google Shape;11;p2"/>
          <p:cNvSpPr/>
          <p:nvPr/>
        </p:nvSpPr>
        <p:spPr>
          <a:xfrm>
            <a:off x="0" y="0"/>
            <a:ext cx="9144000" cy="29925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30584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hot">
  <p:cSld name="Title - hot">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0138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hot">
  <p:cSld name="TITLE_2">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cold">
  <p:cSld name="Title - cold">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2942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title - purple">
  <p:cSld name="Subtitle - purple">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86137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 hot">
  <p:cSld name="Subtitle - hot">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574824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 cold">
  <p:cSld name="Subtitle - cold">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146289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 purple">
  <p:cSld name="Quote - purple">
    <p:bg>
      <p:bgPr>
        <a:gradFill>
          <a:gsLst>
            <a:gs pos="0">
              <a:srgbClr val="A90C98"/>
            </a:gs>
            <a:gs pos="100000">
              <a:srgbClr val="3A1394"/>
            </a:gs>
          </a:gsLst>
          <a:lin ang="2700006"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28785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 hot">
  <p:cSld name="Quote - hot">
    <p:bg>
      <p:bgPr>
        <a:gradFill>
          <a:gsLst>
            <a:gs pos="0">
              <a:srgbClr val="FFA400"/>
            </a:gs>
            <a:gs pos="100000">
              <a:srgbClr val="BA0068"/>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7901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 cold">
  <p:cSld name="Quote - cold">
    <p:bg>
      <p:bgPr>
        <a:gradFill>
          <a:gsLst>
            <a:gs pos="0">
              <a:srgbClr val="00D6B5"/>
            </a:gs>
            <a:gs pos="100000">
              <a:srgbClr val="172495"/>
            </a:gs>
          </a:gsLst>
          <a:lin ang="2700006" scaled="0"/>
        </a:gra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5" name="Google Shape;45;p1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46" name="Google Shape;46;p10"/>
          <p:cNvSpPr/>
          <p:nvPr/>
        </p:nvSpPr>
        <p:spPr>
          <a:xfrm>
            <a:off x="4005250" y="0"/>
            <a:ext cx="1133700" cy="19920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47" name="Google Shape;47;p10"/>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121819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 purple" type="tx">
  <p:cSld name="Title + 1 column - purple">
    <p:bg>
      <p:bgPr>
        <a:gradFill>
          <a:gsLst>
            <a:gs pos="0">
              <a:srgbClr val="A90C98"/>
            </a:gs>
            <a:gs pos="100000">
              <a:srgbClr val="3A1394"/>
            </a:gs>
          </a:gsLst>
          <a:lin ang="2700006" scaled="0"/>
        </a:gradFill>
        <a:effectLst/>
      </p:bgPr>
    </p:bg>
    <p:spTree>
      <p:nvGrpSpPr>
        <p:cNvPr id="1" name="Shape 48"/>
        <p:cNvGrpSpPr/>
        <p:nvPr/>
      </p:nvGrpSpPr>
      <p:grpSpPr>
        <a:xfrm>
          <a:off x="0" y="0"/>
          <a:ext cx="0" cy="0"/>
          <a:chOff x="0" y="0"/>
          <a:chExt cx="0" cy="0"/>
        </a:xfrm>
      </p:grpSpPr>
      <p:sp>
        <p:nvSpPr>
          <p:cNvPr id="49" name="Google Shape;49;p11"/>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50" name="Google Shape;50;p11"/>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a:spcBef>
                <a:spcPts val="0"/>
              </a:spcBef>
              <a:spcAft>
                <a:spcPts val="0"/>
              </a:spcAft>
              <a:buSzPts val="1600"/>
              <a:buNone/>
              <a:defRPr/>
            </a:lvl1pPr>
            <a:lvl2pPr lvl="1" algn="l">
              <a:spcBef>
                <a:spcPts val="0"/>
              </a:spcBef>
              <a:spcAft>
                <a:spcPts val="0"/>
              </a:spcAft>
              <a:buSzPts val="1600"/>
              <a:buNone/>
              <a:defRPr/>
            </a:lvl2pPr>
            <a:lvl3pPr lvl="2" algn="l">
              <a:spcBef>
                <a:spcPts val="0"/>
              </a:spcBef>
              <a:spcAft>
                <a:spcPts val="0"/>
              </a:spcAft>
              <a:buSzPts val="1600"/>
              <a:buNone/>
              <a:defRPr/>
            </a:lvl3pPr>
            <a:lvl4pPr lvl="3" algn="l">
              <a:spcBef>
                <a:spcPts val="0"/>
              </a:spcBef>
              <a:spcAft>
                <a:spcPts val="0"/>
              </a:spcAft>
              <a:buSzPts val="1600"/>
              <a:buNone/>
              <a:defRPr/>
            </a:lvl4pPr>
            <a:lvl5pPr lvl="4" algn="l">
              <a:spcBef>
                <a:spcPts val="0"/>
              </a:spcBef>
              <a:spcAft>
                <a:spcPts val="0"/>
              </a:spcAft>
              <a:buSzPts val="1600"/>
              <a:buNone/>
              <a:defRPr/>
            </a:lvl5pPr>
            <a:lvl6pPr lvl="5" algn="l">
              <a:spcBef>
                <a:spcPts val="0"/>
              </a:spcBef>
              <a:spcAft>
                <a:spcPts val="0"/>
              </a:spcAft>
              <a:buSzPts val="1600"/>
              <a:buNone/>
              <a:defRPr/>
            </a:lvl6pPr>
            <a:lvl7pPr lvl="6" algn="l">
              <a:spcBef>
                <a:spcPts val="0"/>
              </a:spcBef>
              <a:spcAft>
                <a:spcPts val="0"/>
              </a:spcAft>
              <a:buSzPts val="1600"/>
              <a:buNone/>
              <a:defRPr/>
            </a:lvl7pPr>
            <a:lvl8pPr lvl="7" algn="l">
              <a:spcBef>
                <a:spcPts val="0"/>
              </a:spcBef>
              <a:spcAft>
                <a:spcPts val="0"/>
              </a:spcAft>
              <a:buSzPts val="1600"/>
              <a:buNone/>
              <a:defRPr/>
            </a:lvl8pPr>
            <a:lvl9pPr lvl="8" algn="l">
              <a:spcBef>
                <a:spcPts val="0"/>
              </a:spcBef>
              <a:spcAft>
                <a:spcPts val="0"/>
              </a:spcAft>
              <a:buSzPts val="1600"/>
              <a:buNone/>
              <a:defRPr/>
            </a:lvl9pPr>
          </a:lstStyle>
          <a:p>
            <a:endParaRPr/>
          </a:p>
        </p:txBody>
      </p:sp>
      <p:sp>
        <p:nvSpPr>
          <p:cNvPr id="51" name="Google Shape;51;p11"/>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1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53" name="Google Shape;53;p11"/>
          <p:cNvSpPr/>
          <p:nvPr userDrawn="1"/>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865195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1 column - hot">
  <p:cSld name="Title + 1 column - hot">
    <p:bg>
      <p:bgPr>
        <a:gradFill>
          <a:gsLst>
            <a:gs pos="0">
              <a:srgbClr val="FFA400"/>
            </a:gs>
            <a:gs pos="100000">
              <a:srgbClr val="BA0068"/>
            </a:gs>
          </a:gsLst>
          <a:lin ang="2700006" scaled="0"/>
        </a:gradFill>
        <a:effectLst/>
      </p:bgPr>
    </p:bg>
    <p:spTree>
      <p:nvGrpSpPr>
        <p:cNvPr id="1" name="Shape 54"/>
        <p:cNvGrpSpPr/>
        <p:nvPr/>
      </p:nvGrpSpPr>
      <p:grpSpPr>
        <a:xfrm>
          <a:off x="0" y="0"/>
          <a:ext cx="0" cy="0"/>
          <a:chOff x="0" y="0"/>
          <a:chExt cx="0" cy="0"/>
        </a:xfrm>
      </p:grpSpPr>
      <p:sp>
        <p:nvSpPr>
          <p:cNvPr id="55" name="Google Shape;55;p12"/>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56" name="Google Shape;56;p12"/>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57" name="Google Shape;57;p12"/>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1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9" name="Google Shape;59;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618304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1 column - cold">
  <p:cSld name="Title + 1 column - cold">
    <p:bg>
      <p:bgPr>
        <a:gradFill>
          <a:gsLst>
            <a:gs pos="0">
              <a:srgbClr val="00D6B5"/>
            </a:gs>
            <a:gs pos="100000">
              <a:srgbClr val="172495"/>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406695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old">
  <p:cSld name="TITLE_2_1">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 + 2 columns - purple">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7956647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2 columns - hot">
  <p:cSld name="Title + 2 columns - hot">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58173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2 columns - cold">
  <p:cSld name="Title + 2 columns - cold">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521113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3 columns - purple">
  <p:cSld name="Title + 3 columns - purple">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427302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3 columns - hot">
  <p:cSld name="Title + 3 columns - hot">
    <p:bg>
      <p:bgPr>
        <a:gradFill>
          <a:gsLst>
            <a:gs pos="0">
              <a:srgbClr val="FFA400"/>
            </a:gs>
            <a:gs pos="100000">
              <a:srgbClr val="BA0068"/>
            </a:gs>
          </a:gsLst>
          <a:lin ang="2700006" scaled="0"/>
        </a:gradFill>
        <a:effectLst/>
      </p:bgPr>
    </p:bg>
    <p:spTree>
      <p:nvGrpSpPr>
        <p:cNvPr id="1" name="Shape 95"/>
        <p:cNvGrpSpPr/>
        <p:nvPr/>
      </p:nvGrpSpPr>
      <p:grpSpPr>
        <a:xfrm>
          <a:off x="0" y="0"/>
          <a:ext cx="0" cy="0"/>
          <a:chOff x="0" y="0"/>
          <a:chExt cx="0" cy="0"/>
        </a:xfrm>
      </p:grpSpPr>
      <p:sp>
        <p:nvSpPr>
          <p:cNvPr id="96" name="Google Shape;96;p18"/>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97" name="Google Shape;97;p1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18"/>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0" name="Google Shape;100;p18"/>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02" name="Google Shape;102;p18"/>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984174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3 columns - cold">
  <p:cSld name="Title + 3 columns - cold">
    <p:bg>
      <p:bgPr>
        <a:gradFill>
          <a:gsLst>
            <a:gs pos="0">
              <a:srgbClr val="00D6B5"/>
            </a:gs>
            <a:gs pos="100000">
              <a:srgbClr val="172495"/>
            </a:gs>
          </a:gsLst>
          <a:lin ang="2700006" scaled="0"/>
        </a:gradFill>
        <a:effectLst/>
      </p:bgPr>
    </p:bg>
    <p:spTree>
      <p:nvGrpSpPr>
        <p:cNvPr id="1" name="Shape 103"/>
        <p:cNvGrpSpPr/>
        <p:nvPr/>
      </p:nvGrpSpPr>
      <p:grpSpPr>
        <a:xfrm>
          <a:off x="0" y="0"/>
          <a:ext cx="0" cy="0"/>
          <a:chOff x="0" y="0"/>
          <a:chExt cx="0" cy="0"/>
        </a:xfrm>
      </p:grpSpPr>
      <p:sp>
        <p:nvSpPr>
          <p:cNvPr id="104" name="Google Shape;104;p19"/>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05" name="Google Shape;105;p19"/>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9"/>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7" name="Google Shape;107;p19"/>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8" name="Google Shape;108;p19"/>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9" name="Google Shape;109;p1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10" name="Google Shape;110;p19"/>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822463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 hot">
  <p:cSld name="Title only - hot">
    <p:bg>
      <p:bgPr>
        <a:gradFill>
          <a:gsLst>
            <a:gs pos="0">
              <a:srgbClr val="FFA400"/>
            </a:gs>
            <a:gs pos="100000">
              <a:srgbClr val="BA0068"/>
            </a:gs>
          </a:gsLst>
          <a:lin ang="2700006"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118" name="Google Shape;118;p21"/>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20" name="Google Shape;120;p2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201576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 cold">
  <p:cSld name="Title only - cold">
    <p:bg>
      <p:bgPr>
        <a:gradFill>
          <a:gsLst>
            <a:gs pos="0">
              <a:srgbClr val="00D6B5"/>
            </a:gs>
            <a:gs pos="100000">
              <a:srgbClr val="172495"/>
            </a:gs>
          </a:gsLst>
          <a:lin ang="2700006" scaled="0"/>
        </a:gradFill>
        <a:effectLst/>
      </p:bgPr>
    </p:bg>
    <p:spTree>
      <p:nvGrpSpPr>
        <p:cNvPr id="1" name="Shape 121"/>
        <p:cNvGrpSpPr/>
        <p:nvPr/>
      </p:nvGrpSpPr>
      <p:grpSpPr>
        <a:xfrm>
          <a:off x="0" y="0"/>
          <a:ext cx="0" cy="0"/>
          <a:chOff x="0" y="0"/>
          <a:chExt cx="0" cy="0"/>
        </a:xfrm>
      </p:grpSpPr>
      <p:sp>
        <p:nvSpPr>
          <p:cNvPr id="122" name="Google Shape;122;p22"/>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23" name="Google Shape;123;p22"/>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25" name="Google Shape;125;p2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917754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 purple">
  <p:cSld name="Caption - purple">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8925524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 hot">
  <p:cSld name="Caption - hot">
    <p:bg>
      <p:bgPr>
        <a:gradFill>
          <a:gsLst>
            <a:gs pos="0">
              <a:srgbClr val="FFA400"/>
            </a:gs>
            <a:gs pos="100000">
              <a:srgbClr val="BA0068"/>
            </a:gs>
          </a:gsLst>
          <a:lin ang="2700006" scaled="0"/>
        </a:gradFill>
        <a:effectLst/>
      </p:bgPr>
    </p:bg>
    <p:spTree>
      <p:nvGrpSpPr>
        <p:cNvPr id="1" name="Shape 130"/>
        <p:cNvGrpSpPr/>
        <p:nvPr/>
      </p:nvGrpSpPr>
      <p:grpSpPr>
        <a:xfrm>
          <a:off x="0" y="0"/>
          <a:ext cx="0" cy="0"/>
          <a:chOff x="0" y="0"/>
          <a:chExt cx="0" cy="0"/>
        </a:xfrm>
      </p:grpSpPr>
      <p:sp>
        <p:nvSpPr>
          <p:cNvPr id="131" name="Google Shape;131;p24"/>
          <p:cNvSpPr/>
          <p:nvPr/>
        </p:nvSpPr>
        <p:spPr>
          <a:xfrm>
            <a:off x="0" y="4721325"/>
            <a:ext cx="9144000" cy="4221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132" name="Google Shape;132;p24"/>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3" name="Google Shape;13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48490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 purple">
  <p:cSld name="TITLE_1">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dirty="0"/>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 cold">
  <p:cSld name="Caption - cold">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76457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 purple" type="blank">
  <p:cSld name="Blank - purple">
    <p:bg>
      <p:bgPr>
        <a:gradFill>
          <a:gsLst>
            <a:gs pos="0">
              <a:srgbClr val="A90C98"/>
            </a:gs>
            <a:gs pos="100000">
              <a:srgbClr val="3A1394"/>
            </a:gs>
          </a:gsLst>
          <a:lin ang="2700006"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89570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 hot">
  <p:cSld name="Blank - hot">
    <p:bg>
      <p:bgPr>
        <a:gradFill>
          <a:gsLst>
            <a:gs pos="0">
              <a:srgbClr val="FFA400"/>
            </a:gs>
            <a:gs pos="100000">
              <a:srgbClr val="BA0068"/>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071179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cold">
  <p:cSld name="Blank - cold">
    <p:bg>
      <p:bgPr>
        <a:gradFill>
          <a:gsLst>
            <a:gs pos="0">
              <a:srgbClr val="00D6B5"/>
            </a:gs>
            <a:gs pos="100000">
              <a:srgbClr val="172495"/>
            </a:gs>
          </a:gsLst>
          <a:lin ang="2700006" scaled="0"/>
        </a:gradFill>
        <a:effectLst/>
      </p:bgPr>
    </p:bg>
    <p:spTree>
      <p:nvGrpSpPr>
        <p:cNvPr id="1" name="Shape 142"/>
        <p:cNvGrpSpPr/>
        <p:nvPr/>
      </p:nvGrpSpPr>
      <p:grpSpPr>
        <a:xfrm>
          <a:off x="0" y="0"/>
          <a:ext cx="0" cy="0"/>
          <a:chOff x="0" y="0"/>
          <a:chExt cx="0" cy="0"/>
        </a:xfrm>
      </p:grpSpPr>
      <p:sp>
        <p:nvSpPr>
          <p:cNvPr id="143" name="Google Shape;143;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0126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 hot">
  <p:cSld name="TITLE_1_2">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 cold">
  <p:cSld name="TITLE_1_2_1">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urple">
  <p:cSld name="TITLE_1_1">
    <p:bg>
      <p:bgPr>
        <a:gradFill>
          <a:gsLst>
            <a:gs pos="0">
              <a:srgbClr val="A90C98"/>
            </a:gs>
            <a:gs pos="100000">
              <a:srgbClr val="3A1394"/>
            </a:gs>
          </a:gsLst>
          <a:lin ang="2700006"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hot">
  <p:cSld name="TITLE_1_1_1">
    <p:bg>
      <p:bgPr>
        <a:gradFill>
          <a:gsLst>
            <a:gs pos="0">
              <a:srgbClr val="FFA400"/>
            </a:gs>
            <a:gs pos="100000">
              <a:srgbClr val="BA0068"/>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 cold">
  <p:cSld name="TITLE_AND_BODY_1_1">
    <p:bg>
      <p:bgPr>
        <a:gradFill>
          <a:gsLst>
            <a:gs pos="0">
              <a:srgbClr val="00D6B5"/>
            </a:gs>
            <a:gs pos="100000">
              <a:srgbClr val="172495"/>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image" Target="../media/image1.png"/><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700" y="321094"/>
            <a:ext cx="7571700"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6654" y="4822073"/>
            <a:ext cx="870998" cy="299769"/>
          </a:xfrm>
          <a:prstGeom prst="rect">
            <a:avLst/>
          </a:prstGeom>
        </p:spPr>
      </p:pic>
      <p:sp>
        <p:nvSpPr>
          <p:cNvPr id="3" name="TextBox 2"/>
          <p:cNvSpPr txBox="1"/>
          <p:nvPr userDrawn="1"/>
        </p:nvSpPr>
        <p:spPr>
          <a:xfrm>
            <a:off x="1017652" y="4822073"/>
            <a:ext cx="169972" cy="307777"/>
          </a:xfrm>
          <a:prstGeom prst="rect">
            <a:avLst/>
          </a:prstGeom>
          <a:noFill/>
        </p:spPr>
        <p:txBody>
          <a:bodyPr wrap="square" rtlCol="0">
            <a:spAutoFit/>
          </a:bodyPr>
          <a:lstStyle/>
          <a:p>
            <a:endParaRPr lang="es-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9" r:id="rId9"/>
    <p:sldLayoutId id="2147483660" r:id="rId10"/>
    <p:sldLayoutId id="2147483661" r:id="rId11"/>
    <p:sldLayoutId id="2147483662" r:id="rId12"/>
    <p:sldLayoutId id="2147483663" r:id="rId13"/>
    <p:sldLayoutId id="2147483669" r:id="rId14"/>
    <p:sldLayoutId id="2147483671" r:id="rId15"/>
    <p:sldLayoutId id="2147483672" r:id="rId16"/>
    <p:sldLayoutId id="2147483673" r:id="rId1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6578" y="321094"/>
            <a:ext cx="7057822"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fld id="{00000000-1234-1234-1234-123412341234}" type="slidenum">
              <a:rPr lang="en">
                <a:solidFill>
                  <a:srgbClr val="FFFFFF"/>
                </a:solidFill>
              </a:rPr>
              <a:pPr/>
              <a:t>‹#›</a:t>
            </a:fld>
            <a:endParaRPr>
              <a:solidFill>
                <a:srgbClr val="FFFFFF"/>
              </a:solidFill>
            </a:endParaRPr>
          </a:p>
        </p:txBody>
      </p:sp>
      <p:pic>
        <p:nvPicPr>
          <p:cNvPr id="2" name="Picture 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46654" y="4822073"/>
            <a:ext cx="870998" cy="299769"/>
          </a:xfrm>
          <a:prstGeom prst="rect">
            <a:avLst/>
          </a:prstGeom>
        </p:spPr>
      </p:pic>
    </p:spTree>
    <p:extLst>
      <p:ext uri="{BB962C8B-B14F-4D97-AF65-F5344CB8AC3E}">
        <p14:creationId xmlns:p14="http://schemas.microsoft.com/office/powerpoint/2010/main" val="362955280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hyperlink" Target="https://cafecito.app/codigocode" TargetMode="External"/><Relationship Id="rId3" Type="http://schemas.openxmlformats.org/officeDocument/2006/relationships/image" Target="../media/image26.png"/><Relationship Id="rId7" Type="http://schemas.openxmlformats.org/officeDocument/2006/relationships/hyperlink" Target="http://www.codigocode.com/" TargetMode="External"/><Relationship Id="rId2" Type="http://schemas.openxmlformats.org/officeDocument/2006/relationships/hyperlink" Target="mailto:dante@codigocode.com" TargetMode="Externa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hyperlink" Target="https://cafecito.app/codigocode" TargetMode="External"/><Relationship Id="rId4" Type="http://schemas.openxmlformats.org/officeDocument/2006/relationships/image" Target="../media/image6.jpeg"/><Relationship Id="rId9" Type="http://schemas.openxmlformats.org/officeDocument/2006/relationships/hyperlink" Target="http://www.codigocode.com/CURSO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4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8" name="Google Shape;323;p48"/>
          <p:cNvSpPr/>
          <p:nvPr/>
        </p:nvSpPr>
        <p:spPr>
          <a:xfrm>
            <a:off x="-21908" y="0"/>
            <a:ext cx="9165907" cy="5131076"/>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4" y="-12424"/>
            <a:ext cx="9159213" cy="5248470"/>
          </a:xfrm>
          <a:prstGeom prst="rect">
            <a:avLst/>
          </a:prstGeom>
        </p:spPr>
      </p:pic>
      <p:sp>
        <p:nvSpPr>
          <p:cNvPr id="7" name="Google Shape;323;p48"/>
          <p:cNvSpPr/>
          <p:nvPr/>
        </p:nvSpPr>
        <p:spPr>
          <a:xfrm>
            <a:off x="-21908" y="195486"/>
            <a:ext cx="9165907" cy="2808312"/>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3;p48"/>
          <p:cNvSpPr/>
          <p:nvPr/>
        </p:nvSpPr>
        <p:spPr>
          <a:xfrm>
            <a:off x="0" y="0"/>
            <a:ext cx="9144000" cy="5236046"/>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3;p48"/>
          <p:cNvSpPr/>
          <p:nvPr/>
        </p:nvSpPr>
        <p:spPr>
          <a:xfrm>
            <a:off x="-21908" y="-90719"/>
            <a:ext cx="9144000" cy="3238534"/>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95486"/>
            <a:ext cx="5081342" cy="1748829"/>
          </a:xfrm>
          <a:prstGeom prst="rect">
            <a:avLst/>
          </a:prstGeom>
        </p:spPr>
      </p:pic>
      <p:sp>
        <p:nvSpPr>
          <p:cNvPr id="11" name="Google Shape;323;p48"/>
          <p:cNvSpPr/>
          <p:nvPr/>
        </p:nvSpPr>
        <p:spPr>
          <a:xfrm>
            <a:off x="-15214" y="3164846"/>
            <a:ext cx="9180512" cy="20712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p29"/>
          <p:cNvSpPr txBox="1">
            <a:spLocks/>
          </p:cNvSpPr>
          <p:nvPr/>
        </p:nvSpPr>
        <p:spPr>
          <a:xfrm>
            <a:off x="462609" y="2979645"/>
            <a:ext cx="637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9pPr>
          </a:lstStyle>
          <a:p>
            <a:r>
              <a:rPr lang="es-AR" dirty="0" err="1">
                <a:latin typeface="TT Supermolot Neue" pitchFamily="50" charset="0"/>
                <a:ea typeface="Homemade Apple"/>
                <a:cs typeface="Homemade Apple"/>
              </a:rPr>
              <a:t>Webinar</a:t>
            </a:r>
            <a:r>
              <a:rPr lang="es-AR" dirty="0">
                <a:latin typeface="TT Supermolot Neue" pitchFamily="50" charset="0"/>
                <a:ea typeface="Homemade Apple"/>
                <a:cs typeface="Homemade Apple"/>
              </a:rPr>
              <a:t> </a:t>
            </a:r>
            <a:r>
              <a:rPr lang="es-AR" dirty="0" err="1">
                <a:latin typeface="TT Supermolot Neue" pitchFamily="50" charset="0"/>
                <a:ea typeface="Homemade Apple"/>
                <a:cs typeface="Homemade Apple"/>
              </a:rPr>
              <a:t>Introdu</a:t>
            </a:r>
            <a:r>
              <a:rPr lang="es-AR" sz="7200" dirty="0" err="1">
                <a:solidFill>
                  <a:srgbClr val="FFC000"/>
                </a:solidFill>
                <a:latin typeface="TT Supermolot Neue" pitchFamily="50" charset="0"/>
                <a:ea typeface="Homemade Apple"/>
                <a:cs typeface="Homemade Apple"/>
              </a:rPr>
              <a:t>c</a:t>
            </a:r>
            <a:r>
              <a:rPr lang="es-AR" sz="5400" dirty="0" err="1">
                <a:solidFill>
                  <a:srgbClr val="FFC000"/>
                </a:solidFill>
                <a:latin typeface="TT Supermolot Neue" pitchFamily="50" charset="0"/>
                <a:ea typeface="Homemade Apple"/>
                <a:cs typeface="Homemade Apple"/>
              </a:rPr>
              <a:t>C</a:t>
            </a:r>
            <a:r>
              <a:rPr lang="es-AR" dirty="0" err="1">
                <a:latin typeface="TT Supermolot Neue" pitchFamily="50" charset="0"/>
                <a:ea typeface="Homemade Apple"/>
                <a:cs typeface="Homemade Apple"/>
              </a:rPr>
              <a:t>ión</a:t>
            </a:r>
            <a:r>
              <a:rPr lang="es-AR" dirty="0">
                <a:latin typeface="TT Supermolot Neue" pitchFamily="50" charset="0"/>
                <a:ea typeface="Homemade Apple"/>
                <a:cs typeface="Homemade Apple"/>
              </a:rPr>
              <a:t> a la programación</a:t>
            </a:r>
            <a:endParaRPr lang="es-AR" dirty="0">
              <a:latin typeface="TT Supermolot Neue" pitchFamily="50" charset="0"/>
            </a:endParaRPr>
          </a:p>
        </p:txBody>
      </p:sp>
      <p:sp>
        <p:nvSpPr>
          <p:cNvPr id="2" name="TextBox 1">
            <a:extLst>
              <a:ext uri="{FF2B5EF4-FFF2-40B4-BE49-F238E27FC236}">
                <a16:creationId xmlns:a16="http://schemas.microsoft.com/office/drawing/2014/main" id="{99807381-ABEA-4C68-9F57-C5E47CAD6BFA}"/>
              </a:ext>
            </a:extLst>
          </p:cNvPr>
          <p:cNvSpPr txBox="1"/>
          <p:nvPr/>
        </p:nvSpPr>
        <p:spPr>
          <a:xfrm rot="18847290">
            <a:off x="7137116" y="3497468"/>
            <a:ext cx="2808312" cy="923330"/>
          </a:xfrm>
          <a:prstGeom prst="rect">
            <a:avLst/>
          </a:prstGeom>
          <a:noFill/>
        </p:spPr>
        <p:txBody>
          <a:bodyPr wrap="square" rtlCol="0">
            <a:spAutoFit/>
          </a:bodyPr>
          <a:lstStyle/>
          <a:p>
            <a:r>
              <a:rPr lang="es-AR" sz="5400" dirty="0">
                <a:solidFill>
                  <a:schemeClr val="bg1"/>
                </a:solidFill>
                <a:latin typeface="Algerian" panose="04020705040A02060702" pitchFamily="82" charset="0"/>
              </a:rPr>
              <a:t>DIA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E53C75-7CDA-4176-B219-29AA0731E5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itle 1">
            <a:extLst>
              <a:ext uri="{FF2B5EF4-FFF2-40B4-BE49-F238E27FC236}">
                <a16:creationId xmlns:a16="http://schemas.microsoft.com/office/drawing/2014/main" id="{050FF57E-007D-43B7-A9BB-192415071C86}"/>
              </a:ext>
            </a:extLst>
          </p:cNvPr>
          <p:cNvSpPr>
            <a:spLocks noGrp="1"/>
          </p:cNvSpPr>
          <p:nvPr>
            <p:ph type="ctrTitle"/>
          </p:nvPr>
        </p:nvSpPr>
        <p:spPr>
          <a:xfrm>
            <a:off x="467544" y="195486"/>
            <a:ext cx="8280920" cy="936104"/>
          </a:xfrm>
        </p:spPr>
        <p:txBody>
          <a:bodyPr/>
          <a:lstStyle/>
          <a:p>
            <a:r>
              <a:rPr lang="en-US" dirty="0"/>
              <a:t>Para  II</a:t>
            </a:r>
          </a:p>
        </p:txBody>
      </p:sp>
      <p:pic>
        <p:nvPicPr>
          <p:cNvPr id="6" name="Picture 5">
            <a:extLst>
              <a:ext uri="{FF2B5EF4-FFF2-40B4-BE49-F238E27FC236}">
                <a16:creationId xmlns:a16="http://schemas.microsoft.com/office/drawing/2014/main" id="{F2AC7F4C-AE12-48A9-BD94-BA45BD8DC0C3}"/>
              </a:ext>
            </a:extLst>
          </p:cNvPr>
          <p:cNvPicPr>
            <a:picLocks noChangeAspect="1"/>
          </p:cNvPicPr>
          <p:nvPr/>
        </p:nvPicPr>
        <p:blipFill>
          <a:blip r:embed="rId2"/>
          <a:stretch>
            <a:fillRect/>
          </a:stretch>
        </p:blipFill>
        <p:spPr>
          <a:xfrm>
            <a:off x="740303" y="1923678"/>
            <a:ext cx="7663394" cy="1728192"/>
          </a:xfrm>
          <a:prstGeom prst="rect">
            <a:avLst/>
          </a:prstGeom>
        </p:spPr>
      </p:pic>
    </p:spTree>
    <p:extLst>
      <p:ext uri="{BB962C8B-B14F-4D97-AF65-F5344CB8AC3E}">
        <p14:creationId xmlns:p14="http://schemas.microsoft.com/office/powerpoint/2010/main" val="290966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Mientras hasta que</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69860" y="1448365"/>
            <a:ext cx="8136904" cy="1384995"/>
          </a:xfrm>
          <a:prstGeom prst="rect">
            <a:avLst/>
          </a:prstGeom>
          <a:noFill/>
        </p:spPr>
        <p:txBody>
          <a:bodyPr wrap="square" rtlCol="0">
            <a:spAutoFit/>
          </a:bodyPr>
          <a:lstStyle/>
          <a:p>
            <a:r>
              <a:rPr lang="es-ES" dirty="0">
                <a:solidFill>
                  <a:schemeClr val="bg2">
                    <a:lumMod val="20000"/>
                    <a:lumOff val="80000"/>
                  </a:schemeClr>
                </a:solidFill>
              </a:rPr>
              <a:t>Una situación típica en la que resulta cómoda el empleo de esta sentencia es la que se produce cuando al finalizar cada iteración se pregunta al operador si desea continuar con otra nueva. En estos casos, el programa siempre realiza la primera iteración y según la condición de salida la repite. Otro caso también típico son los filtros de entrada de datos, donde se comprueba si el valor de la entrada esta en un rango de valores.</a:t>
            </a:r>
          </a:p>
          <a:p>
            <a:r>
              <a:rPr lang="es-ES" dirty="0">
                <a:solidFill>
                  <a:schemeClr val="bg2">
                    <a:lumMod val="20000"/>
                    <a:lumOff val="80000"/>
                  </a:schemeClr>
                </a:solidFill>
              </a:rPr>
              <a:t>Admite un número del 3 al 7, si no pregunta de nuevo</a:t>
            </a:r>
            <a:endParaRPr lang="es-AR" dirty="0">
              <a:solidFill>
                <a:schemeClr val="bg2">
                  <a:lumMod val="20000"/>
                  <a:lumOff val="80000"/>
                </a:schemeClr>
              </a:solidFill>
            </a:endParaRPr>
          </a:p>
        </p:txBody>
      </p:sp>
      <p:pic>
        <p:nvPicPr>
          <p:cNvPr id="6" name="Picture 5">
            <a:extLst>
              <a:ext uri="{FF2B5EF4-FFF2-40B4-BE49-F238E27FC236}">
                <a16:creationId xmlns:a16="http://schemas.microsoft.com/office/drawing/2014/main" id="{665D337F-CC04-4E4A-A2F7-82E693AC1D41}"/>
              </a:ext>
            </a:extLst>
          </p:cNvPr>
          <p:cNvPicPr>
            <a:picLocks noChangeAspect="1"/>
          </p:cNvPicPr>
          <p:nvPr/>
        </p:nvPicPr>
        <p:blipFill>
          <a:blip r:embed="rId2"/>
          <a:stretch>
            <a:fillRect/>
          </a:stretch>
        </p:blipFill>
        <p:spPr>
          <a:xfrm>
            <a:off x="2808738" y="3147814"/>
            <a:ext cx="3259148" cy="1169551"/>
          </a:xfrm>
          <a:prstGeom prst="rect">
            <a:avLst/>
          </a:prstGeom>
        </p:spPr>
      </p:pic>
    </p:spTree>
    <p:extLst>
      <p:ext uri="{BB962C8B-B14F-4D97-AF65-F5344CB8AC3E}">
        <p14:creationId xmlns:p14="http://schemas.microsoft.com/office/powerpoint/2010/main" val="208011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9"/>
          <p:cNvPicPr preferRelativeResize="0"/>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0" y="0"/>
            <a:ext cx="9144000" cy="5380062"/>
          </a:xfrm>
          <a:prstGeom prst="rect">
            <a:avLst/>
          </a:prstGeom>
          <a:noFill/>
          <a:ln>
            <a:noFill/>
          </a:ln>
        </p:spPr>
      </p:pic>
      <p:sp>
        <p:nvSpPr>
          <p:cNvPr id="5" name="Google Shape;228;p39"/>
          <p:cNvSpPr txBox="1">
            <a:spLocks/>
          </p:cNvSpPr>
          <p:nvPr/>
        </p:nvSpPr>
        <p:spPr>
          <a:xfrm>
            <a:off x="28194" y="123478"/>
            <a:ext cx="9115806" cy="5256584"/>
          </a:xfrm>
          <a:prstGeom prst="rect">
            <a:avLst/>
          </a:prstGeom>
          <a:solidFill>
            <a:srgbClr val="20124D">
              <a:alpha val="2154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lgn="ctr">
              <a:buFont typeface="Raleway"/>
              <a:buNone/>
            </a:pPr>
            <a:endParaRPr lang="en-US" sz="3600" b="1" dirty="0">
              <a:latin typeface="Raleway" panose="020B0604020202020204" charset="0"/>
            </a:endParaRPr>
          </a:p>
        </p:txBody>
      </p:sp>
      <p:sp>
        <p:nvSpPr>
          <p:cNvPr id="228" name="Google Shape;228;p39"/>
          <p:cNvSpPr txBox="1">
            <a:spLocks noGrp="1"/>
          </p:cNvSpPr>
          <p:nvPr>
            <p:ph type="body" idx="4294967295"/>
          </p:nvPr>
        </p:nvSpPr>
        <p:spPr>
          <a:xfrm>
            <a:off x="2653650" y="1226700"/>
            <a:ext cx="3836700" cy="2690100"/>
          </a:xfrm>
          <a:prstGeom prst="rect">
            <a:avLst/>
          </a:prstGeom>
          <a:solidFill>
            <a:srgbClr val="20124D">
              <a:alpha val="21540"/>
            </a:srgbClr>
          </a:solidFill>
        </p:spPr>
        <p:txBody>
          <a:bodyPr spcFirstLastPara="1" wrap="square" lIns="91425" tIns="91425" rIns="91425" bIns="91425" anchor="ctr" anchorCtr="0">
            <a:noAutofit/>
          </a:bodyPr>
          <a:lstStyle/>
          <a:p>
            <a:pPr marL="0" lvl="0" indent="0" algn="ctr" rtl="0">
              <a:spcBef>
                <a:spcPts val="600"/>
              </a:spcBef>
              <a:spcAft>
                <a:spcPts val="0"/>
              </a:spcAft>
              <a:buNone/>
            </a:pPr>
            <a:r>
              <a:rPr lang="en-US" sz="3600" b="1" dirty="0">
                <a:latin typeface="Raleway" panose="020B0604020202020204" charset="0"/>
              </a:rPr>
              <a:t>¿DUDAS?</a:t>
            </a:r>
          </a:p>
        </p:txBody>
      </p:sp>
      <p:sp>
        <p:nvSpPr>
          <p:cNvPr id="229" name="Google Shape;229;p3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05274" y="1866071"/>
            <a:ext cx="6679093" cy="6705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Slide Number Placeholder 1"/>
          <p:cNvSpPr>
            <a:spLocks noGrp="1"/>
          </p:cNvSpPr>
          <p:nvPr>
            <p:ph type="sldNum" idx="12"/>
          </p:nvPr>
        </p:nvSpPr>
        <p:spPr/>
        <p:txBody>
          <a:bodyPr/>
          <a:lstStyle/>
          <a:p>
            <a:fld id="{00000000-1234-1234-1234-123412341234}" type="slidenum">
              <a:rPr lang="en" smtClean="0">
                <a:solidFill>
                  <a:srgbClr val="FFFFFF"/>
                </a:solidFill>
              </a:rPr>
              <a:pPr/>
              <a:t>13</a:t>
            </a:fld>
            <a:endParaRPr lang="en">
              <a:solidFill>
                <a:srgbClr val="FFFFFF"/>
              </a:solidFill>
            </a:endParaRPr>
          </a:p>
        </p:txBody>
      </p:sp>
      <p:sp>
        <p:nvSpPr>
          <p:cNvPr id="3" name="Google Shape;481;p56"/>
          <p:cNvSpPr txBox="1"/>
          <p:nvPr/>
        </p:nvSpPr>
        <p:spPr>
          <a:xfrm>
            <a:off x="827584" y="1368346"/>
            <a:ext cx="6931800" cy="2673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600" dirty="0" err="1">
                <a:solidFill>
                  <a:schemeClr val="bg1"/>
                </a:solidFill>
                <a:latin typeface="Raleway" panose="020B0604020202020204" charset="0"/>
                <a:ea typeface="Montserrat"/>
                <a:cs typeface="Montserrat"/>
                <a:sym typeface="Montserrat"/>
              </a:rPr>
              <a:t>Podés</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encontrar</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nuestra</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oferta</a:t>
            </a:r>
            <a:r>
              <a:rPr lang="en-US" sz="1600" dirty="0">
                <a:solidFill>
                  <a:schemeClr val="bg1"/>
                </a:solidFill>
                <a:latin typeface="Raleway" panose="020B0604020202020204" charset="0"/>
                <a:ea typeface="Montserrat"/>
                <a:cs typeface="Montserrat"/>
                <a:sym typeface="Montserrat"/>
              </a:rPr>
              <a:t> de </a:t>
            </a:r>
            <a:r>
              <a:rPr lang="en-US" sz="1600" dirty="0" err="1">
                <a:solidFill>
                  <a:schemeClr val="bg1"/>
                </a:solidFill>
                <a:latin typeface="Raleway" panose="020B0604020202020204" charset="0"/>
                <a:ea typeface="Montserrat"/>
                <a:cs typeface="Montserrat"/>
                <a:sym typeface="Montserrat"/>
              </a:rPr>
              <a:t>cursos</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en</a:t>
            </a:r>
            <a:endParaRPr sz="1600" dirty="0">
              <a:solidFill>
                <a:schemeClr val="bg1"/>
              </a:solidFill>
              <a:latin typeface="Raleway" panose="020B0604020202020204" charset="0"/>
              <a:ea typeface="Montserrat"/>
              <a:cs typeface="Montserrat"/>
              <a:sym typeface="Montserrat"/>
            </a:endParaRPr>
          </a:p>
        </p:txBody>
      </p:sp>
      <p:pic>
        <p:nvPicPr>
          <p:cNvPr id="4" name="Picture 2" descr="Java – Logos Download">
            <a:extLst>
              <a:ext uri="{FF2B5EF4-FFF2-40B4-BE49-F238E27FC236}">
                <a16:creationId xmlns:a16="http://schemas.microsoft.com/office/drawing/2014/main" id="{1C91BFD1-435A-44E5-BEFA-622FA4E9E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568" y="2643758"/>
            <a:ext cx="651293" cy="11002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C2FF9539-4C2F-4995-85FA-15A9F491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944" y="2691822"/>
            <a:ext cx="963656" cy="963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Logo Angular PNG transparente - StickPNG">
            <a:extLst>
              <a:ext uri="{FF2B5EF4-FFF2-40B4-BE49-F238E27FC236}">
                <a16:creationId xmlns:a16="http://schemas.microsoft.com/office/drawing/2014/main" id="{BAD22044-9CD9-469E-8319-57F25109F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748" y="3765379"/>
            <a:ext cx="568056" cy="603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Js, logo, react, react js icon">
            <a:extLst>
              <a:ext uri="{FF2B5EF4-FFF2-40B4-BE49-F238E27FC236}">
                <a16:creationId xmlns:a16="http://schemas.microsoft.com/office/drawing/2014/main" id="{617D95F3-22A4-43F8-B654-939440F022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252" y="2774402"/>
            <a:ext cx="798496" cy="7984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BB239FA9-13A6-4EC9-89DC-1E4F15FEB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767723"/>
            <a:ext cx="1138246" cy="69645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81;p56">
            <a:extLst>
              <a:ext uri="{FF2B5EF4-FFF2-40B4-BE49-F238E27FC236}">
                <a16:creationId xmlns:a16="http://schemas.microsoft.com/office/drawing/2014/main" id="{76BA9929-00EC-409C-BAEA-805305C0E10F}"/>
              </a:ext>
            </a:extLst>
          </p:cNvPr>
          <p:cNvSpPr txBox="1"/>
          <p:nvPr/>
        </p:nvSpPr>
        <p:spPr>
          <a:xfrm>
            <a:off x="1074486" y="2067694"/>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400" dirty="0">
                <a:solidFill>
                  <a:schemeClr val="bg1"/>
                </a:solidFill>
                <a:latin typeface="Raleway" panose="020B0604020202020204" charset="0"/>
                <a:ea typeface="Montserrat"/>
                <a:cs typeface="Montserrat"/>
                <a:sym typeface="Montserrat"/>
              </a:rPr>
              <a:t>HTTP://WWW.CODIGOCODE.COM/CURSOS</a:t>
            </a:r>
            <a:endParaRPr sz="2400" dirty="0">
              <a:solidFill>
                <a:schemeClr val="bg1"/>
              </a:solidFill>
              <a:latin typeface="Raleway" panose="020B0604020202020204" charset="0"/>
              <a:ea typeface="Montserrat"/>
              <a:cs typeface="Montserrat"/>
              <a:sym typeface="Montserrat"/>
            </a:endParaRPr>
          </a:p>
        </p:txBody>
      </p:sp>
      <p:pic>
        <p:nvPicPr>
          <p:cNvPr id="11" name="Picture 16">
            <a:extLst>
              <a:ext uri="{FF2B5EF4-FFF2-40B4-BE49-F238E27FC236}">
                <a16:creationId xmlns:a16="http://schemas.microsoft.com/office/drawing/2014/main" id="{DCEF40B9-6D46-41D1-8292-65462C0405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040" y="3863242"/>
            <a:ext cx="1523508" cy="554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a:extLst>
              <a:ext uri="{FF2B5EF4-FFF2-40B4-BE49-F238E27FC236}">
                <a16:creationId xmlns:a16="http://schemas.microsoft.com/office/drawing/2014/main" id="{CC986F7E-0B5D-4440-9B09-2B39D671EF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3602" y="2907900"/>
            <a:ext cx="984384" cy="5314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05760" y="438018"/>
            <a:ext cx="6232672" cy="646331"/>
          </a:xfrm>
          <a:prstGeom prst="rect">
            <a:avLst/>
          </a:prstGeom>
          <a:noFill/>
        </p:spPr>
        <p:txBody>
          <a:bodyPr wrap="square" rtlCol="0">
            <a:spAutoFit/>
          </a:bodyPr>
          <a:lstStyle/>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aprender más? </a:t>
            </a:r>
          </a:p>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conocer otros lenguajes de programación?</a:t>
            </a: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8039" y="3649356"/>
            <a:ext cx="768299" cy="768299"/>
          </a:xfrm>
          <a:prstGeom prst="rect">
            <a:avLst/>
          </a:prstGeom>
        </p:spPr>
      </p:pic>
      <p:pic>
        <p:nvPicPr>
          <p:cNvPr id="2050" name="Picture 2" descr="C:\Users\debora.stipetic\Desktop\Codigo Code\New folder (2)\icons8-cursor-250.png"/>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7580609" y="2497315"/>
            <a:ext cx="503161" cy="50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43AD-6DFF-4C63-9B15-854E1B1014AB}"/>
              </a:ext>
            </a:extLst>
          </p:cNvPr>
          <p:cNvSpPr>
            <a:spLocks noGrp="1"/>
          </p:cNvSpPr>
          <p:nvPr>
            <p:ph type="ctrTitle"/>
          </p:nvPr>
        </p:nvSpPr>
        <p:spPr>
          <a:xfrm>
            <a:off x="683568" y="22464"/>
            <a:ext cx="5878800" cy="1159800"/>
          </a:xfrm>
        </p:spPr>
        <p:txBody>
          <a:bodyPr/>
          <a:lstStyle/>
          <a:p>
            <a:r>
              <a:rPr lang="es-AR" dirty="0">
                <a:solidFill>
                  <a:schemeClr val="bg1"/>
                </a:solidFill>
              </a:rPr>
              <a:t>Contactos</a:t>
            </a:r>
            <a:endParaRPr lang="en-US" dirty="0">
              <a:solidFill>
                <a:schemeClr val="bg1"/>
              </a:solidFill>
            </a:endParaRPr>
          </a:p>
        </p:txBody>
      </p:sp>
      <p:sp>
        <p:nvSpPr>
          <p:cNvPr id="3" name="Subtitle 2">
            <a:extLst>
              <a:ext uri="{FF2B5EF4-FFF2-40B4-BE49-F238E27FC236}">
                <a16:creationId xmlns:a16="http://schemas.microsoft.com/office/drawing/2014/main" id="{F3800B2C-5AC1-4F6F-9354-FA21A39A4364}"/>
              </a:ext>
            </a:extLst>
          </p:cNvPr>
          <p:cNvSpPr>
            <a:spLocks noGrp="1"/>
          </p:cNvSpPr>
          <p:nvPr>
            <p:ph type="subTitle" idx="1"/>
          </p:nvPr>
        </p:nvSpPr>
        <p:spPr>
          <a:xfrm>
            <a:off x="719365" y="1731640"/>
            <a:ext cx="7056784" cy="2592288"/>
          </a:xfrm>
        </p:spPr>
        <p:txBody>
          <a:bodyPr/>
          <a:lstStyle/>
          <a:p>
            <a:pPr marL="76200" indent="0"/>
            <a:r>
              <a:rPr lang="es-AR" sz="1600" dirty="0">
                <a:solidFill>
                  <a:schemeClr val="bg1">
                    <a:lumMod val="85000"/>
                  </a:schemeClr>
                </a:solidFill>
                <a:latin typeface="Raleway" panose="020B0604020202020204" charset="0"/>
              </a:rPr>
              <a:t>Pueden escribirnos a:</a:t>
            </a:r>
            <a:endParaRPr lang="es-AR" sz="1600" dirty="0">
              <a:solidFill>
                <a:schemeClr val="bg1">
                  <a:lumMod val="85000"/>
                </a:schemeClr>
              </a:solidFill>
              <a:latin typeface="Raleway" panose="020B0604020202020204" charset="0"/>
              <a:hlinkClick r:id="rId2"/>
            </a:endParaRPr>
          </a:p>
          <a:p>
            <a:pPr marL="76200" indent="0"/>
            <a:endParaRPr lang="es-AR" sz="1600" dirty="0">
              <a:solidFill>
                <a:schemeClr val="bg1">
                  <a:lumMod val="85000"/>
                </a:schemeClr>
              </a:solidFill>
              <a:latin typeface="Raleway" panose="020B0604020202020204" charset="0"/>
              <a:hlinkClick r:id="rId2"/>
            </a:endParaRPr>
          </a:p>
          <a:p>
            <a:pPr>
              <a:buClr>
                <a:schemeClr val="bg1">
                  <a:lumMod val="85000"/>
                </a:schemeClr>
              </a:buClr>
              <a:buFont typeface="Wingdings" panose="05000000000000000000" pitchFamily="2" charset="2"/>
              <a:buChar char="ü"/>
            </a:pPr>
            <a:r>
              <a:rPr lang="es-AR" sz="1600" dirty="0">
                <a:solidFill>
                  <a:schemeClr val="bg1">
                    <a:lumMod val="85000"/>
                  </a:schemeClr>
                </a:solidFill>
                <a:latin typeface="Raleway" panose="020B0604020202020204" charset="0"/>
              </a:rPr>
              <a:t>d</a:t>
            </a:r>
            <a:r>
              <a:rPr lang="en-US" sz="1600" dirty="0">
                <a:solidFill>
                  <a:schemeClr val="bg1">
                    <a:lumMod val="85000"/>
                  </a:schemeClr>
                </a:solidFill>
                <a:latin typeface="Raleway" panose="020B0604020202020204" charset="0"/>
              </a:rPr>
              <a:t>ante@codigocode.com</a:t>
            </a:r>
          </a:p>
          <a:p>
            <a:pPr>
              <a:buClr>
                <a:schemeClr val="bg1">
                  <a:lumMod val="85000"/>
                </a:schemeClr>
              </a:buClr>
              <a:buFont typeface="Wingdings" panose="05000000000000000000" pitchFamily="2" charset="2"/>
              <a:buChar char="ü"/>
            </a:pPr>
            <a:endParaRPr lang="en-US" sz="1600" dirty="0">
              <a:solidFill>
                <a:schemeClr val="bg1">
                  <a:lumMod val="85000"/>
                </a:schemeClr>
              </a:solidFill>
              <a:latin typeface="Raleway" panose="020B0604020202020204" charset="0"/>
            </a:endParaRPr>
          </a:p>
          <a:p>
            <a:pPr>
              <a:buClr>
                <a:schemeClr val="bg1">
                  <a:lumMod val="85000"/>
                </a:schemeClr>
              </a:buClr>
              <a:buFont typeface="Wingdings" panose="05000000000000000000" pitchFamily="2" charset="2"/>
              <a:buChar char="ü"/>
            </a:pPr>
            <a:r>
              <a:rPr lang="en-US" sz="1600" dirty="0">
                <a:solidFill>
                  <a:schemeClr val="bg1">
                    <a:lumMod val="85000"/>
                  </a:schemeClr>
                </a:solidFill>
                <a:latin typeface="Raleway" panose="020B0604020202020204" charset="0"/>
              </a:rPr>
              <a:t>debora@codigocode.com</a:t>
            </a:r>
          </a:p>
          <a:p>
            <a:pPr>
              <a:buClr>
                <a:schemeClr val="bg1">
                  <a:lumMod val="85000"/>
                </a:schemeClr>
              </a:buClr>
              <a:buFont typeface="Wingdings" panose="05000000000000000000" pitchFamily="2" charset="2"/>
              <a:buChar char="ü"/>
            </a:pPr>
            <a:endParaRPr lang="en-US" sz="1600" dirty="0">
              <a:solidFill>
                <a:schemeClr val="bg1">
                  <a:lumMod val="85000"/>
                </a:schemeClr>
              </a:solidFill>
              <a:latin typeface="Raleway" panose="020B0604020202020204" charset="0"/>
            </a:endParaRPr>
          </a:p>
          <a:p>
            <a:pPr>
              <a:buClr>
                <a:schemeClr val="bg1">
                  <a:lumMod val="85000"/>
                </a:schemeClr>
              </a:buClr>
              <a:buFont typeface="Wingdings" panose="05000000000000000000" pitchFamily="2" charset="2"/>
              <a:buChar char="ü"/>
            </a:pPr>
            <a:r>
              <a:rPr lang="en-US" sz="1600" dirty="0">
                <a:solidFill>
                  <a:schemeClr val="bg1">
                    <a:lumMod val="85000"/>
                  </a:schemeClr>
                </a:solidFill>
                <a:latin typeface="Raleway" panose="020B0604020202020204" charset="0"/>
              </a:rPr>
              <a:t>contacto@codigocode.com</a:t>
            </a:r>
          </a:p>
          <a:p>
            <a:pPr marL="76200" indent="0"/>
            <a:endParaRPr lang="en-US" sz="1600" dirty="0">
              <a:solidFill>
                <a:schemeClr val="bg1">
                  <a:lumMod val="85000"/>
                </a:schemeClr>
              </a:solidFill>
              <a:latin typeface="Raleway" panose="020B0604020202020204" charset="0"/>
            </a:endParaRPr>
          </a:p>
        </p:txBody>
      </p:sp>
      <p:sp>
        <p:nvSpPr>
          <p:cNvPr id="4" name="Slide Number Placeholder 3">
            <a:extLst>
              <a:ext uri="{FF2B5EF4-FFF2-40B4-BE49-F238E27FC236}">
                <a16:creationId xmlns:a16="http://schemas.microsoft.com/office/drawing/2014/main" id="{340DAC3E-0F7E-45C5-A59B-E8CA69483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1026" name="Picture 2" descr="C:\Users\debora.stipetic\Desktop\Codigo Code\New folder (2)\1383325-social-media\1383325-social-media\png\005-instagram.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873823" y="3266486"/>
            <a:ext cx="655516" cy="6555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bora.stipetic\Desktop\Codigo Code\New folder (2)\1383325-social-media\1383325-social-media\png\002-youtube.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452319" y="3147814"/>
            <a:ext cx="865669" cy="865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bora.stipetic\Desktop\Codigo Code\New folder (2)\1383325-social-media\1383325-social-media\png\001-facebook.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155568" y="3266486"/>
            <a:ext cx="628326" cy="628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86285" y="1785932"/>
            <a:ext cx="353770" cy="353770"/>
          </a:xfrm>
          <a:prstGeom prst="rect">
            <a:avLst/>
          </a:prstGeom>
        </p:spPr>
      </p:pic>
      <p:sp>
        <p:nvSpPr>
          <p:cNvPr id="7" name="TextBox 6"/>
          <p:cNvSpPr txBox="1"/>
          <p:nvPr/>
        </p:nvSpPr>
        <p:spPr>
          <a:xfrm>
            <a:off x="3779912" y="1671650"/>
            <a:ext cx="5184576" cy="936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76200" indent="0">
              <a:buClr>
                <a:srgbClr val="FFFFFF"/>
              </a:buClr>
              <a:buSzPts val="1800"/>
              <a:buFont typeface="Homemade Apple"/>
              <a:buNone/>
              <a:defRPr sz="1600">
                <a:solidFill>
                  <a:schemeClr val="bg1">
                    <a:lumMod val="85000"/>
                  </a:schemeClr>
                </a:solidFill>
                <a:latin typeface="Raleway" panose="020B0604020202020204" charset="0"/>
                <a:ea typeface="Homemade Apple"/>
                <a:cs typeface="Homemade Apple"/>
                <a:sym typeface="Homemade Apple"/>
              </a:defRPr>
            </a:lvl1pPr>
            <a:lvl2pPr marL="9144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2pPr>
            <a:lvl3pPr marL="13716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3pPr>
            <a:lvl4pPr marL="18288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4pPr>
            <a:lvl5pPr marL="22860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5pPr>
            <a:lvl6pPr marL="27432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6pPr>
            <a:lvl7pPr marL="32004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7pPr>
            <a:lvl8pPr marL="36576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8pPr>
            <a:lvl9pPr marL="41148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9pPr>
          </a:lstStyle>
          <a:p>
            <a:r>
              <a:rPr lang="es-AR" sz="2400" dirty="0">
                <a:hlinkClick r:id="rId7"/>
              </a:rPr>
              <a:t>http://www.codigocode.com/</a:t>
            </a:r>
            <a:endParaRPr lang="es-AR" sz="2400" dirty="0"/>
          </a:p>
          <a:p>
            <a:r>
              <a:rPr lang="en-US" sz="2400" dirty="0">
                <a:solidFill>
                  <a:schemeClr val="bg1"/>
                </a:solidFill>
                <a:hlinkClick r:id="rId8">
                  <a:extLst>
                    <a:ext uri="{A12FA001-AC4F-418D-AE19-62706E023703}">
                      <ahyp:hlinkClr xmlns:ahyp="http://schemas.microsoft.com/office/drawing/2018/hyperlinkcolor" val="tx"/>
                    </a:ext>
                  </a:extLst>
                </a:hlinkClick>
              </a:rPr>
              <a:t>https://cafecito.app/codigocode</a:t>
            </a:r>
            <a:endParaRPr lang="en-US" sz="2000" b="1" dirty="0">
              <a:solidFill>
                <a:schemeClr val="bg1"/>
              </a:solidFill>
              <a:ea typeface="Montserrat"/>
              <a:cs typeface="Montserrat"/>
              <a:sym typeface="Montserrat"/>
            </a:endParaRPr>
          </a:p>
          <a:p>
            <a:endParaRPr lang="es-AR" sz="2400" dirty="0"/>
          </a:p>
        </p:txBody>
      </p:sp>
      <p:sp>
        <p:nvSpPr>
          <p:cNvPr id="8" name="TextBox 7"/>
          <p:cNvSpPr txBox="1"/>
          <p:nvPr/>
        </p:nvSpPr>
        <p:spPr>
          <a:xfrm>
            <a:off x="4788024" y="2705893"/>
            <a:ext cx="3672408" cy="307777"/>
          </a:xfrm>
          <a:prstGeom prst="rect">
            <a:avLst/>
          </a:prstGeom>
          <a:noFill/>
        </p:spPr>
        <p:txBody>
          <a:bodyPr wrap="square" rtlCol="0">
            <a:spAutoFit/>
          </a:bodyPr>
          <a:lstStyle/>
          <a:p>
            <a:pPr algn="ctr"/>
            <a:r>
              <a:rPr lang="es-AR" dirty="0" err="1">
                <a:solidFill>
                  <a:schemeClr val="bg1">
                    <a:lumMod val="85000"/>
                  </a:schemeClr>
                </a:solidFill>
              </a:rPr>
              <a:t>Seguinos</a:t>
            </a:r>
            <a:r>
              <a:rPr lang="es-AR" dirty="0">
                <a:solidFill>
                  <a:schemeClr val="bg1">
                    <a:lumMod val="85000"/>
                  </a:schemeClr>
                </a:solidFill>
              </a:rPr>
              <a:t> en las redes</a:t>
            </a:r>
          </a:p>
        </p:txBody>
      </p:sp>
      <p:sp>
        <p:nvSpPr>
          <p:cNvPr id="9" name="TextBox 8"/>
          <p:cNvSpPr txBox="1"/>
          <p:nvPr/>
        </p:nvSpPr>
        <p:spPr>
          <a:xfrm>
            <a:off x="4733529" y="4013483"/>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sp>
        <p:nvSpPr>
          <p:cNvPr id="13" name="TextBox 12"/>
          <p:cNvSpPr txBox="1"/>
          <p:nvPr/>
        </p:nvSpPr>
        <p:spPr>
          <a:xfrm>
            <a:off x="6002287" y="4001658"/>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sp>
        <p:nvSpPr>
          <p:cNvPr id="14" name="TextBox 13"/>
          <p:cNvSpPr txBox="1"/>
          <p:nvPr/>
        </p:nvSpPr>
        <p:spPr>
          <a:xfrm>
            <a:off x="7452320" y="4013483"/>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8391" y="195486"/>
            <a:ext cx="1555625" cy="989943"/>
          </a:xfrm>
          <a:prstGeom prst="rect">
            <a:avLst/>
          </a:prstGeom>
        </p:spPr>
      </p:pic>
    </p:spTree>
    <p:extLst>
      <p:ext uri="{BB962C8B-B14F-4D97-AF65-F5344CB8AC3E}">
        <p14:creationId xmlns:p14="http://schemas.microsoft.com/office/powerpoint/2010/main" val="364927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8" name="Google Shape;158;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54" name="Google Shape;154;p30"/>
          <p:cNvSpPr txBox="1">
            <a:spLocks noGrp="1"/>
          </p:cNvSpPr>
          <p:nvPr>
            <p:ph type="title" idx="4294967295"/>
          </p:nvPr>
        </p:nvSpPr>
        <p:spPr>
          <a:xfrm>
            <a:off x="0" y="195263"/>
            <a:ext cx="9144000" cy="379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MUCHAS GRACIAS!!!</a:t>
            </a:r>
            <a:endParaRPr dirty="0">
              <a:latin typeface="Homemade Apple"/>
              <a:ea typeface="Homemade Apple"/>
              <a:cs typeface="Homemade Apple"/>
              <a:sym typeface="Homemade Apple"/>
            </a:endParaRPr>
          </a:p>
        </p:txBody>
      </p:sp>
      <p:pic>
        <p:nvPicPr>
          <p:cNvPr id="5138" name="Picture 18" descr="Thank You PNG Transparent Images | PNG All">
            <a:extLst>
              <a:ext uri="{FF2B5EF4-FFF2-40B4-BE49-F238E27FC236}">
                <a16:creationId xmlns:a16="http://schemas.microsoft.com/office/drawing/2014/main" id="{2AB5BB2F-9BA6-40AB-BE76-923746833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12" y="1036046"/>
            <a:ext cx="7677394" cy="4093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165" name="Google Shape;165;p31"/>
          <p:cNvSpPr txBox="1">
            <a:spLocks noGrp="1"/>
          </p:cNvSpPr>
          <p:nvPr>
            <p:ph type="subTitle" idx="4294967295"/>
          </p:nvPr>
        </p:nvSpPr>
        <p:spPr>
          <a:xfrm>
            <a:off x="683568" y="483518"/>
            <a:ext cx="698254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b="1" dirty="0"/>
              <a:t>Soy DANTE PANELLA</a:t>
            </a:r>
            <a:endParaRPr sz="3200" b="1" dirty="0"/>
          </a:p>
        </p:txBody>
      </p:sp>
      <p:sp>
        <p:nvSpPr>
          <p:cNvPr id="166" name="Google Shape;166;p31"/>
          <p:cNvSpPr txBox="1">
            <a:spLocks noGrp="1"/>
          </p:cNvSpPr>
          <p:nvPr>
            <p:ph type="body" idx="4294967295"/>
          </p:nvPr>
        </p:nvSpPr>
        <p:spPr>
          <a:xfrm>
            <a:off x="755576" y="1307857"/>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dirty="0"/>
              <a:t>Arquitecto de software con + de 23 años de experiencia en la construcción de aplicaciones, servicios, educación y formación</a:t>
            </a:r>
          </a:p>
          <a:p>
            <a:pPr marL="0" lvl="0" indent="0" algn="l" rtl="0">
              <a:spcBef>
                <a:spcPts val="600"/>
              </a:spcBef>
              <a:spcAft>
                <a:spcPts val="0"/>
              </a:spcAft>
              <a:buNone/>
            </a:pPr>
            <a:endParaRPr lang="es-AR" dirty="0"/>
          </a:p>
          <a:p>
            <a:pPr marL="0" lvl="0" indent="0" algn="l" rtl="0">
              <a:spcBef>
                <a:spcPts val="600"/>
              </a:spcBef>
              <a:spcAft>
                <a:spcPts val="0"/>
              </a:spcAft>
              <a:buNone/>
            </a:pPr>
            <a:r>
              <a:rPr lang="es-AR" dirty="0"/>
              <a:t>Dante@codigocode.com</a:t>
            </a:r>
            <a:endParaRPr dirty="0"/>
          </a:p>
        </p:txBody>
      </p:sp>
      <p:sp>
        <p:nvSpPr>
          <p:cNvPr id="167" name="Google Shape;167;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rgbClr val="FFFFFF"/>
                </a:solidFill>
              </a:rPr>
              <a:pPr/>
              <a:t>2</a:t>
            </a:fld>
            <a:endParaRPr>
              <a:solidFill>
                <a:srgbClr val="FFFF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65009"/>
            <a:ext cx="2088232" cy="2088232"/>
          </a:xfrm>
          <a:prstGeom prst="rect">
            <a:avLst/>
          </a:prstGeom>
        </p:spPr>
      </p:pic>
    </p:spTree>
    <p:extLst>
      <p:ext uri="{BB962C8B-B14F-4D97-AF65-F5344CB8AC3E}">
        <p14:creationId xmlns:p14="http://schemas.microsoft.com/office/powerpoint/2010/main" val="197726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165" name="Google Shape;165;p31"/>
          <p:cNvSpPr txBox="1">
            <a:spLocks noGrp="1"/>
          </p:cNvSpPr>
          <p:nvPr>
            <p:ph type="subTitle" idx="4294967295"/>
          </p:nvPr>
        </p:nvSpPr>
        <p:spPr>
          <a:xfrm>
            <a:off x="685800" y="1620468"/>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a:t>¿</a:t>
            </a:r>
            <a:r>
              <a:rPr lang="en-US" sz="3600" b="1" dirty="0" err="1"/>
              <a:t>Quiénes</a:t>
            </a:r>
            <a:r>
              <a:rPr lang="en-US" sz="3600" b="1" dirty="0"/>
              <a:t> </a:t>
            </a:r>
            <a:r>
              <a:rPr lang="en-US" sz="3600" b="1" dirty="0" err="1"/>
              <a:t>somos</a:t>
            </a:r>
            <a:r>
              <a:rPr lang="en-US" sz="3600" b="1" dirty="0"/>
              <a:t>?</a:t>
            </a:r>
            <a:endParaRPr sz="3600" b="1" dirty="0"/>
          </a:p>
        </p:txBody>
      </p:sp>
      <p:sp>
        <p:nvSpPr>
          <p:cNvPr id="166" name="Google Shape;166;p31"/>
          <p:cNvSpPr txBox="1">
            <a:spLocks noGrp="1"/>
          </p:cNvSpPr>
          <p:nvPr>
            <p:ph type="body" idx="4294967295"/>
          </p:nvPr>
        </p:nvSpPr>
        <p:spPr>
          <a:xfrm>
            <a:off x="685800" y="2414506"/>
            <a:ext cx="8343484"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dirty="0"/>
              <a:t>Un grupo de expertos y educadores en el desarrollo de software, gestión, diseño, video juegos, machine </a:t>
            </a:r>
            <a:r>
              <a:rPr lang="es-AR" dirty="0" err="1"/>
              <a:t>learning</a:t>
            </a:r>
            <a:r>
              <a:rPr lang="es-AR" dirty="0"/>
              <a:t>, </a:t>
            </a:r>
            <a:r>
              <a:rPr lang="es-AR" dirty="0" err="1"/>
              <a:t>big</a:t>
            </a:r>
            <a:r>
              <a:rPr lang="es-AR" dirty="0"/>
              <a:t> data, habilidades blandas, entre otras tantas </a:t>
            </a:r>
            <a:r>
              <a:rPr lang="es-AR" dirty="0" err="1"/>
              <a:t>tantas</a:t>
            </a:r>
            <a:r>
              <a:rPr lang="es-AR" dirty="0"/>
              <a:t> </a:t>
            </a:r>
            <a:r>
              <a:rPr lang="es-AR" dirty="0" err="1"/>
              <a:t>tantas</a:t>
            </a:r>
            <a:r>
              <a:rPr lang="es-AR" dirty="0"/>
              <a:t> más…</a:t>
            </a:r>
            <a:endParaRPr dirty="0"/>
          </a:p>
        </p:txBody>
      </p:sp>
      <p:sp>
        <p:nvSpPr>
          <p:cNvPr id="167" name="Google Shape;167;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54"/>
            <a:ext cx="5126371" cy="1764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ctrTitle"/>
          </p:nvPr>
        </p:nvSpPr>
        <p:spPr>
          <a:xfrm>
            <a:off x="827584" y="391803"/>
            <a:ext cx="5878800" cy="7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800" dirty="0"/>
              <a:t>Preparando motores!!!</a:t>
            </a:r>
            <a:endParaRPr sz="2800" dirty="0"/>
          </a:p>
        </p:txBody>
      </p:sp>
      <p:sp>
        <p:nvSpPr>
          <p:cNvPr id="173" name="Google Shape;173;p32"/>
          <p:cNvSpPr txBox="1">
            <a:spLocks noGrp="1"/>
          </p:cNvSpPr>
          <p:nvPr>
            <p:ph type="subTitle" idx="1"/>
          </p:nvPr>
        </p:nvSpPr>
        <p:spPr>
          <a:xfrm>
            <a:off x="467544" y="1635646"/>
            <a:ext cx="8280920" cy="2736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latin typeface="Raleway" panose="020B0604020202020204" charset="0"/>
                <a:ea typeface="Gungsuh" panose="020B0503020000020004" pitchFamily="18" charset="-127"/>
              </a:rPr>
              <a:t>Hoy estaremos viendo:</a:t>
            </a:r>
          </a:p>
          <a:p>
            <a:pPr marL="0" lvl="0" indent="0" algn="l" rtl="0">
              <a:spcBef>
                <a:spcPts val="0"/>
              </a:spcBef>
              <a:spcAft>
                <a:spcPts val="0"/>
              </a:spcAft>
              <a:buNone/>
            </a:pPr>
            <a:endParaRPr lang="es-AR" dirty="0">
              <a:latin typeface="Raleway" panose="020B0604020202020204" charset="0"/>
              <a:ea typeface="Gungsuh" panose="020B0503020000020004" pitchFamily="18" charset="-127"/>
            </a:endParaRPr>
          </a:p>
          <a:p>
            <a:pPr marL="285750" lvl="0" indent="-285750" algn="l" rtl="0">
              <a:spcBef>
                <a:spcPts val="0"/>
              </a:spcBef>
              <a:spcAft>
                <a:spcPts val="0"/>
              </a:spcAft>
              <a:buFont typeface="Arial" panose="020B0604020202020204" pitchFamily="34" charset="0"/>
              <a:buChar char="•"/>
            </a:pPr>
            <a:endParaRPr lang="es-AR" dirty="0">
              <a:latin typeface="Raleway" panose="020B0604020202020204" charset="0"/>
              <a:ea typeface="Gungsuh" panose="020B0503020000020004" pitchFamily="18" charset="-127"/>
            </a:endParaRPr>
          </a:p>
          <a:p>
            <a:pPr marL="285750" lvl="0" indent="-285750" algn="l" rtl="0">
              <a:spcBef>
                <a:spcPts val="0"/>
              </a:spcBef>
              <a:spcAft>
                <a:spcPts val="0"/>
              </a:spcAft>
              <a:buFont typeface="Arial" panose="020B0604020202020204" pitchFamily="34" charset="0"/>
              <a:buChar char="•"/>
            </a:pPr>
            <a:r>
              <a:rPr lang="es-AR" dirty="0" err="1">
                <a:latin typeface="Raleway" panose="020B0604020202020204" charset="0"/>
                <a:ea typeface="Gungsuh" panose="020B0503020000020004" pitchFamily="18" charset="-127"/>
              </a:rPr>
              <a:t>Loop</a:t>
            </a:r>
            <a:endParaRPr lang="es-AR" dirty="0">
              <a:latin typeface="Raleway" panose="020B0604020202020204" charset="0"/>
              <a:ea typeface="Gungsuh" panose="020B0503020000020004" pitchFamily="18" charset="-127"/>
            </a:endParaRPr>
          </a:p>
          <a:p>
            <a:pPr marL="285750" lvl="0" indent="-285750" algn="l" rtl="0">
              <a:spcBef>
                <a:spcPts val="0"/>
              </a:spcBef>
              <a:spcAft>
                <a:spcPts val="0"/>
              </a:spcAft>
              <a:buFont typeface="Arial" panose="020B0604020202020204" pitchFamily="34" charset="0"/>
              <a:buChar char="•"/>
            </a:pPr>
            <a:r>
              <a:rPr lang="es-AR" dirty="0">
                <a:latin typeface="Raleway" panose="020B0604020202020204" charset="0"/>
                <a:ea typeface="Gungsuh" panose="020B0503020000020004" pitchFamily="18" charset="-127"/>
              </a:rPr>
              <a:t>Bucle</a:t>
            </a:r>
          </a:p>
          <a:p>
            <a:pPr marL="285750" lvl="0" indent="-285750" algn="l" rtl="0">
              <a:spcBef>
                <a:spcPts val="0"/>
              </a:spcBef>
              <a:spcAft>
                <a:spcPts val="0"/>
              </a:spcAft>
              <a:buFont typeface="Arial" panose="020B0604020202020204" pitchFamily="34" charset="0"/>
              <a:buChar char="•"/>
            </a:pPr>
            <a:r>
              <a:rPr lang="es-AR" dirty="0">
                <a:latin typeface="Raleway" panose="020B0604020202020204" charset="0"/>
                <a:ea typeface="Gungsuh" panose="020B0503020000020004" pitchFamily="18" charset="-127"/>
              </a:rPr>
              <a:t>Para</a:t>
            </a:r>
          </a:p>
          <a:p>
            <a:pPr marL="285750" lvl="0" indent="-285750" algn="l" rtl="0">
              <a:spcBef>
                <a:spcPts val="0"/>
              </a:spcBef>
              <a:spcAft>
                <a:spcPts val="0"/>
              </a:spcAft>
              <a:buFont typeface="Arial" panose="020B0604020202020204" pitchFamily="34" charset="0"/>
              <a:buChar char="•"/>
            </a:pPr>
            <a:endParaRPr lang="es-AR" dirty="0">
              <a:latin typeface="Raleway" panose="020B0604020202020204" charset="0"/>
              <a:ea typeface="Gungsuh" panose="020B0503020000020004" pitchFamily="18" charset="-127"/>
            </a:endParaRPr>
          </a:p>
        </p:txBody>
      </p:sp>
      <p:sp>
        <p:nvSpPr>
          <p:cNvPr id="175" name="Google Shape;175;p3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406;p54"/>
          <p:cNvSpPr/>
          <p:nvPr/>
        </p:nvSpPr>
        <p:spPr>
          <a:xfrm>
            <a:off x="467544" y="627534"/>
            <a:ext cx="360040"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479"/>
        <p:cNvGrpSpPr/>
        <p:nvPr/>
      </p:nvGrpSpPr>
      <p:grpSpPr>
        <a:xfrm>
          <a:off x="0" y="0"/>
          <a:ext cx="0" cy="0"/>
          <a:chOff x="0" y="0"/>
          <a:chExt cx="0" cy="0"/>
        </a:xfrm>
      </p:grpSpPr>
      <p:sp>
        <p:nvSpPr>
          <p:cNvPr id="481" name="Google Shape;481;p56"/>
          <p:cNvSpPr txBox="1"/>
          <p:nvPr/>
        </p:nvSpPr>
        <p:spPr>
          <a:xfrm>
            <a:off x="1415663" y="1261807"/>
            <a:ext cx="6931800" cy="2673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bg1"/>
                </a:solidFill>
                <a:latin typeface="Raleway" panose="020B0604020202020204" charset="0"/>
                <a:ea typeface="Montserrat"/>
                <a:cs typeface="Montserrat"/>
                <a:sym typeface="Montserrat"/>
              </a:rPr>
              <a:t>Nuestra </a:t>
            </a:r>
            <a:r>
              <a:rPr lang="en-US" sz="1800" b="1" dirty="0" err="1">
                <a:solidFill>
                  <a:schemeClr val="bg1"/>
                </a:solidFill>
                <a:latin typeface="Raleway" panose="020B0604020202020204" charset="0"/>
                <a:ea typeface="Montserrat"/>
                <a:cs typeface="Montserrat"/>
                <a:sym typeface="Montserrat"/>
              </a:rPr>
              <a:t>oferta</a:t>
            </a:r>
            <a:r>
              <a:rPr lang="en-US" sz="1800" b="1" dirty="0">
                <a:solidFill>
                  <a:schemeClr val="bg1"/>
                </a:solidFill>
                <a:latin typeface="Raleway" panose="020B0604020202020204" charset="0"/>
                <a:ea typeface="Montserrat"/>
                <a:cs typeface="Montserrat"/>
                <a:sym typeface="Montserrat"/>
              </a:rPr>
              <a:t> de </a:t>
            </a:r>
            <a:r>
              <a:rPr lang="en-US" sz="1800" b="1" dirty="0" err="1">
                <a:solidFill>
                  <a:schemeClr val="bg1"/>
                </a:solidFill>
                <a:latin typeface="Raleway" panose="020B0604020202020204" charset="0"/>
                <a:ea typeface="Montserrat"/>
                <a:cs typeface="Montserrat"/>
                <a:sym typeface="Montserrat"/>
              </a:rPr>
              <a:t>cursos</a:t>
            </a:r>
            <a:endParaRPr sz="1800" b="1" dirty="0">
              <a:solidFill>
                <a:schemeClr val="bg1"/>
              </a:solidFill>
              <a:latin typeface="Raleway" panose="020B0604020202020204" charset="0"/>
              <a:ea typeface="Montserrat"/>
              <a:cs typeface="Montserrat"/>
              <a:sym typeface="Montserrat"/>
            </a:endParaRPr>
          </a:p>
        </p:txBody>
      </p:sp>
      <p:pic>
        <p:nvPicPr>
          <p:cNvPr id="4098" name="Picture 2" descr="Java – Logos Download">
            <a:extLst>
              <a:ext uri="{FF2B5EF4-FFF2-40B4-BE49-F238E27FC236}">
                <a16:creationId xmlns:a16="http://schemas.microsoft.com/office/drawing/2014/main" id="{1C91BFD1-435A-44E5-BEFA-622FA4E9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356" y="1233180"/>
            <a:ext cx="950750" cy="1606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ython Logo - PNG y Vector">
            <a:extLst>
              <a:ext uri="{FF2B5EF4-FFF2-40B4-BE49-F238E27FC236}">
                <a16:creationId xmlns:a16="http://schemas.microsoft.com/office/drawing/2014/main" id="{5BFC0524-25E3-417B-A01A-7BFBEE169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759" y="3320719"/>
            <a:ext cx="1374452" cy="15293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2FF9539-4C2F-4995-85FA-15A9F4912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839243"/>
            <a:ext cx="1748731" cy="17487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ogo Angular PNG transparente - StickPNG">
            <a:extLst>
              <a:ext uri="{FF2B5EF4-FFF2-40B4-BE49-F238E27FC236}">
                <a16:creationId xmlns:a16="http://schemas.microsoft.com/office/drawing/2014/main" id="{BAD22044-9CD9-469E-8319-57F25109FA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632" y="2843249"/>
            <a:ext cx="1398256" cy="148528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Js, logo, react, react js icon">
            <a:extLst>
              <a:ext uri="{FF2B5EF4-FFF2-40B4-BE49-F238E27FC236}">
                <a16:creationId xmlns:a16="http://schemas.microsoft.com/office/drawing/2014/main" id="{617D95F3-22A4-43F8-B654-939440F022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35" y="761184"/>
            <a:ext cx="943993" cy="94399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B239FA9-13A6-4EC9-89DC-1E4F15FEBD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4174" y="3579861"/>
            <a:ext cx="2075912" cy="1270177"/>
          </a:xfrm>
          <a:prstGeom prst="rect">
            <a:avLst/>
          </a:prstGeom>
          <a:noFill/>
          <a:extLst>
            <a:ext uri="{909E8E84-426E-40DD-AFC4-6F175D3DCCD1}">
              <a14:hiddenFill xmlns:a14="http://schemas.microsoft.com/office/drawing/2010/main">
                <a:solidFill>
                  <a:srgbClr val="FFFFFF"/>
                </a:solidFill>
              </a14:hiddenFill>
            </a:ext>
          </a:extLst>
        </p:spPr>
      </p:pic>
      <p:sp>
        <p:nvSpPr>
          <p:cNvPr id="24" name="Google Shape;481;p56">
            <a:extLst>
              <a:ext uri="{FF2B5EF4-FFF2-40B4-BE49-F238E27FC236}">
                <a16:creationId xmlns:a16="http://schemas.microsoft.com/office/drawing/2014/main" id="{76BA9929-00EC-409C-BAEA-805305C0E10F}"/>
              </a:ext>
            </a:extLst>
          </p:cNvPr>
          <p:cNvSpPr txBox="1"/>
          <p:nvPr/>
        </p:nvSpPr>
        <p:spPr>
          <a:xfrm>
            <a:off x="806632" y="1710178"/>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000" b="1" dirty="0">
                <a:solidFill>
                  <a:schemeClr val="tx1">
                    <a:lumMod val="65000"/>
                    <a:lumOff val="35000"/>
                  </a:schemeClr>
                </a:solidFill>
                <a:latin typeface="Raleway" panose="020B0604020202020204" charset="0"/>
                <a:ea typeface="Montserrat"/>
                <a:cs typeface="Montserrat"/>
                <a:sym typeface="Montserrat"/>
                <a:hlinkClick r:id="rId9">
                  <a:extLst>
                    <a:ext uri="{A12FA001-AC4F-418D-AE19-62706E023703}">
                      <ahyp:hlinkClr xmlns:ahyp="http://schemas.microsoft.com/office/drawing/2018/hyperlinkcolor" val="tx"/>
                    </a:ext>
                  </a:extLst>
                </a:hlinkClick>
              </a:rPr>
              <a:t>HTTP://WWW.CODIGOCODE.COM/CURSOS</a:t>
            </a:r>
            <a:endParaRPr lang="en-US" sz="2000" b="1" dirty="0">
              <a:solidFill>
                <a:schemeClr val="tx1">
                  <a:lumMod val="65000"/>
                  <a:lumOff val="35000"/>
                </a:schemeClr>
              </a:solidFill>
              <a:latin typeface="Raleway" panose="020B0604020202020204" charset="0"/>
              <a:ea typeface="Montserrat"/>
              <a:cs typeface="Montserrat"/>
              <a:sym typeface="Montserrat"/>
            </a:endParaRPr>
          </a:p>
          <a:p>
            <a:pPr marL="0" lvl="0" indent="0" algn="ctr" rtl="0">
              <a:spcBef>
                <a:spcPts val="0"/>
              </a:spcBef>
              <a:spcAft>
                <a:spcPts val="0"/>
              </a:spcAft>
              <a:buNone/>
            </a:pPr>
            <a:endParaRPr lang="en-US" sz="2000" b="1" dirty="0">
              <a:solidFill>
                <a:schemeClr val="bg1"/>
              </a:solidFill>
              <a:latin typeface="Raleway" panose="020B0604020202020204" charset="0"/>
              <a:ea typeface="Montserrat"/>
              <a:cs typeface="Montserrat"/>
              <a:sym typeface="Montserrat"/>
            </a:endParaRPr>
          </a:p>
          <a:p>
            <a:pPr lvl="0" algn="ctr"/>
            <a:r>
              <a:rPr lang="en-US" sz="2400" dirty="0">
                <a:solidFill>
                  <a:schemeClr val="tx1">
                    <a:lumMod val="65000"/>
                    <a:lumOff val="35000"/>
                  </a:schemeClr>
                </a:solidFill>
                <a:hlinkClick r:id="rId10">
                  <a:extLst>
                    <a:ext uri="{A12FA001-AC4F-418D-AE19-62706E023703}">
                      <ahyp:hlinkClr xmlns:ahyp="http://schemas.microsoft.com/office/drawing/2018/hyperlinkcolor" val="tx"/>
                    </a:ext>
                  </a:extLst>
                </a:hlinkClick>
              </a:rPr>
              <a:t>https://cafecito.app/codigocode</a:t>
            </a:r>
            <a:endParaRPr sz="2000" b="1" dirty="0">
              <a:solidFill>
                <a:schemeClr val="tx1">
                  <a:lumMod val="65000"/>
                  <a:lumOff val="35000"/>
                </a:schemeClr>
              </a:solidFill>
              <a:latin typeface="Raleway" panose="020B0604020202020204" charset="0"/>
              <a:ea typeface="Montserrat"/>
              <a:cs typeface="Montserrat"/>
              <a:sym typeface="Montserrat"/>
            </a:endParaRPr>
          </a:p>
        </p:txBody>
      </p:sp>
      <p:pic>
        <p:nvPicPr>
          <p:cNvPr id="4112" name="Picture 16">
            <a:extLst>
              <a:ext uri="{FF2B5EF4-FFF2-40B4-BE49-F238E27FC236}">
                <a16:creationId xmlns:a16="http://schemas.microsoft.com/office/drawing/2014/main" id="{DCEF40B9-6D46-41D1-8292-65462C0405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3115" y="2839243"/>
            <a:ext cx="1694308" cy="616568"/>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CC986F7E-0B5D-4440-9B09-2B39D671EF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476" y="2179069"/>
            <a:ext cx="1222702" cy="660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05760" y="438018"/>
            <a:ext cx="6232672" cy="646331"/>
          </a:xfrm>
          <a:prstGeom prst="rect">
            <a:avLst/>
          </a:prstGeom>
          <a:noFill/>
        </p:spPr>
        <p:txBody>
          <a:bodyPr wrap="square" rtlCol="0">
            <a:spAutoFit/>
          </a:bodyPr>
          <a:lstStyle/>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aprender más? </a:t>
            </a:r>
          </a:p>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conocer otros lenguajes de programación?</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393E77-1164-487E-A2A6-B59A89DE636C}"/>
              </a:ext>
            </a:extLst>
          </p:cNvPr>
          <p:cNvSpPr>
            <a:spLocks noGrp="1"/>
          </p:cNvSpPr>
          <p:nvPr>
            <p:ph type="sldNum" idx="12"/>
          </p:nvPr>
        </p:nvSpPr>
        <p:spPr/>
        <p:txBody>
          <a:bodyPr/>
          <a:lstStyle/>
          <a:p>
            <a:fld id="{00000000-1234-1234-1234-123412341234}" type="slidenum">
              <a:rPr lang="en" smtClean="0">
                <a:solidFill>
                  <a:srgbClr val="FFFFFF"/>
                </a:solidFill>
              </a:rPr>
              <a:pPr/>
              <a:t>6</a:t>
            </a:fld>
            <a:endParaRPr lang="en">
              <a:solidFill>
                <a:srgbClr val="FFFFFF"/>
              </a:solidFill>
            </a:endParaRPr>
          </a:p>
        </p:txBody>
      </p:sp>
      <p:pic>
        <p:nvPicPr>
          <p:cNvPr id="3" name="Picture 2" descr="Lenguajes de Programación TOP en 2020 + Beneficios | AleDuran.com">
            <a:extLst>
              <a:ext uri="{FF2B5EF4-FFF2-40B4-BE49-F238E27FC236}">
                <a16:creationId xmlns:a16="http://schemas.microsoft.com/office/drawing/2014/main" id="{4BD343CE-B9D9-4358-9E07-3D348D2D2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022" y="20400"/>
            <a:ext cx="4647821" cy="5123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 Scratch Logo - Discuss Scratch">
            <a:extLst>
              <a:ext uri="{FF2B5EF4-FFF2-40B4-BE49-F238E27FC236}">
                <a16:creationId xmlns:a16="http://schemas.microsoft.com/office/drawing/2014/main" id="{2BA7D276-6724-440B-A41A-51C0FAAD8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3814951"/>
            <a:ext cx="3929261" cy="1121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 Logos Download">
            <a:extLst>
              <a:ext uri="{FF2B5EF4-FFF2-40B4-BE49-F238E27FC236}">
                <a16:creationId xmlns:a16="http://schemas.microsoft.com/office/drawing/2014/main" id="{2B090CFF-9748-4602-A6D7-98AAB21D4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75" y="20400"/>
            <a:ext cx="1351905" cy="22837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lataforma .NET, Plataforma .NET Core y Xamarin: el panorama de ...">
            <a:extLst>
              <a:ext uri="{FF2B5EF4-FFF2-40B4-BE49-F238E27FC236}">
                <a16:creationId xmlns:a16="http://schemas.microsoft.com/office/drawing/2014/main" id="{97680491-2155-495B-89CA-E4CF245C0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16" y="2839383"/>
            <a:ext cx="3978563" cy="8198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act logo png 6 » PNG Image">
            <a:extLst>
              <a:ext uri="{FF2B5EF4-FFF2-40B4-BE49-F238E27FC236}">
                <a16:creationId xmlns:a16="http://schemas.microsoft.com/office/drawing/2014/main" id="{183D9BE5-B779-4C10-8063-8639A13C5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5" y="1162259"/>
            <a:ext cx="1663934" cy="201689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ython – Logos Download">
            <a:extLst>
              <a:ext uri="{FF2B5EF4-FFF2-40B4-BE49-F238E27FC236}">
                <a16:creationId xmlns:a16="http://schemas.microsoft.com/office/drawing/2014/main" id="{00A25A8A-E0F7-4394-B360-F538B5D8F1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37" y="207090"/>
            <a:ext cx="3303667" cy="95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64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Bucles</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64657" y="1419622"/>
            <a:ext cx="8136904" cy="738664"/>
          </a:xfrm>
          <a:prstGeom prst="rect">
            <a:avLst/>
          </a:prstGeom>
          <a:noFill/>
        </p:spPr>
        <p:txBody>
          <a:bodyPr wrap="square" rtlCol="0">
            <a:spAutoFit/>
          </a:bodyPr>
          <a:lstStyle/>
          <a:p>
            <a:r>
              <a:rPr lang="es-ES" dirty="0">
                <a:solidFill>
                  <a:schemeClr val="bg2">
                    <a:lumMod val="20000"/>
                    <a:lumOff val="80000"/>
                  </a:schemeClr>
                </a:solidFill>
              </a:rPr>
              <a:t>Un bucle o ciclo, en programación, es una secuencia que ejecuta repetidas veces por una instrucción/un trozo de código, hasta que la condición asignada a dicho bucle deja de cumplirse. Los tres bucles más utilizados en programación son el bucle </a:t>
            </a:r>
            <a:r>
              <a:rPr lang="es-ES" dirty="0" err="1">
                <a:solidFill>
                  <a:schemeClr val="bg2">
                    <a:lumMod val="20000"/>
                    <a:lumOff val="80000"/>
                  </a:schemeClr>
                </a:solidFill>
              </a:rPr>
              <a:t>while</a:t>
            </a:r>
            <a:r>
              <a:rPr lang="es-ES" dirty="0">
                <a:solidFill>
                  <a:schemeClr val="bg2">
                    <a:lumMod val="20000"/>
                    <a:lumOff val="80000"/>
                  </a:schemeClr>
                </a:solidFill>
              </a:rPr>
              <a:t>, el bucle </a:t>
            </a:r>
            <a:r>
              <a:rPr lang="es-ES" dirty="0" err="1">
                <a:solidFill>
                  <a:schemeClr val="bg2">
                    <a:lumMod val="20000"/>
                    <a:lumOff val="80000"/>
                  </a:schemeClr>
                </a:solidFill>
              </a:rPr>
              <a:t>for</a:t>
            </a:r>
            <a:r>
              <a:rPr lang="es-ES" dirty="0">
                <a:solidFill>
                  <a:schemeClr val="bg2">
                    <a:lumMod val="20000"/>
                    <a:lumOff val="80000"/>
                  </a:schemeClr>
                </a:solidFill>
              </a:rPr>
              <a:t> y el bucle do-</a:t>
            </a:r>
            <a:r>
              <a:rPr lang="es-ES" dirty="0" err="1">
                <a:solidFill>
                  <a:schemeClr val="bg2">
                    <a:lumMod val="20000"/>
                    <a:lumOff val="80000"/>
                  </a:schemeClr>
                </a:solidFill>
              </a:rPr>
              <a:t>while</a:t>
            </a:r>
            <a:r>
              <a:rPr lang="es-ES" dirty="0">
                <a:solidFill>
                  <a:schemeClr val="bg2">
                    <a:lumMod val="20000"/>
                    <a:lumOff val="80000"/>
                  </a:schemeClr>
                </a:solidFill>
              </a:rPr>
              <a:t>.</a:t>
            </a:r>
            <a:endParaRPr lang="es-AR" dirty="0">
              <a:solidFill>
                <a:schemeClr val="bg2">
                  <a:lumMod val="20000"/>
                  <a:lumOff val="80000"/>
                </a:schemeClr>
              </a:solidFill>
            </a:endParaRPr>
          </a:p>
        </p:txBody>
      </p:sp>
      <p:pic>
        <p:nvPicPr>
          <p:cNvPr id="6" name="Picture 5">
            <a:extLst>
              <a:ext uri="{FF2B5EF4-FFF2-40B4-BE49-F238E27FC236}">
                <a16:creationId xmlns:a16="http://schemas.microsoft.com/office/drawing/2014/main" id="{AA118CAC-90E9-4783-B6C0-E0504914FAA4}"/>
              </a:ext>
            </a:extLst>
          </p:cNvPr>
          <p:cNvPicPr>
            <a:picLocks noChangeAspect="1"/>
          </p:cNvPicPr>
          <p:nvPr/>
        </p:nvPicPr>
        <p:blipFill>
          <a:blip r:embed="rId2"/>
          <a:stretch>
            <a:fillRect/>
          </a:stretch>
        </p:blipFill>
        <p:spPr>
          <a:xfrm>
            <a:off x="251520" y="2335875"/>
            <a:ext cx="4248472" cy="2108083"/>
          </a:xfrm>
          <a:prstGeom prst="rect">
            <a:avLst/>
          </a:prstGeom>
        </p:spPr>
      </p:pic>
      <p:pic>
        <p:nvPicPr>
          <p:cNvPr id="7" name="Picture 6">
            <a:extLst>
              <a:ext uri="{FF2B5EF4-FFF2-40B4-BE49-F238E27FC236}">
                <a16:creationId xmlns:a16="http://schemas.microsoft.com/office/drawing/2014/main" id="{388FCE56-914F-4F53-97BF-A7E51F06254C}"/>
              </a:ext>
            </a:extLst>
          </p:cNvPr>
          <p:cNvPicPr>
            <a:picLocks noChangeAspect="1"/>
          </p:cNvPicPr>
          <p:nvPr/>
        </p:nvPicPr>
        <p:blipFill>
          <a:blip r:embed="rId3"/>
          <a:stretch>
            <a:fillRect/>
          </a:stretch>
        </p:blipFill>
        <p:spPr>
          <a:xfrm>
            <a:off x="5292080" y="2290811"/>
            <a:ext cx="3362794" cy="2133898"/>
          </a:xfrm>
          <a:prstGeom prst="rect">
            <a:avLst/>
          </a:prstGeom>
        </p:spPr>
      </p:pic>
    </p:spTree>
    <p:extLst>
      <p:ext uri="{BB962C8B-B14F-4D97-AF65-F5344CB8AC3E}">
        <p14:creationId xmlns:p14="http://schemas.microsoft.com/office/powerpoint/2010/main" val="16118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Mientras</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69860" y="1448365"/>
            <a:ext cx="8136904" cy="1169551"/>
          </a:xfrm>
          <a:prstGeom prst="rect">
            <a:avLst/>
          </a:prstGeom>
          <a:noFill/>
        </p:spPr>
        <p:txBody>
          <a:bodyPr wrap="square" rtlCol="0">
            <a:spAutoFit/>
          </a:bodyPr>
          <a:lstStyle/>
          <a:p>
            <a:r>
              <a:rPr lang="es-ES" dirty="0">
                <a:solidFill>
                  <a:schemeClr val="bg2">
                    <a:lumMod val="20000"/>
                    <a:lumOff val="80000"/>
                  </a:schemeClr>
                </a:solidFill>
              </a:rPr>
              <a:t>La condición ha de ser una sentencia que devuelva un valor booleano, y esta puede ser el valor booleano sí, verdadero (true) si la condición se cumple, o falso si esta no se cumple (false). También puede contener el nombre de una variable booleana, y el valor de la expresión dependerá de su contenido. Se debe tener en cuenta que además de las variables también puede haber llamadas a funciones que devuelvan un valor.</a:t>
            </a:r>
            <a:endParaRPr lang="es-AR" dirty="0">
              <a:solidFill>
                <a:schemeClr val="bg2">
                  <a:lumMod val="20000"/>
                  <a:lumOff val="80000"/>
                </a:schemeClr>
              </a:solidFill>
            </a:endParaRPr>
          </a:p>
        </p:txBody>
      </p:sp>
      <p:pic>
        <p:nvPicPr>
          <p:cNvPr id="5" name="Picture 4">
            <a:extLst>
              <a:ext uri="{FF2B5EF4-FFF2-40B4-BE49-F238E27FC236}">
                <a16:creationId xmlns:a16="http://schemas.microsoft.com/office/drawing/2014/main" id="{38C01874-FB6A-43CD-B434-5C636558B257}"/>
              </a:ext>
            </a:extLst>
          </p:cNvPr>
          <p:cNvPicPr>
            <a:picLocks noChangeAspect="1"/>
          </p:cNvPicPr>
          <p:nvPr/>
        </p:nvPicPr>
        <p:blipFill>
          <a:blip r:embed="rId2"/>
          <a:stretch>
            <a:fillRect/>
          </a:stretch>
        </p:blipFill>
        <p:spPr>
          <a:xfrm>
            <a:off x="1911136" y="2875326"/>
            <a:ext cx="4613895" cy="1352608"/>
          </a:xfrm>
          <a:prstGeom prst="rect">
            <a:avLst/>
          </a:prstGeom>
        </p:spPr>
      </p:pic>
    </p:spTree>
    <p:extLst>
      <p:ext uri="{BB962C8B-B14F-4D97-AF65-F5344CB8AC3E}">
        <p14:creationId xmlns:p14="http://schemas.microsoft.com/office/powerpoint/2010/main" val="191759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n-US" dirty="0"/>
              <a:t>Para</a:t>
            </a:r>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48006" y="1275606"/>
            <a:ext cx="8136904" cy="3600986"/>
          </a:xfrm>
          <a:prstGeom prst="rect">
            <a:avLst/>
          </a:prstGeom>
          <a:noFill/>
        </p:spPr>
        <p:txBody>
          <a:bodyPr wrap="square" rtlCol="0">
            <a:spAutoFit/>
          </a:bodyPr>
          <a:lstStyle/>
          <a:p>
            <a:r>
              <a:rPr lang="es-ES" sz="1200" b="1" dirty="0">
                <a:solidFill>
                  <a:schemeClr val="bg1"/>
                </a:solidFill>
              </a:rPr>
              <a:t>Variable de control</a:t>
            </a:r>
            <a:r>
              <a:rPr lang="es-ES" sz="1200" dirty="0">
                <a:solidFill>
                  <a:schemeClr val="bg1"/>
                </a:solidFill>
              </a:rPr>
              <a:t>: prácticamente un mandato impuesto por el uso habitual es utilizar la letra </a:t>
            </a:r>
            <a:r>
              <a:rPr lang="es-ES" sz="1200" b="1" dirty="0">
                <a:solidFill>
                  <a:schemeClr val="bg1"/>
                </a:solidFill>
              </a:rPr>
              <a:t>i</a:t>
            </a:r>
            <a:r>
              <a:rPr lang="es-ES" sz="1200" dirty="0">
                <a:solidFill>
                  <a:schemeClr val="bg1"/>
                </a:solidFill>
              </a:rPr>
              <a:t> </a:t>
            </a:r>
            <a:r>
              <a:rPr lang="es-ES" sz="1200" i="1" dirty="0">
                <a:solidFill>
                  <a:schemeClr val="bg1"/>
                </a:solidFill>
              </a:rPr>
              <a:t>Iterador</a:t>
            </a:r>
            <a:r>
              <a:rPr lang="es-ES" sz="1200" dirty="0">
                <a:solidFill>
                  <a:schemeClr val="bg1"/>
                </a:solidFill>
              </a:rPr>
              <a:t> como variable de control, o bien sus sucesoras en caso de bucles anidados. El uso de esta letra críptica quizás a primera vista es sin embargo una excelente forma de aportar agilidad de lectura al código por su uso tan extensivo. Como raras veces los bucles anidados superan las tres dimensiones (por una sencilla cuestión de explosión exponencial), las letras i, j y k suelen ser las únicas relacionadas con este uso. En C se define en el primer parámetro de la instrucción junto con la inicialización (opcional).</a:t>
            </a:r>
          </a:p>
          <a:p>
            <a:r>
              <a:rPr lang="es-ES" sz="1200" b="1" dirty="0">
                <a:solidFill>
                  <a:schemeClr val="bg1"/>
                </a:solidFill>
              </a:rPr>
              <a:t>Inicialización de la variable de control</a:t>
            </a:r>
            <a:r>
              <a:rPr lang="es-ES" sz="1200" dirty="0">
                <a:solidFill>
                  <a:schemeClr val="bg1"/>
                </a:solidFill>
              </a:rPr>
              <a:t>: en </a:t>
            </a:r>
            <a:r>
              <a:rPr lang="es-ES" sz="1200" dirty="0" err="1">
                <a:solidFill>
                  <a:schemeClr val="bg1"/>
                </a:solidFill>
              </a:rPr>
              <a:t>pseudolenguaje</a:t>
            </a:r>
            <a:r>
              <a:rPr lang="es-ES" sz="1200" dirty="0">
                <a:solidFill>
                  <a:schemeClr val="bg1"/>
                </a:solidFill>
              </a:rPr>
              <a:t> se pide explicitarlo (es la sección </a:t>
            </a:r>
            <a:r>
              <a:rPr lang="es-ES" sz="1200" i="1" dirty="0">
                <a:solidFill>
                  <a:schemeClr val="bg1"/>
                </a:solidFill>
              </a:rPr>
              <a:t>:= </a:t>
            </a:r>
            <a:r>
              <a:rPr lang="es-ES" sz="1200" i="1" dirty="0" err="1">
                <a:solidFill>
                  <a:schemeClr val="bg1"/>
                </a:solidFill>
              </a:rPr>
              <a:t>ValorInicial</a:t>
            </a:r>
            <a:r>
              <a:rPr lang="es-ES" sz="1200" dirty="0">
                <a:solidFill>
                  <a:schemeClr val="bg1"/>
                </a:solidFill>
              </a:rPr>
              <a:t>), sin embargo, otros lenguajes más permisivos como C no lo requieren de forma obligatoria. De todos modos, la práctica de utilizar variables de control que no se inicializan en el bucle no es recomendada para la legibilidad del código. En C se define en el primer parámetro del bucle junto con la variable de control.</a:t>
            </a:r>
          </a:p>
          <a:p>
            <a:r>
              <a:rPr lang="es-ES" sz="1200" b="1" dirty="0">
                <a:solidFill>
                  <a:schemeClr val="bg1"/>
                </a:solidFill>
              </a:rPr>
              <a:t>Condición de control</a:t>
            </a:r>
            <a:r>
              <a:rPr lang="es-ES" sz="1200" dirty="0">
                <a:solidFill>
                  <a:schemeClr val="bg1"/>
                </a:solidFill>
              </a:rPr>
              <a:t>: en </a:t>
            </a:r>
            <a:r>
              <a:rPr lang="es-ES" sz="1200" dirty="0" err="1">
                <a:solidFill>
                  <a:schemeClr val="bg1"/>
                </a:solidFill>
              </a:rPr>
              <a:t>pseudolenguaje</a:t>
            </a:r>
            <a:r>
              <a:rPr lang="es-ES" sz="1200" dirty="0">
                <a:solidFill>
                  <a:schemeClr val="bg1"/>
                </a:solidFill>
              </a:rPr>
              <a:t> se ve representado por el valor final que puede tomar la variable de control (la sección </a:t>
            </a:r>
            <a:r>
              <a:rPr lang="es-ES" sz="1200" i="1" dirty="0">
                <a:solidFill>
                  <a:schemeClr val="bg1"/>
                </a:solidFill>
              </a:rPr>
              <a:t>A </a:t>
            </a:r>
            <a:r>
              <a:rPr lang="es-ES" sz="1200" i="1" dirty="0" err="1">
                <a:solidFill>
                  <a:schemeClr val="bg1"/>
                </a:solidFill>
              </a:rPr>
              <a:t>ValorFinal</a:t>
            </a:r>
            <a:r>
              <a:rPr lang="es-ES" sz="1200" dirty="0">
                <a:solidFill>
                  <a:schemeClr val="bg1"/>
                </a:solidFill>
              </a:rPr>
              <a:t>). En C es el segundo parámetro y puede ser cualquier condición (ni siquiera es obligación que esté la variable de control, aunque una vez más, esto no se considera una buena práctica).</a:t>
            </a:r>
          </a:p>
          <a:p>
            <a:r>
              <a:rPr lang="es-ES" sz="1200" b="1" dirty="0">
                <a:solidFill>
                  <a:schemeClr val="bg1"/>
                </a:solidFill>
              </a:rPr>
              <a:t>Incremento</a:t>
            </a:r>
            <a:r>
              <a:rPr lang="es-ES" sz="1200" dirty="0">
                <a:solidFill>
                  <a:schemeClr val="bg1"/>
                </a:solidFill>
              </a:rPr>
              <a:t>: en </a:t>
            </a:r>
            <a:r>
              <a:rPr lang="es-ES" sz="1200" dirty="0" err="1">
                <a:solidFill>
                  <a:schemeClr val="bg1"/>
                </a:solidFill>
              </a:rPr>
              <a:t>pseudolenguaje</a:t>
            </a:r>
            <a:r>
              <a:rPr lang="es-ES" sz="1200" dirty="0">
                <a:solidFill>
                  <a:schemeClr val="bg1"/>
                </a:solidFill>
              </a:rPr>
              <a:t> se toma por defecto el valor 1, aunque puede explicitarse por medio de la sentencia PASO = </a:t>
            </a:r>
            <a:r>
              <a:rPr lang="es-ES" sz="1200" dirty="0" err="1">
                <a:solidFill>
                  <a:schemeClr val="bg1"/>
                </a:solidFill>
              </a:rPr>
              <a:t>ValorPaso</a:t>
            </a:r>
            <a:r>
              <a:rPr lang="es-ES" sz="1200" dirty="0">
                <a:solidFill>
                  <a:schemeClr val="bg1"/>
                </a:solidFill>
              </a:rPr>
              <a:t> cualquier número entero (léase bien entero, o sea que técnicamente podemos decrementar). En C es el último parámetro.</a:t>
            </a:r>
          </a:p>
          <a:p>
            <a:r>
              <a:rPr lang="es-ES" sz="1200" b="1" dirty="0">
                <a:solidFill>
                  <a:schemeClr val="bg1"/>
                </a:solidFill>
              </a:rPr>
              <a:t>Cuerpo</a:t>
            </a:r>
            <a:r>
              <a:rPr lang="es-ES" sz="1200" dirty="0">
                <a:solidFill>
                  <a:schemeClr val="bg1"/>
                </a:solidFill>
              </a:rPr>
              <a:t>: es lo que se hará en cada iteración, pueden ser una o más instrucciones. En </a:t>
            </a:r>
            <a:r>
              <a:rPr lang="es-ES" sz="1200" dirty="0" err="1">
                <a:solidFill>
                  <a:schemeClr val="bg1"/>
                </a:solidFill>
              </a:rPr>
              <a:t>pseudolenguaje</a:t>
            </a:r>
            <a:r>
              <a:rPr lang="es-ES" sz="1200" dirty="0">
                <a:solidFill>
                  <a:schemeClr val="bg1"/>
                </a:solidFill>
              </a:rPr>
              <a:t> pesa la restricción de no poder alterar el valor de la variable de control; esto no es requerido en C, pero no se considera una buena práctica.</a:t>
            </a:r>
          </a:p>
        </p:txBody>
      </p:sp>
    </p:spTree>
    <p:extLst>
      <p:ext uri="{BB962C8B-B14F-4D97-AF65-F5344CB8AC3E}">
        <p14:creationId xmlns:p14="http://schemas.microsoft.com/office/powerpoint/2010/main" val="4193750798"/>
      </p:ext>
    </p:extLst>
  </p:cSld>
  <p:clrMapOvr>
    <a:masterClrMapping/>
  </p:clrMapOvr>
</p:sld>
</file>

<file path=ppt/theme/theme1.xml><?xml version="1.0" encoding="utf-8"?>
<a:theme xmlns:a="http://schemas.openxmlformats.org/drawingml/2006/main" name="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5109</TotalTime>
  <Words>808</Words>
  <Application>Microsoft Office PowerPoint</Application>
  <PresentationFormat>On-screen Show (16:9)</PresentationFormat>
  <Paragraphs>68</Paragraphs>
  <Slides>15</Slides>
  <Notes>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Homemade Apple</vt:lpstr>
      <vt:lpstr>TT Supermolot Neue</vt:lpstr>
      <vt:lpstr>Raleway</vt:lpstr>
      <vt:lpstr>Algerian</vt:lpstr>
      <vt:lpstr>Wingdings</vt:lpstr>
      <vt:lpstr>Lear template</vt:lpstr>
      <vt:lpstr>1_Lear template</vt:lpstr>
      <vt:lpstr>PowerPoint Presentation</vt:lpstr>
      <vt:lpstr>PowerPoint Presentation</vt:lpstr>
      <vt:lpstr>PowerPoint Presentation</vt:lpstr>
      <vt:lpstr>Preparando motores!!!</vt:lpstr>
      <vt:lpstr>PowerPoint Presentation</vt:lpstr>
      <vt:lpstr>PowerPoint Presentation</vt:lpstr>
      <vt:lpstr>Bucles</vt:lpstr>
      <vt:lpstr>Mientras</vt:lpstr>
      <vt:lpstr>Para</vt:lpstr>
      <vt:lpstr>Para  II</vt:lpstr>
      <vt:lpstr>Mientras hasta que</vt:lpstr>
      <vt:lpstr>PowerPoint Presentation</vt:lpstr>
      <vt:lpstr>PowerPoint Presentation</vt:lpstr>
      <vt:lpstr>Contactos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Debora Soledad Stipetic</dc:creator>
  <cp:lastModifiedBy>Dante Panella</cp:lastModifiedBy>
  <cp:revision>40</cp:revision>
  <dcterms:modified xsi:type="dcterms:W3CDTF">2020-09-14T12:56:49Z</dcterms:modified>
</cp:coreProperties>
</file>