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75" r:id="rId1"/>
    <p:sldMasterId id="2147483676" r:id="rId2"/>
  </p:sldMasterIdLst>
  <p:notesMasterIdLst>
    <p:notesMasterId r:id="rId17"/>
  </p:notesMasterIdLst>
  <p:sldIdLst>
    <p:sldId id="256" r:id="rId3"/>
    <p:sldId id="284" r:id="rId4"/>
    <p:sldId id="258" r:id="rId5"/>
    <p:sldId id="259" r:id="rId6"/>
    <p:sldId id="285" r:id="rId7"/>
    <p:sldId id="286" r:id="rId8"/>
    <p:sldId id="287" r:id="rId9"/>
    <p:sldId id="261" r:id="rId10"/>
    <p:sldId id="288" r:id="rId11"/>
    <p:sldId id="266" r:id="rId12"/>
    <p:sldId id="283" r:id="rId13"/>
    <p:sldId id="291" r:id="rId14"/>
    <p:sldId id="290" r:id="rId15"/>
    <p:sldId id="257" r:id="rId16"/>
  </p:sldIdLst>
  <p:sldSz cx="9144000" cy="5143500" type="screen16x9"/>
  <p:notesSz cx="6858000" cy="9144000"/>
  <p:embeddedFontLst>
    <p:embeddedFont>
      <p:font typeface="Homemade Apple" panose="020B0604020202020204" charset="0"/>
      <p:regular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0A956-83B7-4118-BC54-EDF545A942F0}">
  <a:tblStyle styleId="{44C0A956-83B7-4118-BC54-EDF545A942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 varScale="1">
        <p:scale>
          <a:sx n="95" d="100"/>
          <a:sy n="95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195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75519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75519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755193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755193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3d695f71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3d695f71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755193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755193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_AND_BODY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_AND_TWO_COLUMNS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_AND_TWO_COLUMNS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_AND_TWO_COLUMNS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_AND_TWO_COLUMNS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purple">
  <p:cSld name="CAPTION_ONLY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_ONLY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rple" type="blank">
  <p:cSld name="BLANK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8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ot">
  <p:cSld name="TITLE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ot">
  <p:cSld name="Title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85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42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Subtitle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37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hot">
  <p:cSld name="Subtitle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24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Subtitle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89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Quote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85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Quote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01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cold">
  <p:cSld name="Quote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819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purple" type="tx">
  <p:cSld name="Title + 1 column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3" name="Google Shape;53;p11"/>
          <p:cNvSpPr/>
          <p:nvPr userDrawn="1"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5195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hot">
  <p:cSld name="Title + 1 column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0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 + 1 column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9548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 + 2 columns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664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 + 2 columns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1731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 + 2 columns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113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 + 3 columns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302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hot">
  <p:cSld name="Title + 3 columns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4174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cold">
  <p:cSld name="Title + 3 columns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24635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hot">
  <p:cSld name="Title only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1576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old">
  <p:cSld name="Title only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7754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purple">
  <p:cSld name="Caption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5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TITLE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hot">
  <p:cSld name="Caption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047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73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rple" type="blank">
  <p:cSld name="Blank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70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17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d">
  <p:cSld name="Blank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hot">
  <p:cSld name="TITLE_1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TITLE_1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TITLE_1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TITLE_1_1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hot">
  <p:cSld name="TITLE_AND_BODY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" y="4822073"/>
            <a:ext cx="870998" cy="2997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17652" y="4822073"/>
            <a:ext cx="16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9" r:id="rId15"/>
    <p:sldLayoutId id="2147483671" r:id="rId16"/>
    <p:sldLayoutId id="2147483672" r:id="rId17"/>
    <p:sldLayoutId id="2147483673" r:id="rId1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6578" y="321094"/>
            <a:ext cx="7057822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" y="4822073"/>
            <a:ext cx="870998" cy="2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528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mailto:dante@codigocode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Modelo_Vista_Controlador" TargetMode="External"/><Relationship Id="rId3" Type="http://schemas.openxmlformats.org/officeDocument/2006/relationships/hyperlink" Target="https://es.wikipedia.org/wiki/TypeScript" TargetMode="External"/><Relationship Id="rId7" Type="http://schemas.openxmlformats.org/officeDocument/2006/relationships/hyperlink" Target="https://es.wikipedia.org/wiki/Single-page_application" TargetMode="External"/><Relationship Id="rId2" Type="http://schemas.openxmlformats.org/officeDocument/2006/relationships/hyperlink" Target="https://es.wikipedia.org/wiki/Framework_para_aplicaciones_web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Aplicaci%C3%B3n_web" TargetMode="External"/><Relationship Id="rId5" Type="http://schemas.openxmlformats.org/officeDocument/2006/relationships/hyperlink" Target="https://es.wikipedia.org/wiki/Google" TargetMode="External"/><Relationship Id="rId10" Type="http://schemas.openxmlformats.org/officeDocument/2006/relationships/hyperlink" Target="https://es.wikipedia.org/wiki/HTML" TargetMode="External"/><Relationship Id="rId4" Type="http://schemas.openxmlformats.org/officeDocument/2006/relationships/hyperlink" Target="https://es.wikipedia.org/wiki/C%C3%B3digo_abierto" TargetMode="External"/><Relationship Id="rId9" Type="http://schemas.openxmlformats.org/officeDocument/2006/relationships/hyperlink" Target="https://es.wikipedia.org/wiki/Pruebas_de_softwa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igocode.com/cursos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3;p48"/>
          <p:cNvSpPr/>
          <p:nvPr/>
        </p:nvSpPr>
        <p:spPr>
          <a:xfrm>
            <a:off x="-21908" y="0"/>
            <a:ext cx="9165907" cy="5131076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4" y="-12424"/>
            <a:ext cx="9159213" cy="5248470"/>
          </a:xfrm>
          <a:prstGeom prst="rect">
            <a:avLst/>
          </a:prstGeom>
        </p:spPr>
      </p:pic>
      <p:sp>
        <p:nvSpPr>
          <p:cNvPr id="7" name="Google Shape;323;p48"/>
          <p:cNvSpPr/>
          <p:nvPr/>
        </p:nvSpPr>
        <p:spPr>
          <a:xfrm>
            <a:off x="-21908" y="195486"/>
            <a:ext cx="9165907" cy="2808312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3;p48"/>
          <p:cNvSpPr/>
          <p:nvPr/>
        </p:nvSpPr>
        <p:spPr>
          <a:xfrm>
            <a:off x="0" y="0"/>
            <a:ext cx="9144000" cy="5236046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23;p48"/>
          <p:cNvSpPr/>
          <p:nvPr/>
        </p:nvSpPr>
        <p:spPr>
          <a:xfrm>
            <a:off x="-21908" y="-90719"/>
            <a:ext cx="9144000" cy="3238534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5486"/>
            <a:ext cx="5081342" cy="1748829"/>
          </a:xfrm>
          <a:prstGeom prst="rect">
            <a:avLst/>
          </a:prstGeom>
        </p:spPr>
      </p:pic>
      <p:sp>
        <p:nvSpPr>
          <p:cNvPr id="11" name="Google Shape;323;p48"/>
          <p:cNvSpPr/>
          <p:nvPr/>
        </p:nvSpPr>
        <p:spPr>
          <a:xfrm>
            <a:off x="-15214" y="3164846"/>
            <a:ext cx="9180512" cy="20712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29"/>
          <p:cNvSpPr txBox="1">
            <a:spLocks/>
          </p:cNvSpPr>
          <p:nvPr/>
        </p:nvSpPr>
        <p:spPr>
          <a:xfrm>
            <a:off x="669979" y="3291830"/>
            <a:ext cx="637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AR" dirty="0">
                <a:latin typeface="TT Supermolot Neue" pitchFamily="50" charset="0"/>
                <a:ea typeface="Homemade Apple"/>
                <a:cs typeface="Homemade Apple"/>
              </a:rPr>
              <a:t>Capacitación JAVA + ANGULAR</a:t>
            </a:r>
            <a:endParaRPr lang="es-AR" dirty="0">
              <a:latin typeface="TT Supermolot Neue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800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39"/>
          <p:cNvSpPr txBox="1">
            <a:spLocks/>
          </p:cNvSpPr>
          <p:nvPr/>
        </p:nvSpPr>
        <p:spPr>
          <a:xfrm>
            <a:off x="28194" y="123478"/>
            <a:ext cx="9115806" cy="5256584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endParaRPr lang="en-US" sz="3600" b="1" dirty="0">
              <a:latin typeface="Raleway" panose="020B0604020202020204" charset="0"/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body" idx="4294967295"/>
          </p:nvPr>
        </p:nvSpPr>
        <p:spPr>
          <a:xfrm>
            <a:off x="2653650" y="1226700"/>
            <a:ext cx="3836700" cy="2690100"/>
          </a:xfrm>
          <a:prstGeom prst="rect">
            <a:avLst/>
          </a:prstGeom>
          <a:solidFill>
            <a:srgbClr val="20124D">
              <a:alpha val="2154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aleway" panose="020B0604020202020204" charset="0"/>
              </a:rPr>
              <a:t>¿DUDAS?</a:t>
            </a:r>
          </a:p>
        </p:txBody>
      </p:sp>
      <p:sp>
        <p:nvSpPr>
          <p:cNvPr id="229" name="Google Shape;229;p3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/>
        </p:nvSpPr>
        <p:spPr>
          <a:xfrm>
            <a:off x="1415663" y="1261807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Nuestra </a:t>
            </a:r>
            <a:r>
              <a:rPr lang="en-US" sz="1800" b="1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oferta</a:t>
            </a:r>
            <a:r>
              <a:rPr lang="en-US" sz="1800" b="1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1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cursos</a:t>
            </a:r>
            <a:endParaRPr sz="1800" b="1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 descr="Java – Logos Download">
            <a:extLst>
              <a:ext uri="{FF2B5EF4-FFF2-40B4-BE49-F238E27FC236}">
                <a16:creationId xmlns:a16="http://schemas.microsoft.com/office/drawing/2014/main" id="{1C91BFD1-435A-44E5-BEFA-622FA4E9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56" y="1233180"/>
            <a:ext cx="950750" cy="160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Logo - PNG y Vector">
            <a:extLst>
              <a:ext uri="{FF2B5EF4-FFF2-40B4-BE49-F238E27FC236}">
                <a16:creationId xmlns:a16="http://schemas.microsoft.com/office/drawing/2014/main" id="{5BFC0524-25E3-417B-A01A-7BFBEE169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59" y="3320719"/>
            <a:ext cx="1374452" cy="15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2FF9539-4C2F-4995-85FA-15A9F491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39243"/>
            <a:ext cx="1748731" cy="174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ogo Angular PNG transparente - StickPNG">
            <a:extLst>
              <a:ext uri="{FF2B5EF4-FFF2-40B4-BE49-F238E27FC236}">
                <a16:creationId xmlns:a16="http://schemas.microsoft.com/office/drawing/2014/main" id="{BAD22044-9CD9-469E-8319-57F25109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32" y="2843249"/>
            <a:ext cx="1398256" cy="14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Js, logo, react, react js icon">
            <a:extLst>
              <a:ext uri="{FF2B5EF4-FFF2-40B4-BE49-F238E27FC236}">
                <a16:creationId xmlns:a16="http://schemas.microsoft.com/office/drawing/2014/main" id="{617D95F3-22A4-43F8-B654-939440F0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35" y="761184"/>
            <a:ext cx="943993" cy="9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BB239FA9-13A6-4EC9-89DC-1E4F15FE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4" y="3579861"/>
            <a:ext cx="2075912" cy="127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81;p56">
            <a:extLst>
              <a:ext uri="{FF2B5EF4-FFF2-40B4-BE49-F238E27FC236}">
                <a16:creationId xmlns:a16="http://schemas.microsoft.com/office/drawing/2014/main" id="{76BA9929-00EC-409C-BAEA-805305C0E10F}"/>
              </a:ext>
            </a:extLst>
          </p:cNvPr>
          <p:cNvSpPr txBox="1"/>
          <p:nvPr/>
        </p:nvSpPr>
        <p:spPr>
          <a:xfrm>
            <a:off x="806632" y="1710178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HTTP://WWW.CODIGOCODE.COM/CURSOS</a:t>
            </a:r>
            <a:endParaRPr sz="2000" b="1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DCEF40B9-6D46-41D1-8292-65462C04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15" y="2839243"/>
            <a:ext cx="1694308" cy="61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C986F7E-0B5D-4440-9B09-2B39D671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6" y="2179069"/>
            <a:ext cx="1222702" cy="6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5760" y="438018"/>
            <a:ext cx="62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 aprender más? </a:t>
            </a:r>
          </a:p>
          <a:p>
            <a:pPr algn="ctr"/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 conocer otros lenguajes de programación?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05274" y="1866071"/>
            <a:ext cx="6679093" cy="670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Google Shape;481;p56"/>
          <p:cNvSpPr txBox="1"/>
          <p:nvPr/>
        </p:nvSpPr>
        <p:spPr>
          <a:xfrm>
            <a:off x="827584" y="1368346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Podés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encontrar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nuestra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oferta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cursos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en</a:t>
            </a:r>
            <a:endParaRPr sz="1600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2" descr="Java – Logos Download">
            <a:extLst>
              <a:ext uri="{FF2B5EF4-FFF2-40B4-BE49-F238E27FC236}">
                <a16:creationId xmlns:a16="http://schemas.microsoft.com/office/drawing/2014/main" id="{1C91BFD1-435A-44E5-BEFA-622FA4E9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68" y="2643758"/>
            <a:ext cx="651293" cy="11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2FF9539-4C2F-4995-85FA-15A9F491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44" y="2691822"/>
            <a:ext cx="963656" cy="9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Logo Angular PNG transparente - StickPNG">
            <a:extLst>
              <a:ext uri="{FF2B5EF4-FFF2-40B4-BE49-F238E27FC236}">
                <a16:creationId xmlns:a16="http://schemas.microsoft.com/office/drawing/2014/main" id="{BAD22044-9CD9-469E-8319-57F25109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48" y="3765379"/>
            <a:ext cx="568056" cy="6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Js, logo, react, react js icon">
            <a:extLst>
              <a:ext uri="{FF2B5EF4-FFF2-40B4-BE49-F238E27FC236}">
                <a16:creationId xmlns:a16="http://schemas.microsoft.com/office/drawing/2014/main" id="{617D95F3-22A4-43F8-B654-939440F0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2" y="2774402"/>
            <a:ext cx="798496" cy="7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BB239FA9-13A6-4EC9-89DC-1E4F15FE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67723"/>
            <a:ext cx="1138246" cy="6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81;p56">
            <a:extLst>
              <a:ext uri="{FF2B5EF4-FFF2-40B4-BE49-F238E27FC236}">
                <a16:creationId xmlns:a16="http://schemas.microsoft.com/office/drawing/2014/main" id="{76BA9929-00EC-409C-BAEA-805305C0E10F}"/>
              </a:ext>
            </a:extLst>
          </p:cNvPr>
          <p:cNvSpPr txBox="1"/>
          <p:nvPr/>
        </p:nvSpPr>
        <p:spPr>
          <a:xfrm>
            <a:off x="1074486" y="2067694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HTTP://WWW.CODIGOCODE.COM/CURSOS</a:t>
            </a:r>
            <a:endParaRPr sz="2400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6">
            <a:extLst>
              <a:ext uri="{FF2B5EF4-FFF2-40B4-BE49-F238E27FC236}">
                <a16:creationId xmlns:a16="http://schemas.microsoft.com/office/drawing/2014/main" id="{DCEF40B9-6D46-41D1-8292-65462C04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3242"/>
            <a:ext cx="1523508" cy="55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>
            <a:extLst>
              <a:ext uri="{FF2B5EF4-FFF2-40B4-BE49-F238E27FC236}">
                <a16:creationId xmlns:a16="http://schemas.microsoft.com/office/drawing/2014/main" id="{CC986F7E-0B5D-4440-9B09-2B39D671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02" y="2907900"/>
            <a:ext cx="984384" cy="53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05760" y="438018"/>
            <a:ext cx="62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 aprender más? </a:t>
            </a:r>
          </a:p>
          <a:p>
            <a:pPr algn="ctr"/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 conocer otros lenguajes de programación?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39" y="3649356"/>
            <a:ext cx="768299" cy="768299"/>
          </a:xfrm>
          <a:prstGeom prst="rect">
            <a:avLst/>
          </a:prstGeom>
        </p:spPr>
      </p:pic>
      <p:pic>
        <p:nvPicPr>
          <p:cNvPr id="2050" name="Picture 2" descr="C:\Users\debora.stipetic\Desktop\Codigo Code\New folder (2)\icons8-cursor-250.png"/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09" y="2497315"/>
            <a:ext cx="503161" cy="50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1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3AD-6DFF-4C63-9B15-854E1B101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2464"/>
            <a:ext cx="5878800" cy="1159800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Contactos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0B2C-5AC1-4F6F-9354-FA21A39A4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365" y="1731640"/>
            <a:ext cx="7056784" cy="2592288"/>
          </a:xfrm>
        </p:spPr>
        <p:txBody>
          <a:bodyPr/>
          <a:lstStyle/>
          <a:p>
            <a:pPr marL="76200" indent="0"/>
            <a:r>
              <a:rPr lang="es-AR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Pueden escribirnos a:</a:t>
            </a:r>
            <a:endParaRPr lang="es-AR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  <a:hlinkClick r:id="rId2"/>
            </a:endParaRPr>
          </a:p>
          <a:p>
            <a:pPr marL="76200" indent="0"/>
            <a:endParaRPr lang="es-AR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  <a:hlinkClick r:id="rId2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ante@codigocode.com</a:t>
            </a: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debora@codigocode.com</a:t>
            </a: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contacto@codigocode.com</a:t>
            </a:r>
          </a:p>
          <a:p>
            <a:pPr marL="76200" indent="0"/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DAC3E-0F7E-45C5-A59B-E8CA69483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26" name="Picture 2" descr="C:\Users\debora.stipetic\Desktop\Codigo Code\New folder (2)\1383325-social-media\1383325-social-media\png\005-instagram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23" y="3266486"/>
            <a:ext cx="655516" cy="65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bora.stipetic\Desktop\Codigo Code\New folder (2)\1383325-social-media\1383325-social-media\png\002-youtube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3147814"/>
            <a:ext cx="865669" cy="86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bora.stipetic\Desktop\Codigo Code\New folder (2)\1383325-social-media\1383325-social-media\png\001-facebook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8" y="3266486"/>
            <a:ext cx="628326" cy="62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5" y="1785932"/>
            <a:ext cx="353770" cy="353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1671650"/>
            <a:ext cx="4824536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indent="0">
              <a:buClr>
                <a:srgbClr val="FFFFFF"/>
              </a:buClr>
              <a:buSzPts val="1800"/>
              <a:buFont typeface="Homemade Apple"/>
              <a:buNone/>
              <a:defRPr sz="160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  <a:ea typeface="Homemade Apple"/>
                <a:cs typeface="Homemade Apple"/>
                <a:sym typeface="Homemade Apple"/>
              </a:defRPr>
            </a:lvl1pPr>
            <a:lvl2pPr marL="9144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r>
              <a:rPr lang="es-AR" sz="2400" dirty="0"/>
              <a:t>http://www.codigocode.com/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270589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chemeClr val="bg1">
                    <a:lumMod val="85000"/>
                  </a:schemeClr>
                </a:solidFill>
              </a:rPr>
              <a:t>Seguinos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</a:rPr>
              <a:t> en las redes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3529" y="40134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s-AR" sz="1000" dirty="0" err="1">
                <a:solidFill>
                  <a:schemeClr val="bg1">
                    <a:lumMod val="85000"/>
                  </a:schemeClr>
                </a:solidFill>
              </a:rPr>
              <a:t>codigo.code</a:t>
            </a:r>
            <a:endParaRPr lang="es-A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2287" y="400165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s-AR" sz="1000" dirty="0" err="1">
                <a:solidFill>
                  <a:schemeClr val="bg1">
                    <a:lumMod val="85000"/>
                  </a:schemeClr>
                </a:solidFill>
              </a:rPr>
              <a:t>codigocode</a:t>
            </a:r>
            <a:endParaRPr lang="es-A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2320" y="40134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s-AR" sz="1000" dirty="0" err="1">
                <a:solidFill>
                  <a:schemeClr val="bg1">
                    <a:lumMod val="85000"/>
                  </a:schemeClr>
                </a:solidFill>
              </a:rPr>
              <a:t>codigocode</a:t>
            </a:r>
            <a:endParaRPr lang="es-A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91" y="195486"/>
            <a:ext cx="1555625" cy="9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7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 idx="4294967295"/>
          </p:nvPr>
        </p:nvSpPr>
        <p:spPr>
          <a:xfrm>
            <a:off x="0" y="195263"/>
            <a:ext cx="9144000" cy="379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MUCHAS GRACIAS!!!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pic>
        <p:nvPicPr>
          <p:cNvPr id="5138" name="Picture 18" descr="Thank You PNG Transparent Images | PNG All">
            <a:extLst>
              <a:ext uri="{FF2B5EF4-FFF2-40B4-BE49-F238E27FC236}">
                <a16:creationId xmlns:a16="http://schemas.microsoft.com/office/drawing/2014/main" id="{2AB5BB2F-9BA6-40AB-BE76-92374683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2" y="1036046"/>
            <a:ext cx="7677394" cy="409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>
            <a:spLocks noGrp="1"/>
          </p:cNvSpPr>
          <p:nvPr>
            <p:ph type="subTitle" idx="4294967295"/>
          </p:nvPr>
        </p:nvSpPr>
        <p:spPr>
          <a:xfrm>
            <a:off x="683568" y="483518"/>
            <a:ext cx="698254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/>
              <a:t>Soy DANTE PANELLA</a:t>
            </a:r>
            <a:endParaRPr sz="3200" b="1"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755576" y="1307857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Arquitecto de software con + de 23 años de experiencia en la construcción de aplicaciones, servicios, educación y formación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Dante@codigocode.com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65009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>
            <a:spLocks noGrp="1"/>
          </p:cNvSpPr>
          <p:nvPr>
            <p:ph type="subTitle" idx="4294967295"/>
          </p:nvPr>
        </p:nvSpPr>
        <p:spPr>
          <a:xfrm>
            <a:off x="685800" y="1620468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¿</a:t>
            </a:r>
            <a:r>
              <a:rPr lang="en-US" sz="3600" b="1" dirty="0" err="1"/>
              <a:t>Quiénes</a:t>
            </a:r>
            <a:r>
              <a:rPr lang="en-US" sz="3600" b="1" dirty="0"/>
              <a:t> </a:t>
            </a:r>
            <a:r>
              <a:rPr lang="en-US" sz="3600" b="1" dirty="0" err="1"/>
              <a:t>somos</a:t>
            </a:r>
            <a:r>
              <a:rPr lang="en-US" sz="3600" b="1" dirty="0"/>
              <a:t>?</a:t>
            </a:r>
            <a:endParaRPr sz="3600" b="1"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685800" y="2414506"/>
            <a:ext cx="834348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Un grupo de expertos y educadores en el desarrollo de software, gestión, diseño, video juegos, machine </a:t>
            </a:r>
            <a:r>
              <a:rPr lang="es-AR" dirty="0" err="1"/>
              <a:t>learning</a:t>
            </a:r>
            <a:r>
              <a:rPr lang="es-AR" dirty="0"/>
              <a:t>, </a:t>
            </a:r>
            <a:r>
              <a:rPr lang="es-AR" dirty="0" err="1"/>
              <a:t>big</a:t>
            </a:r>
            <a:r>
              <a:rPr lang="es-AR" dirty="0"/>
              <a:t> data, habilidades blandas, entre otras tantas </a:t>
            </a:r>
            <a:r>
              <a:rPr lang="es-AR" dirty="0" err="1"/>
              <a:t>tantas</a:t>
            </a:r>
            <a:r>
              <a:rPr lang="es-AR" dirty="0"/>
              <a:t> </a:t>
            </a:r>
            <a:r>
              <a:rPr lang="es-AR" dirty="0" err="1"/>
              <a:t>tantas</a:t>
            </a:r>
            <a:r>
              <a:rPr lang="es-AR" dirty="0"/>
              <a:t> más…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-254"/>
            <a:ext cx="5126371" cy="17643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827584" y="391803"/>
            <a:ext cx="58788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Preparando motores!!!</a:t>
            </a:r>
            <a:endParaRPr sz="2800" dirty="0"/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1"/>
          </p:nvPr>
        </p:nvSpPr>
        <p:spPr>
          <a:xfrm>
            <a:off x="467544" y="1635646"/>
            <a:ext cx="8280920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Hoy estaremos viendo: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 err="1">
                <a:latin typeface="Raleway" panose="020B0604020202020204" charset="0"/>
                <a:ea typeface="Gungsuh" panose="020B0503020000020004" pitchFamily="18" charset="-127"/>
              </a:rPr>
              <a:t>Angual</a:t>
            </a: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 CLI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Primer Proyecto en Angular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Consumiendo un Api </a:t>
            </a:r>
            <a:r>
              <a:rPr lang="es-AR" dirty="0" err="1">
                <a:latin typeface="Raleway" panose="020B0604020202020204" charset="0"/>
                <a:ea typeface="Gungsuh" panose="020B0503020000020004" pitchFamily="18" charset="-127"/>
              </a:rPr>
              <a:t>Rest</a:t>
            </a: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Servicios y Arquitectura</a:t>
            </a:r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406;p54"/>
          <p:cNvSpPr/>
          <p:nvPr/>
        </p:nvSpPr>
        <p:spPr>
          <a:xfrm>
            <a:off x="467544" y="627534"/>
            <a:ext cx="360040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71C0-E16F-4CBB-B88B-DF1D2887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656" y="33064"/>
            <a:ext cx="5878800" cy="1159800"/>
          </a:xfrm>
        </p:spPr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83889-1EF5-40CF-A82C-70BAD3615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18514-BC95-4A2C-A50B-ABD880ED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26" y="1491630"/>
            <a:ext cx="5358147" cy="33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B1A5-215A-4BB3-88C0-C47996FF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123478"/>
            <a:ext cx="5878800" cy="1159800"/>
          </a:xfrm>
        </p:spPr>
        <p:txBody>
          <a:bodyPr/>
          <a:lstStyle/>
          <a:p>
            <a:r>
              <a:rPr lang="es-AR" dirty="0"/>
              <a:t>Estructura de proyecto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BDF9-CD61-4136-8476-64E1E8F93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1783715"/>
            <a:ext cx="5878800" cy="784800"/>
          </a:xfrm>
        </p:spPr>
        <p:txBody>
          <a:bodyPr/>
          <a:lstStyle/>
          <a:p>
            <a:r>
              <a:rPr lang="es-AR" dirty="0">
                <a:latin typeface="Raleway" panose="020B0604020202020204" charset="0"/>
              </a:rPr>
              <a:t>Es importante conocer su configuración como también, el modulo, </a:t>
            </a:r>
            <a:r>
              <a:rPr lang="es-AR" dirty="0" err="1">
                <a:latin typeface="Raleway" panose="020B0604020202020204" charset="0"/>
              </a:rPr>
              <a:t>router</a:t>
            </a:r>
            <a:r>
              <a:rPr lang="es-AR" dirty="0">
                <a:latin typeface="Raleway" panose="020B0604020202020204" charset="0"/>
              </a:rPr>
              <a:t>, outlet-</a:t>
            </a:r>
            <a:r>
              <a:rPr lang="es-AR" dirty="0" err="1">
                <a:latin typeface="Raleway" panose="020B0604020202020204" charset="0"/>
              </a:rPr>
              <a:t>router</a:t>
            </a:r>
            <a:endParaRPr lang="es-AR" dirty="0">
              <a:latin typeface="Raleway" panose="020B0604020202020204" charset="0"/>
            </a:endParaRPr>
          </a:p>
          <a:p>
            <a:endParaRPr lang="es-AR" dirty="0">
              <a:latin typeface="Raleway" panose="020B0604020202020204" charset="0"/>
            </a:endParaRPr>
          </a:p>
          <a:p>
            <a:r>
              <a:rPr lang="es-AR" dirty="0">
                <a:latin typeface="Raleway" panose="020B0604020202020204" charset="0"/>
              </a:rPr>
              <a:t>Vamos a ver de que se trata</a:t>
            </a:r>
          </a:p>
          <a:p>
            <a:endParaRPr lang="en-US" dirty="0">
              <a:latin typeface="Ralew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97DA4-8139-4FE3-814F-4B7F01C2E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804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3AD-6DFF-4C63-9B15-854E1B101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23478"/>
            <a:ext cx="5878800" cy="1159800"/>
          </a:xfrm>
        </p:spPr>
        <p:txBody>
          <a:bodyPr/>
          <a:lstStyle/>
          <a:p>
            <a:r>
              <a:rPr lang="en-US" dirty="0" err="1"/>
              <a:t>Entonces</a:t>
            </a:r>
            <a:r>
              <a:rPr lang="en-US" dirty="0"/>
              <a:t> que es Angular?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0B2C-5AC1-4F6F-9354-FA21A39A4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512" y="1707654"/>
            <a:ext cx="8712968" cy="2016224"/>
          </a:xfrm>
        </p:spPr>
        <p:txBody>
          <a:bodyPr anchor="ctr"/>
          <a:lstStyle/>
          <a:p>
            <a:r>
              <a:rPr lang="es-ES" sz="1400" b="1" dirty="0">
                <a:latin typeface="+mn-lt"/>
              </a:rPr>
              <a:t>Angular</a:t>
            </a:r>
            <a:r>
              <a:rPr lang="es-ES" sz="1400" dirty="0">
                <a:latin typeface="+mn-lt"/>
              </a:rPr>
              <a:t> (comúnmente llamado </a:t>
            </a:r>
            <a:r>
              <a:rPr lang="es-ES" sz="1400" b="1" dirty="0">
                <a:latin typeface="+mn-lt"/>
              </a:rPr>
              <a:t>Angular 2+</a:t>
            </a:r>
            <a:r>
              <a:rPr lang="es-ES" sz="1400" dirty="0">
                <a:latin typeface="+mn-lt"/>
              </a:rPr>
              <a:t> o </a:t>
            </a:r>
            <a:r>
              <a:rPr lang="es-ES" sz="1400" b="1" dirty="0">
                <a:latin typeface="+mn-lt"/>
              </a:rPr>
              <a:t>Angular 2</a:t>
            </a:r>
            <a:r>
              <a:rPr lang="es-ES" sz="1400" dirty="0">
                <a:latin typeface="+mn-lt"/>
              </a:rPr>
              <a:t>) es un </a:t>
            </a:r>
            <a:r>
              <a:rPr lang="es-ES" sz="1400" dirty="0" err="1">
                <a:latin typeface="+mn-lt"/>
                <a:hlinkClick r:id="rId2" tooltip="Framework para aplicaciones web"/>
              </a:rPr>
              <a:t>framework</a:t>
            </a:r>
            <a:r>
              <a:rPr lang="es-ES" sz="1400" dirty="0">
                <a:latin typeface="+mn-lt"/>
                <a:hlinkClick r:id="rId2" tooltip="Framework para aplicaciones web"/>
              </a:rPr>
              <a:t> para aplicaciones web</a:t>
            </a:r>
            <a:r>
              <a:rPr lang="es-ES" sz="1400" dirty="0">
                <a:latin typeface="+mn-lt"/>
              </a:rPr>
              <a:t> desarrollado en </a:t>
            </a:r>
            <a:r>
              <a:rPr lang="es-ES" sz="1400" dirty="0" err="1">
                <a:latin typeface="+mn-lt"/>
                <a:hlinkClick r:id="rId3" tooltip="TypeScript"/>
              </a:rPr>
              <a:t>TypeScript</a:t>
            </a:r>
            <a:r>
              <a:rPr lang="es-ES" sz="1400" dirty="0">
                <a:latin typeface="+mn-lt"/>
              </a:rPr>
              <a:t>, de </a:t>
            </a:r>
            <a:r>
              <a:rPr lang="es-ES" sz="1400" dirty="0">
                <a:latin typeface="+mn-lt"/>
                <a:hlinkClick r:id="rId4" tooltip="Código abierto"/>
              </a:rPr>
              <a:t>código abierto</a:t>
            </a:r>
            <a:r>
              <a:rPr lang="es-ES" sz="1400" dirty="0">
                <a:latin typeface="+mn-lt"/>
              </a:rPr>
              <a:t>, mantenido por </a:t>
            </a:r>
            <a:r>
              <a:rPr lang="es-ES" sz="1400" dirty="0">
                <a:latin typeface="+mn-lt"/>
                <a:hlinkClick r:id="rId5" tooltip="Google"/>
              </a:rPr>
              <a:t>Google</a:t>
            </a:r>
            <a:r>
              <a:rPr lang="es-ES" sz="1400" dirty="0">
                <a:latin typeface="+mn-lt"/>
              </a:rPr>
              <a:t>, que se utiliza para crear y mantener </a:t>
            </a:r>
            <a:r>
              <a:rPr lang="es-ES" sz="1400" dirty="0">
                <a:latin typeface="+mn-lt"/>
                <a:hlinkClick r:id="rId6" tooltip="Aplicación web"/>
              </a:rPr>
              <a:t>aplicaciones web</a:t>
            </a:r>
            <a:r>
              <a:rPr lang="es-ES" sz="1400" dirty="0">
                <a:latin typeface="+mn-lt"/>
              </a:rPr>
              <a:t> </a:t>
            </a:r>
            <a:r>
              <a:rPr lang="es-ES" sz="1400" dirty="0">
                <a:latin typeface="+mn-lt"/>
                <a:hlinkClick r:id="rId7" tooltip="Single-page application"/>
              </a:rPr>
              <a:t>de una sola página</a:t>
            </a:r>
            <a:r>
              <a:rPr lang="es-ES" sz="1400" dirty="0">
                <a:latin typeface="+mn-lt"/>
              </a:rPr>
              <a:t>. Su objetivo es aumentar las aplicaciones basadas en navegador con capacidad de </a:t>
            </a:r>
            <a:r>
              <a:rPr lang="es-ES" sz="1400" dirty="0">
                <a:latin typeface="+mn-lt"/>
                <a:hlinkClick r:id="rId8" tooltip="Modelo Vista Controlador"/>
              </a:rPr>
              <a:t>Modelo Vista Controlador</a:t>
            </a:r>
            <a:r>
              <a:rPr lang="es-ES" sz="1400" dirty="0">
                <a:latin typeface="+mn-lt"/>
              </a:rPr>
              <a:t> (MVC), en un esfuerzo para hacer que el desarrollo y las </a:t>
            </a:r>
            <a:r>
              <a:rPr lang="es-ES" sz="1400" dirty="0">
                <a:latin typeface="+mn-lt"/>
                <a:hlinkClick r:id="rId9" tooltip="Pruebas de software"/>
              </a:rPr>
              <a:t>pruebas</a:t>
            </a:r>
            <a:r>
              <a:rPr lang="es-ES" sz="1400" dirty="0">
                <a:latin typeface="+mn-lt"/>
              </a:rPr>
              <a:t> sean más fáciles.</a:t>
            </a:r>
          </a:p>
          <a:p>
            <a:r>
              <a:rPr lang="es-ES" sz="1400" dirty="0">
                <a:latin typeface="+mn-lt"/>
              </a:rPr>
              <a:t>La biblioteca lee el </a:t>
            </a:r>
            <a:r>
              <a:rPr lang="es-ES" sz="1400" dirty="0">
                <a:latin typeface="+mn-lt"/>
                <a:hlinkClick r:id="rId10" tooltip="HTML"/>
              </a:rPr>
              <a:t>HTML</a:t>
            </a:r>
            <a:r>
              <a:rPr lang="es-ES" sz="1400" dirty="0">
                <a:latin typeface="+mn-lt"/>
              </a:rPr>
              <a:t> que contiene atributos de las etiquetas personalizadas adicionales, entonces obedece a las directivas de los atributos personalizados, y une las piezas de entrada o salida de la página a un modelo representado por las variables estándar de JavaScript.</a:t>
            </a:r>
          </a:p>
          <a:p>
            <a:r>
              <a:rPr lang="es-ES" sz="1400" dirty="0">
                <a:latin typeface="+mn-lt"/>
              </a:rPr>
              <a:t>Angular se basa en clases tipo "Componentes", cuyas propiedades son las usadas para hacer el </a:t>
            </a:r>
            <a:r>
              <a:rPr lang="es-ES" sz="1400" dirty="0" err="1">
                <a:latin typeface="+mn-lt"/>
              </a:rPr>
              <a:t>binding</a:t>
            </a:r>
            <a:r>
              <a:rPr lang="es-ES" sz="1400" dirty="0">
                <a:latin typeface="+mn-lt"/>
              </a:rPr>
              <a:t> de los datos. En dichas clases tenemos propiedades (variables) y métodos (funciones a llamar).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DAC3E-0F7E-45C5-A59B-E8CA69483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775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Arquitectura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 descr="Angular 7 Architecture - Javatpoint">
            <a:extLst>
              <a:ext uri="{FF2B5EF4-FFF2-40B4-BE49-F238E27FC236}">
                <a16:creationId xmlns:a16="http://schemas.microsoft.com/office/drawing/2014/main" id="{014DCAA1-4A17-41E4-9EDF-0935F48EC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60451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2F9E-BB88-4E09-83A6-367BBA8A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</p:spPr>
        <p:txBody>
          <a:bodyPr/>
          <a:lstStyle/>
          <a:p>
            <a:r>
              <a:rPr lang="es-AR" dirty="0"/>
              <a:t>A practicar!!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3C5B-9C51-42A6-8048-A5A28AA3D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Qué necesito saber??? </a:t>
            </a:r>
          </a:p>
          <a:p>
            <a:pPr marL="533400" lvl="1" indent="0">
              <a:buNone/>
            </a:pPr>
            <a:r>
              <a:rPr lang="es-AR" dirty="0"/>
              <a:t>	Bueno …Un link </a:t>
            </a:r>
            <a:r>
              <a:rPr lang="es-AR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s-AR" dirty="0">
              <a:sym typeface="Wingdings" panose="05000000000000000000" pitchFamily="2" charset="2"/>
            </a:endParaRPr>
          </a:p>
          <a:p>
            <a:pPr lvl="1"/>
            <a:endParaRPr lang="es-AR" dirty="0">
              <a:sym typeface="Wingdings" panose="05000000000000000000" pitchFamily="2" charset="2"/>
            </a:endParaRPr>
          </a:p>
          <a:p>
            <a:r>
              <a:rPr lang="en-US" dirty="0">
                <a:hlinkClick r:id="rId2"/>
              </a:rPr>
              <a:t>http://codigocode.com/cursos/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54F1F-DE44-40E4-806C-9291EC93BA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625114"/>
      </p:ext>
    </p:extLst>
  </p:cSld>
  <p:clrMapOvr>
    <a:masterClrMapping/>
  </p:clrMapOvr>
</p:sld>
</file>

<file path=ppt/theme/theme1.xml><?xml version="1.0" encoding="utf-8"?>
<a:theme xmlns:a="http://schemas.openxmlformats.org/drawingml/2006/main" name="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A90C98"/>
      </a:accent1>
      <a:accent2>
        <a:srgbClr val="3A1394"/>
      </a:accent2>
      <a:accent3>
        <a:srgbClr val="00D6B5"/>
      </a:accent3>
      <a:accent4>
        <a:srgbClr val="172495"/>
      </a:accent4>
      <a:accent5>
        <a:srgbClr val="FFA400"/>
      </a:accent5>
      <a:accent6>
        <a:srgbClr val="BA006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A90C98"/>
      </a:accent1>
      <a:accent2>
        <a:srgbClr val="3A1394"/>
      </a:accent2>
      <a:accent3>
        <a:srgbClr val="00D6B5"/>
      </a:accent3>
      <a:accent4>
        <a:srgbClr val="172495"/>
      </a:accent4>
      <a:accent5>
        <a:srgbClr val="FFA400"/>
      </a:accent5>
      <a:accent6>
        <a:srgbClr val="BA006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235</Words>
  <Application>Microsoft Office PowerPoint</Application>
  <PresentationFormat>On-screen Show (16:9)</PresentationFormat>
  <Paragraphs>68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Raleway</vt:lpstr>
      <vt:lpstr>Wingdings</vt:lpstr>
      <vt:lpstr>Arial</vt:lpstr>
      <vt:lpstr>Homemade Apple</vt:lpstr>
      <vt:lpstr>TT Supermolot Neue</vt:lpstr>
      <vt:lpstr>Lear template</vt:lpstr>
      <vt:lpstr>1_Lear template</vt:lpstr>
      <vt:lpstr>PowerPoint Presentation</vt:lpstr>
      <vt:lpstr>PowerPoint Presentation</vt:lpstr>
      <vt:lpstr>PowerPoint Presentation</vt:lpstr>
      <vt:lpstr>Preparando motores!!!</vt:lpstr>
      <vt:lpstr>Angular CLI</vt:lpstr>
      <vt:lpstr>Estructura de proyecto</vt:lpstr>
      <vt:lpstr>Entonces que es Angular?</vt:lpstr>
      <vt:lpstr>Arquitectura</vt:lpstr>
      <vt:lpstr>A practicar!!</vt:lpstr>
      <vt:lpstr>PowerPoint Presentation</vt:lpstr>
      <vt:lpstr>PowerPoint Presentation</vt:lpstr>
      <vt:lpstr>PowerPoint Presentation</vt:lpstr>
      <vt:lpstr>Contactos</vt:lpstr>
      <vt:lpstr>MUCHAS 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Debora Soledad Stipetic</dc:creator>
  <cp:lastModifiedBy>Dante Panella</cp:lastModifiedBy>
  <cp:revision>28</cp:revision>
  <dcterms:modified xsi:type="dcterms:W3CDTF">2020-04-25T02:31:12Z</dcterms:modified>
</cp:coreProperties>
</file>