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75" r:id="rId1"/>
    <p:sldMasterId id="2147483676" r:id="rId2"/>
  </p:sldMasterIdLst>
  <p:notesMasterIdLst>
    <p:notesMasterId r:id="rId18"/>
  </p:notesMasterIdLst>
  <p:sldIdLst>
    <p:sldId id="256" r:id="rId3"/>
    <p:sldId id="284" r:id="rId4"/>
    <p:sldId id="258" r:id="rId5"/>
    <p:sldId id="259" r:id="rId6"/>
    <p:sldId id="285" r:id="rId7"/>
    <p:sldId id="286" r:id="rId8"/>
    <p:sldId id="287" r:id="rId9"/>
    <p:sldId id="261" r:id="rId10"/>
    <p:sldId id="288" r:id="rId11"/>
    <p:sldId id="289" r:id="rId12"/>
    <p:sldId id="266" r:id="rId13"/>
    <p:sldId id="283" r:id="rId14"/>
    <p:sldId id="291" r:id="rId15"/>
    <p:sldId id="290" r:id="rId16"/>
    <p:sldId id="257" r:id="rId17"/>
  </p:sldIdLst>
  <p:sldSz cx="9144000" cy="5143500" type="screen16x9"/>
  <p:notesSz cx="6858000" cy="9144000"/>
  <p:embeddedFontLst>
    <p:embeddedFont>
      <p:font typeface="Gungsuh" panose="020B0604020202020204" charset="-127"/>
      <p:regular r:id="rId19"/>
    </p:embeddedFont>
    <p:embeddedFont>
      <p:font typeface="Homemade Apple" panose="020B0604020202020204" charset="0"/>
      <p:regular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4C0A956-83B7-4118-BC54-EDF545A942F0}">
  <a:tblStyle styleId="{44C0A956-83B7-4118-BC54-EDF545A942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195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755193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755193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3d695f71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3d695f71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55193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755193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_AND_BOD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_AND_TWO_COLUMNS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_AND_TWO_COLUMNS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_AND_TWO_COLUMNS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_AND_TWO_COLUMNS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_ONLY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_ONL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8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85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42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Subtitl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37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hot">
  <p:cSld name="Subtitl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24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Subtitl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89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Quot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85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Quot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0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cold">
  <p:cSld name="Quot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819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purple" type="tx">
  <p:cSld name="Title + 1 column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11"/>
          <p:cNvSpPr/>
          <p:nvPr userDrawn="1"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5195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 + 1 column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0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 + 1 column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954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 + 2 columns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64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 + 2 columns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173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 + 2 columns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113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 + 3 columns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302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hot">
  <p:cSld name="Title + 3 columns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4174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cold">
  <p:cSld name="Title + 3 columns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4635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purple" type="titleOnly">
  <p:cSld name="Title only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27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hot">
  <p:cSld name="Title only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157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old">
  <p:cSld name="Title only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7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TITLE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524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hot">
  <p:cSld name="Caption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04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73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704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79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d">
  <p:cSld name="Blank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hot">
  <p:cSld name="TITLE_1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TITLE_1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TITLE_1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TITLE_1_1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_AND_BODY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" y="4822073"/>
            <a:ext cx="870998" cy="2997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17652" y="4822073"/>
            <a:ext cx="16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9" r:id="rId15"/>
    <p:sldLayoutId id="2147483671" r:id="rId16"/>
    <p:sldLayoutId id="2147483672" r:id="rId17"/>
    <p:sldLayoutId id="2147483673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6578" y="321094"/>
            <a:ext cx="7057822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" y="4822073"/>
            <a:ext cx="870998" cy="2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528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spring.io/guides/gs/accessing-data-mysql/" TargetMode="Externa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mailto:dante@codigocode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consuming-rest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3;p48"/>
          <p:cNvSpPr/>
          <p:nvPr/>
        </p:nvSpPr>
        <p:spPr>
          <a:xfrm>
            <a:off x="-21908" y="0"/>
            <a:ext cx="9165907" cy="5131076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4" y="-12424"/>
            <a:ext cx="9159213" cy="5248470"/>
          </a:xfrm>
          <a:prstGeom prst="rect">
            <a:avLst/>
          </a:prstGeom>
        </p:spPr>
      </p:pic>
      <p:sp>
        <p:nvSpPr>
          <p:cNvPr id="7" name="Google Shape;323;p48"/>
          <p:cNvSpPr/>
          <p:nvPr/>
        </p:nvSpPr>
        <p:spPr>
          <a:xfrm>
            <a:off x="-21908" y="195486"/>
            <a:ext cx="9165907" cy="2808312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3;p48"/>
          <p:cNvSpPr/>
          <p:nvPr/>
        </p:nvSpPr>
        <p:spPr>
          <a:xfrm>
            <a:off x="0" y="0"/>
            <a:ext cx="9144000" cy="5236046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3;p48"/>
          <p:cNvSpPr/>
          <p:nvPr/>
        </p:nvSpPr>
        <p:spPr>
          <a:xfrm>
            <a:off x="-21908" y="-90719"/>
            <a:ext cx="9144000" cy="3238534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5486"/>
            <a:ext cx="5081342" cy="1748829"/>
          </a:xfrm>
          <a:prstGeom prst="rect">
            <a:avLst/>
          </a:prstGeom>
        </p:spPr>
      </p:pic>
      <p:sp>
        <p:nvSpPr>
          <p:cNvPr id="11" name="Google Shape;323;p48"/>
          <p:cNvSpPr/>
          <p:nvPr/>
        </p:nvSpPr>
        <p:spPr>
          <a:xfrm>
            <a:off x="-15214" y="3164846"/>
            <a:ext cx="9180512" cy="20712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29"/>
          <p:cNvSpPr txBox="1">
            <a:spLocks/>
          </p:cNvSpPr>
          <p:nvPr/>
        </p:nvSpPr>
        <p:spPr>
          <a:xfrm>
            <a:off x="669979" y="3291830"/>
            <a:ext cx="637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AR" dirty="0">
                <a:latin typeface="TT Supermolot Neue" pitchFamily="50" charset="0"/>
                <a:ea typeface="Homemade Apple"/>
                <a:cs typeface="Homemade Apple"/>
              </a:rPr>
              <a:t>Capacitación JAVA + ANGULAR</a:t>
            </a:r>
            <a:endParaRPr lang="es-AR" dirty="0">
              <a:latin typeface="TT Supermolot Neu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A43AD-6DFF-4C63-9B15-854E1B10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Persistencia de datos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0DAC3E-0F7E-45C5-A59B-E8CA69483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800B2C-5AC1-4F6F-9354-FA21A39A436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528" y="1347614"/>
            <a:ext cx="7056438" cy="784225"/>
          </a:xfrm>
        </p:spPr>
        <p:txBody>
          <a:bodyPr/>
          <a:lstStyle/>
          <a:p>
            <a:r>
              <a:rPr lang="en-US" sz="2000" dirty="0">
                <a:latin typeface="Raleway" panose="020B0604020202020204" charset="0"/>
                <a:hlinkClick r:id="rId2"/>
              </a:rPr>
              <a:t>https://spring.io/guides/gs/accessing-data-mysql/</a:t>
            </a:r>
            <a:endParaRPr lang="en-US" sz="2000" dirty="0">
              <a:latin typeface="Raleway" panose="020B0604020202020204" charset="0"/>
            </a:endParaRPr>
          </a:p>
        </p:txBody>
      </p:sp>
      <p:sp>
        <p:nvSpPr>
          <p:cNvPr id="6" name="Google Shape;352;p50"/>
          <p:cNvSpPr/>
          <p:nvPr/>
        </p:nvSpPr>
        <p:spPr>
          <a:xfrm>
            <a:off x="5148064" y="2427734"/>
            <a:ext cx="3176511" cy="206886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57683"/>
            <a:ext cx="2880320" cy="15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800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39"/>
          <p:cNvSpPr txBox="1">
            <a:spLocks/>
          </p:cNvSpPr>
          <p:nvPr/>
        </p:nvSpPr>
        <p:spPr>
          <a:xfrm>
            <a:off x="28194" y="123478"/>
            <a:ext cx="9115806" cy="5256584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endParaRPr lang="en-US" sz="3600" b="1" dirty="0">
              <a:latin typeface="Raleway" panose="020B0604020202020204" charset="0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4294967295"/>
          </p:nvPr>
        </p:nvSpPr>
        <p:spPr>
          <a:xfrm>
            <a:off x="2653650" y="1226700"/>
            <a:ext cx="3836700" cy="2690100"/>
          </a:xfrm>
          <a:prstGeom prst="rect">
            <a:avLst/>
          </a:prstGeom>
          <a:solidFill>
            <a:srgbClr val="20124D">
              <a:alpha val="2154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Raleway" panose="020B0604020202020204" charset="0"/>
              </a:rPr>
              <a:t>¿DUDAS?</a:t>
            </a:r>
            <a:endParaRPr lang="en-US" sz="3600" b="1" dirty="0">
              <a:latin typeface="Raleway" panose="020B0604020202020204" charset="0"/>
            </a:endParaRPr>
          </a:p>
        </p:txBody>
      </p:sp>
      <p:sp>
        <p:nvSpPr>
          <p:cNvPr id="229" name="Google Shape;229;p3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/>
        </p:nvSpPr>
        <p:spPr>
          <a:xfrm>
            <a:off x="1415663" y="1261807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Nuestra </a:t>
            </a:r>
            <a:r>
              <a:rPr lang="en-US" sz="1800" b="1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oferta</a:t>
            </a:r>
            <a:r>
              <a:rPr lang="en-US" sz="18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1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cursos</a:t>
            </a:r>
            <a:endParaRPr sz="1800" b="1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 descr="Java – Logos Download">
            <a:extLst>
              <a:ext uri="{FF2B5EF4-FFF2-40B4-BE49-F238E27FC236}">
                <a16:creationId xmlns:a16="http://schemas.microsoft.com/office/drawing/2014/main" xmlns="" id="{1C91BFD1-435A-44E5-BEFA-622FA4E9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56" y="1233180"/>
            <a:ext cx="950750" cy="160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Logo - PNG y Vector">
            <a:extLst>
              <a:ext uri="{FF2B5EF4-FFF2-40B4-BE49-F238E27FC236}">
                <a16:creationId xmlns:a16="http://schemas.microsoft.com/office/drawing/2014/main" xmlns="" id="{5BFC0524-25E3-417B-A01A-7BFBEE169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59" y="3320719"/>
            <a:ext cx="1374452" cy="1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xmlns="" id="{C2FF9539-4C2F-4995-85FA-15A9F491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39243"/>
            <a:ext cx="1748731" cy="174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ogo Angular PNG transparente - StickPNG">
            <a:extLst>
              <a:ext uri="{FF2B5EF4-FFF2-40B4-BE49-F238E27FC236}">
                <a16:creationId xmlns:a16="http://schemas.microsoft.com/office/drawing/2014/main" xmlns="" id="{BAD22044-9CD9-469E-8319-57F25109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32" y="2843249"/>
            <a:ext cx="1398256" cy="14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Js, logo, react, react js icon">
            <a:extLst>
              <a:ext uri="{FF2B5EF4-FFF2-40B4-BE49-F238E27FC236}">
                <a16:creationId xmlns:a16="http://schemas.microsoft.com/office/drawing/2014/main" xmlns="" id="{617D95F3-22A4-43F8-B654-939440F0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35" y="761184"/>
            <a:ext cx="943993" cy="9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xmlns="" id="{BB239FA9-13A6-4EC9-89DC-1E4F15FE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4" y="3579861"/>
            <a:ext cx="2075912" cy="127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81;p56">
            <a:extLst>
              <a:ext uri="{FF2B5EF4-FFF2-40B4-BE49-F238E27FC236}">
                <a16:creationId xmlns:a16="http://schemas.microsoft.com/office/drawing/2014/main" xmlns="" id="{76BA9929-00EC-409C-BAEA-805305C0E10F}"/>
              </a:ext>
            </a:extLst>
          </p:cNvPr>
          <p:cNvSpPr txBox="1"/>
          <p:nvPr/>
        </p:nvSpPr>
        <p:spPr>
          <a:xfrm>
            <a:off x="806632" y="1710178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HTTP://WWW.CODIGOCODE.COM/CURSOS</a:t>
            </a:r>
            <a:endParaRPr sz="2000" b="1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xmlns="" id="{DCEF40B9-6D46-41D1-8292-65462C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15" y="2839243"/>
            <a:ext cx="1694308" cy="61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xmlns="" id="{CC986F7E-0B5D-4440-9B09-2B39D671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6" y="2179069"/>
            <a:ext cx="1222702" cy="6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5760" y="438018"/>
            <a:ext cx="62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 smtClean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 smtClean="0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 smtClean="0">
                <a:solidFill>
                  <a:schemeClr val="bg1"/>
                </a:solidFill>
                <a:latin typeface="Raleway" panose="020B0604020202020204" charset="0"/>
              </a:rPr>
              <a:t> aprender más? </a:t>
            </a:r>
          </a:p>
          <a:p>
            <a:pPr algn="ctr"/>
            <a:r>
              <a:rPr lang="es-AR" sz="1800" b="1" dirty="0" smtClean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 smtClean="0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 smtClean="0">
                <a:solidFill>
                  <a:schemeClr val="bg1"/>
                </a:solidFill>
                <a:latin typeface="Raleway" panose="020B0604020202020204" charset="0"/>
              </a:rPr>
              <a:t> conocer otros lenguajes de programación?</a:t>
            </a:r>
            <a:endParaRPr lang="es-AR" sz="18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05274" y="1866071"/>
            <a:ext cx="6679093" cy="670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Google Shape;481;p56"/>
          <p:cNvSpPr txBox="1"/>
          <p:nvPr/>
        </p:nvSpPr>
        <p:spPr>
          <a:xfrm>
            <a:off x="827584" y="1368346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Podés</a:t>
            </a:r>
            <a:r>
              <a:rPr lang="en-US" sz="1600" dirty="0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encontrar</a:t>
            </a:r>
            <a:r>
              <a:rPr lang="en-US" sz="1600" dirty="0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nuestra</a:t>
            </a:r>
            <a:r>
              <a:rPr lang="en-US" sz="1600" dirty="0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oferta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cursos</a:t>
            </a:r>
            <a:r>
              <a:rPr lang="en-US" sz="1600" dirty="0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en</a:t>
            </a:r>
            <a:endParaRPr sz="1600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2" descr="Java – Logos Download">
            <a:extLst>
              <a:ext uri="{FF2B5EF4-FFF2-40B4-BE49-F238E27FC236}">
                <a16:creationId xmlns:a16="http://schemas.microsoft.com/office/drawing/2014/main" xmlns="" id="{1C91BFD1-435A-44E5-BEFA-622FA4E9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68" y="2643758"/>
            <a:ext cx="651293" cy="11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xmlns="" id="{C2FF9539-4C2F-4995-85FA-15A9F491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44" y="2691822"/>
            <a:ext cx="963656" cy="9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Logo Angular PNG transparente - StickPNG">
            <a:extLst>
              <a:ext uri="{FF2B5EF4-FFF2-40B4-BE49-F238E27FC236}">
                <a16:creationId xmlns:a16="http://schemas.microsoft.com/office/drawing/2014/main" xmlns="" id="{BAD22044-9CD9-469E-8319-57F25109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48" y="3765379"/>
            <a:ext cx="568056" cy="6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Js, logo, react, react js icon">
            <a:extLst>
              <a:ext uri="{FF2B5EF4-FFF2-40B4-BE49-F238E27FC236}">
                <a16:creationId xmlns:a16="http://schemas.microsoft.com/office/drawing/2014/main" xmlns="" id="{617D95F3-22A4-43F8-B654-939440F0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2" y="2774402"/>
            <a:ext cx="798496" cy="7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xmlns="" id="{BB239FA9-13A6-4EC9-89DC-1E4F15FE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67723"/>
            <a:ext cx="1138246" cy="6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1;p56">
            <a:extLst>
              <a:ext uri="{FF2B5EF4-FFF2-40B4-BE49-F238E27FC236}">
                <a16:creationId xmlns:a16="http://schemas.microsoft.com/office/drawing/2014/main" xmlns="" id="{76BA9929-00EC-409C-BAEA-805305C0E10F}"/>
              </a:ext>
            </a:extLst>
          </p:cNvPr>
          <p:cNvSpPr txBox="1"/>
          <p:nvPr/>
        </p:nvSpPr>
        <p:spPr>
          <a:xfrm>
            <a:off x="1074486" y="2067694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HTTP://WWW.CODIGOCODE.COM/CURSOS</a:t>
            </a:r>
            <a:endParaRPr sz="2400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6">
            <a:extLst>
              <a:ext uri="{FF2B5EF4-FFF2-40B4-BE49-F238E27FC236}">
                <a16:creationId xmlns:a16="http://schemas.microsoft.com/office/drawing/2014/main" xmlns="" id="{DCEF40B9-6D46-41D1-8292-65462C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3242"/>
            <a:ext cx="1523508" cy="55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xmlns="" id="{CC986F7E-0B5D-4440-9B09-2B39D671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02" y="2907900"/>
            <a:ext cx="984384" cy="53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05760" y="438018"/>
            <a:ext cx="62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 smtClean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 smtClean="0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 smtClean="0">
                <a:solidFill>
                  <a:schemeClr val="bg1"/>
                </a:solidFill>
                <a:latin typeface="Raleway" panose="020B0604020202020204" charset="0"/>
              </a:rPr>
              <a:t> aprender más? </a:t>
            </a:r>
          </a:p>
          <a:p>
            <a:pPr algn="ctr"/>
            <a:r>
              <a:rPr lang="es-AR" sz="1800" b="1" dirty="0" smtClean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 smtClean="0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 smtClean="0">
                <a:solidFill>
                  <a:schemeClr val="bg1"/>
                </a:solidFill>
                <a:latin typeface="Raleway" panose="020B0604020202020204" charset="0"/>
              </a:rPr>
              <a:t> conocer otros lenguajes de programación?</a:t>
            </a:r>
            <a:endParaRPr lang="es-AR" sz="18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39" y="3649356"/>
            <a:ext cx="768299" cy="768299"/>
          </a:xfrm>
          <a:prstGeom prst="rect">
            <a:avLst/>
          </a:prstGeom>
        </p:spPr>
      </p:pic>
      <p:pic>
        <p:nvPicPr>
          <p:cNvPr id="2050" name="Picture 2" descr="C:\Users\debora.stipetic\Desktop\Codigo Code\New folder (2)\icons8-cursor-250.png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09" y="2497315"/>
            <a:ext cx="503161" cy="5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A43AD-6DFF-4C63-9B15-854E1B10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2464"/>
            <a:ext cx="5878800" cy="1159800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Contactos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800B2C-5AC1-4F6F-9354-FA21A39A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65" y="1731640"/>
            <a:ext cx="7056784" cy="2592288"/>
          </a:xfrm>
        </p:spPr>
        <p:txBody>
          <a:bodyPr/>
          <a:lstStyle/>
          <a:p>
            <a:pPr marL="76200" indent="0"/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Pueden escribirnos a:</a:t>
            </a:r>
            <a:endParaRPr lang="es-AR" sz="1600" dirty="0" smtClean="0">
              <a:solidFill>
                <a:schemeClr val="bg1">
                  <a:lumMod val="85000"/>
                </a:schemeClr>
              </a:solidFill>
              <a:latin typeface="Raleway" panose="020B0604020202020204" charset="0"/>
              <a:hlinkClick r:id="rId2"/>
            </a:endParaRPr>
          </a:p>
          <a:p>
            <a:pPr marL="76200" indent="0"/>
            <a:endParaRPr lang="es-AR" sz="1600" dirty="0" smtClean="0">
              <a:solidFill>
                <a:schemeClr val="bg1">
                  <a:lumMod val="85000"/>
                </a:schemeClr>
              </a:solidFill>
              <a:latin typeface="Raleway" panose="020B0604020202020204" charset="0"/>
              <a:hlinkClick r:id="rId2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d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ante@codigocode.com</a:t>
            </a: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debora@codigocode.com</a:t>
            </a: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contacto@codigocode.com</a:t>
            </a:r>
          </a:p>
          <a:p>
            <a:pPr marL="76200" indent="0"/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0DAC3E-0F7E-45C5-A59B-E8CA69483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026" name="Picture 2" descr="C:\Users\debora.stipetic\Desktop\Codigo Code\New folder (2)\1383325-social-media\1383325-social-media\png\005-instagram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23" y="3266486"/>
            <a:ext cx="655516" cy="65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bora.stipetic\Desktop\Codigo Code\New folder (2)\1383325-social-media\1383325-social-media\png\002-youtube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3147814"/>
            <a:ext cx="865669" cy="86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bora.stipetic\Desktop\Codigo Code\New folder (2)\1383325-social-media\1383325-social-media\png\001-facebook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8" y="3266486"/>
            <a:ext cx="628326" cy="62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5" y="1785932"/>
            <a:ext cx="353770" cy="353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671650"/>
            <a:ext cx="4824536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indent="0">
              <a:buClr>
                <a:srgbClr val="FFFFFF"/>
              </a:buClr>
              <a:buSzPts val="1800"/>
              <a:buFont typeface="Homemade Apple"/>
              <a:buNone/>
              <a:defRPr sz="160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  <a:ea typeface="Homemade Apple"/>
                <a:cs typeface="Homemade Apple"/>
                <a:sym typeface="Homemade Apple"/>
              </a:defRPr>
            </a:lvl1pPr>
            <a:lvl2pPr marL="9144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r>
              <a:rPr lang="es-AR" sz="2400" dirty="0"/>
              <a:t>http://www.codigocode.com/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270589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>
                    <a:lumMod val="85000"/>
                  </a:schemeClr>
                </a:solidFill>
              </a:rPr>
              <a:t>Seguinos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</a:rPr>
              <a:t> en las redes</a:t>
            </a:r>
            <a:endParaRPr lang="es-A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3529" y="40134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 smtClean="0">
                <a:solidFill>
                  <a:schemeClr val="bg1">
                    <a:lumMod val="85000"/>
                  </a:schemeClr>
                </a:solidFill>
              </a:rPr>
              <a:t>codigo.code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2287" y="400165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 smtClean="0">
                <a:solidFill>
                  <a:schemeClr val="bg1">
                    <a:lumMod val="85000"/>
                  </a:schemeClr>
                </a:solidFill>
              </a:rPr>
              <a:t>codigocode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2320" y="40134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 smtClean="0">
                <a:solidFill>
                  <a:schemeClr val="bg1">
                    <a:lumMod val="85000"/>
                  </a:schemeClr>
                </a:solidFill>
              </a:rPr>
              <a:t>codigocode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91" y="195486"/>
            <a:ext cx="1555625" cy="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 idx="4294967295"/>
          </p:nvPr>
        </p:nvSpPr>
        <p:spPr>
          <a:xfrm>
            <a:off x="0" y="195263"/>
            <a:ext cx="9144000" cy="379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MUCHAS </a:t>
            </a:r>
            <a:r>
              <a:rPr lang="en-US" dirty="0" smtClean="0"/>
              <a:t>GRACIAS!!!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pic>
        <p:nvPicPr>
          <p:cNvPr id="5138" name="Picture 18" descr="Thank You PNG Transparent Images | PNG All">
            <a:extLst>
              <a:ext uri="{FF2B5EF4-FFF2-40B4-BE49-F238E27FC236}">
                <a16:creationId xmlns:a16="http://schemas.microsoft.com/office/drawing/2014/main" xmlns="" id="{2AB5BB2F-9BA6-40AB-BE76-92374683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2" y="1036046"/>
            <a:ext cx="7677394" cy="409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>
            <a:spLocks noGrp="1"/>
          </p:cNvSpPr>
          <p:nvPr>
            <p:ph type="subTitle" idx="4294967295"/>
          </p:nvPr>
        </p:nvSpPr>
        <p:spPr>
          <a:xfrm>
            <a:off x="683568" y="483518"/>
            <a:ext cx="698254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Soy DANTE PANELLA</a:t>
            </a:r>
            <a:endParaRPr sz="3200" b="1"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755576" y="1307857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Arquitecto de software </a:t>
            </a:r>
            <a:r>
              <a:rPr lang="es-AR" dirty="0" smtClean="0"/>
              <a:t>con + </a:t>
            </a:r>
            <a:r>
              <a:rPr lang="es-AR" dirty="0"/>
              <a:t>de 23 años de experiencia en la construcción de aplicaciones, servicios, educación y </a:t>
            </a:r>
            <a:r>
              <a:rPr lang="es-AR" dirty="0" smtClean="0"/>
              <a:t>formación</a:t>
            </a:r>
            <a:endParaRPr lang="es-A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Dante@codigocode.com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5009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>
            <a:spLocks noGrp="1"/>
          </p:cNvSpPr>
          <p:nvPr>
            <p:ph type="subTitle" idx="4294967295"/>
          </p:nvPr>
        </p:nvSpPr>
        <p:spPr>
          <a:xfrm>
            <a:off x="685800" y="1620468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¿</a:t>
            </a:r>
            <a:r>
              <a:rPr lang="en-US" sz="3600" b="1" dirty="0" err="1" smtClean="0"/>
              <a:t>Quiénes</a:t>
            </a:r>
            <a:r>
              <a:rPr lang="en-US" sz="3600" b="1" dirty="0" smtClean="0"/>
              <a:t> </a:t>
            </a:r>
            <a:r>
              <a:rPr lang="en-US" sz="3600" b="1" dirty="0" err="1"/>
              <a:t>somos</a:t>
            </a:r>
            <a:r>
              <a:rPr lang="en-US" sz="3600" b="1" dirty="0"/>
              <a:t>?</a:t>
            </a:r>
            <a:endParaRPr sz="3600" b="1"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685800" y="2414506"/>
            <a:ext cx="834348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Un grupo de expertos y </a:t>
            </a:r>
            <a:r>
              <a:rPr lang="es-AR" dirty="0" smtClean="0"/>
              <a:t>educadores </a:t>
            </a:r>
            <a:r>
              <a:rPr lang="es-AR" dirty="0"/>
              <a:t>en el desarrollo de software, gestión, diseño, video juegos, machine </a:t>
            </a:r>
            <a:r>
              <a:rPr lang="es-AR" dirty="0" err="1"/>
              <a:t>learning</a:t>
            </a:r>
            <a:r>
              <a:rPr lang="es-AR" dirty="0"/>
              <a:t>, </a:t>
            </a:r>
            <a:r>
              <a:rPr lang="es-AR" dirty="0" err="1"/>
              <a:t>big</a:t>
            </a:r>
            <a:r>
              <a:rPr lang="es-AR" dirty="0"/>
              <a:t> data, habilidades blandas, entre otras tantas </a:t>
            </a:r>
            <a:r>
              <a:rPr lang="es-AR" dirty="0" err="1"/>
              <a:t>tantas</a:t>
            </a:r>
            <a:r>
              <a:rPr lang="es-AR" dirty="0"/>
              <a:t> </a:t>
            </a:r>
            <a:r>
              <a:rPr lang="es-AR" dirty="0" err="1"/>
              <a:t>tantas</a:t>
            </a:r>
            <a:r>
              <a:rPr lang="es-AR" dirty="0"/>
              <a:t> </a:t>
            </a:r>
            <a:r>
              <a:rPr lang="es-AR" dirty="0" smtClean="0"/>
              <a:t>más…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254"/>
            <a:ext cx="5126371" cy="176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827584" y="391803"/>
            <a:ext cx="58788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Preparando </a:t>
            </a:r>
            <a:r>
              <a:rPr lang="es-AR" sz="2800" dirty="0" smtClean="0"/>
              <a:t>motores!!!</a:t>
            </a:r>
            <a:endParaRPr sz="2800"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1"/>
          </p:nvPr>
        </p:nvSpPr>
        <p:spPr>
          <a:xfrm>
            <a:off x="467544" y="1635646"/>
            <a:ext cx="8280920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Hoy estaremos viendo: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Java Web	</a:t>
            </a:r>
            <a:endParaRPr lang="es-AR" dirty="0" smtClean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Arquitectura de </a:t>
            </a:r>
            <a:r>
              <a:rPr lang="es-AR" dirty="0" err="1" smtClean="0">
                <a:latin typeface="Raleway" panose="020B0604020202020204" charset="0"/>
                <a:ea typeface="Gungsuh" panose="020B0503020000020004" pitchFamily="18" charset="-127"/>
              </a:rPr>
              <a:t>APIs</a:t>
            </a:r>
            <a:endParaRPr lang="es-AR" dirty="0" smtClean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Creación de un Api </a:t>
            </a:r>
            <a:r>
              <a:rPr lang="es-AR" dirty="0" err="1" smtClean="0">
                <a:latin typeface="Raleway" panose="020B0604020202020204" charset="0"/>
                <a:ea typeface="Gungsuh" panose="020B0503020000020004" pitchFamily="18" charset="-127"/>
              </a:rPr>
              <a:t>Rest</a:t>
            </a:r>
            <a:endParaRPr lang="es-AR" dirty="0" smtClean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Persistencia en base de datos</a:t>
            </a:r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406;p54"/>
          <p:cNvSpPr/>
          <p:nvPr/>
        </p:nvSpPr>
        <p:spPr>
          <a:xfrm>
            <a:off x="467544" y="627534"/>
            <a:ext cx="360040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171C0-E16F-4CBB-B88B-DF1D2887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656" y="33064"/>
            <a:ext cx="5878800" cy="1159800"/>
          </a:xfrm>
        </p:spPr>
        <p:txBody>
          <a:bodyPr/>
          <a:lstStyle/>
          <a:p>
            <a:r>
              <a:rPr lang="es-AR" dirty="0"/>
              <a:t>Java Web </a:t>
            </a:r>
            <a:r>
              <a:rPr lang="es-AR" dirty="0" err="1"/>
              <a:t>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B83889-1EF5-40CF-A82C-70BAD3615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707E0B-DD91-4874-B434-21AE0153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07343"/>
            <a:ext cx="5112568" cy="37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B1A5-215A-4BB3-88C0-C47996FF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123478"/>
            <a:ext cx="5878800" cy="1159800"/>
          </a:xfrm>
        </p:spPr>
        <p:txBody>
          <a:bodyPr/>
          <a:lstStyle/>
          <a:p>
            <a:r>
              <a:rPr lang="es-AR" dirty="0"/>
              <a:t>Ejemplo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95BDF9-CD61-4136-8476-64E1E8F9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1783715"/>
            <a:ext cx="5878800" cy="784800"/>
          </a:xfrm>
        </p:spPr>
        <p:txBody>
          <a:bodyPr/>
          <a:lstStyle/>
          <a:p>
            <a:r>
              <a:rPr lang="es-AR" dirty="0">
                <a:latin typeface="Raleway" panose="020B0604020202020204" charset="0"/>
              </a:rPr>
              <a:t>&lt;</a:t>
            </a:r>
            <a:r>
              <a:rPr lang="es-AR" dirty="0" err="1">
                <a:latin typeface="Raleway" panose="020B0604020202020204" charset="0"/>
              </a:rPr>
              <a:t>servlet</a:t>
            </a:r>
            <a:r>
              <a:rPr lang="es-AR" dirty="0">
                <a:latin typeface="Raleway" panose="020B0604020202020204" charset="0"/>
              </a:rPr>
              <a:t>&gt;</a:t>
            </a:r>
          </a:p>
          <a:p>
            <a:r>
              <a:rPr lang="es-AR" dirty="0">
                <a:latin typeface="Raleway" panose="020B0604020202020204" charset="0"/>
              </a:rPr>
              <a:t>  &lt;</a:t>
            </a:r>
            <a:r>
              <a:rPr lang="es-AR" dirty="0" err="1">
                <a:latin typeface="Raleway" panose="020B0604020202020204" charset="0"/>
              </a:rPr>
              <a:t>servlet-name</a:t>
            </a:r>
            <a:r>
              <a:rPr lang="es-AR" dirty="0">
                <a:latin typeface="Raleway" panose="020B0604020202020204" charset="0"/>
              </a:rPr>
              <a:t>&gt;kiwi&lt;/</a:t>
            </a:r>
            <a:r>
              <a:rPr lang="es-AR" dirty="0" err="1">
                <a:latin typeface="Raleway" panose="020B0604020202020204" charset="0"/>
              </a:rPr>
              <a:t>servlet-name</a:t>
            </a:r>
            <a:r>
              <a:rPr lang="es-AR" dirty="0">
                <a:latin typeface="Raleway" panose="020B0604020202020204" charset="0"/>
              </a:rPr>
              <a:t>&gt;</a:t>
            </a:r>
          </a:p>
          <a:p>
            <a:r>
              <a:rPr lang="es-AR" dirty="0">
                <a:latin typeface="Raleway" panose="020B0604020202020204" charset="0"/>
              </a:rPr>
              <a:t>  &lt;</a:t>
            </a:r>
            <a:r>
              <a:rPr lang="es-AR" dirty="0" err="1">
                <a:latin typeface="Raleway" panose="020B0604020202020204" charset="0"/>
              </a:rPr>
              <a:t>servlet-class</a:t>
            </a:r>
            <a:r>
              <a:rPr lang="es-AR" dirty="0">
                <a:latin typeface="Raleway" panose="020B0604020202020204" charset="0"/>
              </a:rPr>
              <a:t>&gt;</a:t>
            </a:r>
            <a:r>
              <a:rPr lang="es-AR" dirty="0" err="1">
                <a:latin typeface="Raleway" panose="020B0604020202020204" charset="0"/>
              </a:rPr>
              <a:t>myservlets.kiwi</a:t>
            </a:r>
            <a:r>
              <a:rPr lang="es-AR" dirty="0">
                <a:latin typeface="Raleway" panose="020B0604020202020204" charset="0"/>
              </a:rPr>
              <a:t>&lt;/</a:t>
            </a:r>
            <a:r>
              <a:rPr lang="es-AR" dirty="0" err="1">
                <a:latin typeface="Raleway" panose="020B0604020202020204" charset="0"/>
              </a:rPr>
              <a:t>servlet-class</a:t>
            </a:r>
            <a:r>
              <a:rPr lang="es-AR" dirty="0">
                <a:latin typeface="Raleway" panose="020B0604020202020204" charset="0"/>
              </a:rPr>
              <a:t>&gt;</a:t>
            </a:r>
          </a:p>
          <a:p>
            <a:r>
              <a:rPr lang="es-AR" dirty="0">
                <a:latin typeface="Raleway" panose="020B0604020202020204" charset="0"/>
              </a:rPr>
              <a:t>&lt;/</a:t>
            </a:r>
            <a:r>
              <a:rPr lang="es-AR" dirty="0" err="1">
                <a:latin typeface="Raleway" panose="020B0604020202020204" charset="0"/>
              </a:rPr>
              <a:t>servlet</a:t>
            </a:r>
            <a:r>
              <a:rPr lang="es-AR" dirty="0">
                <a:latin typeface="Raleway" panose="020B0604020202020204" charset="0"/>
              </a:rPr>
              <a:t>&gt;</a:t>
            </a:r>
          </a:p>
          <a:p>
            <a:endParaRPr lang="es-AR" dirty="0">
              <a:latin typeface="Raleway" panose="020B0604020202020204" charset="0"/>
            </a:endParaRPr>
          </a:p>
          <a:p>
            <a:r>
              <a:rPr lang="es-AR" dirty="0">
                <a:latin typeface="Raleway" panose="020B0604020202020204" charset="0"/>
              </a:rPr>
              <a:t>&lt;</a:t>
            </a:r>
            <a:r>
              <a:rPr lang="es-AR" dirty="0" err="1">
                <a:latin typeface="Raleway" panose="020B0604020202020204" charset="0"/>
              </a:rPr>
              <a:t>servlet-mapping</a:t>
            </a:r>
            <a:r>
              <a:rPr lang="es-AR" dirty="0">
                <a:latin typeface="Raleway" panose="020B0604020202020204" charset="0"/>
              </a:rPr>
              <a:t>&gt;</a:t>
            </a:r>
          </a:p>
          <a:p>
            <a:r>
              <a:rPr lang="es-AR" dirty="0">
                <a:latin typeface="Raleway" panose="020B0604020202020204" charset="0"/>
              </a:rPr>
              <a:t>  &lt;</a:t>
            </a:r>
            <a:r>
              <a:rPr lang="es-AR" dirty="0" err="1">
                <a:latin typeface="Raleway" panose="020B0604020202020204" charset="0"/>
              </a:rPr>
              <a:t>servlet-name</a:t>
            </a:r>
            <a:r>
              <a:rPr lang="es-AR" dirty="0">
                <a:latin typeface="Raleway" panose="020B0604020202020204" charset="0"/>
              </a:rPr>
              <a:t>&gt;kiwi&lt;/</a:t>
            </a:r>
            <a:r>
              <a:rPr lang="es-AR" dirty="0" err="1">
                <a:latin typeface="Raleway" panose="020B0604020202020204" charset="0"/>
              </a:rPr>
              <a:t>servlet-name</a:t>
            </a:r>
            <a:r>
              <a:rPr lang="es-AR" dirty="0">
                <a:latin typeface="Raleway" panose="020B0604020202020204" charset="0"/>
              </a:rPr>
              <a:t>&gt;</a:t>
            </a:r>
          </a:p>
          <a:p>
            <a:r>
              <a:rPr lang="es-AR" dirty="0">
                <a:latin typeface="Raleway" panose="020B0604020202020204" charset="0"/>
              </a:rPr>
              <a:t>  &lt;</a:t>
            </a:r>
            <a:r>
              <a:rPr lang="es-AR" dirty="0" err="1">
                <a:latin typeface="Raleway" panose="020B0604020202020204" charset="0"/>
              </a:rPr>
              <a:t>url-pattern</a:t>
            </a:r>
            <a:r>
              <a:rPr lang="es-AR" dirty="0">
                <a:latin typeface="Raleway" panose="020B0604020202020204" charset="0"/>
              </a:rPr>
              <a:t>&gt;/</a:t>
            </a:r>
            <a:r>
              <a:rPr lang="es-AR" dirty="0" err="1">
                <a:latin typeface="Raleway" panose="020B0604020202020204" charset="0"/>
              </a:rPr>
              <a:t>fruit</a:t>
            </a:r>
            <a:r>
              <a:rPr lang="es-AR" dirty="0">
                <a:latin typeface="Raleway" panose="020B0604020202020204" charset="0"/>
              </a:rPr>
              <a:t>/kiwi/&lt;/</a:t>
            </a:r>
            <a:r>
              <a:rPr lang="es-AR" dirty="0" err="1">
                <a:latin typeface="Raleway" panose="020B0604020202020204" charset="0"/>
              </a:rPr>
              <a:t>url-pattern</a:t>
            </a:r>
            <a:r>
              <a:rPr lang="es-AR" dirty="0">
                <a:latin typeface="Raleway" panose="020B0604020202020204" charset="0"/>
              </a:rPr>
              <a:t>&gt;</a:t>
            </a:r>
          </a:p>
          <a:p>
            <a:r>
              <a:rPr lang="es-AR" dirty="0">
                <a:latin typeface="Raleway" panose="020B0604020202020204" charset="0"/>
              </a:rPr>
              <a:t>&lt;/</a:t>
            </a:r>
            <a:r>
              <a:rPr lang="es-AR" dirty="0" err="1">
                <a:latin typeface="Raleway" panose="020B0604020202020204" charset="0"/>
              </a:rPr>
              <a:t>servlet-mapping</a:t>
            </a:r>
            <a:r>
              <a:rPr lang="es-AR" dirty="0">
                <a:latin typeface="Raleway" panose="020B0604020202020204" charset="0"/>
              </a:rPr>
              <a:t>&gt;</a:t>
            </a:r>
          </a:p>
          <a:p>
            <a:endParaRPr lang="en-US" dirty="0">
              <a:latin typeface="Ralew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C97DA4-8139-4FE3-814F-4B7F01C2E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8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A43AD-6DFF-4C63-9B15-854E1B10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23478"/>
            <a:ext cx="5878800" cy="1159800"/>
          </a:xfrm>
        </p:spPr>
        <p:txBody>
          <a:bodyPr/>
          <a:lstStyle/>
          <a:p>
            <a:r>
              <a:rPr lang="es-AR" dirty="0"/>
              <a:t>Ejemplo Servlet + Scriptlet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800B2C-5AC1-4F6F-9354-FA21A39A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2" y="1707654"/>
            <a:ext cx="8712968" cy="2016224"/>
          </a:xfrm>
        </p:spPr>
        <p:txBody>
          <a:bodyPr anchor="ctr"/>
          <a:lstStyle/>
          <a:p>
            <a:r>
              <a:rPr lang="es-ES" sz="1500" dirty="0" smtClean="0">
                <a:latin typeface="Raleway" panose="020B0604020202020204" charset="0"/>
              </a:rPr>
              <a:t>	En </a:t>
            </a:r>
            <a:r>
              <a:rPr lang="es-ES" sz="1500" dirty="0">
                <a:latin typeface="Raleway" panose="020B0604020202020204" charset="0"/>
              </a:rPr>
              <a:t>el algún momento, </a:t>
            </a:r>
            <a:r>
              <a:rPr lang="es-ES" sz="1500" dirty="0" smtClean="0">
                <a:latin typeface="Raleway" panose="020B0604020202020204" charset="0"/>
              </a:rPr>
              <a:t>probablemente, queramos </a:t>
            </a:r>
            <a:r>
              <a:rPr lang="es-ES" sz="1500" dirty="0">
                <a:latin typeface="Raleway" panose="020B0604020202020204" charset="0"/>
              </a:rPr>
              <a:t>añadir algún viejo código a nuestras ficheros JSP. </a:t>
            </a:r>
            <a:endParaRPr lang="es-ES" sz="1500" dirty="0" smtClean="0">
              <a:latin typeface="Raleway" panose="020B0604020202020204" charset="0"/>
            </a:endParaRPr>
          </a:p>
          <a:p>
            <a:endParaRPr lang="es-ES" sz="1500" dirty="0" smtClean="0">
              <a:latin typeface="Raleway" panose="020B0604020202020204" charset="0"/>
            </a:endParaRPr>
          </a:p>
          <a:p>
            <a:r>
              <a:rPr lang="es-ES" sz="1500" dirty="0">
                <a:latin typeface="Raleway" panose="020B0604020202020204" charset="0"/>
              </a:rPr>
              <a:t>	</a:t>
            </a:r>
            <a:r>
              <a:rPr lang="es-ES" sz="1500" dirty="0" smtClean="0">
                <a:latin typeface="Raleway" panose="020B0604020202020204" charset="0"/>
              </a:rPr>
              <a:t>Las </a:t>
            </a:r>
            <a:r>
              <a:rPr lang="es-ES" sz="1500" dirty="0">
                <a:latin typeface="Raleway" panose="020B0604020202020204" charset="0"/>
              </a:rPr>
              <a:t>etiquetas JSP son poderosas y encapsulan tareas que serían difíciles o </a:t>
            </a:r>
            <a:r>
              <a:rPr lang="es-ES" sz="1500" dirty="0" smtClean="0">
                <a:latin typeface="Raleway" panose="020B0604020202020204" charset="0"/>
              </a:rPr>
              <a:t>llevarían </a:t>
            </a:r>
            <a:r>
              <a:rPr lang="es-ES" sz="1500" dirty="0">
                <a:latin typeface="Raleway" panose="020B0604020202020204" charset="0"/>
              </a:rPr>
              <a:t>mucho tiempo de programar. </a:t>
            </a:r>
            <a:endParaRPr lang="es-ES" sz="1500" dirty="0" smtClean="0">
              <a:latin typeface="Raleway" panose="020B0604020202020204" charset="0"/>
            </a:endParaRPr>
          </a:p>
          <a:p>
            <a:endParaRPr lang="es-ES" sz="1500" dirty="0" smtClean="0">
              <a:latin typeface="Raleway" panose="020B0604020202020204" charset="0"/>
            </a:endParaRPr>
          </a:p>
          <a:p>
            <a:r>
              <a:rPr lang="es-ES" sz="1500" dirty="0">
                <a:latin typeface="Raleway" panose="020B0604020202020204" charset="0"/>
              </a:rPr>
              <a:t>	</a:t>
            </a:r>
            <a:r>
              <a:rPr lang="es-ES" sz="1500" dirty="0" smtClean="0">
                <a:latin typeface="Raleway" panose="020B0604020202020204" charset="0"/>
              </a:rPr>
              <a:t>Por eso podemos usar </a:t>
            </a:r>
            <a:r>
              <a:rPr lang="es-ES" sz="1500" dirty="0">
                <a:latin typeface="Raleway" panose="020B0604020202020204" charset="0"/>
              </a:rPr>
              <a:t>fragmentos de lenguaje de script para suplementar las etiquetas JSP</a:t>
            </a:r>
            <a:r>
              <a:rPr lang="es-ES" sz="1500" dirty="0" smtClean="0">
                <a:latin typeface="Raleway" panose="020B0604020202020204" charset="0"/>
              </a:rPr>
              <a:t>.</a:t>
            </a:r>
          </a:p>
          <a:p>
            <a:endParaRPr lang="es-ES" sz="1500" dirty="0">
              <a:latin typeface="Raleway" panose="020B0604020202020204" charset="0"/>
            </a:endParaRPr>
          </a:p>
          <a:p>
            <a:r>
              <a:rPr lang="es-ES" sz="1500" dirty="0" smtClean="0">
                <a:solidFill>
                  <a:schemeClr val="bg1"/>
                </a:solidFill>
                <a:latin typeface="Raleway" panose="020B0604020202020204" charset="0"/>
              </a:rPr>
              <a:t>	Los </a:t>
            </a:r>
            <a:r>
              <a:rPr lang="es-ES" sz="1500" dirty="0">
                <a:solidFill>
                  <a:schemeClr val="bg1"/>
                </a:solidFill>
                <a:latin typeface="Raleway" panose="020B0604020202020204" charset="0"/>
              </a:rPr>
              <a:t>lenguajes de script que tenemos disponibles dependen del motor JSP que estemos usando. </a:t>
            </a:r>
          </a:p>
          <a:p>
            <a:endParaRPr lang="es-ES" sz="1500" dirty="0" smtClean="0">
              <a:latin typeface="Ralew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0DAC3E-0F7E-45C5-A59B-E8CA69483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1115616" y="3939902"/>
            <a:ext cx="6768752" cy="784830"/>
          </a:xfrm>
          <a:prstGeom prst="rect">
            <a:avLst/>
          </a:prstGeom>
          <a:noFill/>
          <a:ln w="2222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s-ES" sz="1500" dirty="0">
                <a:solidFill>
                  <a:srgbClr val="FFFFFF"/>
                </a:solidFill>
                <a:latin typeface="Raleway" panose="020B0604020202020204" charset="0"/>
              </a:rPr>
              <a:t>Con la implementación JSP de </a:t>
            </a:r>
            <a:r>
              <a:rPr lang="es-ES" sz="1500" dirty="0" err="1">
                <a:solidFill>
                  <a:srgbClr val="FFFFFF"/>
                </a:solidFill>
                <a:latin typeface="Raleway" panose="020B0604020202020204" charset="0"/>
              </a:rPr>
              <a:t>Sun</a:t>
            </a:r>
            <a:r>
              <a:rPr lang="es-ES" sz="1500" dirty="0">
                <a:solidFill>
                  <a:srgbClr val="FFFFFF"/>
                </a:solidFill>
                <a:latin typeface="Raleway" panose="020B0604020202020204" charset="0"/>
              </a:rPr>
              <a:t>, debemos usar el lenguaje Java como lenguaje de script, pero otros motores de JSP de terceras partes podrían incluir soporte para otros lenguajes.</a:t>
            </a:r>
            <a:endParaRPr lang="es-ES" sz="1500" dirty="0">
              <a:solidFill>
                <a:srgbClr val="FFFFFF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Arquitectura</a:t>
            </a:r>
            <a:r>
              <a:rPr lang="en-US" dirty="0"/>
              <a:t> de APIs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0" name="Picture 2" descr="Creating a REST Web Service With Java and Spring (Part 1) - DZone Java">
            <a:extLst>
              <a:ext uri="{FF2B5EF4-FFF2-40B4-BE49-F238E27FC236}">
                <a16:creationId xmlns:a16="http://schemas.microsoft.com/office/drawing/2014/main" xmlns="" id="{6AF27D14-1DC9-4A32-B264-53ACA216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64" y="915566"/>
            <a:ext cx="5745732" cy="397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22F9E-BB88-4E09-83A6-367BBA8A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</p:spPr>
        <p:txBody>
          <a:bodyPr/>
          <a:lstStyle/>
          <a:p>
            <a:r>
              <a:rPr lang="es-AR" dirty="0" smtClean="0"/>
              <a:t>Creación </a:t>
            </a:r>
            <a:r>
              <a:rPr lang="es-AR" dirty="0"/>
              <a:t>de Servicio </a:t>
            </a:r>
            <a:r>
              <a:rPr lang="es-AR" dirty="0" err="1"/>
              <a:t>Rest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CE3C5B-9C51-42A6-8048-A5A28AA3D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Qué </a:t>
            </a:r>
            <a:r>
              <a:rPr lang="es-AR" b="1" dirty="0"/>
              <a:t>necesito saber??? </a:t>
            </a:r>
          </a:p>
          <a:p>
            <a:pPr marL="533400" lvl="1" indent="0">
              <a:buNone/>
            </a:pPr>
            <a:r>
              <a:rPr lang="es-AR" dirty="0" smtClean="0"/>
              <a:t>	Bueno …Un </a:t>
            </a:r>
            <a:r>
              <a:rPr lang="es-AR" dirty="0"/>
              <a:t>link </a:t>
            </a:r>
            <a:r>
              <a:rPr lang="es-AR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s-AR" dirty="0">
              <a:sym typeface="Wingdings" panose="05000000000000000000" pitchFamily="2" charset="2"/>
            </a:endParaRPr>
          </a:p>
          <a:p>
            <a:pPr lvl="1"/>
            <a:endParaRPr lang="es-AR" dirty="0">
              <a:sym typeface="Wingdings" panose="05000000000000000000" pitchFamily="2" charset="2"/>
            </a:endParaRPr>
          </a:p>
          <a:p>
            <a:r>
              <a:rPr lang="en-US" dirty="0">
                <a:hlinkClick r:id="rId2"/>
              </a:rPr>
              <a:t>https://spring.io/guides/gs/consuming-rest/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C54F1F-DE44-40E4-806C-9291EC93BA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6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A90C98"/>
      </a:accent1>
      <a:accent2>
        <a:srgbClr val="3A1394"/>
      </a:accent2>
      <a:accent3>
        <a:srgbClr val="00D6B5"/>
      </a:accent3>
      <a:accent4>
        <a:srgbClr val="172495"/>
      </a:accent4>
      <a:accent5>
        <a:srgbClr val="FFA400"/>
      </a:accent5>
      <a:accent6>
        <a:srgbClr val="BA006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A90C98"/>
      </a:accent1>
      <a:accent2>
        <a:srgbClr val="3A1394"/>
      </a:accent2>
      <a:accent3>
        <a:srgbClr val="00D6B5"/>
      </a:accent3>
      <a:accent4>
        <a:srgbClr val="172495"/>
      </a:accent4>
      <a:accent5>
        <a:srgbClr val="FFA400"/>
      </a:accent5>
      <a:accent6>
        <a:srgbClr val="BA006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258</Words>
  <Application>Microsoft Office PowerPoint</Application>
  <PresentationFormat>On-screen Show (16:9)</PresentationFormat>
  <Paragraphs>82</Paragraphs>
  <Slides>15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TT Supermolot Neue</vt:lpstr>
      <vt:lpstr>Wingdings</vt:lpstr>
      <vt:lpstr>Gungsuh</vt:lpstr>
      <vt:lpstr>Homemade Apple</vt:lpstr>
      <vt:lpstr>Raleway</vt:lpstr>
      <vt:lpstr>Montserrat</vt:lpstr>
      <vt:lpstr>Lear template</vt:lpstr>
      <vt:lpstr>1_Lear template</vt:lpstr>
      <vt:lpstr>PowerPoint Presentation</vt:lpstr>
      <vt:lpstr>PowerPoint Presentation</vt:lpstr>
      <vt:lpstr>PowerPoint Presentation</vt:lpstr>
      <vt:lpstr>Preparando motores!!!</vt:lpstr>
      <vt:lpstr>Java Web Architecture</vt:lpstr>
      <vt:lpstr>Ejemplo</vt:lpstr>
      <vt:lpstr>Ejemplo Servlet + Scriptlet</vt:lpstr>
      <vt:lpstr>Arquitectura de APIs</vt:lpstr>
      <vt:lpstr>Creación de Servicio Rest</vt:lpstr>
      <vt:lpstr>Persistencia de datos</vt:lpstr>
      <vt:lpstr>PowerPoint Presentation</vt:lpstr>
      <vt:lpstr>PowerPoint Presentation</vt:lpstr>
      <vt:lpstr>PowerPoint Presentation</vt:lpstr>
      <vt:lpstr>Contactos</vt:lpstr>
      <vt:lpstr>MUCHAS GRACIAS!!!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Debora Soledad Stipetic</dc:creator>
  <cp:lastModifiedBy>Debora Soledad Stipetic</cp:lastModifiedBy>
  <cp:revision>25</cp:revision>
  <dcterms:modified xsi:type="dcterms:W3CDTF">2020-04-18T04:43:51Z</dcterms:modified>
</cp:coreProperties>
</file>