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7" r:id="rId2"/>
    <p:sldId id="273" r:id="rId3"/>
    <p:sldId id="274" r:id="rId4"/>
    <p:sldId id="275" r:id="rId5"/>
    <p:sldId id="303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302" r:id="rId19"/>
    <p:sldId id="289" r:id="rId20"/>
    <p:sldId id="290" r:id="rId21"/>
    <p:sldId id="304" r:id="rId22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36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D7214-858C-4886-923B-817F07EAEF62}" type="datetimeFigureOut">
              <a:rPr lang="es-ES" smtClean="0"/>
              <a:t>13/07/2019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B8622-53EB-45D1-9AAC-0197EB286B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86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 userDrawn="1"/>
        </p:nvSpPr>
        <p:spPr>
          <a:xfrm>
            <a:off x="-1" y="4894008"/>
            <a:ext cx="9144001" cy="24949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93708"/>
            <a:ext cx="7772400" cy="1102519"/>
          </a:xfrm>
        </p:spPr>
        <p:txBody>
          <a:bodyPr/>
          <a:lstStyle>
            <a:lvl1pPr>
              <a:defRPr sz="24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059627"/>
            <a:ext cx="7344816" cy="131445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B0F0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E5092030-6898-4DA4-9F10-5C85372B00A7}" type="datetime1">
              <a:rPr lang="es-ES" smtClean="0"/>
              <a:pPr/>
              <a:t>13/07/2019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fld id="{BC27CD9C-C814-4D7E-9230-8D1C34D1498B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683568" y="3005621"/>
            <a:ext cx="7344816" cy="0"/>
          </a:xfrm>
          <a:prstGeom prst="line">
            <a:avLst/>
          </a:prstGeom>
          <a:ln>
            <a:solidFill>
              <a:srgbClr val="00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8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9" y="191962"/>
            <a:ext cx="1484939" cy="3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07C6-681A-4274-8A04-5DAA7CE6B98B}" type="datetime1">
              <a:rPr lang="es-ES" smtClean="0"/>
              <a:t>13/07/2019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9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739F-727D-4E2B-90A3-DF88CF4DA95F}" type="datetime1">
              <a:rPr lang="es-ES" smtClean="0"/>
              <a:t>13/07/2019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91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68A-A82C-45BF-B135-6A35258FF90F}" type="datetime1">
              <a:rPr lang="es-ES" smtClean="0"/>
              <a:t>13/07/2019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2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200" b="1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  <a:cs typeface="Arial" panose="020B0604020202020204" pitchFamily="34" charset="0"/>
              </a:defRPr>
            </a:lvl1pPr>
            <a:lvl2pPr>
              <a:defRPr sz="2000">
                <a:latin typeface="+mj-lt"/>
                <a:cs typeface="Arial" panose="020B0604020202020204" pitchFamily="34" charset="0"/>
              </a:defRPr>
            </a:lvl2pPr>
            <a:lvl3pPr>
              <a:defRPr sz="1800">
                <a:latin typeface="+mj-lt"/>
                <a:cs typeface="Arial" panose="020B0604020202020204" pitchFamily="34" charset="0"/>
              </a:defRPr>
            </a:lvl3pPr>
            <a:lvl4pPr>
              <a:defRPr sz="1600">
                <a:latin typeface="+mj-lt"/>
                <a:cs typeface="Arial" panose="020B0604020202020204" pitchFamily="34" charset="0"/>
              </a:defRPr>
            </a:lvl4pPr>
            <a:lvl5pPr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4E1B-6C4C-4135-A994-D2DD31A0D65E}" type="datetime1">
              <a:rPr lang="es-ES" smtClean="0"/>
              <a:t>13/07/2019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467544" y="519522"/>
            <a:ext cx="67687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9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435847"/>
            <a:ext cx="7772400" cy="1021556"/>
          </a:xfrm>
        </p:spPr>
        <p:txBody>
          <a:bodyPr anchor="t"/>
          <a:lstStyle>
            <a:lvl1pPr algn="l">
              <a:defRPr sz="3200" b="1" cap="all">
                <a:latin typeface="+mj-lt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7BCC-671C-4008-AE0D-A9CB7C9663CB}" type="datetime1">
              <a:rPr lang="es-ES" smtClean="0"/>
              <a:t>13/07/2019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7" b="14471"/>
          <a:stretch/>
        </p:blipFill>
        <p:spPr>
          <a:xfrm>
            <a:off x="0" y="573237"/>
            <a:ext cx="9144000" cy="2581443"/>
          </a:xfrm>
          <a:prstGeom prst="rect">
            <a:avLst/>
          </a:prstGeom>
        </p:spPr>
      </p:pic>
      <p:cxnSp>
        <p:nvCxnSpPr>
          <p:cNvPr id="9" name="8 Conector recto"/>
          <p:cNvCxnSpPr/>
          <p:nvPr userDrawn="1"/>
        </p:nvCxnSpPr>
        <p:spPr>
          <a:xfrm>
            <a:off x="683568" y="3867894"/>
            <a:ext cx="741682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867895"/>
            <a:ext cx="7772400" cy="369056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pic>
        <p:nvPicPr>
          <p:cNvPr id="10" name="9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9" y="191962"/>
            <a:ext cx="1484939" cy="32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7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ECD7-3343-4A59-925F-26FA1123EB9F}" type="datetime1">
              <a:rPr lang="es-ES" smtClean="0"/>
              <a:t>13/07/2019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29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F14-F284-4A3E-820E-4A4CD3F89ED0}" type="datetime1">
              <a:rPr lang="es-ES" smtClean="0"/>
              <a:t>13/07/2019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258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3665-2311-4933-8E70-675D820EC36D}" type="datetime1">
              <a:rPr lang="es-ES" smtClean="0"/>
              <a:t>13/07/2019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467544" y="519522"/>
            <a:ext cx="67687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94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29B3-FC7D-4016-B5E8-2616E016EE69}" type="datetime1">
              <a:rPr lang="es-ES" smtClean="0"/>
              <a:t>13/07/2019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467544" y="519522"/>
            <a:ext cx="676875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080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1156-9B0F-4F4A-A294-1AB6C6602AAD}" type="datetime1">
              <a:rPr lang="es-ES" smtClean="0"/>
              <a:t>13/07/2019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Copyright VIEWNEXT 2016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09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0426-B4E1-45CC-BC72-B89F88C19B48}" type="datetime1">
              <a:rPr lang="es-ES" smtClean="0"/>
              <a:t>13/07/2019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79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313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005576"/>
            <a:ext cx="8229600" cy="358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9" y="191962"/>
            <a:ext cx="1484939" cy="327560"/>
          </a:xfrm>
          <a:prstGeom prst="rect">
            <a:avLst/>
          </a:prstGeom>
        </p:spPr>
      </p:pic>
      <p:sp>
        <p:nvSpPr>
          <p:cNvPr id="10" name="9 Rectángulo"/>
          <p:cNvSpPr/>
          <p:nvPr userDrawn="1"/>
        </p:nvSpPr>
        <p:spPr>
          <a:xfrm>
            <a:off x="-1" y="4894008"/>
            <a:ext cx="9144001" cy="24949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8940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0D3CAE60-4075-4A15-9556-4663FF2EA46D}" type="datetime1">
              <a:rPr lang="es-ES" smtClean="0"/>
              <a:pPr/>
              <a:t>13/07/2019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940152" y="4894008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© Copyright VIEWNEXT 2016</a:t>
            </a: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89400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BC27CD9C-C814-4D7E-9230-8D1C34D1498B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6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s-ES" sz="2200" b="1" kern="1200" dirty="0" smtClean="0">
          <a:solidFill>
            <a:srgbClr val="00649D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smtClean="0"/>
              <a:t>Machine Learning</a:t>
            </a:r>
            <a:endParaRPr lang="es-ES" sz="400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7814"/>
            <a:ext cx="2880320" cy="1658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0"/>
            <a:ext cx="3257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16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10</a:t>
            </a:fld>
            <a:endParaRPr lang="es-ES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57200" y="1275606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 smtClean="0"/>
          </a:p>
          <a:p>
            <a:r>
              <a:rPr lang="es-ES" sz="2400" dirty="0" smtClean="0"/>
              <a:t>Clasificación</a:t>
            </a:r>
          </a:p>
          <a:p>
            <a:r>
              <a:rPr lang="es-ES" sz="2400" dirty="0" smtClean="0"/>
              <a:t>Regresión</a:t>
            </a:r>
          </a:p>
          <a:p>
            <a:r>
              <a:rPr lang="es-ES" sz="2400" dirty="0" smtClean="0"/>
              <a:t>Segmentación (</a:t>
            </a:r>
            <a:r>
              <a:rPr lang="es-ES" sz="2400" dirty="0" err="1" smtClean="0"/>
              <a:t>Clustering</a:t>
            </a:r>
            <a:r>
              <a:rPr lang="es-ES" sz="2400" dirty="0" smtClean="0"/>
              <a:t>)</a:t>
            </a:r>
          </a:p>
          <a:p>
            <a:r>
              <a:rPr lang="es-ES" sz="2400" dirty="0" smtClean="0"/>
              <a:t>Asociación</a:t>
            </a:r>
            <a:endParaRPr lang="es-ES" sz="2400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Principales categorías de ML</a:t>
            </a:r>
            <a:endParaRPr lang="es-ES" sz="3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93" y="36438"/>
            <a:ext cx="1916807" cy="47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2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431043" y="3568328"/>
            <a:ext cx="2605453" cy="247220"/>
          </a:xfrm>
        </p:spPr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67737" y="3568328"/>
            <a:ext cx="1919808" cy="247220"/>
          </a:xfrm>
        </p:spPr>
        <p:txBody>
          <a:bodyPr/>
          <a:lstStyle/>
          <a:p>
            <a:fld id="{BC27CD9C-C814-4D7E-9230-8D1C34D1498B}" type="slidenum">
              <a:rPr lang="es-ES" smtClean="0"/>
              <a:t>11</a:t>
            </a:fld>
            <a:endParaRPr lang="es-ES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467544" y="260648"/>
            <a:ext cx="8229600" cy="7269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Clasificación</a:t>
            </a:r>
            <a:endParaRPr lang="es-ES" sz="3000" dirty="0"/>
          </a:p>
        </p:txBody>
      </p:sp>
      <p:pic>
        <p:nvPicPr>
          <p:cNvPr id="5" name="Picture 2" descr="Nublado, Soleado, Sol, La Lluvia, Lluvias, Go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473" y="1536635"/>
            <a:ext cx="2408518" cy="234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Elipse"/>
          <p:cNvSpPr/>
          <p:nvPr/>
        </p:nvSpPr>
        <p:spPr>
          <a:xfrm>
            <a:off x="5745217" y="1275606"/>
            <a:ext cx="1619815" cy="585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Soleado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5889233" y="2319723"/>
            <a:ext cx="1619815" cy="585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Ventoso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5869293" y="3258640"/>
            <a:ext cx="1619815" cy="585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Lluvioso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4954298" y="4155926"/>
            <a:ext cx="1619815" cy="585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Nublado</a:t>
            </a:r>
            <a:endParaRPr lang="es-ES" dirty="0"/>
          </a:p>
        </p:txBody>
      </p:sp>
      <p:cxnSp>
        <p:nvCxnSpPr>
          <p:cNvPr id="10" name="9 Conector recto de flecha"/>
          <p:cNvCxnSpPr>
            <a:endCxn id="6" idx="2"/>
          </p:cNvCxnSpPr>
          <p:nvPr/>
        </p:nvCxnSpPr>
        <p:spPr>
          <a:xfrm flipV="1">
            <a:off x="4292991" y="1568139"/>
            <a:ext cx="1452226" cy="940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5" idx="3"/>
            <a:endCxn id="7" idx="2"/>
          </p:cNvCxnSpPr>
          <p:nvPr/>
        </p:nvCxnSpPr>
        <p:spPr>
          <a:xfrm flipV="1">
            <a:off x="4292991" y="2612256"/>
            <a:ext cx="1596242" cy="945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endCxn id="8" idx="2"/>
          </p:cNvCxnSpPr>
          <p:nvPr/>
        </p:nvCxnSpPr>
        <p:spPr>
          <a:xfrm>
            <a:off x="4292991" y="2904789"/>
            <a:ext cx="1576302" cy="646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9" idx="1"/>
          </p:cNvCxnSpPr>
          <p:nvPr/>
        </p:nvCxnSpPr>
        <p:spPr>
          <a:xfrm>
            <a:off x="4052665" y="3195634"/>
            <a:ext cx="1138849" cy="10459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539551" y="839783"/>
            <a:ext cx="60486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>
                <a:solidFill>
                  <a:srgbClr val="00B050"/>
                </a:solidFill>
                <a:latin typeface="+mn-lt"/>
                <a:cs typeface="+mn-cs"/>
              </a:rPr>
              <a:t>Objetivo</a:t>
            </a:r>
            <a:r>
              <a:rPr lang="es-ES" sz="2700" dirty="0">
                <a:latin typeface="+mn-lt"/>
                <a:cs typeface="+mn-cs"/>
              </a:rPr>
              <a:t>: </a:t>
            </a:r>
            <a:r>
              <a:rPr lang="es-ES" sz="2700" dirty="0" smtClean="0">
                <a:latin typeface="+mn-lt"/>
                <a:cs typeface="+mn-cs"/>
              </a:rPr>
              <a:t>Predecir </a:t>
            </a:r>
            <a:r>
              <a:rPr lang="es-ES" sz="2700" dirty="0">
                <a:latin typeface="+mn-lt"/>
                <a:cs typeface="+mn-cs"/>
              </a:rPr>
              <a:t>una categoría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8680"/>
            <a:ext cx="1907784" cy="47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12</a:t>
            </a:fld>
            <a:endParaRPr lang="es-ES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57200" y="1059582"/>
            <a:ext cx="8229600" cy="33932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 smtClean="0"/>
          </a:p>
          <a:p>
            <a:r>
              <a:rPr lang="es-ES" sz="2400" dirty="0" smtClean="0"/>
              <a:t>Propensión de compra</a:t>
            </a:r>
          </a:p>
          <a:p>
            <a:r>
              <a:rPr lang="es-ES" sz="2400" dirty="0" smtClean="0"/>
              <a:t>Clasificación de un tumor como benignos o malignos </a:t>
            </a:r>
            <a:r>
              <a:rPr lang="es-ES" sz="2400" dirty="0">
                <a:sym typeface="Wingdings" panose="05000000000000000000" pitchFamily="2" charset="2"/>
              </a:rPr>
              <a:t>(</a:t>
            </a:r>
            <a:r>
              <a:rPr lang="es-ES" sz="2400" dirty="0" smtClean="0">
                <a:sym typeface="Wingdings" panose="05000000000000000000" pitchFamily="2" charset="2"/>
              </a:rPr>
              <a:t>Binaria)</a:t>
            </a:r>
            <a:endParaRPr lang="es-ES" sz="2400" dirty="0" smtClean="0"/>
          </a:p>
          <a:p>
            <a:r>
              <a:rPr lang="es-ES" sz="2400" dirty="0" smtClean="0"/>
              <a:t>Determinación de riesgo (alto, medio, bajo) para una solicitud de préstamo. </a:t>
            </a:r>
          </a:p>
          <a:p>
            <a:r>
              <a:rPr lang="es-ES" sz="2400" dirty="0" smtClean="0"/>
              <a:t>Sentimiento en las redes sociales como positivo, negativo o neutro</a:t>
            </a:r>
            <a:endParaRPr lang="es-ES" sz="2400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457200" y="274638"/>
            <a:ext cx="8229600" cy="856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Otros ejemplos de clasificación</a:t>
            </a:r>
            <a:endParaRPr lang="es-ES" sz="3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217" y="63283"/>
            <a:ext cx="1700783" cy="422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87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13</a:t>
            </a:fld>
            <a:endParaRPr lang="es-ES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457200" y="274638"/>
            <a:ext cx="8229600" cy="640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Regresión</a:t>
            </a:r>
            <a:endParaRPr lang="es-ES" sz="3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1" y="915566"/>
            <a:ext cx="6480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>
                <a:solidFill>
                  <a:srgbClr val="00B050"/>
                </a:solidFill>
                <a:latin typeface="+mn-lt"/>
                <a:cs typeface="+mn-cs"/>
              </a:rPr>
              <a:t>Objetivo</a:t>
            </a:r>
            <a:r>
              <a:rPr lang="es-ES" sz="2700" dirty="0">
                <a:latin typeface="+mn-lt"/>
                <a:cs typeface="+mn-cs"/>
              </a:rPr>
              <a:t>: </a:t>
            </a:r>
            <a:r>
              <a:rPr lang="es-ES" sz="2700" dirty="0" smtClean="0">
                <a:latin typeface="+mn-lt"/>
                <a:cs typeface="+mn-cs"/>
              </a:rPr>
              <a:t>Predecir un valor numérico</a:t>
            </a:r>
            <a:endParaRPr lang="es-ES" sz="2700" dirty="0">
              <a:latin typeface="+mn-lt"/>
              <a:cs typeface="+mn-cs"/>
            </a:endParaRPr>
          </a:p>
        </p:txBody>
      </p:sp>
      <p:pic>
        <p:nvPicPr>
          <p:cNvPr id="6" name="Picture 2" descr="Stock Exchange, Alemán, Frankfurt, En Coc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63638"/>
            <a:ext cx="4200467" cy="31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54496"/>
            <a:ext cx="1772791" cy="44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6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14</a:t>
            </a:fld>
            <a:endParaRPr lang="es-ES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 smtClean="0"/>
          </a:p>
          <a:p>
            <a:r>
              <a:rPr lang="es-ES" sz="2400" dirty="0" smtClean="0"/>
              <a:t>Pronóstico de ventas</a:t>
            </a:r>
          </a:p>
          <a:p>
            <a:r>
              <a:rPr lang="es-ES" sz="2400" dirty="0" smtClean="0"/>
              <a:t>Valor de cliente a futuro</a:t>
            </a:r>
          </a:p>
          <a:p>
            <a:r>
              <a:rPr lang="es-ES" sz="2400" dirty="0" smtClean="0"/>
              <a:t>Predecir cantidad de lluvia</a:t>
            </a:r>
            <a:endParaRPr lang="es-ES" sz="2400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457200" y="274638"/>
            <a:ext cx="8229600" cy="7849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Otros ejemplos de regresión</a:t>
            </a:r>
            <a:endParaRPr lang="es-ES" sz="3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290" y="36438"/>
            <a:ext cx="1916807" cy="47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26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936422" y="3817409"/>
            <a:ext cx="2683305" cy="250550"/>
          </a:xfrm>
        </p:spPr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493604" y="3817409"/>
            <a:ext cx="1977172" cy="250550"/>
          </a:xfrm>
        </p:spPr>
        <p:txBody>
          <a:bodyPr/>
          <a:lstStyle/>
          <a:p>
            <a:fld id="{BC27CD9C-C814-4D7E-9230-8D1C34D1498B}" type="slidenum">
              <a:rPr lang="es-ES" smtClean="0"/>
              <a:t>15</a:t>
            </a:fld>
            <a:endParaRPr lang="es-ES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457200" y="274638"/>
            <a:ext cx="8229600" cy="6409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Segmentación (</a:t>
            </a:r>
            <a:r>
              <a:rPr lang="es-ES" sz="3000" dirty="0" err="1" smtClean="0"/>
              <a:t>Clustering</a:t>
            </a:r>
            <a:r>
              <a:rPr lang="es-ES" sz="3000" dirty="0" smtClean="0"/>
              <a:t>)</a:t>
            </a:r>
            <a:endParaRPr lang="es-ES" sz="3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1" y="839783"/>
            <a:ext cx="75608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>
                <a:solidFill>
                  <a:srgbClr val="00B050"/>
                </a:solidFill>
                <a:latin typeface="+mn-lt"/>
                <a:cs typeface="+mn-cs"/>
              </a:rPr>
              <a:t>Objetivo</a:t>
            </a:r>
            <a:r>
              <a:rPr lang="es-ES" sz="2700" dirty="0" smtClean="0">
                <a:latin typeface="+mn-lt"/>
                <a:cs typeface="+mn-cs"/>
              </a:rPr>
              <a:t>: Organizar en grupos homogéneos</a:t>
            </a:r>
            <a:endParaRPr lang="es-ES" sz="2700" dirty="0">
              <a:latin typeface="+mn-lt"/>
              <a:cs typeface="+mn-cs"/>
            </a:endParaRPr>
          </a:p>
        </p:txBody>
      </p:sp>
      <p:pic>
        <p:nvPicPr>
          <p:cNvPr id="6" name="Picture 2" descr="Resultado de imagen de segmentac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8177"/>
            <a:ext cx="4550739" cy="342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Elipse"/>
          <p:cNvSpPr/>
          <p:nvPr/>
        </p:nvSpPr>
        <p:spPr>
          <a:xfrm>
            <a:off x="6448014" y="3608369"/>
            <a:ext cx="1868402" cy="5929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Alto valor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6448014" y="2456241"/>
            <a:ext cx="1868402" cy="5929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</a:t>
            </a:r>
            <a:r>
              <a:rPr lang="es-ES" dirty="0" smtClean="0"/>
              <a:t>alor Medio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6448014" y="1347614"/>
            <a:ext cx="1868402" cy="59294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Poco valor</a:t>
            </a:r>
            <a:endParaRPr lang="es-ES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4254409" y="1707654"/>
            <a:ext cx="190176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5422161" y="2617139"/>
            <a:ext cx="73401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5488890" y="3877279"/>
            <a:ext cx="667286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996" y="142883"/>
            <a:ext cx="1772791" cy="44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28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16</a:t>
            </a:fld>
            <a:endParaRPr lang="es-ES"/>
          </a:p>
        </p:txBody>
      </p:sp>
      <p:sp>
        <p:nvSpPr>
          <p:cNvPr id="13" name="1 Marcador de contenido"/>
          <p:cNvSpPr txBox="1">
            <a:spLocks/>
          </p:cNvSpPr>
          <p:nvPr/>
        </p:nvSpPr>
        <p:spPr>
          <a:xfrm>
            <a:off x="457200" y="141962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dirty="0" smtClean="0"/>
          </a:p>
          <a:p>
            <a:r>
              <a:rPr lang="es-ES" sz="2400" dirty="0" smtClean="0"/>
              <a:t>Identificar áreas de similar topografía</a:t>
            </a:r>
          </a:p>
          <a:p>
            <a:endParaRPr lang="es-ES" sz="2400" dirty="0" smtClean="0"/>
          </a:p>
          <a:p>
            <a:r>
              <a:rPr lang="es-ES" sz="2400" dirty="0" smtClean="0"/>
              <a:t>Buscar tipologías de clientes</a:t>
            </a:r>
          </a:p>
          <a:p>
            <a:endParaRPr lang="es-ES" dirty="0"/>
          </a:p>
        </p:txBody>
      </p:sp>
      <p:sp>
        <p:nvSpPr>
          <p:cNvPr id="14" name="2 Título"/>
          <p:cNvSpPr txBox="1">
            <a:spLocks/>
          </p:cNvSpPr>
          <p:nvPr/>
        </p:nvSpPr>
        <p:spPr>
          <a:xfrm>
            <a:off x="457200" y="274638"/>
            <a:ext cx="8229600" cy="856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Otros ejemplos de segmentación</a:t>
            </a:r>
            <a:endParaRPr lang="es-ES" sz="3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23478"/>
            <a:ext cx="162877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6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17</a:t>
            </a:fld>
            <a:endParaRPr lang="es-ES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457200" y="274638"/>
            <a:ext cx="8229600" cy="712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Asociación</a:t>
            </a:r>
            <a:endParaRPr lang="es-ES" sz="3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1" y="1072356"/>
            <a:ext cx="7560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>
                <a:solidFill>
                  <a:srgbClr val="00B050"/>
                </a:solidFill>
                <a:latin typeface="+mn-lt"/>
                <a:cs typeface="+mn-cs"/>
              </a:rPr>
              <a:t>Objetivo</a:t>
            </a:r>
            <a:r>
              <a:rPr lang="es-ES" sz="2700" dirty="0" smtClean="0">
                <a:latin typeface="+mn-lt"/>
                <a:cs typeface="+mn-cs"/>
              </a:rPr>
              <a:t>: Identificación de eventos que ocurren juntos o en secuencia</a:t>
            </a:r>
            <a:endParaRPr lang="es-ES" sz="2700" dirty="0">
              <a:latin typeface="+mn-lt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15766"/>
            <a:ext cx="61055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26" y="39858"/>
            <a:ext cx="1911374" cy="47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20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18</a:t>
            </a:fld>
            <a:endParaRPr lang="es-ES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457200" y="274638"/>
            <a:ext cx="8229600" cy="856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Otros ejemplos de asociación</a:t>
            </a:r>
            <a:endParaRPr lang="es-ES" sz="3000" dirty="0"/>
          </a:p>
        </p:txBody>
      </p:sp>
      <p:sp>
        <p:nvSpPr>
          <p:cNvPr id="6" name="1 Marcador de contenido"/>
          <p:cNvSpPr txBox="1">
            <a:spLocks/>
          </p:cNvSpPr>
          <p:nvPr/>
        </p:nvSpPr>
        <p:spPr>
          <a:xfrm>
            <a:off x="457200" y="1059582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400" dirty="0" smtClean="0"/>
          </a:p>
          <a:p>
            <a:r>
              <a:rPr lang="es-ES" sz="2400" dirty="0" smtClean="0"/>
              <a:t>Recomendaciones de compra basado en historial de compras y navegación</a:t>
            </a:r>
          </a:p>
          <a:p>
            <a:endParaRPr lang="es-ES" sz="2400" dirty="0" smtClean="0"/>
          </a:p>
          <a:p>
            <a:r>
              <a:rPr lang="es-ES" sz="2400" dirty="0" smtClean="0"/>
              <a:t>Venta de artículos que se suelen vender juntos.</a:t>
            </a:r>
          </a:p>
          <a:p>
            <a:endParaRPr lang="es-ES" sz="2400" dirty="0" smtClean="0"/>
          </a:p>
          <a:p>
            <a:endParaRPr lang="es-E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501" y="123478"/>
            <a:ext cx="1918499" cy="47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90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4391980" y="1491630"/>
            <a:ext cx="2592288" cy="28083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691680" y="1491630"/>
            <a:ext cx="2592288" cy="28083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19</a:t>
            </a:fld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1979712" y="2427734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Clasificación</a:t>
            </a:r>
            <a:endParaRPr lang="es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1979712" y="336383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Regresión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4644008" y="2427734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Segmentación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644008" y="3363838"/>
            <a:ext cx="208823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Asociación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979712" y="1707654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Supervisado</a:t>
            </a:r>
          </a:p>
          <a:p>
            <a:r>
              <a:rPr lang="es-ES" sz="1400" dirty="0" smtClean="0">
                <a:solidFill>
                  <a:srgbClr val="0070C0"/>
                </a:solidFill>
              </a:rPr>
              <a:t>Target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644008" y="1698362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No Supervisado</a:t>
            </a:r>
          </a:p>
          <a:p>
            <a:r>
              <a:rPr lang="es-ES" sz="1400" dirty="0" smtClean="0">
                <a:solidFill>
                  <a:srgbClr val="0070C0"/>
                </a:solidFill>
              </a:rPr>
              <a:t>Sin Target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12" name="2 Título"/>
          <p:cNvSpPr txBox="1">
            <a:spLocks/>
          </p:cNvSpPr>
          <p:nvPr/>
        </p:nvSpPr>
        <p:spPr>
          <a:xfrm>
            <a:off x="457200" y="274638"/>
            <a:ext cx="8229600" cy="712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Aprendizaje supervisado y no supervisado</a:t>
            </a:r>
            <a:endParaRPr lang="es-ES" sz="30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205" y="49861"/>
            <a:ext cx="1808795" cy="44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8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2</a:t>
            </a:fld>
            <a:endParaRPr lang="es-E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6388" y="846138"/>
            <a:ext cx="4029868" cy="402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¿Qué es Machine Learning?</a:t>
            </a:r>
            <a:endParaRPr lang="es-ES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68" y="112926"/>
            <a:ext cx="162877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3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20</a:t>
            </a:fld>
            <a:endParaRPr lang="es-ES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457200" y="274638"/>
            <a:ext cx="8229600" cy="7129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Aplicaciones</a:t>
            </a:r>
          </a:p>
          <a:p>
            <a:r>
              <a:rPr lang="es-ES" sz="2000" b="0" dirty="0" smtClean="0"/>
              <a:t>Tipologías de problemas</a:t>
            </a:r>
            <a:endParaRPr lang="es-ES" sz="2000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22982"/>
            <a:ext cx="6707382" cy="375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01" y="142833"/>
            <a:ext cx="1844799" cy="45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3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21</a:t>
            </a:fld>
            <a:endParaRPr lang="es-E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7" y="123478"/>
            <a:ext cx="162877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79712" y="1594825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</a:t>
            </a:r>
          </a:p>
          <a:p>
            <a:endParaRPr lang="en-US" dirty="0"/>
          </a:p>
          <a:p>
            <a:r>
              <a:rPr lang="en-US" dirty="0" smtClean="0"/>
              <a:t>Dante Panella </a:t>
            </a:r>
          </a:p>
          <a:p>
            <a:r>
              <a:rPr lang="en-US" dirty="0" smtClean="0"/>
              <a:t>Dante.panella@neoris.com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8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3</a:t>
            </a:fld>
            <a:endParaRPr lang="es-ES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 smtClean="0"/>
          </a:p>
          <a:p>
            <a:r>
              <a:rPr lang="es-ES" sz="2400" dirty="0" smtClean="0"/>
              <a:t>Aprender de los datos</a:t>
            </a:r>
          </a:p>
          <a:p>
            <a:r>
              <a:rPr lang="es-ES" sz="2400" dirty="0" smtClean="0"/>
              <a:t>No programación explícita</a:t>
            </a:r>
          </a:p>
          <a:p>
            <a:r>
              <a:rPr lang="es-ES" sz="2400" dirty="0" smtClean="0"/>
              <a:t>Descubrimiento de patrones ocultos</a:t>
            </a:r>
          </a:p>
          <a:p>
            <a:r>
              <a:rPr lang="es-ES" sz="2400" dirty="0" smtClean="0"/>
              <a:t>Toma de decisiones basada en los datos</a:t>
            </a:r>
            <a:endParaRPr lang="es-ES" sz="2400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Machine Learning es aprendizaje automático</a:t>
            </a:r>
            <a:endParaRPr lang="es-ES" sz="3000" dirty="0"/>
          </a:p>
        </p:txBody>
      </p:sp>
      <p:pic>
        <p:nvPicPr>
          <p:cNvPr id="1026" name="Picture 2" descr="Resultado de imagen de machine learning c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339" y="1203598"/>
            <a:ext cx="3017708" cy="18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91" y="0"/>
            <a:ext cx="1904509" cy="47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6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4</a:t>
            </a:fld>
            <a:endParaRPr lang="es-ES"/>
          </a:p>
        </p:txBody>
      </p:sp>
      <p:sp>
        <p:nvSpPr>
          <p:cNvPr id="21" name="2 Título"/>
          <p:cNvSpPr txBox="1">
            <a:spLocks/>
          </p:cNvSpPr>
          <p:nvPr/>
        </p:nvSpPr>
        <p:spPr>
          <a:xfrm>
            <a:off x="457200" y="274638"/>
            <a:ext cx="8229600" cy="6409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Programación tradicional VS Machine Learning</a:t>
            </a:r>
            <a:endParaRPr lang="es-ES" sz="3000" dirty="0"/>
          </a:p>
        </p:txBody>
      </p:sp>
      <p:sp>
        <p:nvSpPr>
          <p:cNvPr id="22" name="21 Rectángulo redondeado"/>
          <p:cNvSpPr/>
          <p:nvPr/>
        </p:nvSpPr>
        <p:spPr>
          <a:xfrm>
            <a:off x="1187624" y="1713040"/>
            <a:ext cx="1368152" cy="282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23" name="22 Rectángulo redondeado"/>
          <p:cNvSpPr/>
          <p:nvPr/>
        </p:nvSpPr>
        <p:spPr>
          <a:xfrm>
            <a:off x="1187624" y="2427734"/>
            <a:ext cx="1368152" cy="2826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Programa</a:t>
            </a:r>
            <a:endParaRPr lang="es-ES" dirty="0"/>
          </a:p>
        </p:txBody>
      </p:sp>
      <p:sp>
        <p:nvSpPr>
          <p:cNvPr id="24" name="23 Rectángulo redondeado"/>
          <p:cNvSpPr/>
          <p:nvPr/>
        </p:nvSpPr>
        <p:spPr>
          <a:xfrm>
            <a:off x="1187624" y="3733171"/>
            <a:ext cx="1368152" cy="28264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25" name="24 Rectángulo redondeado"/>
          <p:cNvSpPr/>
          <p:nvPr/>
        </p:nvSpPr>
        <p:spPr>
          <a:xfrm>
            <a:off x="1187624" y="4371950"/>
            <a:ext cx="1368152" cy="2826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Resultado</a:t>
            </a:r>
          </a:p>
        </p:txBody>
      </p:sp>
      <p:sp>
        <p:nvSpPr>
          <p:cNvPr id="26" name="25 Rectángulo redondeado"/>
          <p:cNvSpPr/>
          <p:nvPr/>
        </p:nvSpPr>
        <p:spPr>
          <a:xfrm>
            <a:off x="3491880" y="2055586"/>
            <a:ext cx="1800200" cy="44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Computadora</a:t>
            </a:r>
            <a:endParaRPr lang="es-ES" dirty="0"/>
          </a:p>
        </p:txBody>
      </p:sp>
      <p:sp>
        <p:nvSpPr>
          <p:cNvPr id="27" name="26 Rectángulo redondeado"/>
          <p:cNvSpPr/>
          <p:nvPr/>
        </p:nvSpPr>
        <p:spPr>
          <a:xfrm>
            <a:off x="3491880" y="4021202"/>
            <a:ext cx="1800200" cy="444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Computadora</a:t>
            </a:r>
            <a:endParaRPr lang="es-ES" dirty="0"/>
          </a:p>
        </p:txBody>
      </p:sp>
      <p:sp>
        <p:nvSpPr>
          <p:cNvPr id="28" name="27 Rectángulo redondeado"/>
          <p:cNvSpPr/>
          <p:nvPr/>
        </p:nvSpPr>
        <p:spPr>
          <a:xfrm>
            <a:off x="6372200" y="2139702"/>
            <a:ext cx="1368152" cy="28264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Resultado</a:t>
            </a:r>
            <a:endParaRPr lang="es-ES" dirty="0"/>
          </a:p>
        </p:txBody>
      </p:sp>
      <p:sp>
        <p:nvSpPr>
          <p:cNvPr id="29" name="28 Rectángulo redondeado"/>
          <p:cNvSpPr/>
          <p:nvPr/>
        </p:nvSpPr>
        <p:spPr>
          <a:xfrm>
            <a:off x="6372200" y="4105318"/>
            <a:ext cx="1368152" cy="28264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Programa</a:t>
            </a:r>
            <a:endParaRPr lang="es-ES" dirty="0"/>
          </a:p>
        </p:txBody>
      </p:sp>
      <p:cxnSp>
        <p:nvCxnSpPr>
          <p:cNvPr id="30" name="29 Conector recto de flecha"/>
          <p:cNvCxnSpPr>
            <a:stCxn id="22" idx="3"/>
            <a:endCxn id="26" idx="1"/>
          </p:cNvCxnSpPr>
          <p:nvPr/>
        </p:nvCxnSpPr>
        <p:spPr>
          <a:xfrm>
            <a:off x="2555776" y="1854363"/>
            <a:ext cx="936104" cy="4233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23" idx="3"/>
            <a:endCxn id="26" idx="1"/>
          </p:cNvCxnSpPr>
          <p:nvPr/>
        </p:nvCxnSpPr>
        <p:spPr>
          <a:xfrm flipV="1">
            <a:off x="2555776" y="2277664"/>
            <a:ext cx="936104" cy="291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4" idx="3"/>
            <a:endCxn id="27" idx="1"/>
          </p:cNvCxnSpPr>
          <p:nvPr/>
        </p:nvCxnSpPr>
        <p:spPr>
          <a:xfrm>
            <a:off x="2555776" y="3874494"/>
            <a:ext cx="936104" cy="3687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27" idx="1"/>
          </p:cNvCxnSpPr>
          <p:nvPr/>
        </p:nvCxnSpPr>
        <p:spPr>
          <a:xfrm flipV="1">
            <a:off x="2555776" y="4243280"/>
            <a:ext cx="936104" cy="291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 de flecha"/>
          <p:cNvCxnSpPr>
            <a:stCxn id="26" idx="3"/>
            <a:endCxn id="28" idx="1"/>
          </p:cNvCxnSpPr>
          <p:nvPr/>
        </p:nvCxnSpPr>
        <p:spPr>
          <a:xfrm>
            <a:off x="5292080" y="2277664"/>
            <a:ext cx="1080120" cy="33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27" idx="3"/>
            <a:endCxn id="29" idx="1"/>
          </p:cNvCxnSpPr>
          <p:nvPr/>
        </p:nvCxnSpPr>
        <p:spPr>
          <a:xfrm>
            <a:off x="5292080" y="4243280"/>
            <a:ext cx="1080120" cy="33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899592" y="3219822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smtClean="0"/>
              <a:t>Machine Learning</a:t>
            </a:r>
            <a:endParaRPr lang="es-ES" b="1" u="sng" dirty="0"/>
          </a:p>
        </p:txBody>
      </p:sp>
      <p:sp>
        <p:nvSpPr>
          <p:cNvPr id="37" name="36 CuadroTexto"/>
          <p:cNvSpPr txBox="1"/>
          <p:nvPr/>
        </p:nvSpPr>
        <p:spPr>
          <a:xfrm>
            <a:off x="927370" y="1047474"/>
            <a:ext cx="25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u="sng" dirty="0" smtClean="0"/>
              <a:t>Programación tradicional</a:t>
            </a:r>
            <a:endParaRPr lang="es-ES" b="1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193" y="0"/>
            <a:ext cx="1916807" cy="47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1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5</a:t>
            </a:fld>
            <a:endParaRPr lang="es-ES"/>
          </a:p>
        </p:txBody>
      </p:sp>
      <p:sp>
        <p:nvSpPr>
          <p:cNvPr id="21" name="2 Título"/>
          <p:cNvSpPr txBox="1">
            <a:spLocks/>
          </p:cNvSpPr>
          <p:nvPr/>
        </p:nvSpPr>
        <p:spPr>
          <a:xfrm>
            <a:off x="457200" y="274638"/>
            <a:ext cx="8229600" cy="6409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Programación tradicional VS Machine Learning</a:t>
            </a:r>
            <a:endParaRPr lang="es-ES" sz="3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907704" y="141962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u="sng" dirty="0" smtClean="0"/>
              <a:t>Un ejemplo</a:t>
            </a:r>
            <a:r>
              <a:rPr lang="es-ES" sz="2400" dirty="0" smtClean="0"/>
              <a:t>: </a:t>
            </a:r>
          </a:p>
          <a:p>
            <a:pPr algn="ctr"/>
            <a:endParaRPr lang="es-ES" sz="2400" dirty="0" smtClean="0"/>
          </a:p>
          <a:p>
            <a:pPr algn="ctr"/>
            <a:r>
              <a:rPr lang="es-ES" sz="2400" dirty="0" smtClean="0"/>
              <a:t>el SPAM</a:t>
            </a:r>
            <a:endParaRPr lang="es-E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0"/>
            <a:ext cx="1835696" cy="45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96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6</a:t>
            </a:fld>
            <a:endParaRPr lang="es-ES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Multidisciplinar</a:t>
            </a:r>
            <a:endParaRPr lang="es-ES" sz="3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491630"/>
            <a:ext cx="35623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70" y="34781"/>
            <a:ext cx="1988815" cy="49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90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7</a:t>
            </a:fld>
            <a:endParaRPr lang="es-ES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Ejemplo de aplicación</a:t>
            </a:r>
            <a:endParaRPr lang="es-ES" sz="3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971600" y="915566"/>
            <a:ext cx="7416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>
                <a:latin typeface="+mn-lt"/>
                <a:cs typeface="+mn-cs"/>
              </a:rPr>
              <a:t>Detección de fraude en tarjetas de crédito</a:t>
            </a:r>
          </a:p>
        </p:txBody>
      </p:sp>
      <p:pic>
        <p:nvPicPr>
          <p:cNvPr id="6" name="Picture 4" descr="Tarjeta De Crédito, Pago, Dinero, Compras, De Plás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69" y="1563638"/>
            <a:ext cx="4564004" cy="321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00" y="8469"/>
            <a:ext cx="2201100" cy="54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00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8</a:t>
            </a:fld>
            <a:endParaRPr lang="es-ES"/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Ejemplo de aplicación</a:t>
            </a:r>
            <a:endParaRPr lang="es-ES" sz="3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971600" y="843558"/>
            <a:ext cx="74168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700" u="sng" dirty="0" smtClean="0">
                <a:latin typeface="+mn-lt"/>
                <a:cs typeface="+mn-cs"/>
              </a:rPr>
              <a:t>Recomendaciones de compra</a:t>
            </a:r>
            <a:endParaRPr lang="es-ES" sz="2700" u="sng" dirty="0">
              <a:latin typeface="+mn-lt"/>
              <a:cs typeface="+mn-cs"/>
            </a:endParaRPr>
          </a:p>
        </p:txBody>
      </p:sp>
      <p:pic>
        <p:nvPicPr>
          <p:cNvPr id="6" name="Picture 2" descr="Resultado de imagen de recommendation e-comme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037" y="1491630"/>
            <a:ext cx="4904259" cy="3359418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424" y="63153"/>
            <a:ext cx="1916807" cy="47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6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Copyright VIEWNEXT 2016</a:t>
            </a:r>
            <a:endParaRPr lang="en-US" dirty="0" smtClean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CD9C-C814-4D7E-9230-8D1C34D1498B}" type="slidenum">
              <a:rPr lang="es-ES" smtClean="0"/>
              <a:t>9</a:t>
            </a:fld>
            <a:endParaRPr lang="es-ES"/>
          </a:p>
        </p:txBody>
      </p:sp>
      <p:sp>
        <p:nvSpPr>
          <p:cNvPr id="4" name="1 Marcador de contenido"/>
          <p:cNvSpPr txBox="1">
            <a:spLocks/>
          </p:cNvSpPr>
          <p:nvPr/>
        </p:nvSpPr>
        <p:spPr>
          <a:xfrm>
            <a:off x="457200" y="1070123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400" dirty="0" smtClean="0"/>
          </a:p>
          <a:p>
            <a:r>
              <a:rPr lang="es-ES" sz="2400" dirty="0" smtClean="0"/>
              <a:t>Anuncios orientados en aplicaciones móviles</a:t>
            </a:r>
          </a:p>
          <a:p>
            <a:r>
              <a:rPr lang="es-ES" sz="2400" dirty="0" smtClean="0"/>
              <a:t>Análisis de sentimiento en las redes sociales</a:t>
            </a:r>
          </a:p>
          <a:p>
            <a:r>
              <a:rPr lang="es-ES" sz="2400" dirty="0" smtClean="0"/>
              <a:t>Monitorización climática para detectar patrones estacionales</a:t>
            </a:r>
          </a:p>
          <a:p>
            <a:r>
              <a:rPr lang="es-ES" sz="2400" dirty="0" smtClean="0"/>
              <a:t>Detección de patrones en la lucha contra el crimen</a:t>
            </a:r>
          </a:p>
          <a:p>
            <a:r>
              <a:rPr lang="es-ES" sz="2400" dirty="0" smtClean="0"/>
              <a:t>Aplicación en sanidad</a:t>
            </a:r>
            <a:endParaRPr lang="es-ES" sz="2400" dirty="0"/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457200" y="274638"/>
            <a:ext cx="8229600" cy="856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es-ES" sz="2200" b="1" kern="1200" dirty="0" smtClean="0">
                <a:solidFill>
                  <a:srgbClr val="00649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sz="3000" dirty="0" smtClean="0"/>
              <a:t>Otros ejemplos de aplicación</a:t>
            </a:r>
            <a:endParaRPr lang="es-ES" sz="3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77" y="18541"/>
            <a:ext cx="2060823" cy="51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74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VIEWNEXT">
      <a:dk1>
        <a:sysClr val="windowText" lastClr="000000"/>
      </a:dk1>
      <a:lt1>
        <a:sysClr val="window" lastClr="FFFFFF"/>
      </a:lt1>
      <a:dk2>
        <a:srgbClr val="00649D"/>
      </a:dk2>
      <a:lt2>
        <a:srgbClr val="00B0DA"/>
      </a:lt2>
      <a:accent1>
        <a:srgbClr val="1F497D"/>
      </a:accent1>
      <a:accent2>
        <a:srgbClr val="00B0DA"/>
      </a:accent2>
      <a:accent3>
        <a:srgbClr val="9C9E9F"/>
      </a:accent3>
      <a:accent4>
        <a:srgbClr val="FFFFFF"/>
      </a:accent4>
      <a:accent5>
        <a:srgbClr val="4BACC6"/>
      </a:accent5>
      <a:accent6>
        <a:srgbClr val="BFBFB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1524</TotalTime>
  <Words>391</Words>
  <Application>Microsoft Office PowerPoint</Application>
  <PresentationFormat>On-screen Show (16:9)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de Office</vt:lpstr>
      <vt:lpstr>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Ingeniería de Software Avanzado S.A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0004366</dc:creator>
  <cp:lastModifiedBy>Dante Panella</cp:lastModifiedBy>
  <cp:revision>103</cp:revision>
  <cp:lastPrinted>2017-02-22T22:36:58Z</cp:lastPrinted>
  <dcterms:created xsi:type="dcterms:W3CDTF">2016-01-07T10:39:42Z</dcterms:created>
  <dcterms:modified xsi:type="dcterms:W3CDTF">2019-07-13T11:21:48Z</dcterms:modified>
</cp:coreProperties>
</file>