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Montserrat Light"/>
      <p:regular r:id="rId29"/>
      <p:bold r:id="rId30"/>
      <p:italic r:id="rId31"/>
      <p:boldItalic r:id="rId32"/>
    </p:embeddedFont>
    <p:embeddedFont>
      <p:font typeface="DM Serif Display"/>
      <p:regular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italic.fntdata"/><Relationship Id="rId30" Type="http://schemas.openxmlformats.org/officeDocument/2006/relationships/font" Target="fonts/MontserratLight-bold.fntdata"/><Relationship Id="rId11" Type="http://schemas.openxmlformats.org/officeDocument/2006/relationships/slide" Target="slides/slide7.xml"/><Relationship Id="rId33" Type="http://schemas.openxmlformats.org/officeDocument/2006/relationships/font" Target="fonts/DMSerifDisplay-regular.fntdata"/><Relationship Id="rId10" Type="http://schemas.openxmlformats.org/officeDocument/2006/relationships/slide" Target="slides/slide6.xml"/><Relationship Id="rId32" Type="http://schemas.openxmlformats.org/officeDocument/2006/relationships/font" Target="fonts/MontserratLight-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DMSerifDisplay-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37d7c87e2_2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37d7c87e2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37d7c87e2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37d7c87e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37d7c87e2_3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37d7c87e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37d7c87e2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37d7c87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1188725" y="2380200"/>
            <a:ext cx="6766500" cy="16857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ccent">
  <p:cSld name="BLANK_3">
    <p:bg>
      <p:bgPr>
        <a:gradFill>
          <a:gsLst>
            <a:gs pos="0">
              <a:schemeClr val="accent5"/>
            </a:gs>
            <a:gs pos="50000">
              <a:schemeClr val="accent5"/>
            </a:gs>
            <a:gs pos="100000">
              <a:schemeClr val="accent6"/>
            </a:gs>
          </a:gsLst>
          <a:lin ang="1680027" scaled="0"/>
        </a:gradFill>
      </p:bgPr>
    </p:bg>
    <p:spTree>
      <p:nvGrpSpPr>
        <p:cNvPr id="50" name="Shape 50"/>
        <p:cNvGrpSpPr/>
        <p:nvPr/>
      </p:nvGrpSpPr>
      <p:grpSpPr>
        <a:xfrm>
          <a:off x="0" y="0"/>
          <a:ext cx="0" cy="0"/>
          <a:chOff x="0" y="0"/>
          <a:chExt cx="0" cy="0"/>
        </a:xfrm>
      </p:grpSpPr>
      <p:sp>
        <p:nvSpPr>
          <p:cNvPr id="51" name="Google Shape;51;p11"/>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White">
  <p:cSld name="BLANK_2">
    <p:bg>
      <p:bgPr>
        <a:gradFill>
          <a:gsLst>
            <a:gs pos="0">
              <a:schemeClr val="lt2"/>
            </a:gs>
            <a:gs pos="50000">
              <a:schemeClr val="lt1"/>
            </a:gs>
            <a:gs pos="100000">
              <a:schemeClr val="lt1"/>
            </a:gs>
          </a:gsLst>
          <a:lin ang="1680027" scaled="0"/>
        </a:gradFill>
      </p:bgPr>
    </p:bg>
    <p:spTree>
      <p:nvGrpSpPr>
        <p:cNvPr id="53" name="Shape 53"/>
        <p:cNvGrpSpPr/>
        <p:nvPr/>
      </p:nvGrpSpPr>
      <p:grpSpPr>
        <a:xfrm>
          <a:off x="0" y="0"/>
          <a:ext cx="0" cy="0"/>
          <a:chOff x="0" y="0"/>
          <a:chExt cx="0" cy="0"/>
        </a:xfrm>
      </p:grpSpPr>
      <p:sp>
        <p:nvSpPr>
          <p:cNvPr id="54" name="Google Shape;54;p1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2">
  <p:cSld name="BLANK_1">
    <p:spTree>
      <p:nvGrpSpPr>
        <p:cNvPr id="56" name="Shape 56"/>
        <p:cNvGrpSpPr/>
        <p:nvPr/>
      </p:nvGrpSpPr>
      <p:grpSpPr>
        <a:xfrm>
          <a:off x="0" y="0"/>
          <a:ext cx="0" cy="0"/>
          <a:chOff x="0" y="0"/>
          <a:chExt cx="0" cy="0"/>
        </a:xfrm>
      </p:grpSpPr>
      <p:sp>
        <p:nvSpPr>
          <p:cNvPr id="57" name="Google Shape;57;p1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3">
  <p:cSld name="BLANK_1_1">
    <p:spTree>
      <p:nvGrpSpPr>
        <p:cNvPr id="59" name="Shape 59"/>
        <p:cNvGrpSpPr/>
        <p:nvPr/>
      </p:nvGrpSpPr>
      <p:grpSpPr>
        <a:xfrm>
          <a:off x="0" y="0"/>
          <a:ext cx="0" cy="0"/>
          <a:chOff x="0" y="0"/>
          <a:chExt cx="0" cy="0"/>
        </a:xfrm>
      </p:grpSpPr>
      <p:sp>
        <p:nvSpPr>
          <p:cNvPr id="60" name="Google Shape;60;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p:nvPr/>
        </p:nvSpPr>
        <p:spPr>
          <a:xfrm flipH="1" rot="5400000">
            <a:off x="-248212"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_1">
    <p:bg>
      <p:bgPr>
        <a:solidFill>
          <a:schemeClr val="dk1"/>
        </a:solidFill>
      </p:bgPr>
    </p:bg>
    <p:spTree>
      <p:nvGrpSpPr>
        <p:cNvPr id="62" name="Shape 62"/>
        <p:cNvGrpSpPr/>
        <p:nvPr/>
      </p:nvGrpSpPr>
      <p:grpSpPr>
        <a:xfrm>
          <a:off x="0" y="0"/>
          <a:ext cx="0" cy="0"/>
          <a:chOff x="0" y="0"/>
          <a:chExt cx="0" cy="0"/>
        </a:xfrm>
      </p:grpSpPr>
      <p:sp>
        <p:nvSpPr>
          <p:cNvPr id="63" name="Google Shape;63;p15"/>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1188725" y="2378350"/>
            <a:ext cx="6766500" cy="13050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1188725" y="3780303"/>
            <a:ext cx="6766500" cy="2856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4"/>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lvl1pPr indent="-457200" lvl="0" marL="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indent="-457200" lvl="1" marL="9144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indent="-457200" lvl="2" marL="13716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indent="-457200" lvl="3" marL="18288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indent="-457200" lvl="4" marL="22860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indent="-457200" lvl="5" marL="2743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indent="-457200" lvl="6" marL="32004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indent="-457200" lvl="7" marL="36576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indent="-457200" lvl="8" marL="41148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p:txBody>
      </p:sp>
      <p:sp>
        <p:nvSpPr>
          <p:cNvPr id="19" name="Google Shape;19;p4"/>
          <p:cNvSpPr txBox="1"/>
          <p:nvPr/>
        </p:nvSpPr>
        <p:spPr>
          <a:xfrm>
            <a:off x="755988" y="1181777"/>
            <a:ext cx="463200" cy="68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4" name="Google Shape;24;p5"/>
          <p:cNvSpPr txBox="1"/>
          <p:nvPr>
            <p:ph idx="1" type="body"/>
          </p:nvPr>
        </p:nvSpPr>
        <p:spPr>
          <a:xfrm>
            <a:off x="1188725" y="2851925"/>
            <a:ext cx="6766500" cy="15675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indent="-330200" lvl="1" marL="9144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indent="-330200" lvl="2" marL="13716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indent="-330200" lvl="3" marL="18288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indent="-330200" lvl="4" marL="22860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indent="-330200" lvl="5" marL="2743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indent="-330200" lvl="6" marL="32004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indent="-330200" lvl="7" marL="36576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indent="-330200" lvl="8" marL="41148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p:txBody>
      </p:sp>
      <p:sp>
        <p:nvSpPr>
          <p:cNvPr id="25" name="Google Shape;25;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6"/>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9" name="Google Shape;29;p6"/>
          <p:cNvSpPr txBox="1"/>
          <p:nvPr>
            <p:ph idx="1" type="body"/>
          </p:nvPr>
        </p:nvSpPr>
        <p:spPr>
          <a:xfrm>
            <a:off x="1188725" y="2851925"/>
            <a:ext cx="3183600" cy="15675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0" name="Google Shape;30;p6"/>
          <p:cNvSpPr txBox="1"/>
          <p:nvPr>
            <p:ph idx="2" type="body"/>
          </p:nvPr>
        </p:nvSpPr>
        <p:spPr>
          <a:xfrm>
            <a:off x="4771764" y="2851925"/>
            <a:ext cx="3183600" cy="15675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1" name="Google Shape;31;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7"/>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35" name="Google Shape;35;p7"/>
          <p:cNvSpPr txBox="1"/>
          <p:nvPr>
            <p:ph idx="1" type="body"/>
          </p:nvPr>
        </p:nvSpPr>
        <p:spPr>
          <a:xfrm>
            <a:off x="1188725"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2" type="body"/>
          </p:nvPr>
        </p:nvSpPr>
        <p:spPr>
          <a:xfrm>
            <a:off x="3524053"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3" type="body"/>
          </p:nvPr>
        </p:nvSpPr>
        <p:spPr>
          <a:xfrm>
            <a:off x="5859380"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8"/>
          <p:cNvSpPr txBox="1"/>
          <p:nvPr>
            <p:ph type="title"/>
          </p:nvPr>
        </p:nvSpPr>
        <p:spPr>
          <a:xfrm>
            <a:off x="1188725" y="1048275"/>
            <a:ext cx="6766500" cy="4785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2" name="Google Shape;42;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9"/>
          <p:cNvSpPr txBox="1"/>
          <p:nvPr>
            <p:ph idx="1" type="body"/>
          </p:nvPr>
        </p:nvSpPr>
        <p:spPr>
          <a:xfrm>
            <a:off x="1188725" y="4101500"/>
            <a:ext cx="6766500" cy="3936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600"/>
              <a:buNone/>
              <a:defRPr/>
            </a:lvl1pPr>
          </a:lstStyle>
          <a:p/>
        </p:txBody>
      </p:sp>
      <p:sp>
        <p:nvSpPr>
          <p:cNvPr id="46" name="Google Shape;46;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1" type="blank">
  <p:cSld name="BLANK">
    <p:spTree>
      <p:nvGrpSpPr>
        <p:cNvPr id="47" name="Shape 47"/>
        <p:cNvGrpSpPr/>
        <p:nvPr/>
      </p:nvGrpSpPr>
      <p:grpSpPr>
        <a:xfrm>
          <a:off x="0" y="0"/>
          <a:ext cx="0" cy="0"/>
          <a:chOff x="0" y="0"/>
          <a:chExt cx="0" cy="0"/>
        </a:xfrm>
      </p:grpSpPr>
      <p:sp>
        <p:nvSpPr>
          <p:cNvPr id="48" name="Google Shape;48;p10"/>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50000">
              <a:schemeClr val="accent1"/>
            </a:gs>
            <a:gs pos="100000">
              <a:schemeClr val="accent2"/>
            </a:gs>
          </a:gsLst>
          <a:lin ang="1680027"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indent="-330200" lvl="1" marL="9144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indent="-330200" lvl="2" marL="13716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indent="-330200" lvl="3" marL="18288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indent="-330200" lvl="4" marL="22860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indent="-330200" lvl="5" marL="2743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indent="-330200" lvl="6" marL="32004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indent="-330200" lvl="7" marL="36576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indent="-330200" lvl="8" marL="41148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2"/>
                </a:solidFill>
                <a:latin typeface="DM Serif Display"/>
                <a:ea typeface="DM Serif Display"/>
                <a:cs typeface="DM Serif Display"/>
                <a:sym typeface="DM Serif Display"/>
              </a:defRPr>
            </a:lvl1pPr>
            <a:lvl2pPr lvl="1" rtl="0" algn="r">
              <a:buNone/>
              <a:defRPr sz="1300">
                <a:solidFill>
                  <a:schemeClr val="dk2"/>
                </a:solidFill>
                <a:latin typeface="DM Serif Display"/>
                <a:ea typeface="DM Serif Display"/>
                <a:cs typeface="DM Serif Display"/>
                <a:sym typeface="DM Serif Display"/>
              </a:defRPr>
            </a:lvl2pPr>
            <a:lvl3pPr lvl="2" rtl="0" algn="r">
              <a:buNone/>
              <a:defRPr sz="1300">
                <a:solidFill>
                  <a:schemeClr val="dk2"/>
                </a:solidFill>
                <a:latin typeface="DM Serif Display"/>
                <a:ea typeface="DM Serif Display"/>
                <a:cs typeface="DM Serif Display"/>
                <a:sym typeface="DM Serif Display"/>
              </a:defRPr>
            </a:lvl3pPr>
            <a:lvl4pPr lvl="3" rtl="0" algn="r">
              <a:buNone/>
              <a:defRPr sz="1300">
                <a:solidFill>
                  <a:schemeClr val="dk2"/>
                </a:solidFill>
                <a:latin typeface="DM Serif Display"/>
                <a:ea typeface="DM Serif Display"/>
                <a:cs typeface="DM Serif Display"/>
                <a:sym typeface="DM Serif Display"/>
              </a:defRPr>
            </a:lvl4pPr>
            <a:lvl5pPr lvl="4" rtl="0" algn="r">
              <a:buNone/>
              <a:defRPr sz="1300">
                <a:solidFill>
                  <a:schemeClr val="dk2"/>
                </a:solidFill>
                <a:latin typeface="DM Serif Display"/>
                <a:ea typeface="DM Serif Display"/>
                <a:cs typeface="DM Serif Display"/>
                <a:sym typeface="DM Serif Display"/>
              </a:defRPr>
            </a:lvl5pPr>
            <a:lvl6pPr lvl="5" rtl="0" algn="r">
              <a:buNone/>
              <a:defRPr sz="1300">
                <a:solidFill>
                  <a:schemeClr val="dk2"/>
                </a:solidFill>
                <a:latin typeface="DM Serif Display"/>
                <a:ea typeface="DM Serif Display"/>
                <a:cs typeface="DM Serif Display"/>
                <a:sym typeface="DM Serif Display"/>
              </a:defRPr>
            </a:lvl6pPr>
            <a:lvl7pPr lvl="6" rtl="0" algn="r">
              <a:buNone/>
              <a:defRPr sz="1300">
                <a:solidFill>
                  <a:schemeClr val="dk2"/>
                </a:solidFill>
                <a:latin typeface="DM Serif Display"/>
                <a:ea typeface="DM Serif Display"/>
                <a:cs typeface="DM Serif Display"/>
                <a:sym typeface="DM Serif Display"/>
              </a:defRPr>
            </a:lvl7pPr>
            <a:lvl8pPr lvl="7" rtl="0" algn="r">
              <a:buNone/>
              <a:defRPr sz="1300">
                <a:solidFill>
                  <a:schemeClr val="dk2"/>
                </a:solidFill>
                <a:latin typeface="DM Serif Display"/>
                <a:ea typeface="DM Serif Display"/>
                <a:cs typeface="DM Serif Display"/>
                <a:sym typeface="DM Serif Display"/>
              </a:defRPr>
            </a:lvl8pPr>
            <a:lvl9pPr lvl="8" rtl="0" algn="r">
              <a:buNone/>
              <a:defRPr sz="1300">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en.wikipedia.org/wiki/Compartmental_models_in_epidemiology#The_SEIR_mode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github.com/quasayush/EY-Techathon.git" TargetMode="External"/><Relationship Id="rId4" Type="http://schemas.openxmlformats.org/officeDocument/2006/relationships/hyperlink" Target="https://censusindia.gov.in/2011census/" TargetMode="External"/><Relationship Id="rId9" Type="http://schemas.openxmlformats.org/officeDocument/2006/relationships/hyperlink" Target="https://doi.org/10.1186/s13104-020-05192-1" TargetMode="External"/><Relationship Id="rId5" Type="http://schemas.openxmlformats.org/officeDocument/2006/relationships/hyperlink" Target="https://meet.google.com/linkredirect?authuser=0&amp;dest=https%3A%2F%2Fwww.indiastat.com%2Ftable%2Fagriculture-data%2F2%2Fcold-storages%2F32430%2F1230615%2Fdata.aspx" TargetMode="External"/><Relationship Id="rId6" Type="http://schemas.openxmlformats.org/officeDocument/2006/relationships/hyperlink" Target="https://data.world/inderz/india-district-level-school-report-card" TargetMode="External"/><Relationship Id="rId7" Type="http://schemas.openxmlformats.org/officeDocument/2006/relationships/hyperlink" Target="https://www.thelancet.com/journals/langlo/article/PIIS2214-109X(18)30409-1/fulltext#:~:text=COPD%20and%20asthma%20were%20responsible,0%E2%80%934%C2%B74)." TargetMode="External"/><Relationship Id="rId8" Type="http://schemas.openxmlformats.org/officeDocument/2006/relationships/hyperlink" Target="https://doi.org/10.1186/s13104-020-0519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ctrTitle"/>
          </p:nvPr>
        </p:nvSpPr>
        <p:spPr>
          <a:xfrm>
            <a:off x="1188725" y="2380200"/>
            <a:ext cx="6766500" cy="1685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EY </a:t>
            </a:r>
            <a:r>
              <a:rPr lang="en">
                <a:solidFill>
                  <a:srgbClr val="E69138"/>
                </a:solidFill>
              </a:rPr>
              <a:t>Techathon</a:t>
            </a:r>
            <a:r>
              <a:rPr lang="en"/>
              <a:t> 2021: </a:t>
            </a:r>
            <a:r>
              <a:rPr lang="en" sz="4100"/>
              <a:t>#iSolve4aBillionChallenge</a:t>
            </a:r>
            <a:endParaRPr sz="4100"/>
          </a:p>
          <a:p>
            <a:pPr indent="0" lvl="0" marL="0" rtl="0" algn="l">
              <a:spcBef>
                <a:spcPts val="0"/>
              </a:spcBef>
              <a:spcAft>
                <a:spcPts val="0"/>
              </a:spcAft>
              <a:buNone/>
            </a:pPr>
            <a:r>
              <a:t/>
            </a:r>
            <a:endParaRPr sz="4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4294967295" type="title"/>
          </p:nvPr>
        </p:nvSpPr>
        <p:spPr>
          <a:xfrm>
            <a:off x="625800" y="382575"/>
            <a:ext cx="7892400" cy="85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solidFill>
                  <a:srgbClr val="E69138"/>
                </a:solidFill>
              </a:rPr>
              <a:t>Ranking</a:t>
            </a:r>
            <a:r>
              <a:rPr lang="en" sz="3600"/>
              <a:t> Algorithm</a:t>
            </a:r>
            <a:endParaRPr sz="3600"/>
          </a:p>
        </p:txBody>
      </p:sp>
      <p:sp>
        <p:nvSpPr>
          <p:cNvPr id="151" name="Google Shape;151;p25"/>
          <p:cNvSpPr txBox="1"/>
          <p:nvPr>
            <p:ph idx="4294967295" type="body"/>
          </p:nvPr>
        </p:nvSpPr>
        <p:spPr>
          <a:xfrm>
            <a:off x="729900" y="1319150"/>
            <a:ext cx="7684200" cy="3642600"/>
          </a:xfrm>
          <a:prstGeom prst="rect">
            <a:avLst/>
          </a:prstGeom>
        </p:spPr>
        <p:txBody>
          <a:bodyPr anchorCtr="0" anchor="t" bIns="0" lIns="0" spcFirstLastPara="1" rIns="0" wrap="square" tIns="0">
            <a:noAutofit/>
          </a:bodyPr>
          <a:lstStyle/>
          <a:p>
            <a:pPr indent="-330200" lvl="0" marL="457200" rtl="0" algn="just">
              <a:lnSpc>
                <a:spcPct val="150000"/>
              </a:lnSpc>
              <a:spcBef>
                <a:spcPts val="600"/>
              </a:spcBef>
              <a:spcAft>
                <a:spcPts val="0"/>
              </a:spcAft>
              <a:buSzPts val="1600"/>
              <a:buChar char="❏"/>
            </a:pPr>
            <a:r>
              <a:rPr lang="en"/>
              <a:t>Using </a:t>
            </a:r>
            <a:r>
              <a:rPr b="1" lang="en" u="sng">
                <a:solidFill>
                  <a:srgbClr val="FFFFFF"/>
                </a:solidFill>
                <a:latin typeface="Montserrat"/>
                <a:ea typeface="Montserrat"/>
                <a:cs typeface="Montserrat"/>
                <a:sym typeface="Montserrat"/>
                <a:hlinkClick r:id="rId3">
                  <a:extLst>
                    <a:ext uri="{A12FA001-AC4F-418D-AE19-62706E023703}">
                      <ahyp:hlinkClr val="tx"/>
                    </a:ext>
                  </a:extLst>
                </a:hlinkClick>
              </a:rPr>
              <a:t>SEIR</a:t>
            </a:r>
            <a:r>
              <a:rPr b="1" lang="en">
                <a:solidFill>
                  <a:srgbClr val="FFFFFF"/>
                </a:solidFill>
                <a:latin typeface="Montserrat"/>
                <a:ea typeface="Montserrat"/>
                <a:cs typeface="Montserrat"/>
                <a:sym typeface="Montserrat"/>
              </a:rPr>
              <a:t> </a:t>
            </a:r>
            <a:r>
              <a:rPr lang="en">
                <a:solidFill>
                  <a:srgbClr val="FFFFFF"/>
                </a:solidFill>
                <a:latin typeface="Montserrat"/>
                <a:ea typeface="Montserrat"/>
                <a:cs typeface="Montserrat"/>
                <a:sym typeface="Montserrat"/>
              </a:rPr>
              <a:t>(</a:t>
            </a:r>
            <a:r>
              <a:rPr b="1" lang="en">
                <a:solidFill>
                  <a:srgbClr val="FFFFFF"/>
                </a:solidFill>
                <a:latin typeface="Montserrat"/>
                <a:ea typeface="Montserrat"/>
                <a:cs typeface="Montserrat"/>
                <a:sym typeface="Montserrat"/>
              </a:rPr>
              <a:t>S</a:t>
            </a:r>
            <a:r>
              <a:rPr lang="en">
                <a:solidFill>
                  <a:srgbClr val="FFFFFF"/>
                </a:solidFill>
                <a:latin typeface="Montserrat"/>
                <a:ea typeface="Montserrat"/>
                <a:cs typeface="Montserrat"/>
                <a:sym typeface="Montserrat"/>
              </a:rPr>
              <a:t>usceptible → </a:t>
            </a:r>
            <a:r>
              <a:rPr b="1" lang="en">
                <a:solidFill>
                  <a:srgbClr val="FFFFFF"/>
                </a:solidFill>
                <a:latin typeface="Montserrat"/>
                <a:ea typeface="Montserrat"/>
                <a:cs typeface="Montserrat"/>
                <a:sym typeface="Montserrat"/>
              </a:rPr>
              <a:t>E</a:t>
            </a:r>
            <a:r>
              <a:rPr lang="en">
                <a:solidFill>
                  <a:srgbClr val="FFFFFF"/>
                </a:solidFill>
                <a:latin typeface="Montserrat"/>
                <a:ea typeface="Montserrat"/>
                <a:cs typeface="Montserrat"/>
                <a:sym typeface="Montserrat"/>
              </a:rPr>
              <a:t>xposed → </a:t>
            </a:r>
            <a:r>
              <a:rPr b="1" lang="en">
                <a:solidFill>
                  <a:srgbClr val="FFFFFF"/>
                </a:solidFill>
                <a:latin typeface="Montserrat"/>
                <a:ea typeface="Montserrat"/>
                <a:cs typeface="Montserrat"/>
                <a:sym typeface="Montserrat"/>
              </a:rPr>
              <a:t>I</a:t>
            </a:r>
            <a:r>
              <a:rPr lang="en">
                <a:solidFill>
                  <a:srgbClr val="FFFFFF"/>
                </a:solidFill>
                <a:latin typeface="Montserrat"/>
                <a:ea typeface="Montserrat"/>
                <a:cs typeface="Montserrat"/>
                <a:sym typeface="Montserrat"/>
              </a:rPr>
              <a:t>nfected → </a:t>
            </a:r>
            <a:r>
              <a:rPr b="1" lang="en">
                <a:solidFill>
                  <a:srgbClr val="FFFFFF"/>
                </a:solidFill>
                <a:latin typeface="Montserrat"/>
                <a:ea typeface="Montserrat"/>
                <a:cs typeface="Montserrat"/>
                <a:sym typeface="Montserrat"/>
              </a:rPr>
              <a:t>R</a:t>
            </a:r>
            <a:r>
              <a:rPr lang="en">
                <a:solidFill>
                  <a:srgbClr val="FFFFFF"/>
                </a:solidFill>
                <a:latin typeface="Montserrat"/>
                <a:ea typeface="Montserrat"/>
                <a:cs typeface="Montserrat"/>
                <a:sym typeface="Montserrat"/>
              </a:rPr>
              <a:t>emoved) analysis, we figure out the population susceptible for rapid spread which can be </a:t>
            </a:r>
            <a:r>
              <a:rPr lang="en">
                <a:solidFill>
                  <a:srgbClr val="FFFFFF"/>
                </a:solidFill>
                <a:latin typeface="Montserrat"/>
                <a:ea typeface="Montserrat"/>
                <a:cs typeface="Montserrat"/>
                <a:sym typeface="Montserrat"/>
              </a:rPr>
              <a:t>prioritised</a:t>
            </a:r>
            <a:r>
              <a:rPr lang="en">
                <a:solidFill>
                  <a:srgbClr val="FFFFFF"/>
                </a:solidFill>
                <a:latin typeface="Montserrat"/>
                <a:ea typeface="Montserrat"/>
                <a:cs typeface="Montserrat"/>
                <a:sym typeface="Montserrat"/>
              </a:rPr>
              <a:t>. (We consider the population which hasn’t contracted the disease yet as susceptible and combining it with rate of active cases form a priority)</a:t>
            </a:r>
            <a:endParaRPr>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We also factor </a:t>
            </a:r>
            <a:r>
              <a:rPr lang="en"/>
              <a:t>comorbidities, population above 50 and ease of access to cold storage for the ranking.</a:t>
            </a:r>
            <a:endParaRPr>
              <a:solidFill>
                <a:srgbClr val="FFFFFF"/>
              </a:solidFill>
              <a:latin typeface="Montserrat"/>
              <a:ea typeface="Montserrat"/>
              <a:cs typeface="Montserrat"/>
              <a:sym typeface="Montserrat"/>
            </a:endParaRPr>
          </a:p>
        </p:txBody>
      </p:sp>
      <p:sp>
        <p:nvSpPr>
          <p:cNvPr id="152" name="Google Shape;152;p2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626225" y="647475"/>
            <a:ext cx="3005400" cy="47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E69138"/>
                </a:solidFill>
              </a:rPr>
              <a:t>Methodology</a:t>
            </a:r>
            <a:endParaRPr>
              <a:solidFill>
                <a:srgbClr val="E69138"/>
              </a:solidFill>
            </a:endParaRPr>
          </a:p>
        </p:txBody>
      </p:sp>
      <p:sp>
        <p:nvSpPr>
          <p:cNvPr id="158" name="Google Shape;158;p2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6"/>
          <p:cNvSpPr txBox="1"/>
          <p:nvPr>
            <p:ph idx="4294967295" type="body"/>
          </p:nvPr>
        </p:nvSpPr>
        <p:spPr>
          <a:xfrm>
            <a:off x="626225" y="1268025"/>
            <a:ext cx="7684200" cy="2948100"/>
          </a:xfrm>
          <a:prstGeom prst="rect">
            <a:avLst/>
          </a:prstGeom>
        </p:spPr>
        <p:txBody>
          <a:bodyPr anchorCtr="0" anchor="t" bIns="0" lIns="0" spcFirstLastPara="1" rIns="0" wrap="square" tIns="0">
            <a:noAutofit/>
          </a:bodyPr>
          <a:lstStyle/>
          <a:p>
            <a:pPr indent="0" lvl="0" marL="457200" rtl="0" algn="just">
              <a:lnSpc>
                <a:spcPct val="150000"/>
              </a:lnSpc>
              <a:spcBef>
                <a:spcPts val="600"/>
              </a:spcBef>
              <a:spcAft>
                <a:spcPts val="0"/>
              </a:spcAft>
              <a:buNone/>
            </a:pPr>
            <a:r>
              <a:t/>
            </a:r>
            <a:endParaRPr/>
          </a:p>
          <a:p>
            <a:pPr indent="-330200" lvl="0" marL="457200" rtl="0" algn="just">
              <a:lnSpc>
                <a:spcPct val="150000"/>
              </a:lnSpc>
              <a:spcBef>
                <a:spcPts val="600"/>
              </a:spcBef>
              <a:spcAft>
                <a:spcPts val="0"/>
              </a:spcAft>
              <a:buSzPts val="1600"/>
              <a:buChar char="❏"/>
            </a:pPr>
            <a:r>
              <a:rPr lang="en"/>
              <a:t>The whole analysis has been done in Python and the clustering algorithm has been implemented using scikit-learn library.</a:t>
            </a:r>
            <a:endParaRPr/>
          </a:p>
          <a:p>
            <a:pPr indent="-330200" lvl="0" marL="457200" rtl="0" algn="just">
              <a:lnSpc>
                <a:spcPct val="150000"/>
              </a:lnSpc>
              <a:spcBef>
                <a:spcPts val="0"/>
              </a:spcBef>
              <a:spcAft>
                <a:spcPts val="0"/>
              </a:spcAft>
              <a:buSzPts val="1600"/>
              <a:buChar char="❏"/>
            </a:pPr>
            <a:r>
              <a:rPr lang="en"/>
              <a:t>Used Seaborn and matplotlib for plotting the data and for further analysis.</a:t>
            </a:r>
            <a:endParaRPr/>
          </a:p>
          <a:p>
            <a:pPr indent="-330200" lvl="0" marL="457200" rtl="0" algn="just">
              <a:lnSpc>
                <a:spcPct val="150000"/>
              </a:lnSpc>
              <a:spcBef>
                <a:spcPts val="0"/>
              </a:spcBef>
              <a:spcAft>
                <a:spcPts val="0"/>
              </a:spcAft>
              <a:buSzPts val="1600"/>
              <a:buChar char="❏"/>
            </a:pPr>
            <a:r>
              <a:rPr lang="en"/>
              <a:t>We created Dashboard in Excel(using pivot table) to analyse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p:nvPr/>
        </p:nvSpPr>
        <p:spPr>
          <a:xfrm>
            <a:off x="4279150" y="1380913"/>
            <a:ext cx="3532500" cy="224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Montserrat Light"/>
                <a:ea typeface="Montserrat Light"/>
                <a:cs typeface="Montserrat Light"/>
                <a:sym typeface="Montserrat Light"/>
              </a:rPr>
              <a:t>Place your screenshot here</a:t>
            </a:r>
            <a:endParaRPr sz="1000">
              <a:solidFill>
                <a:schemeClr val="dk2"/>
              </a:solidFill>
              <a:latin typeface="Montserrat Light"/>
              <a:ea typeface="Montserrat Light"/>
              <a:cs typeface="Montserrat Light"/>
              <a:sym typeface="Montserrat Light"/>
            </a:endParaRPr>
          </a:p>
        </p:txBody>
      </p:sp>
      <p:sp>
        <p:nvSpPr>
          <p:cNvPr id="165" name="Google Shape;165;p2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66" name="Google Shape;166;p27"/>
          <p:cNvGrpSpPr/>
          <p:nvPr/>
        </p:nvGrpSpPr>
        <p:grpSpPr>
          <a:xfrm>
            <a:off x="1942226" y="678945"/>
            <a:ext cx="7010849" cy="4188950"/>
            <a:chOff x="1177450" y="241631"/>
            <a:chExt cx="6173152" cy="3616776"/>
          </a:xfrm>
        </p:grpSpPr>
        <p:sp>
          <p:nvSpPr>
            <p:cNvPr id="167" name="Google Shape;167;p27"/>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7"/>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27"/>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7"/>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1" name="Google Shape;171;p27"/>
          <p:cNvSpPr txBox="1"/>
          <p:nvPr>
            <p:ph idx="4294967295" type="body"/>
          </p:nvPr>
        </p:nvSpPr>
        <p:spPr>
          <a:xfrm>
            <a:off x="737225" y="405675"/>
            <a:ext cx="1721700" cy="642600"/>
          </a:xfrm>
          <a:prstGeom prst="rect">
            <a:avLst/>
          </a:prstGeom>
        </p:spPr>
        <p:txBody>
          <a:bodyPr anchorCtr="0" anchor="b" bIns="0" lIns="0" spcFirstLastPara="1" rIns="0" wrap="square" tIns="0">
            <a:noAutofit/>
          </a:bodyPr>
          <a:lstStyle/>
          <a:p>
            <a:pPr indent="0" lvl="0" marL="0" rtl="0" algn="l">
              <a:lnSpc>
                <a:spcPct val="90000"/>
              </a:lnSpc>
              <a:spcBef>
                <a:spcPts val="600"/>
              </a:spcBef>
              <a:spcAft>
                <a:spcPts val="0"/>
              </a:spcAft>
              <a:buNone/>
            </a:pPr>
            <a:r>
              <a:rPr lang="en" sz="3600">
                <a:solidFill>
                  <a:schemeClr val="accent6"/>
                </a:solidFill>
                <a:latin typeface="DM Serif Display"/>
                <a:ea typeface="DM Serif Display"/>
                <a:cs typeface="DM Serif Display"/>
                <a:sym typeface="DM Serif Display"/>
              </a:rPr>
              <a:t>Output</a:t>
            </a:r>
            <a:endParaRPr sz="1400"/>
          </a:p>
        </p:txBody>
      </p:sp>
      <p:pic>
        <p:nvPicPr>
          <p:cNvPr id="172" name="Google Shape;172;p27"/>
          <p:cNvPicPr preferRelativeResize="0"/>
          <p:nvPr/>
        </p:nvPicPr>
        <p:blipFill>
          <a:blip r:embed="rId3">
            <a:alphaModFix/>
          </a:blip>
          <a:stretch>
            <a:fillRect/>
          </a:stretch>
        </p:blipFill>
        <p:spPr>
          <a:xfrm>
            <a:off x="2640025" y="801150"/>
            <a:ext cx="5611874" cy="378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8"/>
          <p:cNvPicPr preferRelativeResize="0"/>
          <p:nvPr/>
        </p:nvPicPr>
        <p:blipFill rotWithShape="1">
          <a:blip r:embed="rId3">
            <a:alphaModFix/>
          </a:blip>
          <a:srcRect b="14784" l="0" r="0" t="0"/>
          <a:stretch/>
        </p:blipFill>
        <p:spPr>
          <a:xfrm>
            <a:off x="888813" y="291063"/>
            <a:ext cx="7366376" cy="4561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1188725" y="1048275"/>
            <a:ext cx="6766500" cy="47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2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29"/>
          <p:cNvPicPr preferRelativeResize="0"/>
          <p:nvPr/>
        </p:nvPicPr>
        <p:blipFill rotWithShape="1">
          <a:blip r:embed="rId3">
            <a:alphaModFix/>
          </a:blip>
          <a:srcRect b="-16414" l="0" r="0" t="0"/>
          <a:stretch/>
        </p:blipFill>
        <p:spPr>
          <a:xfrm>
            <a:off x="1032905" y="348275"/>
            <a:ext cx="707814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188725" y="1048275"/>
            <a:ext cx="6766500" cy="47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3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30"/>
          <p:cNvPicPr preferRelativeResize="0"/>
          <p:nvPr/>
        </p:nvPicPr>
        <p:blipFill>
          <a:blip r:embed="rId3">
            <a:alphaModFix/>
          </a:blip>
          <a:stretch>
            <a:fillRect/>
          </a:stretch>
        </p:blipFill>
        <p:spPr>
          <a:xfrm>
            <a:off x="1032930" y="0"/>
            <a:ext cx="7078140" cy="5143500"/>
          </a:xfrm>
          <a:prstGeom prst="rect">
            <a:avLst/>
          </a:prstGeom>
          <a:noFill/>
          <a:ln>
            <a:noFill/>
          </a:ln>
        </p:spPr>
      </p:pic>
      <p:pic>
        <p:nvPicPr>
          <p:cNvPr id="193" name="Google Shape;193;p30"/>
          <p:cNvPicPr preferRelativeResize="0"/>
          <p:nvPr/>
        </p:nvPicPr>
        <p:blipFill>
          <a:blip r:embed="rId3">
            <a:alphaModFix/>
          </a:blip>
          <a:stretch>
            <a:fillRect/>
          </a:stretch>
        </p:blipFill>
        <p:spPr>
          <a:xfrm>
            <a:off x="1032930" y="0"/>
            <a:ext cx="707814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idx="4294967295" type="title"/>
          </p:nvPr>
        </p:nvSpPr>
        <p:spPr>
          <a:xfrm>
            <a:off x="507050" y="131325"/>
            <a:ext cx="2616000" cy="720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solidFill>
                  <a:schemeClr val="dk1"/>
                </a:solidFill>
              </a:rPr>
              <a:t>Appendix</a:t>
            </a:r>
            <a:endParaRPr sz="4000">
              <a:solidFill>
                <a:schemeClr val="dk1"/>
              </a:solidFill>
            </a:endParaRPr>
          </a:p>
        </p:txBody>
      </p:sp>
      <p:sp>
        <p:nvSpPr>
          <p:cNvPr id="199" name="Google Shape;199;p31"/>
          <p:cNvSpPr txBox="1"/>
          <p:nvPr>
            <p:ph idx="4294967295" type="body"/>
          </p:nvPr>
        </p:nvSpPr>
        <p:spPr>
          <a:xfrm>
            <a:off x="507050" y="1152200"/>
            <a:ext cx="7897200" cy="3580500"/>
          </a:xfrm>
          <a:prstGeom prst="rect">
            <a:avLst/>
          </a:prstGeom>
        </p:spPr>
        <p:txBody>
          <a:bodyPr anchorCtr="0" anchor="t" bIns="0" lIns="0" spcFirstLastPara="1" rIns="0" wrap="square" tIns="0">
            <a:noAutofit/>
          </a:bodyPr>
          <a:lstStyle/>
          <a:p>
            <a:pPr indent="-323850" lvl="0" marL="457200" rtl="0" algn="l">
              <a:lnSpc>
                <a:spcPct val="115000"/>
              </a:lnSpc>
              <a:spcBef>
                <a:spcPts val="600"/>
              </a:spcBef>
              <a:spcAft>
                <a:spcPts val="0"/>
              </a:spcAft>
              <a:buClr>
                <a:schemeClr val="accent6"/>
              </a:buClr>
              <a:buSzPts val="1500"/>
              <a:buChar char="╺"/>
            </a:pPr>
            <a:r>
              <a:rPr lang="en" sz="1500" u="sng">
                <a:solidFill>
                  <a:srgbClr val="000000"/>
                </a:solidFill>
                <a:hlinkClick r:id="rId3">
                  <a:extLst>
                    <a:ext uri="{A12FA001-AC4F-418D-AE19-62706E023703}">
                      <ahyp:hlinkClr val="tx"/>
                    </a:ext>
                  </a:extLst>
                </a:hlinkClick>
              </a:rPr>
              <a:t>Click Here</a:t>
            </a:r>
            <a:r>
              <a:rPr lang="en" sz="1500">
                <a:solidFill>
                  <a:srgbClr val="000000"/>
                </a:solidFill>
              </a:rPr>
              <a:t> </a:t>
            </a:r>
            <a:r>
              <a:rPr lang="en" sz="1500">
                <a:solidFill>
                  <a:schemeClr val="dk1"/>
                </a:solidFill>
              </a:rPr>
              <a:t>to go to our GITHUB Repository</a:t>
            </a:r>
            <a:endParaRPr sz="1500">
              <a:solidFill>
                <a:schemeClr val="dk1"/>
              </a:solidFill>
            </a:endParaRPr>
          </a:p>
          <a:p>
            <a:pPr indent="-323850" lvl="0" marL="457200" rtl="0" algn="l">
              <a:lnSpc>
                <a:spcPct val="115000"/>
              </a:lnSpc>
              <a:spcBef>
                <a:spcPts val="0"/>
              </a:spcBef>
              <a:spcAft>
                <a:spcPts val="0"/>
              </a:spcAft>
              <a:buClr>
                <a:schemeClr val="accent6"/>
              </a:buClr>
              <a:buSzPts val="1500"/>
              <a:buChar char="╺"/>
            </a:pPr>
            <a:r>
              <a:rPr lang="en" sz="1500">
                <a:solidFill>
                  <a:schemeClr val="dk1"/>
                </a:solidFill>
              </a:rPr>
              <a:t>Interactive dashboard is available in GITHUB Repo.</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Population demographic data taken from </a:t>
            </a:r>
            <a:r>
              <a:rPr lang="en" sz="1500" u="sng">
                <a:solidFill>
                  <a:srgbClr val="000000"/>
                </a:solidFill>
                <a:hlinkClick r:id="rId4">
                  <a:extLst>
                    <a:ext uri="{A12FA001-AC4F-418D-AE19-62706E023703}">
                      <ahyp:hlinkClr val="tx"/>
                    </a:ext>
                  </a:extLst>
                </a:hlinkClick>
              </a:rPr>
              <a:t>https://censusindia.gov.in/2011census/</a:t>
            </a:r>
            <a:endParaRPr sz="1500">
              <a:solidFill>
                <a:srgbClr val="000000"/>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Cold Storage data taken from </a:t>
            </a:r>
            <a:r>
              <a:rPr lang="en" sz="1500" u="sng">
                <a:solidFill>
                  <a:srgbClr val="000000"/>
                </a:solidFill>
                <a:highlight>
                  <a:srgbClr val="FFFFFF"/>
                </a:highlight>
                <a:latin typeface="Montserrat"/>
                <a:ea typeface="Montserrat"/>
                <a:cs typeface="Montserrat"/>
                <a:sym typeface="Montserrat"/>
                <a:hlinkClick r:id="rId5">
                  <a:extLst>
                    <a:ext uri="{A12FA001-AC4F-418D-AE19-62706E023703}">
                      <ahyp:hlinkClr val="tx"/>
                    </a:ext>
                  </a:extLst>
                </a:hlinkClick>
              </a:rPr>
              <a:t>https://www.indiastat.com/table/agriculture-data/2/cold-storages/32430/1230615/data.aspx</a:t>
            </a:r>
            <a:endParaRPr sz="1500">
              <a:solidFill>
                <a:srgbClr val="000000"/>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School Students Data taken from </a:t>
            </a:r>
            <a:r>
              <a:rPr lang="en" sz="1500" u="sng">
                <a:solidFill>
                  <a:srgbClr val="000000"/>
                </a:solidFill>
                <a:hlinkClick r:id="rId6">
                  <a:extLst>
                    <a:ext uri="{A12FA001-AC4F-418D-AE19-62706E023703}">
                      <ahyp:hlinkClr val="tx"/>
                    </a:ext>
                  </a:extLst>
                </a:hlinkClick>
              </a:rPr>
              <a:t>https://data.world/inderz/india-district-level-school-report-card</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Pulmonary diseases data taken from </a:t>
            </a:r>
            <a:r>
              <a:rPr lang="en" sz="1500" u="sng">
                <a:solidFill>
                  <a:srgbClr val="000000"/>
                </a:solidFill>
                <a:hlinkClick r:id="rId7">
                  <a:extLst>
                    <a:ext uri="{A12FA001-AC4F-418D-AE19-62706E023703}">
                      <ahyp:hlinkClr val="tx"/>
                    </a:ext>
                  </a:extLst>
                </a:hlinkClick>
              </a:rPr>
              <a:t>here</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Montserrat"/>
              <a:buChar char="╺"/>
            </a:pPr>
            <a:r>
              <a:rPr lang="en" sz="1500">
                <a:solidFill>
                  <a:srgbClr val="000000"/>
                </a:solidFill>
                <a:latin typeface="Montserrat"/>
                <a:ea typeface="Montserrat"/>
                <a:cs typeface="Montserrat"/>
                <a:sym typeface="Montserrat"/>
              </a:rPr>
              <a:t>SEIR related paper:</a:t>
            </a:r>
            <a:endParaRPr sz="1500">
              <a:solidFill>
                <a:srgbClr val="000000"/>
              </a:solidFill>
              <a:latin typeface="Montserrat"/>
              <a:ea typeface="Montserrat"/>
              <a:cs typeface="Montserrat"/>
              <a:sym typeface="Montserrat"/>
            </a:endParaRPr>
          </a:p>
          <a:p>
            <a:pPr indent="0" lvl="0" marL="457200" rtl="0" algn="l">
              <a:lnSpc>
                <a:spcPct val="115000"/>
              </a:lnSpc>
              <a:spcBef>
                <a:spcPts val="600"/>
              </a:spcBef>
              <a:spcAft>
                <a:spcPts val="0"/>
              </a:spcAft>
              <a:buNone/>
            </a:pPr>
            <a:r>
              <a:rPr lang="en" sz="1500">
                <a:solidFill>
                  <a:srgbClr val="333333"/>
                </a:solidFill>
                <a:highlight>
                  <a:srgbClr val="FFFFFF"/>
                </a:highlight>
                <a:latin typeface="Montserrat"/>
                <a:ea typeface="Montserrat"/>
                <a:cs typeface="Montserrat"/>
                <a:sym typeface="Montserrat"/>
              </a:rPr>
              <a:t>Mwalili, S., Kimathi, M., Ojiambo, V. </a:t>
            </a:r>
            <a:r>
              <a:rPr i="1" lang="en" sz="1500">
                <a:solidFill>
                  <a:srgbClr val="333333"/>
                </a:solidFill>
                <a:highlight>
                  <a:srgbClr val="FFFFFF"/>
                </a:highlight>
                <a:latin typeface="Montserrat"/>
                <a:ea typeface="Montserrat"/>
                <a:cs typeface="Montserrat"/>
                <a:sym typeface="Montserrat"/>
              </a:rPr>
              <a:t>et al.</a:t>
            </a:r>
            <a:r>
              <a:rPr lang="en" sz="1500">
                <a:solidFill>
                  <a:srgbClr val="333333"/>
                </a:solidFill>
                <a:highlight>
                  <a:srgbClr val="FFFFFF"/>
                </a:highlight>
                <a:latin typeface="Montserrat"/>
                <a:ea typeface="Montserrat"/>
                <a:cs typeface="Montserrat"/>
                <a:sym typeface="Montserrat"/>
              </a:rPr>
              <a:t> SEIR model for COVID-19 dynamics incorporating the environment and social distancing. </a:t>
            </a:r>
            <a:r>
              <a:rPr i="1" lang="en" sz="1500">
                <a:solidFill>
                  <a:srgbClr val="333333"/>
                </a:solidFill>
                <a:highlight>
                  <a:srgbClr val="FFFFFF"/>
                </a:highlight>
                <a:latin typeface="Montserrat"/>
                <a:ea typeface="Montserrat"/>
                <a:cs typeface="Montserrat"/>
                <a:sym typeface="Montserrat"/>
              </a:rPr>
              <a:t>BMC Res Notes</a:t>
            </a:r>
            <a:r>
              <a:rPr lang="en" sz="1500">
                <a:solidFill>
                  <a:srgbClr val="333333"/>
                </a:solidFill>
                <a:highlight>
                  <a:srgbClr val="FFFFFF"/>
                </a:highlight>
                <a:latin typeface="Montserrat"/>
                <a:ea typeface="Montserrat"/>
                <a:cs typeface="Montserrat"/>
                <a:sym typeface="Montserrat"/>
              </a:rPr>
              <a:t> 13, 352 (2020). </a:t>
            </a:r>
            <a:r>
              <a:rPr lang="en" sz="1500" u="sng">
                <a:solidFill>
                  <a:schemeClr val="hlink"/>
                </a:solidFill>
                <a:highlight>
                  <a:srgbClr val="FFFFFF"/>
                </a:highlight>
                <a:latin typeface="Calibri"/>
                <a:ea typeface="Calibri"/>
                <a:cs typeface="Calibri"/>
                <a:sym typeface="Calibri"/>
                <a:hlinkClick r:id="rId8"/>
              </a:rPr>
              <a:t>h</a:t>
            </a:r>
            <a:r>
              <a:rPr lang="en" sz="1500" u="sng">
                <a:solidFill>
                  <a:schemeClr val="hlink"/>
                </a:solidFill>
                <a:highlight>
                  <a:srgbClr val="FFFFFF"/>
                </a:highlight>
                <a:latin typeface="Roboto"/>
                <a:ea typeface="Roboto"/>
                <a:cs typeface="Roboto"/>
                <a:sym typeface="Roboto"/>
                <a:hlinkClick r:id="rId9"/>
              </a:rPr>
              <a:t>ttps://doi.org/10.1186/s13104-020-05192</a:t>
            </a:r>
            <a:endParaRPr sz="1500">
              <a:solidFill>
                <a:srgbClr val="333333"/>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1500">
              <a:solidFill>
                <a:srgbClr val="333333"/>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1500">
              <a:solidFill>
                <a:srgbClr val="333333"/>
              </a:solidFill>
              <a:highlight>
                <a:srgbClr val="FFFFFF"/>
              </a:highlight>
              <a:latin typeface="Roboto"/>
              <a:ea typeface="Roboto"/>
              <a:cs typeface="Roboto"/>
              <a:sym typeface="Roboto"/>
            </a:endParaRPr>
          </a:p>
        </p:txBody>
      </p:sp>
      <p:sp>
        <p:nvSpPr>
          <p:cNvPr id="200" name="Google Shape;200;p3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1"/>
          <p:cNvSpPr txBox="1"/>
          <p:nvPr/>
        </p:nvSpPr>
        <p:spPr>
          <a:xfrm>
            <a:off x="4551450" y="704250"/>
            <a:ext cx="4249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Light"/>
                <a:ea typeface="Montserrat Light"/>
                <a:cs typeface="Montserrat Light"/>
                <a:sym typeface="Montserrat Light"/>
              </a:rPr>
              <a:t>GITHUB Repo: https://github.com/quasayush/EY-Techathon.git</a:t>
            </a:r>
            <a:endParaRPr sz="1000">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890400" y="309850"/>
            <a:ext cx="7363200" cy="81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800">
                <a:solidFill>
                  <a:srgbClr val="E69138"/>
                </a:solidFill>
              </a:rPr>
              <a:t>Problem statement</a:t>
            </a:r>
            <a:r>
              <a:rPr lang="en" sz="2800"/>
              <a:t>: </a:t>
            </a:r>
            <a:r>
              <a:rPr lang="en" sz="2800">
                <a:solidFill>
                  <a:srgbClr val="FFFFFF"/>
                </a:solidFill>
              </a:rPr>
              <a:t>Prioritize vaccine delivery using AI/ML</a:t>
            </a:r>
            <a:endParaRPr sz="3800"/>
          </a:p>
        </p:txBody>
      </p:sp>
      <p:sp>
        <p:nvSpPr>
          <p:cNvPr id="75" name="Google Shape;75;p17"/>
          <p:cNvSpPr txBox="1"/>
          <p:nvPr>
            <p:ph idx="1" type="body"/>
          </p:nvPr>
        </p:nvSpPr>
        <p:spPr>
          <a:xfrm>
            <a:off x="890400" y="2032725"/>
            <a:ext cx="7363200" cy="1910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t>We are Team </a:t>
            </a:r>
            <a:r>
              <a:rPr b="1" lang="en" sz="1500">
                <a:solidFill>
                  <a:srgbClr val="E69138"/>
                </a:solidFill>
                <a:latin typeface="Montserrat"/>
                <a:ea typeface="Montserrat"/>
                <a:cs typeface="Montserrat"/>
                <a:sym typeface="Montserrat"/>
              </a:rPr>
              <a:t>Huskarls</a:t>
            </a:r>
            <a:r>
              <a:rPr lang="en" sz="1500"/>
              <a:t> from Birla Institute of Technology and Science, Pilani</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rPr lang="en" sz="1500"/>
              <a:t>Team Members:</a:t>
            </a:r>
            <a:endParaRPr sz="1500"/>
          </a:p>
          <a:p>
            <a:pPr indent="-323850" lvl="0" marL="457200" rtl="0" algn="l">
              <a:lnSpc>
                <a:spcPct val="150000"/>
              </a:lnSpc>
              <a:spcBef>
                <a:spcPts val="600"/>
              </a:spcBef>
              <a:spcAft>
                <a:spcPts val="0"/>
              </a:spcAft>
              <a:buSzPts val="1500"/>
              <a:buAutoNum type="arabicPeriod"/>
            </a:pPr>
            <a:r>
              <a:rPr lang="en" sz="1500"/>
              <a:t>Ayushi Gaur (Email: p20190023@pilani.bits-pilani.ac.in)</a:t>
            </a:r>
            <a:endParaRPr sz="1500"/>
          </a:p>
          <a:p>
            <a:pPr indent="-323850" lvl="0" marL="457200" rtl="0" algn="l">
              <a:lnSpc>
                <a:spcPct val="150000"/>
              </a:lnSpc>
              <a:spcBef>
                <a:spcPts val="0"/>
              </a:spcBef>
              <a:spcAft>
                <a:spcPts val="0"/>
              </a:spcAft>
              <a:buSzPts val="1500"/>
              <a:buAutoNum type="arabicPeriod"/>
            </a:pPr>
            <a:r>
              <a:rPr lang="en" sz="1500"/>
              <a:t>Ayush Kumar </a:t>
            </a:r>
            <a:r>
              <a:rPr lang="en" sz="1500"/>
              <a:t>(Email: f20170761@pilani.bits-pilani.ac.in)</a:t>
            </a:r>
            <a:endParaRPr sz="1500"/>
          </a:p>
          <a:p>
            <a:pPr indent="0" lvl="0" marL="0" rtl="0" algn="l">
              <a:lnSpc>
                <a:spcPct val="150000"/>
              </a:lnSpc>
              <a:spcBef>
                <a:spcPts val="600"/>
              </a:spcBef>
              <a:spcAft>
                <a:spcPts val="0"/>
              </a:spcAft>
              <a:buNone/>
            </a:pPr>
            <a:r>
              <a:t/>
            </a:r>
            <a:endParaRPr sz="1500"/>
          </a:p>
          <a:p>
            <a:pPr indent="0" lvl="0" marL="0" rtl="0" algn="l">
              <a:spcBef>
                <a:spcPts val="600"/>
              </a:spcBef>
              <a:spcAft>
                <a:spcPts val="0"/>
              </a:spcAft>
              <a:buNone/>
            </a:pPr>
            <a:r>
              <a:t/>
            </a:r>
            <a:endParaRPr sz="1200"/>
          </a:p>
          <a:p>
            <a:pPr indent="0" lvl="0" marL="0" rtl="0" algn="l">
              <a:spcBef>
                <a:spcPts val="600"/>
              </a:spcBef>
              <a:spcAft>
                <a:spcPts val="0"/>
              </a:spcAft>
              <a:buClr>
                <a:schemeClr val="dk1"/>
              </a:buClr>
              <a:buSzPts val="1100"/>
              <a:buFont typeface="Arial"/>
              <a:buNone/>
            </a:pPr>
            <a:r>
              <a:t/>
            </a:r>
            <a:endParaRPr sz="1200"/>
          </a:p>
        </p:txBody>
      </p:sp>
      <p:sp>
        <p:nvSpPr>
          <p:cNvPr id="76" name="Google Shape;76;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1188725" y="2378350"/>
            <a:ext cx="6766500" cy="1305000"/>
          </a:xfrm>
          <a:prstGeom prst="rect">
            <a:avLst/>
          </a:prstGeom>
        </p:spPr>
        <p:txBody>
          <a:bodyPr anchorCtr="0" anchor="b" bIns="0" lIns="0" spcFirstLastPara="1" rIns="0" wrap="square" tIns="0">
            <a:noAutofit/>
          </a:bodyPr>
          <a:lstStyle/>
          <a:p>
            <a:pPr indent="0" lvl="0" marL="0" rtl="0" algn="l">
              <a:spcBef>
                <a:spcPts val="0"/>
              </a:spcBef>
              <a:spcAft>
                <a:spcPts val="0"/>
              </a:spcAft>
              <a:buNone/>
            </a:pPr>
            <a:br>
              <a:rPr lang="en">
                <a:solidFill>
                  <a:schemeClr val="accent6"/>
                </a:solidFill>
              </a:rPr>
            </a:br>
            <a:r>
              <a:rPr lang="en"/>
              <a:t>Understanding the </a:t>
            </a:r>
            <a:r>
              <a:rPr lang="en">
                <a:solidFill>
                  <a:srgbClr val="E69138"/>
                </a:solidFill>
              </a:rPr>
              <a:t>Problem</a:t>
            </a:r>
            <a:r>
              <a:rPr lang="en"/>
              <a:t> Statement</a:t>
            </a:r>
            <a:endParaRPr/>
          </a:p>
        </p:txBody>
      </p:sp>
      <p:sp>
        <p:nvSpPr>
          <p:cNvPr id="82" name="Google Shape;82;p18"/>
          <p:cNvSpPr txBox="1"/>
          <p:nvPr>
            <p:ph idx="1" type="subTitle"/>
          </p:nvPr>
        </p:nvSpPr>
        <p:spPr>
          <a:xfrm>
            <a:off x="1188725" y="3780303"/>
            <a:ext cx="6766500" cy="28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Problems faced in Rollout of Vaccine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443800" y="193600"/>
            <a:ext cx="8014500" cy="101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t>With limited supply of </a:t>
            </a:r>
            <a:r>
              <a:rPr lang="en" sz="2000">
                <a:solidFill>
                  <a:srgbClr val="E69138"/>
                </a:solidFill>
              </a:rPr>
              <a:t>COVID-19 vaccines</a:t>
            </a:r>
            <a:r>
              <a:rPr lang="en" sz="2000"/>
              <a:t> available at first and large demographic to cater to, a proper rollout plan is needed to </a:t>
            </a:r>
            <a:r>
              <a:rPr lang="en" sz="2000"/>
              <a:t>break</a:t>
            </a:r>
            <a:r>
              <a:rPr lang="en" sz="2000"/>
              <a:t> the </a:t>
            </a:r>
            <a:r>
              <a:rPr lang="en" sz="2000"/>
              <a:t>infection</a:t>
            </a:r>
            <a:r>
              <a:rPr lang="en" sz="2000"/>
              <a:t> chain in an </a:t>
            </a:r>
            <a:r>
              <a:rPr lang="en" sz="2000"/>
              <a:t>efficient</a:t>
            </a:r>
            <a:r>
              <a:rPr lang="en" sz="2000"/>
              <a:t> manner. This includes:</a:t>
            </a:r>
            <a:endParaRPr sz="2000"/>
          </a:p>
        </p:txBody>
      </p:sp>
      <p:sp>
        <p:nvSpPr>
          <p:cNvPr id="88" name="Google Shape;88;p19"/>
          <p:cNvSpPr txBox="1"/>
          <p:nvPr>
            <p:ph idx="1" type="body"/>
          </p:nvPr>
        </p:nvSpPr>
        <p:spPr>
          <a:xfrm>
            <a:off x="443800" y="1512850"/>
            <a:ext cx="8014500" cy="31608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Analysis of number of cold storage facility at state and district level.</a:t>
            </a:r>
            <a:endParaRPr/>
          </a:p>
          <a:p>
            <a:pPr indent="-330200" lvl="0" marL="457200" rtl="0" algn="l">
              <a:spcBef>
                <a:spcPts val="0"/>
              </a:spcBef>
              <a:spcAft>
                <a:spcPts val="0"/>
              </a:spcAft>
              <a:buSzPts val="1600"/>
              <a:buChar char="╺"/>
            </a:pPr>
            <a:r>
              <a:rPr lang="en"/>
              <a:t>Analysis of district wise population to identify people with age more than 50 years and/or with pre-existing condition such as </a:t>
            </a:r>
            <a:r>
              <a:rPr lang="en"/>
              <a:t>Asthma, Diabetes etc.</a:t>
            </a:r>
            <a:r>
              <a:rPr lang="en"/>
              <a:t> and density of population in various region.</a:t>
            </a:r>
            <a:endParaRPr/>
          </a:p>
          <a:p>
            <a:pPr indent="-330200" lvl="0" marL="457200" rtl="0" algn="l">
              <a:spcBef>
                <a:spcPts val="0"/>
              </a:spcBef>
              <a:spcAft>
                <a:spcPts val="0"/>
              </a:spcAft>
              <a:buSzPts val="1600"/>
              <a:buChar char="╺"/>
            </a:pPr>
            <a:r>
              <a:rPr lang="en"/>
              <a:t>Focusing more on the area with high transmission rate at present to contain it.</a:t>
            </a:r>
            <a:endParaRPr/>
          </a:p>
          <a:p>
            <a:pPr indent="-330200" lvl="0" marL="457200" rtl="0" algn="l">
              <a:spcBef>
                <a:spcPts val="0"/>
              </a:spcBef>
              <a:spcAft>
                <a:spcPts val="0"/>
              </a:spcAft>
              <a:buSzPts val="1600"/>
              <a:buChar char="╺"/>
            </a:pPr>
            <a:r>
              <a:rPr lang="en"/>
              <a:t>Identifying the frontline workers and the type of employments unable to physically distance.</a:t>
            </a:r>
            <a:endParaRPr/>
          </a:p>
          <a:p>
            <a:pPr indent="-330200" lvl="0" marL="457200" rtl="0" algn="l">
              <a:spcBef>
                <a:spcPts val="0"/>
              </a:spcBef>
              <a:spcAft>
                <a:spcPts val="0"/>
              </a:spcAft>
              <a:buSzPts val="1600"/>
              <a:buChar char="╺"/>
            </a:pPr>
            <a:r>
              <a:rPr lang="en"/>
              <a:t>The country was in lockdown for a long period hence we need to identify the population associated with education and economically critical sector.</a:t>
            </a:r>
            <a:endParaRPr/>
          </a:p>
          <a:p>
            <a:pPr indent="0" lvl="0" marL="0" rtl="0" algn="l">
              <a:spcBef>
                <a:spcPts val="600"/>
              </a:spcBef>
              <a:spcAft>
                <a:spcPts val="0"/>
              </a:spcAft>
              <a:buNone/>
            </a:pPr>
            <a:r>
              <a:t/>
            </a:r>
            <a:endParaRPr/>
          </a:p>
        </p:txBody>
      </p:sp>
      <p:sp>
        <p:nvSpPr>
          <p:cNvPr id="89" name="Google Shape;89;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20"/>
          <p:cNvSpPr txBox="1"/>
          <p:nvPr>
            <p:ph type="title"/>
          </p:nvPr>
        </p:nvSpPr>
        <p:spPr>
          <a:xfrm>
            <a:off x="564750" y="2860000"/>
            <a:ext cx="8014500" cy="101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t>With proper analysis of data and using appropriate algorithms we can dynamically classify the rollout plan of vaccine for different districts  depending on the availability of the vaccine and the dosage required in each area.</a:t>
            </a:r>
            <a:endParaRPr sz="2000"/>
          </a:p>
        </p:txBody>
      </p:sp>
      <p:sp>
        <p:nvSpPr>
          <p:cNvPr id="96" name="Google Shape;96;p20"/>
          <p:cNvSpPr txBox="1"/>
          <p:nvPr>
            <p:ph type="title"/>
          </p:nvPr>
        </p:nvSpPr>
        <p:spPr>
          <a:xfrm>
            <a:off x="564750" y="400650"/>
            <a:ext cx="8014500" cy="101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t>Since there are multiple criteria to decide the priority, a proper metric should be devised to do the ranking.</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4294967295" type="ctrTitle"/>
          </p:nvPr>
        </p:nvSpPr>
        <p:spPr>
          <a:xfrm>
            <a:off x="1188725" y="2192950"/>
            <a:ext cx="6766500" cy="11598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7200">
                <a:solidFill>
                  <a:schemeClr val="accent6"/>
                </a:solidFill>
              </a:rPr>
              <a:t>Solution</a:t>
            </a:r>
            <a:endParaRPr sz="7200"/>
          </a:p>
        </p:txBody>
      </p:sp>
      <p:sp>
        <p:nvSpPr>
          <p:cNvPr id="102" name="Google Shape;102;p21"/>
          <p:cNvSpPr txBox="1"/>
          <p:nvPr>
            <p:ph idx="4294967295" type="subTitle"/>
          </p:nvPr>
        </p:nvSpPr>
        <p:spPr>
          <a:xfrm>
            <a:off x="1188725" y="3411550"/>
            <a:ext cx="6990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chemeClr val="dk2"/>
                </a:solidFill>
                <a:latin typeface="Montserrat"/>
                <a:ea typeface="Montserrat"/>
                <a:cs typeface="Montserrat"/>
                <a:sym typeface="Montserrat"/>
              </a:rPr>
              <a:t>Designing a Model to provide insights on vaccine delivery</a:t>
            </a:r>
            <a:endParaRPr b="1" sz="1800">
              <a:latin typeface="Montserrat"/>
              <a:ea typeface="Montserrat"/>
              <a:cs typeface="Montserrat"/>
              <a:sym typeface="Montserrat"/>
            </a:endParaRPr>
          </a:p>
        </p:txBody>
      </p:sp>
      <p:grpSp>
        <p:nvGrpSpPr>
          <p:cNvPr id="103" name="Google Shape;103;p21"/>
          <p:cNvGrpSpPr/>
          <p:nvPr/>
        </p:nvGrpSpPr>
        <p:grpSpPr>
          <a:xfrm rot="978695">
            <a:off x="5259028" y="551564"/>
            <a:ext cx="1828987" cy="1828931"/>
            <a:chOff x="6643075" y="3664250"/>
            <a:chExt cx="407950" cy="407975"/>
          </a:xfrm>
        </p:grpSpPr>
        <p:sp>
          <p:nvSpPr>
            <p:cNvPr id="104" name="Google Shape;104;p2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21"/>
          <p:cNvGrpSpPr/>
          <p:nvPr/>
        </p:nvGrpSpPr>
        <p:grpSpPr>
          <a:xfrm rot="391303">
            <a:off x="4900829" y="2376230"/>
            <a:ext cx="751973" cy="751930"/>
            <a:chOff x="576250" y="4319400"/>
            <a:chExt cx="442075" cy="442050"/>
          </a:xfrm>
        </p:grpSpPr>
        <p:sp>
          <p:nvSpPr>
            <p:cNvPr id="107" name="Google Shape;107;p2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p:nvPr/>
        </p:nvSpPr>
        <p:spPr>
          <a:xfrm rot="978736">
            <a:off x="4816697" y="1007455"/>
            <a:ext cx="285894" cy="27298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rot="3675659">
            <a:off x="6343618" y="2570105"/>
            <a:ext cx="311555" cy="29746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rot="978569">
            <a:off x="6799133" y="2375170"/>
            <a:ext cx="173823" cy="16605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rot="2257894">
            <a:off x="4362453" y="1834001"/>
            <a:ext cx="173805" cy="16604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785900" y="3178225"/>
            <a:ext cx="34317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latin typeface="Montserrat"/>
                <a:ea typeface="Montserrat"/>
                <a:cs typeface="Montserrat"/>
                <a:sym typeface="Montserrat"/>
              </a:rPr>
              <a:t>Creation of an Absolute </a:t>
            </a:r>
            <a:r>
              <a:rPr b="1" lang="en" sz="1600">
                <a:solidFill>
                  <a:srgbClr val="E69138"/>
                </a:solidFill>
                <a:latin typeface="Montserrat"/>
                <a:ea typeface="Montserrat"/>
                <a:cs typeface="Montserrat"/>
                <a:sym typeface="Montserrat"/>
              </a:rPr>
              <a:t>Dataset</a:t>
            </a:r>
            <a:endParaRPr b="1" sz="1600">
              <a:solidFill>
                <a:srgbClr val="E69138"/>
              </a:solidFill>
              <a:latin typeface="Montserrat"/>
              <a:ea typeface="Montserrat"/>
              <a:cs typeface="Montserrat"/>
              <a:sym typeface="Montserrat"/>
            </a:endParaRPr>
          </a:p>
        </p:txBody>
      </p:sp>
      <p:sp>
        <p:nvSpPr>
          <p:cNvPr id="121" name="Google Shape;121;p22"/>
          <p:cNvSpPr txBox="1"/>
          <p:nvPr>
            <p:ph type="title"/>
          </p:nvPr>
        </p:nvSpPr>
        <p:spPr>
          <a:xfrm>
            <a:off x="621800" y="187450"/>
            <a:ext cx="7740000" cy="1567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800"/>
              <a:t>The two main challenges faced from the solution point of view are:</a:t>
            </a:r>
            <a:endParaRPr sz="3800"/>
          </a:p>
        </p:txBody>
      </p:sp>
      <p:sp>
        <p:nvSpPr>
          <p:cNvPr id="122" name="Google Shape;122;p22"/>
          <p:cNvSpPr txBox="1"/>
          <p:nvPr>
            <p:ph idx="2" type="body"/>
          </p:nvPr>
        </p:nvSpPr>
        <p:spPr>
          <a:xfrm>
            <a:off x="4951975" y="3178225"/>
            <a:ext cx="3715800" cy="156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solidFill>
                  <a:srgbClr val="E69138"/>
                </a:solidFill>
                <a:latin typeface="Montserrat"/>
                <a:ea typeface="Montserrat"/>
                <a:cs typeface="Montserrat"/>
                <a:sym typeface="Montserrat"/>
              </a:rPr>
              <a:t>Accurate Algorithm</a:t>
            </a:r>
            <a:r>
              <a:rPr b="1" lang="en" sz="1600">
                <a:latin typeface="Montserrat"/>
                <a:ea typeface="Montserrat"/>
                <a:cs typeface="Montserrat"/>
                <a:sym typeface="Montserrat"/>
              </a:rPr>
              <a:t> for Analysis</a:t>
            </a:r>
            <a:endParaRPr b="1" sz="1600">
              <a:latin typeface="Montserrat"/>
              <a:ea typeface="Montserrat"/>
              <a:cs typeface="Montserrat"/>
              <a:sym typeface="Montserrat"/>
            </a:endParaRPr>
          </a:p>
        </p:txBody>
      </p:sp>
      <p:sp>
        <p:nvSpPr>
          <p:cNvPr id="123" name="Google Shape;123;p2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2"/>
          <p:cNvSpPr/>
          <p:nvPr/>
        </p:nvSpPr>
        <p:spPr>
          <a:xfrm flipH="1">
            <a:off x="4544845" y="2627400"/>
            <a:ext cx="100800" cy="164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962950" y="2056200"/>
            <a:ext cx="3218100" cy="103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Dataset</a:t>
            </a:r>
            <a:endParaRPr/>
          </a:p>
        </p:txBody>
      </p:sp>
      <p:sp>
        <p:nvSpPr>
          <p:cNvPr id="130" name="Google Shape;130;p2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3"/>
          <p:cNvSpPr/>
          <p:nvPr/>
        </p:nvSpPr>
        <p:spPr>
          <a:xfrm>
            <a:off x="1122325" y="803950"/>
            <a:ext cx="1682100" cy="82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None/>
            </a:pPr>
            <a:r>
              <a:rPr b="1" lang="en" sz="1200">
                <a:latin typeface="Montserrat"/>
                <a:ea typeface="Montserrat"/>
                <a:cs typeface="Montserrat"/>
                <a:sym typeface="Montserrat"/>
              </a:rPr>
              <a:t>Cold storage facilities available in every state</a:t>
            </a:r>
            <a:endParaRPr b="1"/>
          </a:p>
        </p:txBody>
      </p:sp>
      <p:sp>
        <p:nvSpPr>
          <p:cNvPr id="132" name="Google Shape;132;p23"/>
          <p:cNvSpPr/>
          <p:nvPr/>
        </p:nvSpPr>
        <p:spPr>
          <a:xfrm>
            <a:off x="3563025" y="396800"/>
            <a:ext cx="1682100" cy="84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None/>
            </a:pPr>
            <a:r>
              <a:rPr b="1" lang="en" sz="1200">
                <a:latin typeface="Montserrat"/>
                <a:ea typeface="Montserrat"/>
                <a:cs typeface="Montserrat"/>
                <a:sym typeface="Montserrat"/>
              </a:rPr>
              <a:t>Population aged &gt; 50 years</a:t>
            </a:r>
            <a:endParaRPr b="1" sz="1200">
              <a:latin typeface="Montserrat"/>
              <a:ea typeface="Montserrat"/>
              <a:cs typeface="Montserrat"/>
              <a:sym typeface="Montserrat"/>
            </a:endParaRPr>
          </a:p>
        </p:txBody>
      </p:sp>
      <p:sp>
        <p:nvSpPr>
          <p:cNvPr id="133" name="Google Shape;133;p23"/>
          <p:cNvSpPr/>
          <p:nvPr/>
        </p:nvSpPr>
        <p:spPr>
          <a:xfrm>
            <a:off x="5708075" y="795100"/>
            <a:ext cx="1682100" cy="84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None/>
            </a:pPr>
            <a:r>
              <a:rPr b="1" lang="en" sz="1200">
                <a:latin typeface="Montserrat"/>
                <a:ea typeface="Montserrat"/>
                <a:cs typeface="Montserrat"/>
                <a:sym typeface="Montserrat"/>
              </a:rPr>
              <a:t>Students missing school due to lockdown</a:t>
            </a:r>
            <a:endParaRPr b="1"/>
          </a:p>
        </p:txBody>
      </p:sp>
      <p:sp>
        <p:nvSpPr>
          <p:cNvPr id="134" name="Google Shape;134;p23"/>
          <p:cNvSpPr/>
          <p:nvPr/>
        </p:nvSpPr>
        <p:spPr>
          <a:xfrm>
            <a:off x="316725" y="2325900"/>
            <a:ext cx="1682100" cy="76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None/>
            </a:pPr>
            <a:r>
              <a:rPr b="1" lang="en" sz="1200">
                <a:latin typeface="Montserrat"/>
                <a:ea typeface="Montserrat"/>
                <a:cs typeface="Montserrat"/>
                <a:sym typeface="Montserrat"/>
              </a:rPr>
              <a:t>Health workers, frontline rescue team </a:t>
            </a:r>
            <a:endParaRPr b="1"/>
          </a:p>
        </p:txBody>
      </p:sp>
      <p:sp>
        <p:nvSpPr>
          <p:cNvPr id="135" name="Google Shape;135;p23"/>
          <p:cNvSpPr/>
          <p:nvPr/>
        </p:nvSpPr>
        <p:spPr>
          <a:xfrm>
            <a:off x="7009425" y="2295000"/>
            <a:ext cx="1682100" cy="82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People with Comorbidities</a:t>
            </a:r>
            <a:endParaRPr b="1"/>
          </a:p>
        </p:txBody>
      </p:sp>
      <p:sp>
        <p:nvSpPr>
          <p:cNvPr id="136" name="Google Shape;136;p23"/>
          <p:cNvSpPr/>
          <p:nvPr/>
        </p:nvSpPr>
        <p:spPr>
          <a:xfrm>
            <a:off x="591125" y="3850450"/>
            <a:ext cx="1743900" cy="82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Current COVID Cases</a:t>
            </a:r>
            <a:endParaRPr b="1"/>
          </a:p>
        </p:txBody>
      </p:sp>
      <p:sp>
        <p:nvSpPr>
          <p:cNvPr id="137" name="Google Shape;137;p23"/>
          <p:cNvSpPr/>
          <p:nvPr/>
        </p:nvSpPr>
        <p:spPr>
          <a:xfrm>
            <a:off x="6722275" y="3850450"/>
            <a:ext cx="1682100" cy="82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District-wise population demographic</a:t>
            </a:r>
            <a:endParaRPr b="1"/>
          </a:p>
        </p:txBody>
      </p:sp>
      <p:sp>
        <p:nvSpPr>
          <p:cNvPr id="138" name="Google Shape;138;p23"/>
          <p:cNvSpPr txBox="1"/>
          <p:nvPr>
            <p:ph idx="4294967295" type="subTitle"/>
          </p:nvPr>
        </p:nvSpPr>
        <p:spPr>
          <a:xfrm>
            <a:off x="2690850" y="3604900"/>
            <a:ext cx="3762300" cy="1314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en" sz="1800">
                <a:solidFill>
                  <a:schemeClr val="dk2"/>
                </a:solidFill>
                <a:latin typeface="Montserrat"/>
                <a:ea typeface="Montserrat"/>
                <a:cs typeface="Montserrat"/>
                <a:sym typeface="Montserrat"/>
              </a:rPr>
              <a:t>Our compiled</a:t>
            </a:r>
            <a:r>
              <a:rPr b="1" lang="en" sz="1800">
                <a:solidFill>
                  <a:schemeClr val="dk2"/>
                </a:solidFill>
                <a:latin typeface="Montserrat"/>
                <a:ea typeface="Montserrat"/>
                <a:cs typeface="Montserrat"/>
                <a:sym typeface="Montserrat"/>
              </a:rPr>
              <a:t> Dataset extensively covers all major aspects of the problem.</a:t>
            </a:r>
            <a:endParaRPr b="1"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4294967295" type="title"/>
          </p:nvPr>
        </p:nvSpPr>
        <p:spPr>
          <a:xfrm>
            <a:off x="347700" y="352575"/>
            <a:ext cx="7892400" cy="15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The</a:t>
            </a:r>
            <a:r>
              <a:rPr lang="en" sz="3600"/>
              <a:t> </a:t>
            </a:r>
            <a:r>
              <a:rPr lang="en" sz="3600">
                <a:solidFill>
                  <a:schemeClr val="accent6"/>
                </a:solidFill>
              </a:rPr>
              <a:t>algorithm</a:t>
            </a:r>
            <a:br>
              <a:rPr lang="en" sz="3600"/>
            </a:br>
            <a:r>
              <a:rPr lang="en" sz="3600"/>
              <a:t>That would help us do the task:</a:t>
            </a:r>
            <a:endParaRPr sz="3600"/>
          </a:p>
        </p:txBody>
      </p:sp>
      <p:sp>
        <p:nvSpPr>
          <p:cNvPr id="144" name="Google Shape;144;p24"/>
          <p:cNvSpPr txBox="1"/>
          <p:nvPr>
            <p:ph idx="4294967295" type="body"/>
          </p:nvPr>
        </p:nvSpPr>
        <p:spPr>
          <a:xfrm>
            <a:off x="608525" y="1619350"/>
            <a:ext cx="7684200" cy="3372300"/>
          </a:xfrm>
          <a:prstGeom prst="rect">
            <a:avLst/>
          </a:prstGeom>
        </p:spPr>
        <p:txBody>
          <a:bodyPr anchorCtr="0" anchor="t" bIns="0" lIns="0" spcFirstLastPara="1" rIns="0" wrap="square" tIns="0">
            <a:noAutofit/>
          </a:bodyPr>
          <a:lstStyle/>
          <a:p>
            <a:pPr indent="-330200" lvl="0" marL="457200" rtl="0" algn="l">
              <a:lnSpc>
                <a:spcPct val="150000"/>
              </a:lnSpc>
              <a:spcBef>
                <a:spcPts val="600"/>
              </a:spcBef>
              <a:spcAft>
                <a:spcPts val="0"/>
              </a:spcAft>
              <a:buSzPts val="1600"/>
              <a:buChar char="❏"/>
            </a:pPr>
            <a:r>
              <a:rPr lang="en"/>
              <a:t>Compilation and Cleaning of Data</a:t>
            </a:r>
            <a:endParaRPr/>
          </a:p>
          <a:p>
            <a:pPr indent="-330200" lvl="0" marL="457200" rtl="0" algn="l">
              <a:lnSpc>
                <a:spcPct val="150000"/>
              </a:lnSpc>
              <a:spcBef>
                <a:spcPts val="0"/>
              </a:spcBef>
              <a:spcAft>
                <a:spcPts val="0"/>
              </a:spcAft>
              <a:buSzPts val="1600"/>
              <a:buChar char="❏"/>
            </a:pPr>
            <a:r>
              <a:rPr lang="en"/>
              <a:t>Data Analysis: Finding out the relation between different attributes which would help us in finding a suitable metric</a:t>
            </a:r>
            <a:endParaRPr/>
          </a:p>
          <a:p>
            <a:pPr indent="-330200" lvl="0" marL="457200" rtl="0" algn="l">
              <a:lnSpc>
                <a:spcPct val="150000"/>
              </a:lnSpc>
              <a:spcBef>
                <a:spcPts val="0"/>
              </a:spcBef>
              <a:spcAft>
                <a:spcPts val="0"/>
              </a:spcAft>
              <a:buSzPts val="1600"/>
              <a:buChar char="❏"/>
            </a:pPr>
            <a:r>
              <a:rPr lang="en"/>
              <a:t>Extracting the main features using PCA</a:t>
            </a:r>
            <a:endParaRPr/>
          </a:p>
          <a:p>
            <a:pPr indent="-330200" lvl="0" marL="457200" rtl="0" algn="l">
              <a:lnSpc>
                <a:spcPct val="150000"/>
              </a:lnSpc>
              <a:spcBef>
                <a:spcPts val="0"/>
              </a:spcBef>
              <a:spcAft>
                <a:spcPts val="0"/>
              </a:spcAft>
              <a:buSzPts val="1600"/>
              <a:buChar char="❏"/>
            </a:pPr>
            <a:r>
              <a:rPr lang="en"/>
              <a:t>C</a:t>
            </a:r>
            <a:r>
              <a:rPr lang="en"/>
              <a:t>lustering using </a:t>
            </a:r>
            <a:r>
              <a:rPr lang="en"/>
              <a:t>DBSCAN and KNN: Using the elbow curve we found out the number of levels districts can be divided for proper analysis. </a:t>
            </a:r>
            <a:endParaRPr/>
          </a:p>
          <a:p>
            <a:pPr indent="0" lvl="0" marL="457200" rtl="0" algn="l">
              <a:lnSpc>
                <a:spcPct val="150000"/>
              </a:lnSpc>
              <a:spcBef>
                <a:spcPts val="600"/>
              </a:spcBef>
              <a:spcAft>
                <a:spcPts val="0"/>
              </a:spcAft>
              <a:buNone/>
            </a:pPr>
            <a:r>
              <a:t/>
            </a:r>
            <a:endParaRPr>
              <a:solidFill>
                <a:srgbClr val="FFFFFF"/>
              </a:solidFill>
            </a:endParaRPr>
          </a:p>
        </p:txBody>
      </p:sp>
      <p:sp>
        <p:nvSpPr>
          <p:cNvPr id="145" name="Google Shape;145;p2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