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2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3.xml" ContentType="application/vnd.openxmlformats-officedocument.presentationml.notesSlid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4.xml" ContentType="application/vnd.openxmlformats-officedocument.presentationml.notesSlide+xml"/>
  <Override PartName="/ppt/tags/tag1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85" r:id="rId2"/>
    <p:sldId id="286" r:id="rId3"/>
    <p:sldId id="287" r:id="rId4"/>
    <p:sldId id="288" r:id="rId5"/>
    <p:sldId id="290" r:id="rId6"/>
    <p:sldId id="291" r:id="rId7"/>
    <p:sldId id="292" r:id="rId8"/>
    <p:sldId id="293" r:id="rId9"/>
    <p:sldId id="323" r:id="rId10"/>
    <p:sldId id="294" r:id="rId11"/>
    <p:sldId id="353" r:id="rId12"/>
    <p:sldId id="296" r:id="rId13"/>
    <p:sldId id="295" r:id="rId14"/>
    <p:sldId id="297" r:id="rId15"/>
    <p:sldId id="298" r:id="rId16"/>
    <p:sldId id="299" r:id="rId17"/>
    <p:sldId id="300" r:id="rId18"/>
    <p:sldId id="301" r:id="rId19"/>
    <p:sldId id="312" r:id="rId20"/>
    <p:sldId id="313" r:id="rId21"/>
    <p:sldId id="352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347" r:id="rId45"/>
    <p:sldId id="348" r:id="rId46"/>
    <p:sldId id="349" r:id="rId47"/>
    <p:sldId id="302" r:id="rId48"/>
    <p:sldId id="303" r:id="rId49"/>
    <p:sldId id="304" r:id="rId50"/>
    <p:sldId id="305" r:id="rId51"/>
    <p:sldId id="350" r:id="rId52"/>
    <p:sldId id="306" r:id="rId53"/>
    <p:sldId id="319" r:id="rId54"/>
    <p:sldId id="320" r:id="rId55"/>
    <p:sldId id="309" r:id="rId56"/>
    <p:sldId id="310" r:id="rId57"/>
    <p:sldId id="351" r:id="rId58"/>
    <p:sldId id="321" r:id="rId59"/>
    <p:sldId id="322" r:id="rId60"/>
    <p:sldId id="256" r:id="rId61"/>
  </p:sldIdLst>
  <p:sldSz cx="12193588" cy="6858000"/>
  <p:notesSz cx="7559675" cy="10691813"/>
  <p:custDataLst>
    <p:tags r:id="rId6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ter Folien" id="{BA370EFF-9A8D-4C93-A91E-E91B27CE810A}">
          <p14:sldIdLst>
            <p14:sldId id="285"/>
            <p14:sldId id="286"/>
            <p14:sldId id="287"/>
            <p14:sldId id="288"/>
            <p14:sldId id="290"/>
            <p14:sldId id="291"/>
            <p14:sldId id="292"/>
            <p14:sldId id="293"/>
            <p14:sldId id="323"/>
            <p14:sldId id="294"/>
            <p14:sldId id="353"/>
            <p14:sldId id="296"/>
            <p14:sldId id="295"/>
            <p14:sldId id="297"/>
            <p14:sldId id="298"/>
            <p14:sldId id="299"/>
            <p14:sldId id="300"/>
            <p14:sldId id="301"/>
            <p14:sldId id="312"/>
            <p14:sldId id="313"/>
            <p14:sldId id="352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02"/>
            <p14:sldId id="303"/>
            <p14:sldId id="304"/>
            <p14:sldId id="305"/>
            <p14:sldId id="350"/>
            <p14:sldId id="306"/>
            <p14:sldId id="319"/>
            <p14:sldId id="320"/>
            <p14:sldId id="309"/>
            <p14:sldId id="310"/>
            <p14:sldId id="351"/>
            <p14:sldId id="321"/>
            <p14:sldId id="322"/>
            <p14:sldId id="256"/>
          </p14:sldIdLst>
        </p14:section>
        <p14:section name="Weitere Folien" id="{DB60F583-B12D-4121-8BAE-4EFC26CACC8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8748"/>
    <a:srgbClr val="660E7A"/>
    <a:srgbClr val="010180"/>
    <a:srgbClr val="85850C"/>
    <a:srgbClr val="000000"/>
    <a:srgbClr val="3C3C3C"/>
    <a:srgbClr val="A08570"/>
    <a:srgbClr val="E4E3DF"/>
    <a:srgbClr val="48323E"/>
    <a:srgbClr val="D3C9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9" autoAdjust="0"/>
    <p:restoredTop sz="94660"/>
  </p:normalViewPr>
  <p:slideViewPr>
    <p:cSldViewPr snapToGrid="0" snapToObjects="1" showGuides="1">
      <p:cViewPr varScale="1">
        <p:scale>
          <a:sx n="102" d="100"/>
          <a:sy n="102" d="100"/>
        </p:scale>
        <p:origin x="8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40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CD808BD-3A87-4FB1-8C92-7568F36AF77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de-DE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18"/>
              <a:cs typeface="Arial" pitchFamily="18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2ABE4B-4B6F-439D-858C-380578034C2C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de-DE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18"/>
              <a:cs typeface="Arial" pitchFamily="18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32335C-B6EF-4E53-B1EC-53BDF719DC0D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de-DE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18"/>
              <a:cs typeface="Arial" pitchFamily="18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6E1656-EF6C-4EBC-A18C-AB04D7BA692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150629FE-4BFD-4F00-BF85-38DE1BF02178}" type="slidenum">
              <a:t>‹Nr.›</a:t>
            </a:fld>
            <a:endParaRPr lang="de-DE" sz="14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18"/>
              <a:cs typeface="Arial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599757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A08103F-5E62-4C14-B403-CCA08D9B8341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7560000" cy="10692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18"/>
              <a:cs typeface="Arial" pitchFamily="18"/>
            </a:endParaRPr>
          </a:p>
        </p:txBody>
      </p:sp>
      <p:sp>
        <p:nvSpPr>
          <p:cNvPr id="3" name="Folienbildplatzhalter 2">
            <a:extLst>
              <a:ext uri="{FF2B5EF4-FFF2-40B4-BE49-F238E27FC236}">
                <a16:creationId xmlns:a16="http://schemas.microsoft.com/office/drawing/2014/main" id="{10D0D9F1-BA97-41FD-843C-E98805F70A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6280" y="812880"/>
            <a:ext cx="5343480" cy="40071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4" name="Notizenplatzhalter 3">
            <a:extLst>
              <a:ext uri="{FF2B5EF4-FFF2-40B4-BE49-F238E27FC236}">
                <a16:creationId xmlns:a16="http://schemas.microsoft.com/office/drawing/2014/main" id="{5961034C-7FA1-4927-BF73-8754AA0AA2F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280" y="5078160"/>
            <a:ext cx="6046920" cy="48103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de-DE"/>
          </a:p>
        </p:txBody>
      </p:sp>
      <p:sp>
        <p:nvSpPr>
          <p:cNvPr id="5" name="Kopfzeilenplatzhalter 4">
            <a:extLst>
              <a:ext uri="{FF2B5EF4-FFF2-40B4-BE49-F238E27FC236}">
                <a16:creationId xmlns:a16="http://schemas.microsoft.com/office/drawing/2014/main" id="{A333E28B-0DD3-4986-AD43-2CC37FCEAD0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79600" cy="533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de-DE" sz="1400" b="0" i="0" u="none" strike="noStrike" baseline="0">
                <a:solidFill>
                  <a:srgbClr val="000000"/>
                </a:solidFill>
                <a:latin typeface="Times New Roman" pitchFamily="18"/>
                <a:ea typeface="DejaVu Sans" pitchFamily="18"/>
                <a:cs typeface="DejaVu Sans" pitchFamily="18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ED157B0-714D-4045-B183-0452B3DBD04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7880" y="0"/>
            <a:ext cx="3279959" cy="533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de-DE" sz="1400" b="0" i="0" u="none" strike="noStrike" baseline="0">
                <a:solidFill>
                  <a:srgbClr val="000000"/>
                </a:solidFill>
                <a:latin typeface="Times New Roman" pitchFamily="18"/>
                <a:ea typeface="DejaVu Sans" pitchFamily="18"/>
                <a:cs typeface="DejaVu Sans" pitchFamily="18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CC2B38F-485D-484A-BA02-69908CB7159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6320"/>
            <a:ext cx="3279600" cy="533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de-DE" sz="1400" b="0" i="0" u="none" strike="noStrike" baseline="0">
                <a:solidFill>
                  <a:srgbClr val="000000"/>
                </a:solidFill>
                <a:latin typeface="Times New Roman" pitchFamily="18"/>
                <a:ea typeface="DejaVu Sans" pitchFamily="18"/>
                <a:cs typeface="DejaVu Sans" pitchFamily="18"/>
              </a:defRPr>
            </a:lvl1pPr>
          </a:lstStyle>
          <a:p>
            <a:pPr lvl="0"/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C484B26-C5E7-44B8-8CF9-8E8C00D810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7880" y="10156320"/>
            <a:ext cx="3279959" cy="533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de-DE" sz="1400" b="0" i="0" u="none" strike="noStrike" baseline="0">
                <a:solidFill>
                  <a:srgbClr val="000000"/>
                </a:solidFill>
                <a:latin typeface="Times New Roman" pitchFamily="18"/>
                <a:ea typeface="DejaVu Sans" pitchFamily="18"/>
                <a:cs typeface="DejaVu Sans" pitchFamily="18"/>
              </a:defRPr>
            </a:lvl1pPr>
          </a:lstStyle>
          <a:p>
            <a:pPr lvl="0"/>
            <a:fld id="{6C164411-04B2-4615-9FCF-D4F73F357CF9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19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de-DE" sz="1200" b="0" i="0" u="none" strike="noStrike" baseline="0">
        <a:ln>
          <a:noFill/>
        </a:ln>
        <a:solidFill>
          <a:srgbClr val="000000"/>
        </a:solidFill>
        <a:latin typeface="Times New Roman" pitchFamily="18"/>
        <a:cs typeface="Helvetic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1525" cy="40068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https://unsplash.com/photos/jbywvpa9vH8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C164411-04B2-4615-9FCF-D4F73F357C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97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1525" cy="40068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https://unsplash.com/photos/Oal07Ai4oTk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C164411-04B2-4615-9FCF-D4F73F357CF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16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1525" cy="40068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C164411-04B2-4615-9FCF-D4F73F357CF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09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1525" cy="40068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C164411-04B2-4615-9FCF-D4F73F357CF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44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14543A6-537F-4089-9A3E-E7BD17CFC5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995181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EC58F9BB-37A4-4F8E-ACE4-B023CD458C2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6000" b="0" i="0" baseline="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8D1866-871B-43A1-AE2E-1D87994570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046"/>
          <a:stretch/>
        </p:blipFill>
        <p:spPr>
          <a:xfrm>
            <a:off x="3413" y="330369"/>
            <a:ext cx="12188952" cy="6527631"/>
          </a:xfrm>
          <a:prstGeom prst="rect">
            <a:avLst/>
          </a:prstGeom>
        </p:spPr>
      </p:pic>
      <p:sp>
        <p:nvSpPr>
          <p:cNvPr id="11" name="Freihandform: Form 2">
            <a:extLst>
              <a:ext uri="{FF2B5EF4-FFF2-40B4-BE49-F238E27FC236}">
                <a16:creationId xmlns:a16="http://schemas.microsoft.com/office/drawing/2014/main" id="{59723EE7-2D9E-40C5-9DB4-01066F2C69FB}"/>
              </a:ext>
            </a:extLst>
          </p:cNvPr>
          <p:cNvSpPr/>
          <p:nvPr userDrawn="1"/>
        </p:nvSpPr>
        <p:spPr>
          <a:xfrm>
            <a:off x="0" y="-1"/>
            <a:ext cx="12193559" cy="2801073"/>
          </a:xfrm>
          <a:custGeom>
            <a:avLst>
              <a:gd name="f0" fmla="val 13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18"/>
              <a:cs typeface="Arial" pitchFamily="18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D7C712E-2F70-42A6-A52D-D9653144A8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255000" y="6461761"/>
            <a:ext cx="3597910" cy="200376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© Coding Akademie München GmbH</a:t>
            </a:r>
            <a:endParaRPr lang="en-US" dirty="0"/>
          </a:p>
        </p:txBody>
      </p:sp>
      <p:pic>
        <p:nvPicPr>
          <p:cNvPr id="9" name="Picture 8" descr="A picture containing building&#10;&#10;Description automatically generated">
            <a:extLst>
              <a:ext uri="{FF2B5EF4-FFF2-40B4-BE49-F238E27FC236}">
                <a16:creationId xmlns:a16="http://schemas.microsoft.com/office/drawing/2014/main" id="{D95D9418-0F89-4432-A265-96ECB2157CA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0823" y="786066"/>
            <a:ext cx="1371942" cy="122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9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und Text (Variante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A04A1A60-F6CA-4327-B13E-F91E1552BEF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347862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CAE9E515-2F28-41DC-BFAE-E2DAEC28DE8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500" b="0" i="0" baseline="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0130A2B9-13B3-435E-B671-552BAB16C0DB}"/>
              </a:ext>
            </a:extLst>
          </p:cNvPr>
          <p:cNvSpPr/>
          <p:nvPr userDrawn="1"/>
        </p:nvSpPr>
        <p:spPr>
          <a:xfrm>
            <a:off x="0" y="1224000"/>
            <a:ext cx="12193559" cy="5634000"/>
          </a:xfrm>
          <a:prstGeom prst="rect">
            <a:avLst/>
          </a:prstGeom>
          <a:solidFill>
            <a:srgbClr val="E8E1DC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1800" b="0" i="0" u="none" strike="noStrike" baseline="0">
              <a:ln>
                <a:noFill/>
              </a:ln>
              <a:solidFill>
                <a:srgbClr val="5F4D5C"/>
              </a:solidFill>
              <a:latin typeface="Arial" pitchFamily="18"/>
              <a:ea typeface="Arial" pitchFamily="18"/>
              <a:cs typeface="Arial" pitchFamily="18"/>
            </a:endParaRPr>
          </a:p>
        </p:txBody>
      </p:sp>
      <p:sp>
        <p:nvSpPr>
          <p:cNvPr id="23" name="Bildplatzhalter 5">
            <a:extLst>
              <a:ext uri="{FF2B5EF4-FFF2-40B4-BE49-F238E27FC236}">
                <a16:creationId xmlns:a16="http://schemas.microsoft.com/office/drawing/2014/main" id="{EC02C137-EF2A-4A7F-B93D-236E35730E4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223965"/>
            <a:ext cx="12193588" cy="2740786"/>
          </a:xfrm>
          <a:solidFill>
            <a:schemeClr val="accent2">
              <a:alpha val="76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err="1"/>
              <a:t>Bildplatzhalter</a:t>
            </a:r>
            <a:r>
              <a:rPr lang="en-GB" dirty="0"/>
              <a:t> – </a:t>
            </a:r>
            <a:r>
              <a:rPr lang="en-GB" dirty="0" err="1"/>
              <a:t>ggf</a:t>
            </a:r>
            <a:r>
              <a:rPr lang="en-GB" dirty="0"/>
              <a:t>. </a:t>
            </a:r>
            <a:r>
              <a:rPr lang="en-GB" dirty="0" err="1"/>
              <a:t>löschen</a:t>
            </a:r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9FC0CC-9033-4D8A-A6BC-A002B24C0BD2}"/>
              </a:ext>
            </a:extLst>
          </p:cNvPr>
          <p:cNvGrpSpPr/>
          <p:nvPr userDrawn="1"/>
        </p:nvGrpSpPr>
        <p:grpSpPr>
          <a:xfrm>
            <a:off x="-105798" y="3964785"/>
            <a:ext cx="12465438" cy="3079164"/>
            <a:chOff x="-105798" y="3964785"/>
            <a:chExt cx="12465438" cy="3079164"/>
          </a:xfrm>
          <a:solidFill>
            <a:schemeClr val="bg1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0B9FC7D-7671-4359-868C-C18751149F40}"/>
                </a:ext>
              </a:extLst>
            </p:cNvPr>
            <p:cNvSpPr/>
            <p:nvPr/>
          </p:nvSpPr>
          <p:spPr>
            <a:xfrm>
              <a:off x="11096724" y="5191609"/>
              <a:ext cx="114519" cy="114519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C7579E3-F175-4297-A6C3-5E9519499DE0}"/>
                </a:ext>
              </a:extLst>
            </p:cNvPr>
            <p:cNvSpPr/>
            <p:nvPr/>
          </p:nvSpPr>
          <p:spPr>
            <a:xfrm>
              <a:off x="4985600" y="6029792"/>
              <a:ext cx="114519" cy="114519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01C1388-D348-4EFE-BB0A-2538F0008C56}"/>
                </a:ext>
              </a:extLst>
            </p:cNvPr>
            <p:cNvCxnSpPr>
              <a:stCxn id="13" idx="2"/>
            </p:cNvCxnSpPr>
            <p:nvPr/>
          </p:nvCxnSpPr>
          <p:spPr>
            <a:xfrm flipH="1">
              <a:off x="-105798" y="6087052"/>
              <a:ext cx="5091398" cy="677687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184C34E-E1B6-4430-AC8C-320A45C50A02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H="1">
              <a:off x="4985600" y="5258319"/>
              <a:ext cx="6184336" cy="828733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EC5E628-AC25-45A9-BC32-6FB82C2DD70C}"/>
                </a:ext>
              </a:extLst>
            </p:cNvPr>
            <p:cNvCxnSpPr>
              <a:cxnSpLocks/>
            </p:cNvCxnSpPr>
            <p:nvPr/>
          </p:nvCxnSpPr>
          <p:spPr>
            <a:xfrm>
              <a:off x="11153984" y="5248868"/>
              <a:ext cx="1205656" cy="5928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D03EF75-8E6F-492B-9C80-29C114C036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69936" y="3964785"/>
              <a:ext cx="1023623" cy="1265818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9FCBD96-5C9A-4FCF-B7F5-23C75481F6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8155" y="6075583"/>
              <a:ext cx="1076732" cy="968366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CCAE83F-C8C0-48C7-9BDF-8F066C3A5F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546" y="5257112"/>
              <a:ext cx="4324438" cy="1768268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7E2913-91A6-47CD-96F6-AF7139995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1946733"/>
            <a:ext cx="3705542" cy="769441"/>
          </a:xfr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indent="0" algn="l">
              <a:buFont typeface="Arial" panose="020B0604020202020204" pitchFamily="34" charset="0"/>
              <a:buNone/>
              <a:defRPr lang="de-DE" kern="0" dirty="0">
                <a:solidFill>
                  <a:schemeClr val="accent2"/>
                </a:solidFill>
                <a:ea typeface="+mn-ea"/>
              </a:defRPr>
            </a:lvl1pPr>
          </a:lstStyle>
          <a:p>
            <a:pPr lvl="0" defTabSz="914400" eaLnBrk="1" latinLnBrk="0"/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75728D-E669-449B-AEB3-9AC3A288A0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AC4F1E0-5DE6-4A2B-BD02-9129EACDDD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4409954"/>
            <a:ext cx="10261600" cy="1719384"/>
          </a:xfrm>
        </p:spPr>
        <p:txBody>
          <a:bodyPr/>
          <a:lstStyle>
            <a:lvl1pPr>
              <a:defRPr sz="1800" b="0">
                <a:solidFill>
                  <a:schemeClr val="accent2"/>
                </a:solidFill>
              </a:defRPr>
            </a:lvl1pPr>
            <a:lvl2pPr>
              <a:defRPr sz="1800" b="0">
                <a:solidFill>
                  <a:schemeClr val="accent2"/>
                </a:solidFill>
              </a:defRPr>
            </a:lvl2pPr>
            <a:lvl3pPr>
              <a:defRPr sz="1800" b="0">
                <a:solidFill>
                  <a:schemeClr val="accent2"/>
                </a:solidFill>
              </a:defRPr>
            </a:lvl3pPr>
            <a:lvl4pPr>
              <a:defRPr sz="1800" b="0"/>
            </a:lvl4pPr>
            <a:lvl5pPr>
              <a:defRPr sz="18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22" name="Picture 21" descr="A picture containing building&#10;&#10;Description automatically generated">
            <a:extLst>
              <a:ext uri="{FF2B5EF4-FFF2-40B4-BE49-F238E27FC236}">
                <a16:creationId xmlns:a16="http://schemas.microsoft.com/office/drawing/2014/main" id="{2202BDBF-E0F4-420D-A674-ED627E9B1DF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8925" y="197373"/>
            <a:ext cx="935738" cy="83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6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Text (Variant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796E430-E199-42D1-B750-00CFE32E2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152524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D72C0A64-6206-47F9-B774-144C1A5CFA2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500" b="0" i="0" baseline="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Bildplatzhalter 5">
            <a:extLst>
              <a:ext uri="{FF2B5EF4-FFF2-40B4-BE49-F238E27FC236}">
                <a16:creationId xmlns:a16="http://schemas.microsoft.com/office/drawing/2014/main" id="{8A3E5293-193E-4B93-B263-4B5F18B6463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223963"/>
            <a:ext cx="5400720" cy="5634037"/>
          </a:xfrm>
          <a:solidFill>
            <a:schemeClr val="accent2">
              <a:alpha val="76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F67F5-C9FB-4443-A3BF-5AD5D375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000" y="1946735"/>
            <a:ext cx="5413338" cy="78630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EA2EC6-426A-4C23-8F5B-477952BFCF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1ABBD5B-16B2-4EE3-AEE1-1DEF4D8004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96000" y="3033713"/>
            <a:ext cx="5413338" cy="30956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6827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82BEA0F-D748-4945-B265-C1D001BBF3C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149560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6D9E8A8-96EC-45DC-98B9-24C93A48DEF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500" b="0" i="0" baseline="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3BFE3B-ABB1-4EA4-A211-413BCDDCD3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11" y="0"/>
            <a:ext cx="12188977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53EF863-8B2B-47E2-B003-6FE342397862}"/>
              </a:ext>
            </a:extLst>
          </p:cNvPr>
          <p:cNvSpPr txBox="1">
            <a:spLocks/>
          </p:cNvSpPr>
          <p:nvPr userDrawn="1"/>
        </p:nvSpPr>
        <p:spPr>
          <a:xfrm>
            <a:off x="947738" y="3565463"/>
            <a:ext cx="10261600" cy="30777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de-DE" sz="2500" b="0" i="0" u="none" strike="noStrike" cap="all" baseline="0">
                <a:ln>
                  <a:noFill/>
                </a:ln>
                <a:solidFill>
                  <a:schemeClr val="bg1"/>
                </a:solidFill>
                <a:latin typeface="Arial" pitchFamily="18"/>
                <a:cs typeface="Arial" pitchFamily="18"/>
              </a:defRPr>
            </a:lvl1pPr>
          </a:lstStyle>
          <a:p>
            <a:r>
              <a:rPr lang="de-DE" sz="2000" kern="0" dirty="0">
                <a:solidFill>
                  <a:schemeClr val="bg1"/>
                </a:solidFill>
              </a:rPr>
              <a:t>VIELEN DANK FÜR 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97041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rbvariante (dunk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BBD0E80A-4A08-4CA9-A51F-C439E2C2901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425267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D12DEDE-2F3C-4CD4-9A94-EF7BDD02606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500" b="0" i="0" baseline="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Freihandform: Form 4">
            <a:extLst>
              <a:ext uri="{FF2B5EF4-FFF2-40B4-BE49-F238E27FC236}">
                <a16:creationId xmlns:a16="http://schemas.microsoft.com/office/drawing/2014/main" id="{B2F63660-DA86-4B29-BD7F-0791D0F28499}"/>
              </a:ext>
            </a:extLst>
          </p:cNvPr>
          <p:cNvSpPr/>
          <p:nvPr userDrawn="1"/>
        </p:nvSpPr>
        <p:spPr>
          <a:xfrm>
            <a:off x="0" y="1224000"/>
            <a:ext cx="12193559" cy="5634000"/>
          </a:xfrm>
          <a:prstGeom prst="rect">
            <a:avLst/>
          </a:prstGeom>
          <a:solidFill>
            <a:srgbClr val="333333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1800" b="0" i="0" u="none" strike="noStrike" baseline="0">
              <a:ln>
                <a:noFill/>
              </a:ln>
              <a:solidFill>
                <a:srgbClr val="5F4D5C"/>
              </a:solidFill>
              <a:latin typeface="Arial" pitchFamily="18"/>
              <a:ea typeface="Arial" pitchFamily="18"/>
              <a:cs typeface="Arial" pitchFamily="18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D44B7D1-B6DF-44B2-AF37-5E979F0B5FB7}"/>
              </a:ext>
            </a:extLst>
          </p:cNvPr>
          <p:cNvGrpSpPr/>
          <p:nvPr userDrawn="1"/>
        </p:nvGrpSpPr>
        <p:grpSpPr>
          <a:xfrm>
            <a:off x="-105798" y="1166741"/>
            <a:ext cx="12465438" cy="5877208"/>
            <a:chOff x="-105798" y="1166741"/>
            <a:chExt cx="12465438" cy="5877208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DE7E0BE-167C-4C7B-A2A1-F1339E406305}"/>
                </a:ext>
              </a:extLst>
            </p:cNvPr>
            <p:cNvSpPr/>
            <p:nvPr/>
          </p:nvSpPr>
          <p:spPr>
            <a:xfrm>
              <a:off x="11096724" y="5191609"/>
              <a:ext cx="114519" cy="114519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6EB918E-A3FD-45E0-B11E-6CD826FDCB6F}"/>
                </a:ext>
              </a:extLst>
            </p:cNvPr>
            <p:cNvSpPr/>
            <p:nvPr/>
          </p:nvSpPr>
          <p:spPr>
            <a:xfrm>
              <a:off x="4985600" y="6029792"/>
              <a:ext cx="114519" cy="114519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74274AF-5F88-498F-B26C-8DE500443544}"/>
                </a:ext>
              </a:extLst>
            </p:cNvPr>
            <p:cNvCxnSpPr>
              <a:stCxn id="11" idx="2"/>
            </p:cNvCxnSpPr>
            <p:nvPr/>
          </p:nvCxnSpPr>
          <p:spPr>
            <a:xfrm flipH="1">
              <a:off x="-105798" y="6087052"/>
              <a:ext cx="5091398" cy="677687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B476013-EC7F-40C2-8985-4DC79CD60CD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H="1">
              <a:off x="4985600" y="5258319"/>
              <a:ext cx="6184336" cy="828733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70B9D25-24B0-4271-B2A3-F27860ACE121}"/>
                </a:ext>
              </a:extLst>
            </p:cNvPr>
            <p:cNvCxnSpPr>
              <a:cxnSpLocks/>
            </p:cNvCxnSpPr>
            <p:nvPr/>
          </p:nvCxnSpPr>
          <p:spPr>
            <a:xfrm>
              <a:off x="11153984" y="5248868"/>
              <a:ext cx="1205656" cy="5928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6529AF9-83A7-4A29-B985-36839BE51A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69936" y="1166741"/>
              <a:ext cx="1029933" cy="4063862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BE0219E-B19A-4B47-AD0E-325B2E1DB7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8155" y="6075583"/>
              <a:ext cx="1076732" cy="968366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D76657F-459E-4991-8FEB-7DF8E02BF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546" y="5257112"/>
              <a:ext cx="4324438" cy="1768268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8A1E2-B266-4C5C-9038-BF140B63D9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DE74EA9-174C-457F-9438-AACACFE9A0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3033713"/>
            <a:ext cx="10261600" cy="3095625"/>
          </a:xfrm>
        </p:spPr>
        <p:txBody>
          <a:bodyPr/>
          <a:lstStyle>
            <a:lvl1pPr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18" name="Picture 17" descr="A picture containing building&#10;&#10;Description automatically generated">
            <a:extLst>
              <a:ext uri="{FF2B5EF4-FFF2-40B4-BE49-F238E27FC236}">
                <a16:creationId xmlns:a16="http://schemas.microsoft.com/office/drawing/2014/main" id="{007C7A14-75ED-462A-8C29-78404B6D593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8925" y="197373"/>
            <a:ext cx="935738" cy="83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7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rbvariante – Zwei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5FC1FBC5-FA0E-4AA6-A1CC-83136BC436E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46624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FBEF2925-1490-4BBB-95A6-386EAD1D2EB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500" b="0" i="0" baseline="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Freihandform: Form 4">
            <a:extLst>
              <a:ext uri="{FF2B5EF4-FFF2-40B4-BE49-F238E27FC236}">
                <a16:creationId xmlns:a16="http://schemas.microsoft.com/office/drawing/2014/main" id="{ECBF5769-E800-4C5F-AEE0-ABFA36815E26}"/>
              </a:ext>
            </a:extLst>
          </p:cNvPr>
          <p:cNvSpPr/>
          <p:nvPr userDrawn="1"/>
        </p:nvSpPr>
        <p:spPr>
          <a:xfrm>
            <a:off x="0" y="1224000"/>
            <a:ext cx="12193559" cy="5634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1800" b="0" i="0" u="none" strike="noStrike" baseline="0">
              <a:ln>
                <a:noFill/>
              </a:ln>
              <a:solidFill>
                <a:srgbClr val="5F4D5C"/>
              </a:solidFill>
              <a:latin typeface="Arial" pitchFamily="18"/>
              <a:ea typeface="Arial" pitchFamily="18"/>
              <a:cs typeface="Arial" pitchFamily="18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B89F4BA-2D89-4650-AD36-7CF36C2E174B}"/>
              </a:ext>
            </a:extLst>
          </p:cNvPr>
          <p:cNvGrpSpPr/>
          <p:nvPr userDrawn="1"/>
        </p:nvGrpSpPr>
        <p:grpSpPr>
          <a:xfrm>
            <a:off x="-310915" y="692467"/>
            <a:ext cx="4701499" cy="7389994"/>
            <a:chOff x="-310915" y="692467"/>
            <a:chExt cx="4701499" cy="7389994"/>
          </a:xfrm>
          <a:solidFill>
            <a:schemeClr val="bg1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D65BF82-F093-4C2D-8D09-596318DC6138}"/>
                </a:ext>
              </a:extLst>
            </p:cNvPr>
            <p:cNvSpPr/>
            <p:nvPr/>
          </p:nvSpPr>
          <p:spPr>
            <a:xfrm rot="16200000" flipV="1">
              <a:off x="251197" y="1840864"/>
              <a:ext cx="114519" cy="114519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05F3245-BC3A-484D-98AA-E342D96AD444}"/>
                </a:ext>
              </a:extLst>
            </p:cNvPr>
            <p:cNvSpPr/>
            <p:nvPr/>
          </p:nvSpPr>
          <p:spPr>
            <a:xfrm rot="16200000" flipV="1">
              <a:off x="569712" y="4051850"/>
              <a:ext cx="114519" cy="114519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59AA07D-9E1B-4E07-9CFD-2B64E35DD36D}"/>
                </a:ext>
              </a:extLst>
            </p:cNvPr>
            <p:cNvCxnSpPr>
              <a:cxnSpLocks/>
            </p:cNvCxnSpPr>
            <p:nvPr/>
          </p:nvCxnSpPr>
          <p:spPr>
            <a:xfrm>
              <a:off x="300213" y="1898123"/>
              <a:ext cx="904695" cy="6184338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2567DBE-FA7E-4482-B2B1-1386BEEB33E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-590778" y="998888"/>
              <a:ext cx="1205656" cy="5928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6DC5BCF-FEC4-43C6-86A9-99196B1F507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43686" y="-664727"/>
              <a:ext cx="1029933" cy="4063862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E126266-41D0-47A5-9EA9-AC5B08527E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10915" y="4060342"/>
              <a:ext cx="968366" cy="1192937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F35310-9150-47D8-BE1A-82B5799F59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8823" y="1898123"/>
              <a:ext cx="424715" cy="2070373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8B3652-095C-471A-A60B-C7BC05D6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4008CF-8A94-4D00-A56B-0B2963AB29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Coding Akademie München GmbH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6ECCE352-32A7-4BAA-9224-B1CF399503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3033714"/>
            <a:ext cx="10261600" cy="7994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F7E0732-50F1-4773-9628-193EA0BBFD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7738" y="5329856"/>
            <a:ext cx="10261600" cy="7994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3748DDE-C0C0-4535-96AC-601746B0A2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7738" y="4543195"/>
            <a:ext cx="10261600" cy="410530"/>
          </a:xfrm>
        </p:spPr>
        <p:txBody>
          <a:bodyPr>
            <a:spAutoFit/>
          </a:bodyPr>
          <a:lstStyle>
            <a:lvl1pPr>
              <a:spcAft>
                <a:spcPts val="0"/>
              </a:spcAft>
              <a:defRPr sz="2500" cap="all" baseline="0">
                <a:solidFill>
                  <a:schemeClr val="bg2"/>
                </a:solidFill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22" name="Picture 21" descr="A picture containing building&#10;&#10;Description automatically generated">
            <a:extLst>
              <a:ext uri="{FF2B5EF4-FFF2-40B4-BE49-F238E27FC236}">
                <a16:creationId xmlns:a16="http://schemas.microsoft.com/office/drawing/2014/main" id="{B17EF088-183B-478E-9448-D43BBC0A864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8925" y="197373"/>
            <a:ext cx="935738" cy="83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un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3B23B5A8-D5FC-4407-A2A2-C3481861E3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712461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B8FCC894-EC3C-4D43-8836-DDF70355D8B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500" b="0" i="0" baseline="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1" name="Picture 10" descr="A person flying through the air on a snow covered mountain&#10;&#10;Description automatically generated">
            <a:extLst>
              <a:ext uri="{FF2B5EF4-FFF2-40B4-BE49-F238E27FC236}">
                <a16:creationId xmlns:a16="http://schemas.microsoft.com/office/drawing/2014/main" id="{5810151F-6DAF-4E76-BF6A-61CBC2BE41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24000"/>
            <a:ext cx="12193588" cy="5634000"/>
          </a:xfrm>
          <a:prstGeom prst="rect">
            <a:avLst/>
          </a:prstGeom>
        </p:spPr>
      </p:pic>
      <p:sp>
        <p:nvSpPr>
          <p:cNvPr id="5" name="Freihandform: Form 2">
            <a:extLst>
              <a:ext uri="{FF2B5EF4-FFF2-40B4-BE49-F238E27FC236}">
                <a16:creationId xmlns:a16="http://schemas.microsoft.com/office/drawing/2014/main" id="{2691C14E-39AF-4132-8C91-12542F1EF30A}"/>
              </a:ext>
            </a:extLst>
          </p:cNvPr>
          <p:cNvSpPr/>
          <p:nvPr userDrawn="1"/>
        </p:nvSpPr>
        <p:spPr>
          <a:xfrm>
            <a:off x="0" y="0"/>
            <a:ext cx="12193559" cy="1224000"/>
          </a:xfrm>
          <a:custGeom>
            <a:avLst>
              <a:gd name="f0" fmla="val 2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Arial" pitchFamily="18"/>
              <a:cs typeface="Arial" pitchFamily="18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C0602B-2707-413D-BC93-3258944F80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Coding Akademie München GmbH</a:t>
            </a:r>
            <a:endParaRPr lang="en-US" dirty="0"/>
          </a:p>
        </p:txBody>
      </p:sp>
      <p:pic>
        <p:nvPicPr>
          <p:cNvPr id="12" name="Picture 11" descr="A picture containing building&#10;&#10;Description automatically generated">
            <a:extLst>
              <a:ext uri="{FF2B5EF4-FFF2-40B4-BE49-F238E27FC236}">
                <a16:creationId xmlns:a16="http://schemas.microsoft.com/office/drawing/2014/main" id="{7672403B-842A-49C6-8BEB-4D6B518EBD9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8925" y="197373"/>
            <a:ext cx="935738" cy="83820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B1ACA0BD-5512-4562-97BF-68ECC8FD9F4D}"/>
              </a:ext>
            </a:extLst>
          </p:cNvPr>
          <p:cNvGrpSpPr/>
          <p:nvPr userDrawn="1"/>
        </p:nvGrpSpPr>
        <p:grpSpPr>
          <a:xfrm>
            <a:off x="-310915" y="692467"/>
            <a:ext cx="4701499" cy="7389994"/>
            <a:chOff x="-310915" y="692467"/>
            <a:chExt cx="4701499" cy="7389994"/>
          </a:xfrm>
          <a:solidFill>
            <a:schemeClr val="bg1"/>
          </a:solidFill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303BB8C-41AF-4F2C-8E7B-2454DA7D49E3}"/>
                </a:ext>
              </a:extLst>
            </p:cNvPr>
            <p:cNvSpPr/>
            <p:nvPr/>
          </p:nvSpPr>
          <p:spPr>
            <a:xfrm rot="16200000" flipV="1">
              <a:off x="251197" y="1840864"/>
              <a:ext cx="114519" cy="114519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BCDE6DD-93E6-4C00-AF79-FD68949134B3}"/>
                </a:ext>
              </a:extLst>
            </p:cNvPr>
            <p:cNvSpPr/>
            <p:nvPr/>
          </p:nvSpPr>
          <p:spPr>
            <a:xfrm rot="16200000" flipV="1">
              <a:off x="569712" y="4051850"/>
              <a:ext cx="114519" cy="114519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1EFFD12-5E8B-4A06-BF8C-ED119969A616}"/>
                </a:ext>
              </a:extLst>
            </p:cNvPr>
            <p:cNvCxnSpPr>
              <a:cxnSpLocks/>
            </p:cNvCxnSpPr>
            <p:nvPr/>
          </p:nvCxnSpPr>
          <p:spPr>
            <a:xfrm>
              <a:off x="300213" y="1898123"/>
              <a:ext cx="904695" cy="6184338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874F66-3BEA-4515-AB65-E271139BDA6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-590778" y="998888"/>
              <a:ext cx="1205656" cy="5928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B75179D-9B26-4C80-8052-97E1D0FB81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43686" y="-664727"/>
              <a:ext cx="1029933" cy="4063862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130ABBE-6CA5-41C3-B26A-28B3E76101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10915" y="4060342"/>
              <a:ext cx="968366" cy="1192937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E4B0BA7-9C00-43BF-A992-242B81C18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8823" y="1898123"/>
              <a:ext cx="424715" cy="2070373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B4E6DFDD-3D97-4EC1-BAC1-AFC3E87A1AB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223963"/>
            <a:ext cx="12193588" cy="5634037"/>
          </a:xfrm>
          <a:solidFill>
            <a:schemeClr val="accent2">
              <a:alpha val="2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err="1"/>
              <a:t>Bildplatzhalter</a:t>
            </a:r>
            <a:r>
              <a:rPr lang="en-GB" dirty="0"/>
              <a:t> – </a:t>
            </a:r>
            <a:r>
              <a:rPr lang="en-GB" dirty="0" err="1"/>
              <a:t>Neues</a:t>
            </a:r>
            <a:r>
              <a:rPr lang="en-GB" dirty="0"/>
              <a:t> Bild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einfügen</a:t>
            </a:r>
            <a:r>
              <a:rPr lang="en-GB" dirty="0"/>
              <a:t>, </a:t>
            </a:r>
            <a:r>
              <a:rPr lang="en-GB" dirty="0" err="1"/>
              <a:t>oder</a:t>
            </a:r>
            <a:r>
              <a:rPr lang="en-GB" dirty="0"/>
              <a:t> </a:t>
            </a:r>
            <a:r>
              <a:rPr lang="en-GB" dirty="0" err="1"/>
              <a:t>löschen</a:t>
            </a:r>
            <a:r>
              <a:rPr lang="en-GB" dirty="0"/>
              <a:t> falls </a:t>
            </a:r>
            <a:r>
              <a:rPr lang="en-GB" dirty="0" err="1"/>
              <a:t>festes</a:t>
            </a:r>
            <a:r>
              <a:rPr lang="en-GB" dirty="0"/>
              <a:t> </a:t>
            </a:r>
            <a:r>
              <a:rPr lang="en-GB" dirty="0" err="1"/>
              <a:t>Hintergrundbild</a:t>
            </a:r>
            <a:r>
              <a:rPr lang="en-GB" dirty="0"/>
              <a:t> </a:t>
            </a:r>
            <a:r>
              <a:rPr lang="en-GB" dirty="0" err="1"/>
              <a:t>gewünscht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37288-69B6-4DA0-BD7E-BD7A01D3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3848400"/>
            <a:ext cx="5782197" cy="3852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67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it Störer -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EC1F08ED-317F-4C8E-8AC5-3645E773030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051927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EA445690-D26D-440C-9D0E-F82F09C82CE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500" b="0" i="0" baseline="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194804-CEF4-4035-B33E-4EF8E421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54532-92BF-41E0-A70B-068FF8F3CE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4E96D4-1518-41AA-84C0-9F0CCB9BAA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3033713"/>
            <a:ext cx="5149056" cy="30956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7AC7325-61E4-4525-94CC-1AA9B69662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59640" y="3033713"/>
            <a:ext cx="3779640" cy="917513"/>
          </a:xfrm>
          <a:solidFill>
            <a:schemeClr val="accent6"/>
          </a:solidFill>
        </p:spPr>
        <p:txBody>
          <a:bodyPr lIns="180000" tIns="180000" rIns="180000" bIns="180000">
            <a:spAutoFit/>
          </a:bodyPr>
          <a:lstStyle>
            <a:lvl1pPr marL="263525" indent="-263525">
              <a:buFont typeface="Symbol" panose="05050102010706020507" pitchFamily="18" charset="2"/>
              <a:buChar char="·"/>
              <a:tabLst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</a:defRPr>
            </a:lvl1pPr>
            <a:lvl2pPr marL="0" indent="0">
              <a:buFont typeface="Symbol" panose="05050102010706020507" pitchFamily="18" charset="2"/>
              <a:buNone/>
              <a:defRPr b="1"/>
            </a:lvl2pPr>
            <a:lvl3pPr marL="357188" indent="-179388">
              <a:buFont typeface="Symbol" panose="05050102010706020507" pitchFamily="18" charset="2"/>
              <a:buChar char="·"/>
              <a:defRPr b="1"/>
            </a:lvl3pPr>
            <a:lvl4pPr marL="536575" indent="-179388">
              <a:buFont typeface="Symbol" panose="05050102010706020507" pitchFamily="18" charset="2"/>
              <a:buChar char="·"/>
              <a:defRPr b="1"/>
            </a:lvl4pPr>
            <a:lvl5pPr marL="714375" indent="-179388">
              <a:buFont typeface="Symbol" panose="05050102010706020507" pitchFamily="18" charset="2"/>
              <a:buChar char="·"/>
              <a:defRPr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336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e mit Störer -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A78F2F31-45DA-4D1C-8AE7-0F558171EB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26380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4482E814-A6FD-49BA-91D3-B4D306E6C57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500" b="0" i="0" baseline="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Freihandform: Form 4">
            <a:extLst>
              <a:ext uri="{FF2B5EF4-FFF2-40B4-BE49-F238E27FC236}">
                <a16:creationId xmlns:a16="http://schemas.microsoft.com/office/drawing/2014/main" id="{2259AF66-F934-4705-8A7D-E43035AD9C52}"/>
              </a:ext>
            </a:extLst>
          </p:cNvPr>
          <p:cNvSpPr/>
          <p:nvPr userDrawn="1"/>
        </p:nvSpPr>
        <p:spPr>
          <a:xfrm>
            <a:off x="0" y="1224000"/>
            <a:ext cx="12193559" cy="5634000"/>
          </a:xfrm>
          <a:prstGeom prst="rect">
            <a:avLst/>
          </a:prstGeom>
          <a:solidFill>
            <a:srgbClr val="E8E1DC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1800" b="0" i="0" u="none" strike="noStrike" baseline="0">
              <a:ln>
                <a:noFill/>
              </a:ln>
              <a:solidFill>
                <a:srgbClr val="5F4D5C"/>
              </a:solidFill>
              <a:latin typeface="Arial" pitchFamily="18"/>
              <a:ea typeface="Arial" pitchFamily="18"/>
              <a:cs typeface="Arial" pitchFamily="18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ED4B59-3EC5-4E5F-A4DB-BFA6968AC7A1}"/>
              </a:ext>
            </a:extLst>
          </p:cNvPr>
          <p:cNvGrpSpPr/>
          <p:nvPr userDrawn="1"/>
        </p:nvGrpSpPr>
        <p:grpSpPr>
          <a:xfrm>
            <a:off x="-105798" y="1166741"/>
            <a:ext cx="12465438" cy="5877208"/>
            <a:chOff x="-105798" y="1166741"/>
            <a:chExt cx="12465438" cy="5877208"/>
          </a:xfrm>
          <a:solidFill>
            <a:schemeClr val="bg1"/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ED14F64-9F1E-40B2-978E-B8A78804FD60}"/>
                </a:ext>
              </a:extLst>
            </p:cNvPr>
            <p:cNvSpPr/>
            <p:nvPr/>
          </p:nvSpPr>
          <p:spPr>
            <a:xfrm>
              <a:off x="11096724" y="5191609"/>
              <a:ext cx="114519" cy="114519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CD5D8A4-502D-4DB9-8FB4-2C7B25F1C9B5}"/>
                </a:ext>
              </a:extLst>
            </p:cNvPr>
            <p:cNvSpPr/>
            <p:nvPr/>
          </p:nvSpPr>
          <p:spPr>
            <a:xfrm>
              <a:off x="4985600" y="6029792"/>
              <a:ext cx="114519" cy="114519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6CB8F2C-4588-48BF-B7A8-4DAF56FBA0CC}"/>
                </a:ext>
              </a:extLst>
            </p:cNvPr>
            <p:cNvCxnSpPr>
              <a:stCxn id="20" idx="2"/>
            </p:cNvCxnSpPr>
            <p:nvPr/>
          </p:nvCxnSpPr>
          <p:spPr>
            <a:xfrm flipH="1">
              <a:off x="-105798" y="6087052"/>
              <a:ext cx="5091398" cy="677687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4AB27FD-858F-42A2-B632-F23226412071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H="1">
              <a:off x="4985600" y="5258319"/>
              <a:ext cx="6184336" cy="828733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67EB2BE-5AD5-4DA8-B914-2997651CA88C}"/>
                </a:ext>
              </a:extLst>
            </p:cNvPr>
            <p:cNvCxnSpPr>
              <a:cxnSpLocks/>
            </p:cNvCxnSpPr>
            <p:nvPr/>
          </p:nvCxnSpPr>
          <p:spPr>
            <a:xfrm>
              <a:off x="11153984" y="5248868"/>
              <a:ext cx="1205656" cy="5928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CA2E591-9A1D-4746-8562-7936560B2E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69936" y="1166741"/>
              <a:ext cx="1029933" cy="4063862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20F3718-7CC4-47F1-B043-91C3F16D1F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8155" y="6075583"/>
              <a:ext cx="1076732" cy="968366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1848609-C511-4866-BE4F-81851EE90F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546" y="5257112"/>
              <a:ext cx="4324438" cy="1768268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194804-CEF4-4035-B33E-4EF8E421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54532-92BF-41E0-A70B-068FF8F3CE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4E96D4-1518-41AA-84C0-9F0CCB9BAA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3033713"/>
            <a:ext cx="5149056" cy="30956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7AC7325-61E4-4525-94CC-1AA9B69662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99279" y="3037872"/>
            <a:ext cx="3240000" cy="723900"/>
          </a:xfrm>
          <a:solidFill>
            <a:schemeClr val="accent6"/>
          </a:solidFill>
        </p:spPr>
        <p:txBody>
          <a:bodyPr lIns="180000" tIns="180000" rIns="180000" bIns="180000" anchor="ctr"/>
          <a:lstStyle>
            <a:lvl1pPr marL="0" indent="0" algn="ctr">
              <a:buFont typeface="Symbol" panose="05050102010706020507" pitchFamily="18" charset="2"/>
              <a:buNone/>
              <a:tabLst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0" cap="all" baseline="0">
                <a:solidFill>
                  <a:schemeClr val="tx1"/>
                </a:solidFill>
              </a:defRPr>
            </a:lvl1pPr>
            <a:lvl2pPr marL="0" indent="0">
              <a:buFont typeface="Symbol" panose="05050102010706020507" pitchFamily="18" charset="2"/>
              <a:buNone/>
              <a:defRPr b="1"/>
            </a:lvl2pPr>
            <a:lvl3pPr marL="357188" indent="-179388">
              <a:buFont typeface="Symbol" panose="05050102010706020507" pitchFamily="18" charset="2"/>
              <a:buChar char="·"/>
              <a:defRPr b="1"/>
            </a:lvl3pPr>
            <a:lvl4pPr marL="536575" indent="-179388">
              <a:buFont typeface="Symbol" panose="05050102010706020507" pitchFamily="18" charset="2"/>
              <a:buChar char="·"/>
              <a:defRPr b="1"/>
            </a:lvl4pPr>
            <a:lvl5pPr marL="714375" indent="-179388">
              <a:buFont typeface="Symbol" panose="05050102010706020507" pitchFamily="18" charset="2"/>
              <a:buChar char="·"/>
              <a:defRPr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7" name="Picture 26" descr="A picture containing building&#10;&#10;Description automatically generated">
            <a:extLst>
              <a:ext uri="{FF2B5EF4-FFF2-40B4-BE49-F238E27FC236}">
                <a16:creationId xmlns:a16="http://schemas.microsoft.com/office/drawing/2014/main" id="{E65CBDFF-84C3-4684-A50D-76C6683593B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8925" y="197373"/>
            <a:ext cx="935738" cy="83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8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rbvariante - m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9514BCCB-E2E0-4EE9-A123-ABB6E55B6AF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33082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297B4AD9-4DE7-46FC-A5D7-6F124040335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500" b="0" i="0" baseline="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194804-CEF4-4035-B33E-4EF8E421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54532-92BF-41E0-A70B-068FF8F3CE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4E96D4-1518-41AA-84C0-9F0CCB9BAA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3033713"/>
            <a:ext cx="10261600" cy="30956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67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rbvariante -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43190AF5-C961-40FF-8EB4-96F563C5BED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983611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49B6C2CC-4A7A-4C4A-8528-B06D11CB5EA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500" b="0" i="0" baseline="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Freihandform: Form 4">
            <a:extLst>
              <a:ext uri="{FF2B5EF4-FFF2-40B4-BE49-F238E27FC236}">
                <a16:creationId xmlns:a16="http://schemas.microsoft.com/office/drawing/2014/main" id="{1FFA70C8-BDD8-4F96-BB91-D62CB6489419}"/>
              </a:ext>
            </a:extLst>
          </p:cNvPr>
          <p:cNvSpPr/>
          <p:nvPr userDrawn="1"/>
        </p:nvSpPr>
        <p:spPr>
          <a:xfrm>
            <a:off x="0" y="1224000"/>
            <a:ext cx="12193559" cy="5634000"/>
          </a:xfrm>
          <a:prstGeom prst="rect">
            <a:avLst/>
          </a:prstGeom>
          <a:solidFill>
            <a:srgbClr val="F7F5F1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1800" b="0" i="0" u="none" strike="noStrike" baseline="0">
              <a:ln>
                <a:noFill/>
              </a:ln>
              <a:solidFill>
                <a:srgbClr val="5F4D5C"/>
              </a:solidFill>
              <a:latin typeface="Arial" pitchFamily="18"/>
              <a:ea typeface="Arial" pitchFamily="18"/>
              <a:cs typeface="Arial" pitchFamily="18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25356C-D8D2-4B4C-8C10-C5DAE4277BB8}"/>
              </a:ext>
            </a:extLst>
          </p:cNvPr>
          <p:cNvGrpSpPr/>
          <p:nvPr userDrawn="1"/>
        </p:nvGrpSpPr>
        <p:grpSpPr>
          <a:xfrm>
            <a:off x="-310915" y="692467"/>
            <a:ext cx="4701499" cy="7389994"/>
            <a:chOff x="-310915" y="692467"/>
            <a:chExt cx="4701499" cy="7389994"/>
          </a:xfrm>
          <a:solidFill>
            <a:schemeClr val="bg1"/>
          </a:solidFill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D8B6C6F-FD14-4AF5-8AF1-B567B864897B}"/>
                </a:ext>
              </a:extLst>
            </p:cNvPr>
            <p:cNvSpPr/>
            <p:nvPr/>
          </p:nvSpPr>
          <p:spPr>
            <a:xfrm rot="16200000" flipV="1">
              <a:off x="251197" y="1840864"/>
              <a:ext cx="114519" cy="114519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3CFBA0F-8272-4470-9F99-8A1B309C6BF7}"/>
                </a:ext>
              </a:extLst>
            </p:cNvPr>
            <p:cNvSpPr/>
            <p:nvPr/>
          </p:nvSpPr>
          <p:spPr>
            <a:xfrm rot="16200000" flipV="1">
              <a:off x="569712" y="4051850"/>
              <a:ext cx="114519" cy="114519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F0D158A-F271-48D6-9CA0-F2C098B8ED72}"/>
                </a:ext>
              </a:extLst>
            </p:cNvPr>
            <p:cNvCxnSpPr>
              <a:cxnSpLocks/>
            </p:cNvCxnSpPr>
            <p:nvPr/>
          </p:nvCxnSpPr>
          <p:spPr>
            <a:xfrm>
              <a:off x="300213" y="1898123"/>
              <a:ext cx="904695" cy="6184338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1CC215C-B987-401B-8744-8380D56694E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-590778" y="998888"/>
              <a:ext cx="1205656" cy="5928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68BD5F-CEB8-4E9A-BC4C-57C77B94D76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43686" y="-664727"/>
              <a:ext cx="1029933" cy="4063862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EDC2362-E7FA-4821-BFD9-65D60ED6D9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10915" y="4060342"/>
              <a:ext cx="968366" cy="1192937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A8D35AD-0DD7-4201-9712-1F19EDE778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8823" y="1898123"/>
              <a:ext cx="424715" cy="2070373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194804-CEF4-4035-B33E-4EF8E421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54532-92BF-41E0-A70B-068FF8F3CE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4E96D4-1518-41AA-84C0-9F0CCB9BAA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3033713"/>
            <a:ext cx="10261600" cy="30956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pic>
        <p:nvPicPr>
          <p:cNvPr id="16" name="Picture 15" descr="A picture containing building&#10;&#10;Description automatically generated">
            <a:extLst>
              <a:ext uri="{FF2B5EF4-FFF2-40B4-BE49-F238E27FC236}">
                <a16:creationId xmlns:a16="http://schemas.microsoft.com/office/drawing/2014/main" id="{27F739B9-9923-4D66-8BF6-65169106C0B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8925" y="197373"/>
            <a:ext cx="935738" cy="83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07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6FE87AE4-D3DA-4B94-B821-B1DA0E7514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459158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70E5995-725E-46B2-BEFB-11F2FE918D2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500" b="0" i="0" baseline="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194804-CEF4-4035-B33E-4EF8E421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54532-92BF-41E0-A70B-068FF8F3CE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4E96D4-1518-41AA-84C0-9F0CCB9BAA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3033713"/>
            <a:ext cx="10261600" cy="3095625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accent2"/>
                </a:solidFill>
              </a:defRPr>
            </a:lvl1pPr>
            <a:lvl2pPr marL="0" indent="0">
              <a:spcAft>
                <a:spcPts val="0"/>
              </a:spcAft>
              <a:buNone/>
              <a:defRPr b="1">
                <a:solidFill>
                  <a:srgbClr val="85850C"/>
                </a:solidFill>
              </a:defRPr>
            </a:lvl2pPr>
            <a:lvl3pPr marL="0" indent="0">
              <a:spcAft>
                <a:spcPts val="0"/>
              </a:spcAft>
              <a:buNone/>
              <a:defRPr b="1">
                <a:solidFill>
                  <a:srgbClr val="010180"/>
                </a:solidFill>
              </a:defRPr>
            </a:lvl3pPr>
            <a:lvl4pPr marL="0" indent="0">
              <a:spcAft>
                <a:spcPts val="0"/>
              </a:spcAft>
              <a:buNone/>
              <a:defRPr b="1">
                <a:solidFill>
                  <a:srgbClr val="1D8748"/>
                </a:solidFill>
              </a:defRPr>
            </a:lvl4pPr>
            <a:lvl5pPr marL="0" indent="0">
              <a:spcAft>
                <a:spcPts val="0"/>
              </a:spcAft>
              <a:buNone/>
              <a:defRPr b="1">
                <a:solidFill>
                  <a:srgbClr val="660E7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118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F713C047-2ADE-439A-83F7-6E448A4304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5856628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5" imgW="384" imgH="385" progId="TCLayout.ActiveDocument.1">
                  <p:embed/>
                </p:oleObj>
              </mc:Choice>
              <mc:Fallback>
                <p:oleObj name="think-cell Folie" r:id="rId15" imgW="384" imgH="38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ihandform: Form 4">
            <a:extLst>
              <a:ext uri="{FF2B5EF4-FFF2-40B4-BE49-F238E27FC236}">
                <a16:creationId xmlns:a16="http://schemas.microsoft.com/office/drawing/2014/main" id="{4A3589D5-607C-4D6E-8248-115FA608F14C}"/>
              </a:ext>
            </a:extLst>
          </p:cNvPr>
          <p:cNvSpPr/>
          <p:nvPr userDrawn="1"/>
        </p:nvSpPr>
        <p:spPr>
          <a:xfrm>
            <a:off x="0" y="1224000"/>
            <a:ext cx="12193559" cy="5634000"/>
          </a:xfrm>
          <a:prstGeom prst="rect">
            <a:avLst/>
          </a:prstGeom>
          <a:solidFill>
            <a:srgbClr val="D3C9CB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de-DE" sz="1800" b="0" i="0" u="none" strike="noStrike" baseline="0">
              <a:ln>
                <a:noFill/>
              </a:ln>
              <a:solidFill>
                <a:srgbClr val="5F4D5C"/>
              </a:solidFill>
              <a:latin typeface="Arial" pitchFamily="18"/>
              <a:ea typeface="Arial" pitchFamily="18"/>
              <a:cs typeface="Arial" pitchFamily="18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6B986D7-3B08-4425-AB92-40445ED3FF1A}"/>
              </a:ext>
            </a:extLst>
          </p:cNvPr>
          <p:cNvGrpSpPr/>
          <p:nvPr userDrawn="1"/>
        </p:nvGrpSpPr>
        <p:grpSpPr>
          <a:xfrm>
            <a:off x="2278857" y="654309"/>
            <a:ext cx="10332346" cy="5475411"/>
            <a:chOff x="2278857" y="654309"/>
            <a:chExt cx="10332346" cy="5475411"/>
          </a:xfrm>
          <a:solidFill>
            <a:schemeClr val="bg1"/>
          </a:solidFill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70329B1-9ABB-4491-A67B-61E401889D2A}"/>
                </a:ext>
              </a:extLst>
            </p:cNvPr>
            <p:cNvSpPr/>
            <p:nvPr/>
          </p:nvSpPr>
          <p:spPr>
            <a:xfrm rot="10800000" flipH="1">
              <a:off x="10370362" y="2840217"/>
              <a:ext cx="114519" cy="114519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DFE0E4A-96B5-412C-ACCF-E2A26233BC1C}"/>
                </a:ext>
              </a:extLst>
            </p:cNvPr>
            <p:cNvSpPr/>
            <p:nvPr/>
          </p:nvSpPr>
          <p:spPr>
            <a:xfrm rot="10800000" flipH="1">
              <a:off x="7066731" y="2037462"/>
              <a:ext cx="114519" cy="114519"/>
            </a:xfrm>
            <a:prstGeom prst="ellips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3807D29-5605-4A8A-A03F-19CE51E885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78857" y="919541"/>
              <a:ext cx="10332346" cy="2508723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61FE35-FD8C-44EB-9E8B-4B43BBCEE5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97836" y="654309"/>
              <a:ext cx="1857530" cy="1432701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F9E606D-54C3-4A25-9380-E17BBDA47370}"/>
                </a:ext>
              </a:extLst>
            </p:cNvPr>
            <p:cNvCxnSpPr>
              <a:cxnSpLocks/>
            </p:cNvCxnSpPr>
            <p:nvPr/>
          </p:nvCxnSpPr>
          <p:spPr>
            <a:xfrm>
              <a:off x="10443574" y="2915742"/>
              <a:ext cx="1856895" cy="3213978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265DD6B-71A9-44A2-B33F-074E2EFD68B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421074" y="919541"/>
              <a:ext cx="824776" cy="1975455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636007-9D40-4683-954B-F928064390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7738" y="1946734"/>
            <a:ext cx="10261600" cy="3847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4AB751-5A0A-46E8-B811-8002F3A339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7738" y="3045240"/>
            <a:ext cx="10261600" cy="3084480"/>
          </a:xfrm>
          <a:prstGeom prst="rect">
            <a:avLst/>
          </a:prstGeom>
          <a:noFill/>
          <a:ln>
            <a:noFill/>
          </a:ln>
        </p:spPr>
        <p:txBody>
          <a:bodyPr vert="horz" lIns="0" tIns="25560" rIns="0" bIns="0" anchor="t" anchorCtr="0" compatLnSpc="1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C516D3-833B-4B45-ADCD-38B4401B723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8255000" y="6516880"/>
            <a:ext cx="3597910" cy="11451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spAutoFit/>
          </a:bodyPr>
          <a:lstStyle>
            <a:lvl1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de-DE" sz="800" b="0" i="0" u="none" strike="noStrike" baseline="0">
                <a:solidFill>
                  <a:schemeClr val="tx1"/>
                </a:solidFill>
                <a:latin typeface="Arial" pitchFamily="18"/>
                <a:ea typeface="Arial" pitchFamily="18"/>
                <a:cs typeface="Arial" pitchFamily="18"/>
              </a:defRPr>
            </a:lvl1pPr>
          </a:lstStyle>
          <a:p>
            <a:r>
              <a:rPr lang="en-US"/>
              <a:t>© Coding Akademie München GmbH</a:t>
            </a:r>
            <a:endParaRPr lang="en-US" dirty="0"/>
          </a:p>
        </p:txBody>
      </p:sp>
      <p:pic>
        <p:nvPicPr>
          <p:cNvPr id="16" name="Picture 15" descr="A picture containing building&#10;&#10;Description automatically generated">
            <a:extLst>
              <a:ext uri="{FF2B5EF4-FFF2-40B4-BE49-F238E27FC236}">
                <a16:creationId xmlns:a16="http://schemas.microsoft.com/office/drawing/2014/main" id="{B3B9930A-FBD6-4CB1-A2B6-788A2E5D998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8925" y="197373"/>
            <a:ext cx="935738" cy="83820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9" r:id="rId4"/>
    <p:sldLayoutId id="2147483660" r:id="rId5"/>
    <p:sldLayoutId id="2147483661" r:id="rId6"/>
    <p:sldLayoutId id="2147483658" r:id="rId7"/>
    <p:sldLayoutId id="2147483663" r:id="rId8"/>
    <p:sldLayoutId id="2147483662" r:id="rId9"/>
    <p:sldLayoutId id="2147483664" r:id="rId10"/>
    <p:sldLayoutId id="2147483665" r:id="rId11"/>
    <p:sldLayoutId id="2147483666" r:id="rId12"/>
  </p:sldLayoutIdLst>
  <p:hf sldNum="0" hdr="0" dt="0"/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de-DE" sz="2500" b="0" i="0" u="none" strike="noStrike" cap="all" baseline="0">
          <a:ln>
            <a:noFill/>
          </a:ln>
          <a:solidFill>
            <a:schemeClr val="accent2"/>
          </a:solidFill>
          <a:latin typeface="Arial" pitchFamily="18"/>
          <a:cs typeface="Arial" pitchFamily="18"/>
        </a:defRPr>
      </a:lvl1pPr>
    </p:titleStyle>
    <p:bodyStyle>
      <a:lvl1pPr marL="0" marR="0" indent="0" algn="l" defTabSz="720725" rtl="0" hangingPunct="0">
        <a:lnSpc>
          <a:spcPct val="100000"/>
        </a:lnSpc>
        <a:spcBef>
          <a:spcPts val="0"/>
        </a:spcBef>
        <a:spcAft>
          <a:spcPts val="1287"/>
        </a:spcAft>
        <a:tabLst/>
        <a:defRPr lang="de-DE" sz="1800" b="0" i="0" u="none" strike="noStrike" baseline="0">
          <a:ln>
            <a:noFill/>
          </a:ln>
          <a:solidFill>
            <a:schemeClr val="accent2"/>
          </a:solidFill>
          <a:latin typeface="Arial" pitchFamily="18"/>
          <a:cs typeface="Arial" pitchFamily="18"/>
        </a:defRPr>
      </a:lvl1pPr>
      <a:lvl2pPr marL="17938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1287"/>
        </a:spcAft>
        <a:buFont typeface="Symbol" panose="05050102010706020507" pitchFamily="18" charset="2"/>
        <a:buChar char="·"/>
        <a:defRPr sz="1800" b="0" kern="1200">
          <a:solidFill>
            <a:schemeClr val="accent2"/>
          </a:solidFill>
          <a:latin typeface="+mn-lt"/>
          <a:ea typeface="+mn-ea"/>
          <a:cs typeface="+mn-cs"/>
        </a:defRPr>
      </a:lvl2pPr>
      <a:lvl3pPr marL="35718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1287"/>
        </a:spcAft>
        <a:buFont typeface="Symbol" panose="05050102010706020507" pitchFamily="18" charset="2"/>
        <a:buChar char="·"/>
        <a:defRPr sz="1800" b="0" kern="1200">
          <a:solidFill>
            <a:schemeClr val="accent2"/>
          </a:solidFill>
          <a:latin typeface="+mn-lt"/>
          <a:ea typeface="+mn-ea"/>
          <a:cs typeface="+mn-cs"/>
        </a:defRPr>
      </a:lvl3pPr>
      <a:lvl4pPr marL="536575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1287"/>
        </a:spcAft>
        <a:buFont typeface="Symbol" panose="05050102010706020507" pitchFamily="18" charset="2"/>
        <a:buChar char="·"/>
        <a:defRPr sz="1800" b="0" kern="1200">
          <a:solidFill>
            <a:schemeClr val="accent2"/>
          </a:solidFill>
          <a:latin typeface="+mn-lt"/>
          <a:ea typeface="+mn-ea"/>
          <a:cs typeface="+mn-cs"/>
        </a:defRPr>
      </a:lvl4pPr>
      <a:lvl5pPr marL="714375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1287"/>
        </a:spcAft>
        <a:buFont typeface="Symbol" panose="05050102010706020507" pitchFamily="18" charset="2"/>
        <a:buChar char="·"/>
        <a:defRPr sz="1800" b="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97" userDrawn="1">
          <p15:clr>
            <a:srgbClr val="A4A3A4"/>
          </p15:clr>
        </p15:guide>
        <p15:guide id="2" orient="horz" pos="1911" userDrawn="1">
          <p15:clr>
            <a:srgbClr val="A4A3A4"/>
          </p15:clr>
        </p15:guide>
        <p15:guide id="3" pos="7061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  <p15:guide id="6" orient="horz" pos="12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7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9.jpe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5.bin"/><Relationship Id="rId4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8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0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4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5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6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8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9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1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2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3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4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5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6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7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unsplash.com/@arielbesagar?utm_source=unsplash&amp;utm_medium=referral&amp;utm_content=creditCopyText" TargetMode="External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0.jpeg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5.bin"/><Relationship Id="rId4" Type="http://schemas.openxmlformats.org/officeDocument/2006/relationships/notesSlide" Target="../notesSlides/notesSlide2.xml"/><Relationship Id="rId9" Type="http://schemas.openxmlformats.org/officeDocument/2006/relationships/hyperlink" Target="https://unsplash.com/?utm_source=unsplash&amp;utm_medium=referral&amp;utm_content=creditCopyText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8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9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0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1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unsplash.com/@soymeraki?utm_source=unsplash&amp;utm_medium=referral&amp;utm_content=creditCopyText" TargetMode="External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1.jpeg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2.bin"/><Relationship Id="rId4" Type="http://schemas.openxmlformats.org/officeDocument/2006/relationships/notesSlide" Target="../notesSlides/notesSlide3.xml"/><Relationship Id="rId9" Type="http://schemas.openxmlformats.org/officeDocument/2006/relationships/hyperlink" Target="https://unsplash.com/s/photos/together?utm_source=unsplash&amp;utm_medium=referral&amp;utm_content=creditCopyText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0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3.bin"/><Relationship Id="rId4" Type="http://schemas.openxmlformats.org/officeDocument/2006/relationships/notesSlide" Target="../notesSlides/notesSlide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martinfowler.com/bliki/HumbleObject.html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1.x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8A997AEF-7910-46D0-8182-BC30310F3F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8A997AEF-7910-46D0-8182-BC30310F3F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08D8641-2053-4B4E-B6BC-402E1111459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6" name="Picture 25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9CDFB021-4FC6-408F-855E-9DA941B57DF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224000"/>
            <a:ext cx="12193588" cy="5634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113A3DE-EB44-4885-B3F8-3471132B28ED}"/>
              </a:ext>
            </a:extLst>
          </p:cNvPr>
          <p:cNvSpPr/>
          <p:nvPr/>
        </p:nvSpPr>
        <p:spPr>
          <a:xfrm>
            <a:off x="1338645" y="2342104"/>
            <a:ext cx="9468000" cy="340295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F71419-D5C7-452A-9540-A8C258EABB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© Coding Akademie München GmbH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BC4F29B-531D-461E-A875-CD8D56B397ED}"/>
              </a:ext>
            </a:extLst>
          </p:cNvPr>
          <p:cNvSpPr/>
          <p:nvPr/>
        </p:nvSpPr>
        <p:spPr>
          <a:xfrm>
            <a:off x="947739" y="1943100"/>
            <a:ext cx="2223725" cy="3374652"/>
          </a:xfrm>
          <a:custGeom>
            <a:avLst/>
            <a:gdLst>
              <a:gd name="connsiteX0" fmla="*/ 0 w 2223725"/>
              <a:gd name="connsiteY0" fmla="*/ 0 h 3374652"/>
              <a:gd name="connsiteX1" fmla="*/ 1 w 2223725"/>
              <a:gd name="connsiteY1" fmla="*/ 0 h 3374652"/>
              <a:gd name="connsiteX2" fmla="*/ 397245 w 2223725"/>
              <a:gd name="connsiteY2" fmla="*/ 0 h 3374652"/>
              <a:gd name="connsiteX3" fmla="*/ 2223725 w 2223725"/>
              <a:gd name="connsiteY3" fmla="*/ 0 h 3374652"/>
              <a:gd name="connsiteX4" fmla="*/ 2223725 w 2223725"/>
              <a:gd name="connsiteY4" fmla="*/ 397245 h 3374652"/>
              <a:gd name="connsiteX5" fmla="*/ 397245 w 2223725"/>
              <a:gd name="connsiteY5" fmla="*/ 397245 h 3374652"/>
              <a:gd name="connsiteX6" fmla="*/ 397245 w 2223725"/>
              <a:gd name="connsiteY6" fmla="*/ 3374652 h 3374652"/>
              <a:gd name="connsiteX7" fmla="*/ 0 w 2223725"/>
              <a:gd name="connsiteY7" fmla="*/ 3374652 h 337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3725" h="3374652">
                <a:moveTo>
                  <a:pt x="0" y="0"/>
                </a:moveTo>
                <a:lnTo>
                  <a:pt x="1" y="0"/>
                </a:lnTo>
                <a:lnTo>
                  <a:pt x="397245" y="0"/>
                </a:lnTo>
                <a:lnTo>
                  <a:pt x="2223725" y="0"/>
                </a:lnTo>
                <a:lnTo>
                  <a:pt x="2223725" y="397245"/>
                </a:lnTo>
                <a:lnTo>
                  <a:pt x="397245" y="397245"/>
                </a:lnTo>
                <a:lnTo>
                  <a:pt x="397245" y="3374652"/>
                </a:lnTo>
                <a:lnTo>
                  <a:pt x="0" y="33746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78BB93B-FFB9-40E7-AEC6-988E2BD2F0C1}"/>
              </a:ext>
            </a:extLst>
          </p:cNvPr>
          <p:cNvSpPr/>
          <p:nvPr/>
        </p:nvSpPr>
        <p:spPr>
          <a:xfrm rot="10800000">
            <a:off x="8985613" y="2757953"/>
            <a:ext cx="2223725" cy="3374652"/>
          </a:xfrm>
          <a:custGeom>
            <a:avLst/>
            <a:gdLst>
              <a:gd name="connsiteX0" fmla="*/ 0 w 2223725"/>
              <a:gd name="connsiteY0" fmla="*/ 0 h 3374652"/>
              <a:gd name="connsiteX1" fmla="*/ 1 w 2223725"/>
              <a:gd name="connsiteY1" fmla="*/ 0 h 3374652"/>
              <a:gd name="connsiteX2" fmla="*/ 397245 w 2223725"/>
              <a:gd name="connsiteY2" fmla="*/ 0 h 3374652"/>
              <a:gd name="connsiteX3" fmla="*/ 2223725 w 2223725"/>
              <a:gd name="connsiteY3" fmla="*/ 0 h 3374652"/>
              <a:gd name="connsiteX4" fmla="*/ 2223725 w 2223725"/>
              <a:gd name="connsiteY4" fmla="*/ 397245 h 3374652"/>
              <a:gd name="connsiteX5" fmla="*/ 397245 w 2223725"/>
              <a:gd name="connsiteY5" fmla="*/ 397245 h 3374652"/>
              <a:gd name="connsiteX6" fmla="*/ 397245 w 2223725"/>
              <a:gd name="connsiteY6" fmla="*/ 3374652 h 3374652"/>
              <a:gd name="connsiteX7" fmla="*/ 0 w 2223725"/>
              <a:gd name="connsiteY7" fmla="*/ 3374652 h 337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3725" h="3374652">
                <a:moveTo>
                  <a:pt x="0" y="0"/>
                </a:moveTo>
                <a:lnTo>
                  <a:pt x="1" y="0"/>
                </a:lnTo>
                <a:lnTo>
                  <a:pt x="397245" y="0"/>
                </a:lnTo>
                <a:lnTo>
                  <a:pt x="2223725" y="0"/>
                </a:lnTo>
                <a:lnTo>
                  <a:pt x="2223725" y="397245"/>
                </a:lnTo>
                <a:lnTo>
                  <a:pt x="397245" y="397245"/>
                </a:lnTo>
                <a:lnTo>
                  <a:pt x="397245" y="3374652"/>
                </a:lnTo>
                <a:lnTo>
                  <a:pt x="0" y="33746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60D80EE-EF82-42E1-BD1B-0A30903A1976}"/>
              </a:ext>
            </a:extLst>
          </p:cNvPr>
          <p:cNvGrpSpPr/>
          <p:nvPr/>
        </p:nvGrpSpPr>
        <p:grpSpPr>
          <a:xfrm>
            <a:off x="-310915" y="692467"/>
            <a:ext cx="4701499" cy="7389994"/>
            <a:chOff x="-310915" y="692467"/>
            <a:chExt cx="4701499" cy="738999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87D25CC-C620-48E9-B1CF-32A2C0C4592D}"/>
                </a:ext>
              </a:extLst>
            </p:cNvPr>
            <p:cNvSpPr/>
            <p:nvPr/>
          </p:nvSpPr>
          <p:spPr>
            <a:xfrm rot="16200000" flipV="1">
              <a:off x="251197" y="1840864"/>
              <a:ext cx="114519" cy="114519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CDD70C9-BB73-441A-8B1B-8736E1027667}"/>
                </a:ext>
              </a:extLst>
            </p:cNvPr>
            <p:cNvSpPr/>
            <p:nvPr/>
          </p:nvSpPr>
          <p:spPr>
            <a:xfrm rot="16200000" flipV="1">
              <a:off x="569712" y="4051850"/>
              <a:ext cx="114519" cy="114519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C64E3E9-0555-4F7F-88B8-D760F24979C8}"/>
                </a:ext>
              </a:extLst>
            </p:cNvPr>
            <p:cNvCxnSpPr>
              <a:cxnSpLocks/>
            </p:cNvCxnSpPr>
            <p:nvPr/>
          </p:nvCxnSpPr>
          <p:spPr>
            <a:xfrm>
              <a:off x="300213" y="1898123"/>
              <a:ext cx="904695" cy="61843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9590EE-B758-410B-865B-4B63BB55835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-590778" y="998888"/>
              <a:ext cx="1205656" cy="5928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5DE10E5-1AF8-408F-99DB-8406A1EC0CC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43686" y="-664727"/>
              <a:ext cx="1029933" cy="406386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9469B6-EE26-4C05-8412-CBDE947F5C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10915" y="4060342"/>
              <a:ext cx="968366" cy="119293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A93A725-3E53-42C7-9E7B-65DCB59E37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8823" y="1898123"/>
              <a:ext cx="424715" cy="207037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86E7D474-D7C5-4B94-A237-74E3D2C73C29}"/>
              </a:ext>
            </a:extLst>
          </p:cNvPr>
          <p:cNvSpPr txBox="1">
            <a:spLocks/>
          </p:cNvSpPr>
          <p:nvPr/>
        </p:nvSpPr>
        <p:spPr>
          <a:xfrm>
            <a:off x="947739" y="3500646"/>
            <a:ext cx="10261599" cy="3847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de-DE" sz="2500" b="0" i="0" u="none" strike="noStrike" cap="all" baseline="0">
                <a:ln>
                  <a:noFill/>
                </a:ln>
                <a:solidFill>
                  <a:schemeClr val="tx1"/>
                </a:solidFill>
                <a:latin typeface="Arial" pitchFamily="18"/>
                <a:cs typeface="Arial" pitchFamily="18"/>
              </a:defRPr>
            </a:lvl1pPr>
          </a:lstStyle>
          <a:p>
            <a:pPr algn="ctr"/>
            <a:r>
              <a:rPr lang="de-DE" kern="0" dirty="0">
                <a:solidFill>
                  <a:schemeClr val="bg1"/>
                </a:solidFill>
              </a:rPr>
              <a:t>Working </a:t>
            </a:r>
            <a:r>
              <a:rPr lang="de-DE" kern="0" dirty="0" err="1">
                <a:solidFill>
                  <a:schemeClr val="bg1"/>
                </a:solidFill>
              </a:rPr>
              <a:t>with</a:t>
            </a:r>
            <a:r>
              <a:rPr lang="de-DE" kern="0" dirty="0">
                <a:solidFill>
                  <a:schemeClr val="bg1"/>
                </a:solidFill>
              </a:rPr>
              <a:t> </a:t>
            </a:r>
            <a:r>
              <a:rPr lang="de-DE" kern="0" dirty="0" err="1">
                <a:solidFill>
                  <a:schemeClr val="bg1"/>
                </a:solidFill>
              </a:rPr>
              <a:t>legacy</a:t>
            </a:r>
            <a:r>
              <a:rPr lang="de-DE" kern="0" dirty="0">
                <a:solidFill>
                  <a:schemeClr val="bg1"/>
                </a:solidFill>
              </a:rPr>
              <a:t> code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ABCD5CB7-6433-4EEF-B9E4-A742C7408430}"/>
              </a:ext>
            </a:extLst>
          </p:cNvPr>
          <p:cNvSpPr txBox="1">
            <a:spLocks/>
          </p:cNvSpPr>
          <p:nvPr/>
        </p:nvSpPr>
        <p:spPr>
          <a:xfrm>
            <a:off x="947738" y="4074160"/>
            <a:ext cx="10261600" cy="1953578"/>
          </a:xfrm>
          <a:prstGeom prst="rect">
            <a:avLst/>
          </a:prstGeom>
          <a:noFill/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1287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tx1"/>
                </a:solidFill>
                <a:latin typeface="Arial" pitchFamily="18"/>
                <a:cs typeface="Arial" pitchFamily="18"/>
              </a:defRPr>
            </a:lvl1pPr>
            <a:lvl2pPr marL="179388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87"/>
              </a:spcAft>
              <a:buFont typeface="Symbol" panose="05050102010706020507" pitchFamily="18" charset="2"/>
              <a:buChar char="·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87"/>
              </a:spcAft>
              <a:buFont typeface="Symbol" panose="05050102010706020507" pitchFamily="18" charset="2"/>
              <a:buChar char="·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657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87"/>
              </a:spcAft>
              <a:buFont typeface="Symbol" panose="05050102010706020507" pitchFamily="18" charset="2"/>
              <a:buChar char="·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87"/>
              </a:spcAft>
              <a:buFont typeface="Symbol" panose="05050102010706020507" pitchFamily="18" charset="2"/>
              <a:buChar char="·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kern="0" dirty="0">
                <a:solidFill>
                  <a:schemeClr val="bg1"/>
                </a:solidFill>
              </a:rPr>
              <a:t>Erkennen, Sicherheitsnetz einbauen und Verbessern</a:t>
            </a:r>
          </a:p>
        </p:txBody>
      </p:sp>
    </p:spTree>
    <p:extLst>
      <p:ext uri="{BB962C8B-B14F-4D97-AF65-F5344CB8AC3E}">
        <p14:creationId xmlns:p14="http://schemas.microsoft.com/office/powerpoint/2010/main" val="1468746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A2288FD-DAE7-40A4-ABE3-9986522F636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A2288FD-DAE7-40A4-ABE3-9986522F63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89B0C756-43BC-4809-B4D5-F6AF071882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2A4547-EAF9-4102-A414-B2B6EBFD7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Seams</a:t>
            </a:r>
            <a:r>
              <a:rPr lang="de-DE" dirty="0"/>
              <a:t> und Golden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0D5A59F-52B3-4CB0-AD5A-BABC7D1A0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F5AA-F47B-4768-9C65-B6E54D1C1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2558473"/>
            <a:ext cx="10261600" cy="3570865"/>
          </a:xfrm>
        </p:spPr>
        <p:txBody>
          <a:bodyPr/>
          <a:lstStyle/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 User"</a:t>
            </a:r>
            <a:r>
              <a:rPr lang="en-US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000" dirty="0">
              <a:latin typeface="Consolas" panose="020B0609020204030204" pitchFamily="49" charset="0"/>
            </a:endParaRP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URL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URL(</a:t>
            </a:r>
            <a:r>
              <a:rPr lang="en-US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"https://www.timeanddate.com/"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HttpURLConnection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con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HttpURLConnection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.openConnection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con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.setRequestMethod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2A00FF"/>
                </a:solidFill>
                <a:latin typeface="Consolas" panose="020B0609020204030204" pitchFamily="49" charset="0"/>
              </a:rPr>
              <a:t>"GET"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con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.setDoOutput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000" dirty="0">
              <a:latin typeface="Consolas" panose="020B0609020204030204" pitchFamily="49" charset="0"/>
            </a:endParaRP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DataOutputStream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DataOutputStream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.getOutputStream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.flush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US" sz="1000" dirty="0">
              <a:latin typeface="Consolas" panose="020B0609020204030204" pitchFamily="49" charset="0"/>
            </a:endParaRP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InputStreamReader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.getInputStream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inputLine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StringBuffer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StringBuffer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inputLine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()) !=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.append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inputLine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in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con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.disconnect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US" sz="1000" dirty="0">
              <a:latin typeface="Consolas" panose="020B0609020204030204" pitchFamily="49" charset="0"/>
            </a:endParaRP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searchFor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"&lt;span id=\"</a:t>
            </a:r>
            <a:r>
              <a:rPr lang="en-US" sz="10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clk_hm</a:t>
            </a:r>
            <a:r>
              <a:rPr lang="en-US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\"&gt;"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pos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.indexOf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searchFor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en-US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.substring</a:t>
            </a:r>
            <a:r>
              <a:rPr lang="en-US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pos</a:t>
            </a:r>
            <a:r>
              <a:rPr lang="en-US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0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searchFor</a:t>
            </a:r>
            <a:r>
              <a:rPr lang="en-US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US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pos</a:t>
            </a:r>
            <a:r>
              <a:rPr lang="en-US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0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searchFor</a:t>
            </a:r>
            <a:r>
              <a:rPr lang="en-US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US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+ 5));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"Bye"</a:t>
            </a:r>
            <a:r>
              <a:rPr lang="en-US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4E59DBC7-CF9D-4F1E-BCB4-A9969D616245}"/>
              </a:ext>
            </a:extLst>
          </p:cNvPr>
          <p:cNvSpPr/>
          <p:nvPr/>
        </p:nvSpPr>
        <p:spPr>
          <a:xfrm>
            <a:off x="8644254" y="1823455"/>
            <a:ext cx="3447474" cy="50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excercise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/golden-master-seam/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47DD8DD-B9F5-4A4F-B4C6-729E451DCEEC}"/>
              </a:ext>
            </a:extLst>
          </p:cNvPr>
          <p:cNvSpPr txBox="1">
            <a:spLocks/>
          </p:cNvSpPr>
          <p:nvPr/>
        </p:nvSpPr>
        <p:spPr>
          <a:xfrm>
            <a:off x="7481772" y="2558362"/>
            <a:ext cx="4609956" cy="1064053"/>
          </a:xfrm>
          <a:prstGeom prst="rect">
            <a:avLst/>
          </a:prstGeom>
          <a:noFill/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goldenMasterTest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0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sz="1000" b="1" dirty="0">
                <a:solidFill>
                  <a:srgbClr val="3F7F5F"/>
                </a:solidFill>
                <a:latin typeface="Consolas" panose="020B0609020204030204" pitchFamily="49" charset="0"/>
              </a:rPr>
              <a:t> create a golden master from </a:t>
            </a:r>
            <a:r>
              <a:rPr lang="en-US" sz="10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BuildSeamsInto's</a:t>
            </a:r>
            <a:r>
              <a:rPr lang="en-US" sz="10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000" b="1" dirty="0">
                <a:solidFill>
                  <a:srgbClr val="3F7F5F"/>
                </a:solidFill>
                <a:latin typeface="Consolas" panose="020B0609020204030204" pitchFamily="49" charset="0"/>
              </a:rPr>
              <a:t> AND network communication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0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BBD74FF-268A-45AA-AC4E-9259A32EEFB6}"/>
              </a:ext>
            </a:extLst>
          </p:cNvPr>
          <p:cNvSpPr txBox="1">
            <a:spLocks/>
          </p:cNvSpPr>
          <p:nvPr/>
        </p:nvSpPr>
        <p:spPr>
          <a:xfrm>
            <a:off x="7960794" y="3751720"/>
            <a:ext cx="4130934" cy="2044765"/>
          </a:xfrm>
          <a:prstGeom prst="rect">
            <a:avLst/>
          </a:prstGeom>
          <a:noFill/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kern="0" dirty="0"/>
              <a:t>Führe </a:t>
            </a:r>
            <a:r>
              <a:rPr lang="de-DE" kern="0" dirty="0" err="1"/>
              <a:t>seams</a:t>
            </a:r>
            <a:r>
              <a:rPr lang="de-DE" kern="0" dirty="0"/>
              <a:t> ein,</a:t>
            </a:r>
          </a:p>
          <a:p>
            <a:pPr marL="628650" lvl="1" indent="-360363">
              <a:buFont typeface="Arial" panose="020B0604020202020204" pitchFamily="34" charset="0"/>
              <a:buChar char="•"/>
            </a:pPr>
            <a:r>
              <a:rPr lang="de-DE" sz="1600" b="0" kern="0" dirty="0">
                <a:solidFill>
                  <a:schemeClr val="accent2"/>
                </a:solidFill>
                <a:latin typeface="Arial" pitchFamily="18"/>
                <a:cs typeface="Arial" pitchFamily="18"/>
              </a:rPr>
              <a:t>damit an diesen </a:t>
            </a:r>
            <a:r>
              <a:rPr lang="de-DE" sz="1600" b="0" kern="0" dirty="0" err="1">
                <a:solidFill>
                  <a:schemeClr val="accent2"/>
                </a:solidFill>
                <a:latin typeface="Arial" pitchFamily="18"/>
                <a:cs typeface="Arial" pitchFamily="18"/>
              </a:rPr>
              <a:t>seams</a:t>
            </a:r>
            <a:r>
              <a:rPr lang="de-DE" sz="1600" b="0" kern="0" dirty="0">
                <a:solidFill>
                  <a:schemeClr val="accent2"/>
                </a:solidFill>
                <a:latin typeface="Arial" pitchFamily="18"/>
                <a:cs typeface="Arial" pitchFamily="18"/>
              </a:rPr>
              <a:t> Informationen für den Golden Master bereit gestellt werden können</a:t>
            </a:r>
          </a:p>
          <a:p>
            <a:pPr marL="628650" lvl="1" indent="-360363">
              <a:buFont typeface="Arial" panose="020B0604020202020204" pitchFamily="34" charset="0"/>
              <a:buChar char="•"/>
            </a:pPr>
            <a:r>
              <a:rPr lang="de-DE" sz="1600" b="0" kern="0" dirty="0">
                <a:solidFill>
                  <a:schemeClr val="accent2"/>
                </a:solidFill>
                <a:latin typeface="Arial" pitchFamily="18"/>
                <a:cs typeface="Arial" pitchFamily="18"/>
              </a:rPr>
              <a:t>damit „stabile“ Informationen von außen bereitgestellt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2264952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A2288FD-DAE7-40A4-ABE3-9986522F636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A2288FD-DAE7-40A4-ABE3-9986522F63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89B0C756-43BC-4809-B4D5-F6AF071882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2A4547-EAF9-4102-A414-B2B6EBFD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010" y="1320853"/>
            <a:ext cx="10261600" cy="384721"/>
          </a:xfrm>
        </p:spPr>
        <p:txBody>
          <a:bodyPr/>
          <a:lstStyle/>
          <a:p>
            <a:pPr lvl="0"/>
            <a:r>
              <a:rPr lang="de-DE" dirty="0" err="1"/>
              <a:t>Seams</a:t>
            </a:r>
            <a:r>
              <a:rPr lang="de-DE" dirty="0"/>
              <a:t> und deren Verwendung in Unittest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0D5A59F-52B3-4CB0-AD5A-BABC7D1A0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F5AA-F47B-4768-9C65-B6E54D1C1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750" y="1906276"/>
            <a:ext cx="4908117" cy="2011280"/>
          </a:xfrm>
        </p:spPr>
        <p:txBody>
          <a:bodyPr/>
          <a:lstStyle/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List&lt;Trip&gt;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getTripsByUser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(User </a:t>
            </a:r>
            <a:r>
              <a:rPr lang="en-US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List&lt;Trip&gt;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tripList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&lt;Trip&gt;();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User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loggedUser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UserSession.</a:t>
            </a:r>
            <a:r>
              <a:rPr lang="en-US" sz="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getLoggedUser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isFriend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isFriend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tripList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TripDAO.</a:t>
            </a:r>
            <a:r>
              <a:rPr lang="en-US" sz="9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findTripsByUser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i="1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tripList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BBD74FF-268A-45AA-AC4E-9259A32EEFB6}"/>
              </a:ext>
            </a:extLst>
          </p:cNvPr>
          <p:cNvSpPr txBox="1">
            <a:spLocks/>
          </p:cNvSpPr>
          <p:nvPr/>
        </p:nvSpPr>
        <p:spPr>
          <a:xfrm>
            <a:off x="255010" y="4586634"/>
            <a:ext cx="4130934" cy="2044765"/>
          </a:xfrm>
          <a:prstGeom prst="rect">
            <a:avLst/>
          </a:prstGeom>
          <a:noFill/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de-DE" kern="0" dirty="0"/>
              <a:t> </a:t>
            </a:r>
            <a:r>
              <a:rPr lang="de-DE" kern="0" dirty="0" err="1"/>
              <a:t>seams</a:t>
            </a:r>
            <a:r>
              <a:rPr lang="de-DE" kern="0" dirty="0"/>
              <a:t> können sub-</a:t>
            </a:r>
            <a:r>
              <a:rPr lang="de-DE" kern="0" dirty="0" err="1"/>
              <a:t>classed</a:t>
            </a:r>
            <a:r>
              <a:rPr lang="de-DE" kern="0" dirty="0"/>
              <a:t> und überschrieben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kern="0" dirty="0"/>
              <a:t>Möglichkeit Verwendung aufzuzeichnen </a:t>
            </a:r>
            <a:r>
              <a:rPr lang="de-DE" kern="0" dirty="0">
                <a:sym typeface="Wingdings" panose="05000000000000000000" pitchFamily="2" charset="2"/>
              </a:rPr>
              <a:t> golden </a:t>
            </a:r>
            <a:r>
              <a:rPr lang="de-DE" kern="0" dirty="0" err="1">
                <a:sym typeface="Wingdings" panose="05000000000000000000" pitchFamily="2" charset="2"/>
              </a:rPr>
              <a:t>master</a:t>
            </a:r>
            <a:endParaRPr lang="de-DE" kern="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kern="0" dirty="0">
                <a:sym typeface="Wingdings" panose="05000000000000000000" pitchFamily="2" charset="2"/>
              </a:rPr>
              <a:t>Möglichkeit definierte Werte zu liefern  Unittest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kern="0" dirty="0">
                <a:sym typeface="Wingdings" panose="05000000000000000000" pitchFamily="2" charset="2"/>
              </a:rPr>
              <a:t>Auch spezifische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Testable…</a:t>
            </a:r>
            <a:r>
              <a:rPr lang="de-DE" kern="0" dirty="0">
                <a:sym typeface="Wingdings" panose="05000000000000000000" pitchFamily="2" charset="2"/>
              </a:rPr>
              <a:t> möglich </a:t>
            </a:r>
            <a:endParaRPr lang="de-DE" kern="0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999D0B6-2B84-4F68-9986-AA3D3488EAC1}"/>
              </a:ext>
            </a:extLst>
          </p:cNvPr>
          <p:cNvSpPr txBox="1">
            <a:spLocks/>
          </p:cNvSpPr>
          <p:nvPr/>
        </p:nvSpPr>
        <p:spPr>
          <a:xfrm>
            <a:off x="4668072" y="1906274"/>
            <a:ext cx="4130935" cy="3570865"/>
          </a:xfrm>
          <a:prstGeom prst="rect">
            <a:avLst/>
          </a:prstGeom>
          <a:noFill/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List&lt;Trip&gt;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getTripsByUser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(User </a:t>
            </a:r>
            <a:r>
              <a:rPr lang="en-US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List&lt;Trip&gt;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tripList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&lt;Trip&gt;();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User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loggedUser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loggedInUser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isFriend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isFriend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 err="1">
                <a:solidFill>
                  <a:srgbClr val="6A3E3E"/>
                </a:solidFill>
                <a:latin typeface="Consolas" panose="020B0609020204030204" pitchFamily="49" charset="0"/>
              </a:rPr>
              <a:t>tripList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tripsBy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tripList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List&lt;Trip&gt;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tripsBy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(User </a:t>
            </a:r>
            <a:r>
              <a:rPr lang="en-US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TripDAO.</a:t>
            </a:r>
            <a:r>
              <a:rPr lang="en-US" sz="9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findTripsByUser</a:t>
            </a:r>
            <a:r>
              <a:rPr lang="en-US" sz="9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9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endParaRPr lang="en-US" sz="900" dirty="0">
              <a:latin typeface="Consolas" panose="020B0609020204030204" pitchFamily="49" charset="0"/>
            </a:endParaRP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User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loggedInUser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UserSession.</a:t>
            </a:r>
            <a:r>
              <a:rPr lang="en-US" sz="9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9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9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getLoggedUser</a:t>
            </a:r>
            <a:r>
              <a:rPr lang="en-US" sz="9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9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F2FA78C2-7D36-4F24-9F22-C8CBC3C3D516}"/>
              </a:ext>
            </a:extLst>
          </p:cNvPr>
          <p:cNvSpPr/>
          <p:nvPr/>
        </p:nvSpPr>
        <p:spPr>
          <a:xfrm>
            <a:off x="4578352" y="2224368"/>
            <a:ext cx="554182" cy="147782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1863045B-F57C-4A0B-947C-28E53FA2116F}"/>
              </a:ext>
            </a:extLst>
          </p:cNvPr>
          <p:cNvSpPr txBox="1">
            <a:spLocks/>
          </p:cNvSpPr>
          <p:nvPr/>
        </p:nvSpPr>
        <p:spPr>
          <a:xfrm>
            <a:off x="8451143" y="1906276"/>
            <a:ext cx="3597910" cy="357086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TripServiceShould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User </a:t>
            </a:r>
            <a:r>
              <a:rPr lang="en-US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loggedInUser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sz="1000" dirty="0">
              <a:latin typeface="Consolas" panose="020B0609020204030204" pitchFamily="49" charset="0"/>
            </a:endParaRP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you_should_code_your_tests_here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TripService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tripService</a:t>
            </a:r>
            <a:r>
              <a:rPr lang="en-US" sz="10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TestableTripService</a:t>
            </a:r>
            <a:r>
              <a:rPr lang="en-US" sz="1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endParaRPr lang="en-US" sz="1000" dirty="0">
              <a:latin typeface="Consolas" panose="020B0609020204030204" pitchFamily="49" charset="0"/>
            </a:endParaRP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TestableTripService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b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TripService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List&lt;Trip&gt;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tripsBy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(User </a:t>
            </a:r>
            <a:r>
              <a:rPr lang="en-US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.trips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endParaRPr lang="en-US" sz="1000" dirty="0">
              <a:latin typeface="Consolas" panose="020B0609020204030204" pitchFamily="49" charset="0"/>
            </a:endParaRP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User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loggedInUser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loggedInUser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00" kern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4917164B-8999-49CC-AC8E-0F3B1D61DED8}"/>
              </a:ext>
            </a:extLst>
          </p:cNvPr>
          <p:cNvSpPr/>
          <p:nvPr/>
        </p:nvSpPr>
        <p:spPr>
          <a:xfrm>
            <a:off x="3712299" y="2772594"/>
            <a:ext cx="1732106" cy="147782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A9CE9212-AF4B-472E-BBDB-2695A3072639}"/>
              </a:ext>
            </a:extLst>
          </p:cNvPr>
          <p:cNvSpPr/>
          <p:nvPr/>
        </p:nvSpPr>
        <p:spPr>
          <a:xfrm rot="261229">
            <a:off x="7652203" y="3730393"/>
            <a:ext cx="1043110" cy="147782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80BB4196-D497-4D83-A783-A0A08341592C}"/>
              </a:ext>
            </a:extLst>
          </p:cNvPr>
          <p:cNvSpPr/>
          <p:nvPr/>
        </p:nvSpPr>
        <p:spPr>
          <a:xfrm rot="261229">
            <a:off x="7774324" y="4510185"/>
            <a:ext cx="1043110" cy="147782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9FE61934-A6CA-4E4A-8654-5EF099D8247E}"/>
              </a:ext>
            </a:extLst>
          </p:cNvPr>
          <p:cNvSpPr txBox="1">
            <a:spLocks/>
          </p:cNvSpPr>
          <p:nvPr/>
        </p:nvSpPr>
        <p:spPr>
          <a:xfrm>
            <a:off x="6830607" y="5537147"/>
            <a:ext cx="5193270" cy="873080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1287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179388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87"/>
              </a:spcAft>
              <a:buFont typeface="Symbol" panose="05050102010706020507" pitchFamily="18" charset="2"/>
              <a:buChar char="·"/>
              <a:defRPr sz="18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357188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87"/>
              </a:spcAft>
              <a:buFont typeface="Symbol" panose="05050102010706020507" pitchFamily="18" charset="2"/>
              <a:buChar char="·"/>
              <a:defRPr sz="18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53657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87"/>
              </a:spcAft>
              <a:buFont typeface="Symbol" panose="05050102010706020507" pitchFamily="18" charset="2"/>
              <a:buChar char="·"/>
              <a:defRPr sz="18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71437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87"/>
              </a:spcAft>
              <a:buFont typeface="Symbol" panose="05050102010706020507" pitchFamily="18" charset="2"/>
              <a:buChar char="·"/>
              <a:defRPr sz="18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 kern="0" dirty="0"/>
              <a:t>Warum </a:t>
            </a:r>
            <a:r>
              <a:rPr lang="de-DE" sz="1600" b="1" kern="0" dirty="0" err="1"/>
              <a:t>seams</a:t>
            </a:r>
            <a:r>
              <a:rPr lang="de-DE" sz="1600" b="1" kern="0" dirty="0"/>
              <a:t> und nicht dynamischen Mocken?</a:t>
            </a:r>
          </a:p>
          <a:p>
            <a:r>
              <a:rPr lang="de-DE" sz="1600" kern="0" dirty="0" err="1"/>
              <a:t>Seams</a:t>
            </a:r>
            <a:r>
              <a:rPr lang="de-DE" sz="1600" kern="0" dirty="0"/>
              <a:t> sind ideale Startpunkte für </a:t>
            </a:r>
            <a:r>
              <a:rPr lang="de-DE" sz="1600" kern="0" dirty="0" err="1"/>
              <a:t>redesign</a:t>
            </a:r>
            <a:r>
              <a:rPr lang="de-DE" sz="1600" kern="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48434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DB825D82-CE76-4F3D-A581-11EEFA87C12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DB825D82-CE76-4F3D-A581-11EEFA87C1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 hidden="1">
            <a:extLst>
              <a:ext uri="{FF2B5EF4-FFF2-40B4-BE49-F238E27FC236}">
                <a16:creationId xmlns:a16="http://schemas.microsoft.com/office/drawing/2014/main" id="{D84260EA-D31A-4CDE-A7A3-D93944C99C1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07E4A14-9F1B-4BFC-BA89-31339BC5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Key </a:t>
            </a:r>
            <a:r>
              <a:rPr lang="de-DE" dirty="0" err="1"/>
              <a:t>points</a:t>
            </a:r>
            <a:endParaRPr lang="de-DE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F0D9AE8-E371-4396-83A1-C5BA5A617C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542AFFD-6546-4918-9D51-091BC71B5C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Jede Änderung braucht ein Sicherheitsnetz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Mit der Qualität und </a:t>
            </a:r>
            <a:r>
              <a:rPr lang="de-DE" dirty="0" err="1"/>
              <a:t>Zuverlässlichkeit</a:t>
            </a:r>
            <a:r>
              <a:rPr lang="de-DE" dirty="0"/>
              <a:t> des Sicherheitsnetz wächst die Fähigkeit tiefgreifende Veränderungen zum Bessern durchzuführen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Mit einem guten Sicherheitsnetz sind Änderungen und Auslieferung mit vertretbaren Risiko im vollen Umfang jederzeit möglich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6FC611-F4BA-4C7B-9D1A-E929BF5099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59640" y="3033713"/>
            <a:ext cx="3779640" cy="2969357"/>
          </a:xfrm>
        </p:spPr>
        <p:txBody>
          <a:bodyPr/>
          <a:lstStyle/>
          <a:p>
            <a:pPr lvl="0"/>
            <a:r>
              <a:rPr lang="en-US" dirty="0"/>
              <a:t>Golden Master und Characterization Test</a:t>
            </a:r>
          </a:p>
          <a:p>
            <a:pPr lvl="0"/>
            <a:r>
              <a:rPr lang="en-US" dirty="0"/>
              <a:t>Seam</a:t>
            </a:r>
          </a:p>
          <a:p>
            <a:pPr lvl="0"/>
            <a:r>
              <a:rPr lang="en-US" dirty="0"/>
              <a:t>Unit Test</a:t>
            </a:r>
          </a:p>
          <a:p>
            <a:pPr lvl="0"/>
            <a:r>
              <a:rPr lang="en-US" dirty="0"/>
              <a:t>Continuous Integration Practice</a:t>
            </a:r>
          </a:p>
          <a:p>
            <a:pPr lvl="0"/>
            <a:r>
              <a:rPr lang="en-US" dirty="0"/>
              <a:t>Continuous Deployment</a:t>
            </a:r>
          </a:p>
        </p:txBody>
      </p:sp>
    </p:spTree>
    <p:extLst>
      <p:ext uri="{BB962C8B-B14F-4D97-AF65-F5344CB8AC3E}">
        <p14:creationId xmlns:p14="http://schemas.microsoft.com/office/powerpoint/2010/main" val="2547780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78CD36E-B94E-4C4C-A5D2-38088A0DA2E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384" imgH="385" progId="TCLayout.ActiveDocument.1">
                  <p:embed/>
                </p:oleObj>
              </mc:Choice>
              <mc:Fallback>
                <p:oleObj name="think-cell Folie" r:id="rId5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78CD36E-B94E-4C4C-A5D2-38088A0DA2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6777B834-B199-45AA-8FDB-9784154975C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DAFC42D-FC8C-4652-B9E7-39B0DC2253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pic>
        <p:nvPicPr>
          <p:cNvPr id="10" name="Bildplatzhalter 9" descr="Ein Bild, das Platz enthält.&#10;&#10;Automatisch generierte Beschreibung">
            <a:extLst>
              <a:ext uri="{FF2B5EF4-FFF2-40B4-BE49-F238E27FC236}">
                <a16:creationId xmlns:a16="http://schemas.microsoft.com/office/drawing/2014/main" id="{4B435463-7AA7-41E3-9CA5-94F57730C8F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solidFill>
            <a:schemeClr val="accent2">
              <a:alpha val="32000"/>
            </a:schemeClr>
          </a:solidFill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D4443B3-F49D-4FC5-B4F8-73367DBBD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2555309"/>
            <a:ext cx="8602662" cy="2123658"/>
          </a:xfrm>
        </p:spPr>
        <p:txBody>
          <a:bodyPr/>
          <a:lstStyle/>
          <a:p>
            <a:pPr lvl="0"/>
            <a:r>
              <a:rPr lang="de-DE" sz="13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</a:p>
        </p:txBody>
      </p:sp>
    </p:spTree>
    <p:extLst>
      <p:ext uri="{BB962C8B-B14F-4D97-AF65-F5344CB8AC3E}">
        <p14:creationId xmlns:p14="http://schemas.microsoft.com/office/powerpoint/2010/main" val="2332874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DB825D82-CE76-4F3D-A581-11EEFA87C12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DB825D82-CE76-4F3D-A581-11EEFA87C1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 hidden="1">
            <a:extLst>
              <a:ext uri="{FF2B5EF4-FFF2-40B4-BE49-F238E27FC236}">
                <a16:creationId xmlns:a16="http://schemas.microsoft.com/office/drawing/2014/main" id="{D84260EA-D31A-4CDE-A7A3-D93944C99C1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07E4A14-9F1B-4BFC-BA89-31339BC5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Pattern: Long </a:t>
            </a:r>
            <a:r>
              <a:rPr lang="de-DE" dirty="0" err="1"/>
              <a:t>method</a:t>
            </a:r>
            <a:endParaRPr lang="de-DE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F0D9AE8-E371-4396-83A1-C5BA5A617C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542AFFD-6546-4918-9D51-091BC71B5C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Lange Methoden „wissen“ nicht was sie tun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Die Kohäsion innerhalb der Methode fehlt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Weil eine lange Methode „viel“ macht, ist es schwierige diese Methode korrekt aufzurufen und mit Fehlerfällen umzugehen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6FC611-F4BA-4C7B-9D1A-E929BF5099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59640" y="3033713"/>
            <a:ext cx="3779640" cy="1915222"/>
          </a:xfrm>
        </p:spPr>
        <p:txBody>
          <a:bodyPr/>
          <a:lstStyle/>
          <a:p>
            <a:pPr lvl="0"/>
            <a:r>
              <a:rPr lang="de-DE" dirty="0"/>
              <a:t>Finde kohäsive Abschnitte in langen Methoden</a:t>
            </a:r>
          </a:p>
          <a:p>
            <a:pPr lvl="0"/>
            <a:r>
              <a:rPr lang="de-DE" dirty="0"/>
              <a:t>Benenne eine Methode passend zu dem was sie macht</a:t>
            </a:r>
          </a:p>
        </p:txBody>
      </p:sp>
    </p:spTree>
    <p:extLst>
      <p:ext uri="{BB962C8B-B14F-4D97-AF65-F5344CB8AC3E}">
        <p14:creationId xmlns:p14="http://schemas.microsoft.com/office/powerpoint/2010/main" val="2744755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DB825D82-CE76-4F3D-A581-11EEFA87C12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DB825D82-CE76-4F3D-A581-11EEFA87C1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 hidden="1">
            <a:extLst>
              <a:ext uri="{FF2B5EF4-FFF2-40B4-BE49-F238E27FC236}">
                <a16:creationId xmlns:a16="http://schemas.microsoft.com/office/drawing/2014/main" id="{D84260EA-D31A-4CDE-A7A3-D93944C99C1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07E4A14-9F1B-4BFC-BA89-31339BC5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refactoring</a:t>
            </a:r>
            <a:r>
              <a:rPr lang="de-DE" dirty="0"/>
              <a:t>: </a:t>
            </a:r>
            <a:r>
              <a:rPr lang="de-DE" dirty="0" err="1"/>
              <a:t>extract</a:t>
            </a:r>
            <a:r>
              <a:rPr lang="de-DE" dirty="0"/>
              <a:t> </a:t>
            </a:r>
            <a:r>
              <a:rPr lang="de-DE" dirty="0" err="1"/>
              <a:t>method</a:t>
            </a:r>
            <a:endParaRPr lang="de-DE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F0D9AE8-E371-4396-83A1-C5BA5A617C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542AFFD-6546-4918-9D51-091BC71B5C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Beim Aufräumen innerhalb einer Methode wird ein kohäsive Teilabschnitt gefunden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Extrahiere diesen in eine eigene Methode oder Klasse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Bringe sinnvolle Fehlerbehandlung in die Methode hinein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Ggf. müssen Codezeilen neu sortiert werden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6FC611-F4BA-4C7B-9D1A-E929BF5099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59639" y="3033713"/>
            <a:ext cx="3980651" cy="2358934"/>
          </a:xfrm>
        </p:spPr>
        <p:txBody>
          <a:bodyPr/>
          <a:lstStyle/>
          <a:p>
            <a:r>
              <a:rPr lang="de-DE" dirty="0"/>
              <a:t>Erkenne zusammenhängende Codezeilen</a:t>
            </a:r>
          </a:p>
          <a:p>
            <a:pPr lvl="0"/>
            <a:r>
              <a:rPr lang="de-DE" dirty="0"/>
              <a:t>Sortiere zusammenhängende Codezeilen nahe zusammen</a:t>
            </a:r>
          </a:p>
          <a:p>
            <a:pPr lvl="0"/>
            <a:r>
              <a:rPr lang="de-DE" dirty="0"/>
              <a:t>Extrahiere diese Codezeilen in eine neue Methode</a:t>
            </a:r>
          </a:p>
        </p:txBody>
      </p:sp>
    </p:spTree>
    <p:extLst>
      <p:ext uri="{BB962C8B-B14F-4D97-AF65-F5344CB8AC3E}">
        <p14:creationId xmlns:p14="http://schemas.microsoft.com/office/powerpoint/2010/main" val="770553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A2288FD-DAE7-40A4-ABE3-9986522F636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A2288FD-DAE7-40A4-ABE3-9986522F63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89B0C756-43BC-4809-B4D5-F6AF071882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2A4547-EAF9-4102-A414-B2B6EBFD7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Extract </a:t>
            </a:r>
            <a:r>
              <a:rPr lang="de-DE" dirty="0" err="1"/>
              <a:t>method</a:t>
            </a:r>
            <a:endParaRPr lang="de-DE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0D5A59F-52B3-4CB0-AD5A-BABC7D1A0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F5AA-F47B-4768-9C65-B6E54D1C1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2558473"/>
            <a:ext cx="10261600" cy="3570865"/>
          </a:xfrm>
        </p:spPr>
        <p:txBody>
          <a:bodyPr/>
          <a:lstStyle/>
          <a:p>
            <a:pPr algn="l"/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BuildSeamsInto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4E59DBC7-CF9D-4F1E-BCB4-A9969D616245}"/>
              </a:ext>
            </a:extLst>
          </p:cNvPr>
          <p:cNvSpPr/>
          <p:nvPr/>
        </p:nvSpPr>
        <p:spPr>
          <a:xfrm>
            <a:off x="8644254" y="1823455"/>
            <a:ext cx="3447474" cy="50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excercise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/golden-master-seam/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108DC56-3949-4A7A-8EE7-483E4CD22F89}"/>
              </a:ext>
            </a:extLst>
          </p:cNvPr>
          <p:cNvSpPr txBox="1">
            <a:spLocks/>
          </p:cNvSpPr>
          <p:nvPr/>
        </p:nvSpPr>
        <p:spPr>
          <a:xfrm>
            <a:off x="6723121" y="2876355"/>
            <a:ext cx="5149056" cy="3095625"/>
          </a:xfrm>
          <a:prstGeom prst="rect">
            <a:avLst/>
          </a:prstGeom>
          <a:noFill/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kern="0" dirty="0"/>
              <a:t>Suche zusammenhänge Codezeilen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kern="0" dirty="0"/>
              <a:t>Versuche diese mit der IDE zu extrahieren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kern="0" dirty="0"/>
              <a:t>Sortiere Codezeilen neue und versuche erneut eine Methode zu extrahieren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kern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kern="0" dirty="0"/>
              <a:t>Was fällt Euch auf?</a:t>
            </a:r>
          </a:p>
        </p:txBody>
      </p:sp>
    </p:spTree>
    <p:extLst>
      <p:ext uri="{BB962C8B-B14F-4D97-AF65-F5344CB8AC3E}">
        <p14:creationId xmlns:p14="http://schemas.microsoft.com/office/powerpoint/2010/main" val="1410151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DB825D82-CE76-4F3D-A581-11EEFA87C12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DB825D82-CE76-4F3D-A581-11EEFA87C1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 hidden="1">
            <a:extLst>
              <a:ext uri="{FF2B5EF4-FFF2-40B4-BE49-F238E27FC236}">
                <a16:creationId xmlns:a16="http://schemas.microsoft.com/office/drawing/2014/main" id="{D84260EA-D31A-4CDE-A7A3-D93944C99C1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07E4A14-9F1B-4BFC-BA89-31339BC5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Pattern: Extract </a:t>
            </a:r>
            <a:r>
              <a:rPr lang="de-DE" dirty="0" err="1"/>
              <a:t>class</a:t>
            </a:r>
            <a:endParaRPr lang="de-DE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F0D9AE8-E371-4396-83A1-C5BA5A617C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542AFFD-6546-4918-9D51-091BC71B5C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Gibt es einen Ansammlung von Methoden, die eng miteinander in der Klasse arbeiten, aber mit vielen anderen Methoden dieser Klasse nicht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überlege, ob diese Methoden in einer eigenen Klasse extrahiert werden können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Die neue Klasse kann unabhängige Zustände und Lebenszyklen haben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Das Verhalten kann durch gezieltes Testen der Klasse gesichert und ausgetauscht werden</a:t>
            </a:r>
            <a:endParaRPr lang="de-DE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6FC611-F4BA-4C7B-9D1A-E929BF5099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59640" y="3033713"/>
            <a:ext cx="3779640" cy="2635933"/>
          </a:xfrm>
        </p:spPr>
        <p:txBody>
          <a:bodyPr/>
          <a:lstStyle/>
          <a:p>
            <a:pPr lvl="0"/>
            <a:r>
              <a:rPr lang="de-DE" dirty="0"/>
              <a:t>Methoden, die in enger Kollaboration arbeiten</a:t>
            </a:r>
          </a:p>
          <a:p>
            <a:pPr lvl="0"/>
            <a:r>
              <a:rPr lang="de-DE" dirty="0"/>
              <a:t>Zustände, die nur für diese und zwischen diesen Methoden Sinn ergeben</a:t>
            </a:r>
          </a:p>
          <a:p>
            <a:pPr lvl="0"/>
            <a:r>
              <a:rPr lang="de-DE" dirty="0"/>
              <a:t>Vereinfacht das Testen und Austauschen von Verhalten</a:t>
            </a:r>
          </a:p>
        </p:txBody>
      </p:sp>
    </p:spTree>
    <p:extLst>
      <p:ext uri="{BB962C8B-B14F-4D97-AF65-F5344CB8AC3E}">
        <p14:creationId xmlns:p14="http://schemas.microsoft.com/office/powerpoint/2010/main" val="2331002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A2288FD-DAE7-40A4-ABE3-9986522F636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A2288FD-DAE7-40A4-ABE3-9986522F63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89B0C756-43BC-4809-B4D5-F6AF071882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2A4547-EAF9-4102-A414-B2B6EBFD7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Extract Classes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0D5A59F-52B3-4CB0-AD5A-BABC7D1A0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F5AA-F47B-4768-9C65-B6E54D1C1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2558473"/>
            <a:ext cx="10261600" cy="3570865"/>
          </a:xfrm>
        </p:spPr>
        <p:txBody>
          <a:bodyPr/>
          <a:lstStyle/>
          <a:p>
            <a:pPr algn="l"/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User {</a:t>
            </a:r>
          </a:p>
          <a:p>
            <a:pPr algn="l"/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User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createUser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mobil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fax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address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"create user "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1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4E59DBC7-CF9D-4F1E-BCB4-A9969D616245}"/>
              </a:ext>
            </a:extLst>
          </p:cNvPr>
          <p:cNvSpPr/>
          <p:nvPr/>
        </p:nvSpPr>
        <p:spPr>
          <a:xfrm>
            <a:off x="8644254" y="1823455"/>
            <a:ext cx="3447474" cy="50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excercise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/extract-class/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108DC56-3949-4A7A-8EE7-483E4CD22F89}"/>
              </a:ext>
            </a:extLst>
          </p:cNvPr>
          <p:cNvSpPr txBox="1">
            <a:spLocks/>
          </p:cNvSpPr>
          <p:nvPr/>
        </p:nvSpPr>
        <p:spPr>
          <a:xfrm>
            <a:off x="6723121" y="2876355"/>
            <a:ext cx="5149056" cy="3095625"/>
          </a:xfrm>
          <a:prstGeom prst="rect">
            <a:avLst/>
          </a:prstGeom>
          <a:noFill/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de-DE" kern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kern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kern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kern="0" dirty="0"/>
              <a:t>Was sind Konzept und kann das Konzept explizit statt implizit abgebildet werden?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kern="0" dirty="0"/>
              <a:t>Wo sind zu viele Details?</a:t>
            </a:r>
          </a:p>
        </p:txBody>
      </p:sp>
    </p:spTree>
    <p:extLst>
      <p:ext uri="{BB962C8B-B14F-4D97-AF65-F5344CB8AC3E}">
        <p14:creationId xmlns:p14="http://schemas.microsoft.com/office/powerpoint/2010/main" val="635105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DF570045-A0B3-4B9C-8D19-43B4775316C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DF570045-A0B3-4B9C-8D19-43B4775316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0AC08EEC-5A7C-4756-9795-B8558E5E6C4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0511200-ED93-4467-8382-097BC91280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47738" y="1946734"/>
            <a:ext cx="10261600" cy="384721"/>
          </a:xfrm>
        </p:spPr>
        <p:txBody>
          <a:bodyPr/>
          <a:lstStyle/>
          <a:p>
            <a:r>
              <a:rPr lang="de-DE" dirty="0">
                <a:solidFill>
                  <a:schemeClr val="accent6"/>
                </a:solidFill>
              </a:rPr>
              <a:t>Was ist feature Envy?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A80B8F0-9D58-40ED-9AD4-12D2371179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9146588-1CDC-452E-AE71-D5F8138A6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de-DE" dirty="0"/>
              <a:t>Kollaboration zwischen Objekten ist gewollt, schließlich gestalten wir Klassen entsprechend (abstrakten) Konzepten zur Abstraktion und besseren Wiederverwendung.</a:t>
            </a:r>
          </a:p>
          <a:p>
            <a:pPr lvl="0"/>
            <a:r>
              <a:rPr lang="de-DE" dirty="0"/>
              <a:t>Wenn nun eine Klasse/Methode eine andere ständig Fragen muss, so wirft dies die Frage auf, ob diese korrekt </a:t>
            </a:r>
            <a:r>
              <a:rPr lang="de-DE" dirty="0" err="1"/>
              <a:t>designed</a:t>
            </a:r>
            <a:r>
              <a:rPr lang="de-DE" dirty="0"/>
              <a:t> wurde: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Relevante Informationen zur Erledigung einer Aufgabe ist woanders beheimatet als dort wo diese gebraucht wird.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err="1"/>
              <a:t>Internas</a:t>
            </a:r>
            <a:r>
              <a:rPr lang="de-DE" dirty="0"/>
              <a:t> sind weithin sichtbar und implizit umfangreiche Änderungen</a:t>
            </a:r>
          </a:p>
          <a:p>
            <a:pPr lvl="0"/>
            <a:r>
              <a:rPr lang="de-DE" dirty="0"/>
              <a:t>Dies nennt man </a:t>
            </a:r>
            <a:r>
              <a:rPr lang="de-DE" b="1" dirty="0">
                <a:solidFill>
                  <a:schemeClr val="accent6"/>
                </a:solidFill>
              </a:rPr>
              <a:t>feature </a:t>
            </a:r>
            <a:r>
              <a:rPr lang="de-DE" b="1" dirty="0" err="1">
                <a:solidFill>
                  <a:schemeClr val="accent6"/>
                </a:solidFill>
              </a:rPr>
              <a:t>envy</a:t>
            </a:r>
            <a:r>
              <a:rPr lang="de-DE" b="1" dirty="0">
                <a:solidFill>
                  <a:schemeClr val="accent6"/>
                </a:solidFill>
              </a:rPr>
              <a:t> und macht Code sehr rigide und schwierig zu verändern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374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15583318-BDA7-4F3B-8FE0-B702F19273C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15583318-BDA7-4F3B-8FE0-B702F19273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75D2E7CD-A3A1-4E6D-9966-B6AC493824D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8F30E9F8-440F-44E0-B52D-AB1EBF06B4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221A8E2-A8D0-4F5A-849C-3B94D4ED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000" y="1946735"/>
            <a:ext cx="5413338" cy="769441"/>
          </a:xfrm>
        </p:spPr>
        <p:txBody>
          <a:bodyPr/>
          <a:lstStyle/>
          <a:p>
            <a:pPr lvl="0"/>
            <a:r>
              <a:rPr lang="de-DE" dirty="0"/>
              <a:t>Was brauche ich damit ich code verbessern kann?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F96B343-350F-47E4-AA54-7AC3713E7F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70F313F-B111-4B8D-BBD1-7B1D0C4075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Denke zurück als du in einem Code eine Erweiterung implementieren solltest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de-DE" dirty="0"/>
              <a:t>Was hat die Aufgabe erleichtert?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de-DE" dirty="0"/>
              <a:t>Was hat die Aufgabe erschwert?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Sprich mit deinem Partner über diese konkrete Situation</a:t>
            </a:r>
          </a:p>
        </p:txBody>
      </p:sp>
      <p:pic>
        <p:nvPicPr>
          <p:cNvPr id="12" name="Picture 6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390D5458-F8A8-494B-943D-F02C7BC3E1C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223998"/>
            <a:ext cx="5400720" cy="5634001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30DD05E0-6FB6-4F38-83F1-B93B4318955B}"/>
              </a:ext>
            </a:extLst>
          </p:cNvPr>
          <p:cNvSpPr/>
          <p:nvPr/>
        </p:nvSpPr>
        <p:spPr>
          <a:xfrm>
            <a:off x="8811490" y="286328"/>
            <a:ext cx="3179965" cy="64654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Übung: Pair-Share</a:t>
            </a:r>
          </a:p>
        </p:txBody>
      </p:sp>
    </p:spTree>
    <p:extLst>
      <p:ext uri="{BB962C8B-B14F-4D97-AF65-F5344CB8AC3E}">
        <p14:creationId xmlns:p14="http://schemas.microsoft.com/office/powerpoint/2010/main" val="1570572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A2288FD-DAE7-40A4-ABE3-9986522F636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A2288FD-DAE7-40A4-ABE3-9986522F63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89B0C756-43BC-4809-B4D5-F6AF071882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2A4547-EAF9-4102-A414-B2B6EBFD7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Feature </a:t>
            </a:r>
            <a:r>
              <a:rPr lang="de-DE" dirty="0" err="1"/>
              <a:t>envy</a:t>
            </a:r>
            <a:endParaRPr lang="de-DE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0D5A59F-52B3-4CB0-AD5A-BABC7D1A0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F5AA-F47B-4768-9C65-B6E54D1C1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2558473"/>
            <a:ext cx="10261600" cy="3570865"/>
          </a:xfrm>
        </p:spPr>
        <p:txBody>
          <a:bodyPr/>
          <a:lstStyle/>
          <a:p>
            <a:pPr algn="l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CinemaDoorman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"Welcome to the cinema of Horror movies"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User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anton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User(18);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Movie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movie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Movie(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"Horror of the Code"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anton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.getWallet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getAmount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&gt;=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movie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.getEntryFee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anton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.getAge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&gt;=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movie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.getAgeRate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anton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visits "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movie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4E59DBC7-CF9D-4F1E-BCB4-A9969D616245}"/>
              </a:ext>
            </a:extLst>
          </p:cNvPr>
          <p:cNvSpPr/>
          <p:nvPr/>
        </p:nvSpPr>
        <p:spPr>
          <a:xfrm>
            <a:off x="8644254" y="1823455"/>
            <a:ext cx="3447474" cy="50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excercise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/feature-envy/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108DC56-3949-4A7A-8EE7-483E4CD22F89}"/>
              </a:ext>
            </a:extLst>
          </p:cNvPr>
          <p:cNvSpPr txBox="1">
            <a:spLocks/>
          </p:cNvSpPr>
          <p:nvPr/>
        </p:nvSpPr>
        <p:spPr>
          <a:xfrm>
            <a:off x="7666181" y="2876355"/>
            <a:ext cx="4205995" cy="3095625"/>
          </a:xfrm>
          <a:prstGeom prst="rect">
            <a:avLst/>
          </a:prstGeom>
          <a:noFill/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kern="0" dirty="0"/>
              <a:t>Wo sieht man feature-</a:t>
            </a:r>
            <a:r>
              <a:rPr lang="de-DE" kern="0" dirty="0" err="1"/>
              <a:t>envy</a:t>
            </a:r>
            <a:r>
              <a:rPr lang="de-DE" kern="0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kern="0" dirty="0"/>
              <a:t>Wie kann das gelöst werden?</a:t>
            </a:r>
          </a:p>
          <a:p>
            <a:pPr marL="534988" lvl="1" indent="-266700">
              <a:buFont typeface="Arial" panose="020B0604020202020204" pitchFamily="34" charset="0"/>
              <a:buChar char="•"/>
            </a:pPr>
            <a:r>
              <a:rPr lang="de-DE" sz="1600" b="0" kern="0" dirty="0">
                <a:solidFill>
                  <a:schemeClr val="accent2"/>
                </a:solidFill>
                <a:latin typeface="Arial" pitchFamily="18"/>
                <a:cs typeface="Arial" pitchFamily="18"/>
              </a:rPr>
              <a:t>Im Code?</a:t>
            </a:r>
          </a:p>
          <a:p>
            <a:pPr marL="534988" lvl="1" indent="-266700">
              <a:buFont typeface="Arial" panose="020B0604020202020204" pitchFamily="34" charset="0"/>
              <a:buChar char="•"/>
            </a:pPr>
            <a:r>
              <a:rPr lang="de-DE" sz="1600" b="0" kern="0" dirty="0">
                <a:solidFill>
                  <a:schemeClr val="accent2"/>
                </a:solidFill>
                <a:latin typeface="Arial" pitchFamily="18"/>
                <a:cs typeface="Arial" pitchFamily="18"/>
              </a:rPr>
              <a:t>Im Prozess?</a:t>
            </a:r>
            <a:br>
              <a:rPr lang="de-DE" sz="1600" b="0" kern="0" dirty="0">
                <a:solidFill>
                  <a:schemeClr val="accent2"/>
                </a:solidFill>
                <a:latin typeface="Arial" pitchFamily="18"/>
                <a:cs typeface="Arial" pitchFamily="18"/>
              </a:rPr>
            </a:br>
            <a:r>
              <a:rPr lang="de-DE" sz="1600" b="0" kern="0" dirty="0" err="1">
                <a:solidFill>
                  <a:schemeClr val="accent2"/>
                </a:solidFill>
                <a:latin typeface="Arial" pitchFamily="18"/>
                <a:cs typeface="Arial" pitchFamily="18"/>
              </a:rPr>
              <a:t>Bedenke:„Conway-Law</a:t>
            </a:r>
            <a:r>
              <a:rPr lang="de-DE" sz="1600" b="0" kern="0" dirty="0">
                <a:solidFill>
                  <a:schemeClr val="accent2"/>
                </a:solidFill>
                <a:latin typeface="Arial" pitchFamily="18"/>
                <a:cs typeface="Arial" pitchFamily="18"/>
              </a:rPr>
              <a:t>“ bzgl. Kommunikation zwischen Abteilungen und Abbildung im Code.</a:t>
            </a:r>
          </a:p>
        </p:txBody>
      </p:sp>
    </p:spTree>
    <p:extLst>
      <p:ext uri="{BB962C8B-B14F-4D97-AF65-F5344CB8AC3E}">
        <p14:creationId xmlns:p14="http://schemas.microsoft.com/office/powerpoint/2010/main" val="1347176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A2288FD-DAE7-40A4-ABE3-9986522F636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A2288FD-DAE7-40A4-ABE3-9986522F63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89B0C756-43BC-4809-B4D5-F6AF071882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2A4547-EAF9-4102-A414-B2B6EBFD7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Feature </a:t>
            </a:r>
            <a:r>
              <a:rPr lang="de-DE" dirty="0" err="1"/>
              <a:t>envy</a:t>
            </a:r>
            <a:r>
              <a:rPr lang="de-DE" dirty="0"/>
              <a:t> auflösen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0D5A59F-52B3-4CB0-AD5A-BABC7D1A0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F5AA-F47B-4768-9C65-B6E54D1C1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2558473"/>
            <a:ext cx="10261600" cy="3570865"/>
          </a:xfrm>
        </p:spPr>
        <p:txBody>
          <a:bodyPr/>
          <a:lstStyle/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$ git log --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oneline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--graph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a2ffc7c (HEAD -&gt; master, origin/master) Working on feature-envy: Remove unused method from User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3572316 Working on feature-envy: Remove unused method from Money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5e05737 Working on feature-envy: Remove feature-envies from Wallet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f562690 Working on feature-envy: Refactor - inline variable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f9fe06c Working on feature-envy: Refactor - inline variable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5d37389 Working on feature-envy: Rename method in Movie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ad849e8 Working on feature-envy: Remove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ununsed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method from Movie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e96d0b1 Working on feature-envy: Remove unused method from User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16adb81 Working on feature-envy: Remove unused method from Wallet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c63767c Working on feature-envy: Implement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permit_entry_if_visitor_does_have_sufficient_funds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f937456 Working on feature-envy: Improve the safety-net by adding unit test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3d252ba Working on feature-envy: Added ability to User to have a non-empty Wallet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ac59e49 Working on feature-envy: Added ability to Wallet to fund with more than no money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02523b0 Working on feature-envy: Added ability to copy Money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c098730 Working on feature-envy: Switch logic to use Money in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isUserAllowedToVisitTheMovie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6d2138c Working on feature-envy: Introduce class Money for concept money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36e7d95 Working on feature-envy: Remove feature-envy statement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8530350 Working on feature-envy: Improve unit test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57b8c79 Working on feature-envy: Create seam with extract method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cb18ac8 Working on feature-envy: Create seam with extract method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41b2466 Working on feature-envy: Introduce pre-cursor to extract method.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A3E84549-51E2-4BA1-9726-306202814FE1}"/>
              </a:ext>
            </a:extLst>
          </p:cNvPr>
          <p:cNvSpPr txBox="1">
            <a:spLocks/>
          </p:cNvSpPr>
          <p:nvPr/>
        </p:nvSpPr>
        <p:spPr>
          <a:xfrm>
            <a:off x="9153236" y="3202932"/>
            <a:ext cx="2852074" cy="866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Eine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Lösungsvariante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– Schritt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für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Schritt in 21 commits</a:t>
            </a:r>
            <a:endParaRPr lang="de-DE" sz="1200" b="1" kern="0" dirty="0"/>
          </a:p>
        </p:txBody>
      </p:sp>
    </p:spTree>
    <p:extLst>
      <p:ext uri="{BB962C8B-B14F-4D97-AF65-F5344CB8AC3E}">
        <p14:creationId xmlns:p14="http://schemas.microsoft.com/office/powerpoint/2010/main" val="415545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A2288FD-DAE7-40A4-ABE3-9986522F636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A2288FD-DAE7-40A4-ABE3-9986522F63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89B0C756-43BC-4809-B4D5-F6AF071882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2A4547-EAF9-4102-A414-B2B6EBFD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1244774"/>
            <a:ext cx="10261600" cy="384721"/>
          </a:xfrm>
        </p:spPr>
        <p:txBody>
          <a:bodyPr/>
          <a:lstStyle/>
          <a:p>
            <a:pPr lvl="0"/>
            <a:r>
              <a:rPr lang="de-DE" dirty="0"/>
              <a:t>Feature </a:t>
            </a:r>
            <a:r>
              <a:rPr lang="de-DE" dirty="0" err="1"/>
              <a:t>envy</a:t>
            </a:r>
            <a:r>
              <a:rPr lang="de-DE" dirty="0"/>
              <a:t> auflösen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0D5A59F-52B3-4CB0-AD5A-BABC7D1A0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F5AA-F47B-4768-9C65-B6E54D1C1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1690261"/>
            <a:ext cx="10261600" cy="3570865"/>
          </a:xfrm>
        </p:spPr>
        <p:txBody>
          <a:bodyPr/>
          <a:lstStyle/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diff --git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/CinemaDoorman.java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/CinemaDoorman.java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index 517fe91..b51679a 100644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---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/CinemaDoorman.java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+++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/CinemaDoorman.java</a:t>
            </a:r>
          </a:p>
          <a:p>
            <a:pPr algn="l"/>
            <a:r>
              <a:rPr lang="en-US" sz="1000" dirty="0">
                <a:solidFill>
                  <a:srgbClr val="999999"/>
                </a:solidFill>
                <a:latin typeface="Consolas" panose="020B0609020204030204" pitchFamily="49" charset="0"/>
              </a:rPr>
              <a:t>@@ -7,11 +7,17 @@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User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new User(18);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Movie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new Movie("Horror of the Code");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userIsAllowToVisitTheMovie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false;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if 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anton.getWallet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getAmount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&gt;=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movie.getEntryFee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if 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anton.getAge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&gt;=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movie.getAgeRate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            //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userIsAllowToVisitTheMovie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true;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anton.getName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+ " visits " +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movie.getName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    if 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userIsAllowToVisitTheMovie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anton.getName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+ " visits " +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movie.getName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108DC56-3949-4A7A-8EE7-483E4CD22F89}"/>
              </a:ext>
            </a:extLst>
          </p:cNvPr>
          <p:cNvSpPr txBox="1">
            <a:spLocks/>
          </p:cNvSpPr>
          <p:nvPr/>
        </p:nvSpPr>
        <p:spPr>
          <a:xfrm>
            <a:off x="8407400" y="1249432"/>
            <a:ext cx="3597909" cy="8856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/>
            <a:r>
              <a:rPr lang="de-DE" b="1" kern="0" dirty="0"/>
              <a:t>Sicherheitsnetz verbessern</a:t>
            </a:r>
          </a:p>
          <a:p>
            <a:pPr marL="342900" indent="-250825">
              <a:buFont typeface="Arial" panose="020B0604020202020204" pitchFamily="34" charset="0"/>
              <a:buChar char="•"/>
            </a:pPr>
            <a:r>
              <a:rPr lang="de-DE" b="0" kern="0" dirty="0" err="1">
                <a:solidFill>
                  <a:schemeClr val="accent2"/>
                </a:solidFill>
                <a:latin typeface="Arial" pitchFamily="18"/>
                <a:cs typeface="Arial" pitchFamily="18"/>
              </a:rPr>
              <a:t>Se</a:t>
            </a:r>
            <a:r>
              <a:rPr lang="de-DE" kern="0" dirty="0" err="1"/>
              <a:t>am</a:t>
            </a:r>
            <a:r>
              <a:rPr lang="de-DE" kern="0" dirty="0"/>
              <a:t> Einführung vorbereiten</a:t>
            </a:r>
            <a:endParaRPr lang="de-DE" b="1" kern="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B623143-6E2A-40F9-A386-469CA6043D4A}"/>
              </a:ext>
            </a:extLst>
          </p:cNvPr>
          <p:cNvSpPr/>
          <p:nvPr/>
        </p:nvSpPr>
        <p:spPr>
          <a:xfrm rot="16200000">
            <a:off x="-2432658" y="3671194"/>
            <a:ext cx="5619464" cy="7541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cap="all" dirty="0">
                <a:solidFill>
                  <a:schemeClr val="accent2"/>
                </a:solidFill>
                <a:latin typeface="Arial" pitchFamily="18"/>
                <a:cs typeface="Arial" pitchFamily="18"/>
              </a:rPr>
              <a:t>Solution Idea – step-by-step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7B90C4EA-A584-4E41-A0A9-A53B28E805C2}"/>
              </a:ext>
            </a:extLst>
          </p:cNvPr>
          <p:cNvSpPr txBox="1">
            <a:spLocks/>
          </p:cNvSpPr>
          <p:nvPr/>
        </p:nvSpPr>
        <p:spPr>
          <a:xfrm>
            <a:off x="8407401" y="4343905"/>
            <a:ext cx="3597909" cy="19488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Working on feature-envy: Introduce pre-cursor to extract method.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Introduced code is for now not-used, for now we want to have those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changes non-invasive.</a:t>
            </a:r>
            <a:endParaRPr lang="de-DE" sz="1200" b="1" kern="0" dirty="0"/>
          </a:p>
        </p:txBody>
      </p:sp>
    </p:spTree>
    <p:extLst>
      <p:ext uri="{BB962C8B-B14F-4D97-AF65-F5344CB8AC3E}">
        <p14:creationId xmlns:p14="http://schemas.microsoft.com/office/powerpoint/2010/main" val="1445467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A2288FD-DAE7-40A4-ABE3-9986522F636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A2288FD-DAE7-40A4-ABE3-9986522F63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89B0C756-43BC-4809-B4D5-F6AF071882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2A4547-EAF9-4102-A414-B2B6EBFD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1244774"/>
            <a:ext cx="10261600" cy="384721"/>
          </a:xfrm>
        </p:spPr>
        <p:txBody>
          <a:bodyPr/>
          <a:lstStyle/>
          <a:p>
            <a:pPr lvl="0"/>
            <a:r>
              <a:rPr lang="de-DE" dirty="0"/>
              <a:t>Feature </a:t>
            </a:r>
            <a:r>
              <a:rPr lang="de-DE" dirty="0" err="1"/>
              <a:t>envy</a:t>
            </a:r>
            <a:r>
              <a:rPr lang="de-DE" dirty="0"/>
              <a:t> auflösen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0D5A59F-52B3-4CB0-AD5A-BABC7D1A0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F5AA-F47B-4768-9C65-B6E54D1C1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1690261"/>
            <a:ext cx="10261600" cy="3570865"/>
          </a:xfrm>
        </p:spPr>
        <p:txBody>
          <a:bodyPr/>
          <a:lstStyle/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diff --git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/CinemaDoorman.java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/CinemaDoorman.java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index b51679a..556f9fb 100644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---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/CinemaDoorman.java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+++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/CinemaDoorman.java</a:t>
            </a:r>
          </a:p>
          <a:p>
            <a:pPr algn="l"/>
            <a:r>
              <a:rPr lang="en-US" sz="1000" dirty="0">
                <a:solidFill>
                  <a:srgbClr val="999999"/>
                </a:solidFill>
                <a:latin typeface="Consolas" panose="020B0609020204030204" pitchFamily="49" charset="0"/>
              </a:rPr>
              <a:t>@@ -8,16 +8,20 @@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Movie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new Movie("Horror of the Code");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userIsAllowToVisitTheMovie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false;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        if 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anton.getWallet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              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getAmount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&gt;=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movie.getEntryFee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            if 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anton.getAge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&gt;=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movie.getAgeRate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                //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userIsAllowToVisitTheMovie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true;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       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anton.getName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+ " visits " +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movie.getName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        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    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userIsAllowToVisitTheMovie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isUserAllowedToVisitTheMovie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movie);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if 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userIsAllowToVisitTheMovie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anton.getName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+ " visits " +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movie.getName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public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isUserAllowedToVisitTheMovie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(User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Movie movie)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    if 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anton.getWallet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          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getAmount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&gt;=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movie.getEntryFee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        if 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anton.getAge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&gt;=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movie.getAgeRate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            return true;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    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    return false;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108DC56-3949-4A7A-8EE7-483E4CD22F89}"/>
              </a:ext>
            </a:extLst>
          </p:cNvPr>
          <p:cNvSpPr txBox="1">
            <a:spLocks/>
          </p:cNvSpPr>
          <p:nvPr/>
        </p:nvSpPr>
        <p:spPr>
          <a:xfrm>
            <a:off x="8407400" y="1249432"/>
            <a:ext cx="3597909" cy="8856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/>
            <a:r>
              <a:rPr lang="de-DE" b="1" kern="0" dirty="0"/>
              <a:t>Sicherheitsnetz verbessern</a:t>
            </a:r>
          </a:p>
          <a:p>
            <a:pPr marL="342900" indent="-250825">
              <a:buFont typeface="Arial" panose="020B0604020202020204" pitchFamily="34" charset="0"/>
              <a:buChar char="•"/>
            </a:pPr>
            <a:r>
              <a:rPr lang="de-DE" b="0" kern="0" dirty="0" err="1">
                <a:solidFill>
                  <a:schemeClr val="accent2"/>
                </a:solidFill>
                <a:latin typeface="Arial" pitchFamily="18"/>
                <a:cs typeface="Arial" pitchFamily="18"/>
              </a:rPr>
              <a:t>Se</a:t>
            </a:r>
            <a:r>
              <a:rPr lang="de-DE" kern="0" dirty="0" err="1"/>
              <a:t>am</a:t>
            </a:r>
            <a:r>
              <a:rPr lang="de-DE" kern="0" dirty="0"/>
              <a:t> einführen</a:t>
            </a:r>
            <a:endParaRPr lang="de-DE" b="1" kern="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B623143-6E2A-40F9-A386-469CA6043D4A}"/>
              </a:ext>
            </a:extLst>
          </p:cNvPr>
          <p:cNvSpPr/>
          <p:nvPr/>
        </p:nvSpPr>
        <p:spPr>
          <a:xfrm rot="16200000">
            <a:off x="-2432658" y="3671194"/>
            <a:ext cx="5619464" cy="7541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cap="all" dirty="0">
                <a:solidFill>
                  <a:schemeClr val="accent2"/>
                </a:solidFill>
                <a:latin typeface="Arial" pitchFamily="18"/>
                <a:cs typeface="Arial" pitchFamily="18"/>
              </a:rPr>
              <a:t>Solution Idea – step-by-step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7B90C4EA-A584-4E41-A0A9-A53B28E805C2}"/>
              </a:ext>
            </a:extLst>
          </p:cNvPr>
          <p:cNvSpPr txBox="1">
            <a:spLocks/>
          </p:cNvSpPr>
          <p:nvPr/>
        </p:nvSpPr>
        <p:spPr>
          <a:xfrm>
            <a:off x="8407401" y="4343905"/>
            <a:ext cx="3597909" cy="19488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Working on feature-envy: Create seam with extract method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This way, unit tests in the same package can query the core business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logic.</a:t>
            </a:r>
            <a:endParaRPr lang="de-DE" sz="1200" b="1" kern="0" dirty="0"/>
          </a:p>
        </p:txBody>
      </p:sp>
    </p:spTree>
    <p:extLst>
      <p:ext uri="{BB962C8B-B14F-4D97-AF65-F5344CB8AC3E}">
        <p14:creationId xmlns:p14="http://schemas.microsoft.com/office/powerpoint/2010/main" val="1100312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A2288FD-DAE7-40A4-ABE3-9986522F636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A2288FD-DAE7-40A4-ABE3-9986522F63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89B0C756-43BC-4809-B4D5-F6AF071882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2A4547-EAF9-4102-A414-B2B6EBFD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1244774"/>
            <a:ext cx="10261600" cy="384721"/>
          </a:xfrm>
        </p:spPr>
        <p:txBody>
          <a:bodyPr/>
          <a:lstStyle/>
          <a:p>
            <a:pPr lvl="0"/>
            <a:r>
              <a:rPr lang="de-DE" dirty="0"/>
              <a:t>Feature </a:t>
            </a:r>
            <a:r>
              <a:rPr lang="de-DE" dirty="0" err="1"/>
              <a:t>envy</a:t>
            </a:r>
            <a:r>
              <a:rPr lang="de-DE" dirty="0"/>
              <a:t> auflösen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0D5A59F-52B3-4CB0-AD5A-BABC7D1A0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F5AA-F47B-4768-9C65-B6E54D1C1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1690261"/>
            <a:ext cx="10261600" cy="3570865"/>
          </a:xfrm>
        </p:spPr>
        <p:txBody>
          <a:bodyPr/>
          <a:lstStyle/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diff --git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/CinemaDoorman.java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/CinemaDoorman.java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index 556f9fb..11541a9 100644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---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/CinemaDoorman.java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+++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/CinemaDoorman.java</a:t>
            </a:r>
          </a:p>
          <a:p>
            <a:pPr algn="l"/>
            <a:r>
              <a:rPr lang="en-US" sz="1000" dirty="0">
                <a:solidFill>
                  <a:srgbClr val="999999"/>
                </a:solidFill>
                <a:latin typeface="Consolas" panose="020B0609020204030204" pitchFamily="49" charset="0"/>
              </a:rPr>
              <a:t>@@ -15,7 +15,7 @@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    public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isUserAllowedToVisitTheMovie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(User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Movie movie)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isUserAllowedToVisitTheMovie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(User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Movie movie)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if 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anton.getWallet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getAmount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&gt;=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movie.getEntryFee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if 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anton.getAge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&gt;=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movie.getAgeRate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diff --git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/test/java/de/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/CinemaDoormanShould.java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/test/java/de/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/CinemaDoormanShould.java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index 1f1e54b..fdec1db 100644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---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/test/java/de/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/CinemaDoormanShould.java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+++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/test/java/de/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/CinemaDoormanShould.java</a:t>
            </a:r>
          </a:p>
          <a:p>
            <a:pPr algn="l"/>
            <a:r>
              <a:rPr lang="en-US" sz="1000" dirty="0">
                <a:solidFill>
                  <a:srgbClr val="999999"/>
                </a:solidFill>
                <a:latin typeface="Consolas" panose="020B0609020204030204" pitchFamily="49" charset="0"/>
              </a:rPr>
              <a:t>@@ -7,6 +7,7 @@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public class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CinemaDoormanShould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@Test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void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permit_access_to_old_people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    new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CinemaDoorman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().main(null);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(0, 1);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algn="l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108DC56-3949-4A7A-8EE7-483E4CD22F89}"/>
              </a:ext>
            </a:extLst>
          </p:cNvPr>
          <p:cNvSpPr txBox="1">
            <a:spLocks/>
          </p:cNvSpPr>
          <p:nvPr/>
        </p:nvSpPr>
        <p:spPr>
          <a:xfrm>
            <a:off x="8407400" y="1249432"/>
            <a:ext cx="3597909" cy="8856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/>
            <a:r>
              <a:rPr lang="de-DE" b="1" kern="0" dirty="0"/>
              <a:t>Sicherheitsnetz verbessern</a:t>
            </a:r>
          </a:p>
          <a:p>
            <a:pPr marL="342900" indent="-250825">
              <a:buFont typeface="Arial" panose="020B0604020202020204" pitchFamily="34" charset="0"/>
              <a:buChar char="•"/>
            </a:pPr>
            <a:r>
              <a:rPr lang="de-DE" b="0" kern="0" dirty="0">
                <a:solidFill>
                  <a:schemeClr val="accent2"/>
                </a:solidFill>
                <a:latin typeface="Arial" pitchFamily="18"/>
                <a:cs typeface="Arial" pitchFamily="18"/>
              </a:rPr>
              <a:t>Sichtbarkeit anpassen</a:t>
            </a:r>
            <a:endParaRPr lang="de-DE" b="1" kern="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B623143-6E2A-40F9-A386-469CA6043D4A}"/>
              </a:ext>
            </a:extLst>
          </p:cNvPr>
          <p:cNvSpPr/>
          <p:nvPr/>
        </p:nvSpPr>
        <p:spPr>
          <a:xfrm rot="16200000">
            <a:off x="-2432658" y="3671194"/>
            <a:ext cx="5619464" cy="7541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cap="all" dirty="0">
                <a:solidFill>
                  <a:schemeClr val="accent2"/>
                </a:solidFill>
                <a:latin typeface="Arial" pitchFamily="18"/>
                <a:cs typeface="Arial" pitchFamily="18"/>
              </a:rPr>
              <a:t>Solution Idea – step-by-step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7B90C4EA-A584-4E41-A0A9-A53B28E805C2}"/>
              </a:ext>
            </a:extLst>
          </p:cNvPr>
          <p:cNvSpPr txBox="1">
            <a:spLocks/>
          </p:cNvSpPr>
          <p:nvPr/>
        </p:nvSpPr>
        <p:spPr>
          <a:xfrm>
            <a:off x="8407401" y="4343905"/>
            <a:ext cx="3597909" cy="19488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Working on feature-envy: Create seam with extract method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This way, unit tests in the same package can query the core business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logic directly and verify proper behavior.</a:t>
            </a:r>
            <a:endParaRPr lang="de-DE" sz="1200" b="1" kern="0" dirty="0"/>
          </a:p>
        </p:txBody>
      </p:sp>
    </p:spTree>
    <p:extLst>
      <p:ext uri="{BB962C8B-B14F-4D97-AF65-F5344CB8AC3E}">
        <p14:creationId xmlns:p14="http://schemas.microsoft.com/office/powerpoint/2010/main" val="3698286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A2288FD-DAE7-40A4-ABE3-9986522F636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A2288FD-DAE7-40A4-ABE3-9986522F63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89B0C756-43BC-4809-B4D5-F6AF071882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2A4547-EAF9-4102-A414-B2B6EBFD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1244774"/>
            <a:ext cx="10261600" cy="384721"/>
          </a:xfrm>
        </p:spPr>
        <p:txBody>
          <a:bodyPr/>
          <a:lstStyle/>
          <a:p>
            <a:pPr lvl="0"/>
            <a:r>
              <a:rPr lang="de-DE" dirty="0"/>
              <a:t>Feature </a:t>
            </a:r>
            <a:r>
              <a:rPr lang="de-DE" dirty="0" err="1"/>
              <a:t>envy</a:t>
            </a:r>
            <a:r>
              <a:rPr lang="de-DE" dirty="0"/>
              <a:t> auflösen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0D5A59F-52B3-4CB0-AD5A-BABC7D1A0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F5AA-F47B-4768-9C65-B6E54D1C1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1690261"/>
            <a:ext cx="10261600" cy="3570865"/>
          </a:xfrm>
        </p:spPr>
        <p:txBody>
          <a:bodyPr/>
          <a:lstStyle/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diff --git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/test/java/de/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/CinemaDoormanShould.java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/test/java/de/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/CinemaDoormanShould.java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index fdec1db..d3a99a8 100644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---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/test/java/de/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/CinemaDoormanShould.java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+++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/test/java/de/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/CinemaDoormanShould.java</a:t>
            </a:r>
          </a:p>
          <a:p>
            <a:pPr algn="l"/>
            <a:r>
              <a:rPr lang="en-US" sz="1000" dirty="0">
                <a:solidFill>
                  <a:srgbClr val="999999"/>
                </a:solidFill>
                <a:latin typeface="Consolas" panose="020B0609020204030204" pitchFamily="49" charset="0"/>
              </a:rPr>
              <a:t>@@ -1,13 +1,16 @@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package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de.codingakademie.featureenvy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-import static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org.junit.jupiter.api.Assertions.assertEquals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+import static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org.junit.jupiter.api.Assertions.assertFalse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import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org.junit.jupiter.api.Test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public class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CinemaDoormanShould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@Test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void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permit_access_to_old_people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        new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CinemaDoorman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().main(null);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(0, 1);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CinemaDoorman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doorman = new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CinemaDoorman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    User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new User(18);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    Movie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new Movie("Horror of the Code");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assertFalse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doorman.isUserAllowedToVisitTheMovie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movie));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algn="l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108DC56-3949-4A7A-8EE7-483E4CD22F89}"/>
              </a:ext>
            </a:extLst>
          </p:cNvPr>
          <p:cNvSpPr txBox="1">
            <a:spLocks/>
          </p:cNvSpPr>
          <p:nvPr/>
        </p:nvSpPr>
        <p:spPr>
          <a:xfrm>
            <a:off x="8407400" y="1249432"/>
            <a:ext cx="3597909" cy="8856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/>
            <a:r>
              <a:rPr lang="de-DE" b="1" kern="0" dirty="0"/>
              <a:t>Sicherheitsnetz verbessern</a:t>
            </a:r>
          </a:p>
          <a:p>
            <a:pPr marL="342900" indent="-250825">
              <a:buFont typeface="Arial" panose="020B0604020202020204" pitchFamily="34" charset="0"/>
              <a:buChar char="•"/>
            </a:pPr>
            <a:r>
              <a:rPr lang="de-DE" b="0" kern="0" dirty="0">
                <a:solidFill>
                  <a:schemeClr val="accent2"/>
                </a:solidFill>
                <a:latin typeface="Arial" pitchFamily="18"/>
                <a:cs typeface="Arial" pitchFamily="18"/>
              </a:rPr>
              <a:t>Unittest </a:t>
            </a:r>
            <a:endParaRPr lang="de-DE" b="1" kern="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B623143-6E2A-40F9-A386-469CA6043D4A}"/>
              </a:ext>
            </a:extLst>
          </p:cNvPr>
          <p:cNvSpPr/>
          <p:nvPr/>
        </p:nvSpPr>
        <p:spPr>
          <a:xfrm rot="16200000">
            <a:off x="-2432658" y="3671194"/>
            <a:ext cx="5619464" cy="7541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cap="all" dirty="0">
                <a:solidFill>
                  <a:schemeClr val="accent2"/>
                </a:solidFill>
                <a:latin typeface="Arial" pitchFamily="18"/>
                <a:cs typeface="Arial" pitchFamily="18"/>
              </a:rPr>
              <a:t>Solution Idea – step-by-step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7B90C4EA-A584-4E41-A0A9-A53B28E805C2}"/>
              </a:ext>
            </a:extLst>
          </p:cNvPr>
          <p:cNvSpPr txBox="1">
            <a:spLocks/>
          </p:cNvSpPr>
          <p:nvPr/>
        </p:nvSpPr>
        <p:spPr>
          <a:xfrm>
            <a:off x="8407401" y="4343905"/>
            <a:ext cx="3597909" cy="19488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Working on feature-envy: Improve unit test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 minimal-viable unit test. Normally, more tests are needed for a better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safety-net - for the purpose of this lecture unit, this single unit test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is barely-sufficient.</a:t>
            </a:r>
            <a:endParaRPr lang="de-DE" sz="1200" b="1" kern="0" dirty="0"/>
          </a:p>
        </p:txBody>
      </p:sp>
    </p:spTree>
    <p:extLst>
      <p:ext uri="{BB962C8B-B14F-4D97-AF65-F5344CB8AC3E}">
        <p14:creationId xmlns:p14="http://schemas.microsoft.com/office/powerpoint/2010/main" val="1127314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A2288FD-DAE7-40A4-ABE3-9986522F636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A2288FD-DAE7-40A4-ABE3-9986522F63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89B0C756-43BC-4809-B4D5-F6AF071882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2A4547-EAF9-4102-A414-B2B6EBFD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1244774"/>
            <a:ext cx="10261600" cy="384721"/>
          </a:xfrm>
        </p:spPr>
        <p:txBody>
          <a:bodyPr/>
          <a:lstStyle/>
          <a:p>
            <a:pPr lvl="0"/>
            <a:r>
              <a:rPr lang="de-DE" dirty="0"/>
              <a:t>Feature </a:t>
            </a:r>
            <a:r>
              <a:rPr lang="de-DE" dirty="0" err="1"/>
              <a:t>envy</a:t>
            </a:r>
            <a:r>
              <a:rPr lang="de-DE" dirty="0"/>
              <a:t> auflösen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0D5A59F-52B3-4CB0-AD5A-BABC7D1A0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F5AA-F47B-4768-9C65-B6E54D1C1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1690261"/>
            <a:ext cx="10261600" cy="3570865"/>
          </a:xfrm>
        </p:spPr>
        <p:txBody>
          <a:bodyPr/>
          <a:lstStyle/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diff --git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/CinemaDoorman.java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/CinemaDoorman.java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index 11541a9..389248e 100644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---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/CinemaDoorman.java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+++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/CinemaDoorman.java</a:t>
            </a:r>
          </a:p>
          <a:p>
            <a:pPr algn="l"/>
            <a:r>
              <a:rPr lang="en-US" sz="1000" dirty="0">
                <a:solidFill>
                  <a:srgbClr val="999999"/>
                </a:solidFill>
                <a:latin typeface="Consolas" panose="020B0609020204030204" pitchFamily="49" charset="0"/>
              </a:rPr>
              <a:t>@@ -16,8 +16,7 @@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isUserAllowedToVisitTheMovie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(User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Movie movie)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        if 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anton.getWallet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              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getAmount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&gt;=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movie.getEntryFee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    if 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anton.canPay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movie.getEntryFee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if 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anton.getAge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&gt;=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movie.getAgeRate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return true;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}</a:t>
            </a:r>
          </a:p>
          <a:p>
            <a:pPr algn="l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diff --git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/User.java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/User.java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index 7f8a9d8..6c0e95e 100644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---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/User.java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+++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/User.java</a:t>
            </a:r>
          </a:p>
          <a:p>
            <a:pPr algn="l"/>
            <a:r>
              <a:rPr lang="en-US" sz="1000" dirty="0">
                <a:solidFill>
                  <a:srgbClr val="999999"/>
                </a:solidFill>
                <a:latin typeface="Consolas" panose="020B0609020204030204" pitchFamily="49" charset="0"/>
              </a:rPr>
              <a:t>@@ -19,4 +19,9 @@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public String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return "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";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public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canPay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(int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entryFee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    // TODO Auto-generated method stub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    return false;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108DC56-3949-4A7A-8EE7-483E4CD22F89}"/>
              </a:ext>
            </a:extLst>
          </p:cNvPr>
          <p:cNvSpPr txBox="1">
            <a:spLocks/>
          </p:cNvSpPr>
          <p:nvPr/>
        </p:nvSpPr>
        <p:spPr>
          <a:xfrm>
            <a:off x="8407400" y="1249432"/>
            <a:ext cx="3597909" cy="8856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/>
            <a:r>
              <a:rPr lang="de-DE" b="1" kern="0" dirty="0"/>
              <a:t>Code verbessern</a:t>
            </a:r>
          </a:p>
          <a:p>
            <a:pPr marL="342900" indent="-250825">
              <a:buFont typeface="Arial" panose="020B0604020202020204" pitchFamily="34" charset="0"/>
              <a:buChar char="•"/>
            </a:pPr>
            <a:r>
              <a:rPr lang="de-DE" b="0" kern="0" dirty="0">
                <a:solidFill>
                  <a:schemeClr val="accent2"/>
                </a:solidFill>
                <a:latin typeface="Arial" pitchFamily="18"/>
                <a:cs typeface="Arial" pitchFamily="18"/>
              </a:rPr>
              <a:t>Code sprechend machen</a:t>
            </a:r>
            <a:endParaRPr lang="de-DE" b="1" kern="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B623143-6E2A-40F9-A386-469CA6043D4A}"/>
              </a:ext>
            </a:extLst>
          </p:cNvPr>
          <p:cNvSpPr/>
          <p:nvPr/>
        </p:nvSpPr>
        <p:spPr>
          <a:xfrm rot="16200000">
            <a:off x="-2432658" y="3671194"/>
            <a:ext cx="5619464" cy="7541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cap="all" dirty="0">
                <a:solidFill>
                  <a:schemeClr val="accent2"/>
                </a:solidFill>
                <a:latin typeface="Arial" pitchFamily="18"/>
                <a:cs typeface="Arial" pitchFamily="18"/>
              </a:rPr>
              <a:t>Solution Idea – step-by-step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7B90C4EA-A584-4E41-A0A9-A53B28E805C2}"/>
              </a:ext>
            </a:extLst>
          </p:cNvPr>
          <p:cNvSpPr txBox="1">
            <a:spLocks/>
          </p:cNvSpPr>
          <p:nvPr/>
        </p:nvSpPr>
        <p:spPr>
          <a:xfrm>
            <a:off x="8407401" y="4343905"/>
            <a:ext cx="3597909" cy="19488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Working on feature-envy: Remove feature-envy statement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State the actual intent of the statement and implement stubs.</a:t>
            </a:r>
            <a:endParaRPr lang="de-DE" sz="1200" b="1" kern="0" dirty="0"/>
          </a:p>
        </p:txBody>
      </p:sp>
    </p:spTree>
    <p:extLst>
      <p:ext uri="{BB962C8B-B14F-4D97-AF65-F5344CB8AC3E}">
        <p14:creationId xmlns:p14="http://schemas.microsoft.com/office/powerpoint/2010/main" val="461637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A2288FD-DAE7-40A4-ABE3-9986522F636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A2288FD-DAE7-40A4-ABE3-9986522F63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89B0C756-43BC-4809-B4D5-F6AF071882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2A4547-EAF9-4102-A414-B2B6EBFD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1244774"/>
            <a:ext cx="10261600" cy="384721"/>
          </a:xfrm>
        </p:spPr>
        <p:txBody>
          <a:bodyPr/>
          <a:lstStyle/>
          <a:p>
            <a:pPr lvl="0"/>
            <a:r>
              <a:rPr lang="de-DE" dirty="0"/>
              <a:t>Feature </a:t>
            </a:r>
            <a:r>
              <a:rPr lang="de-DE" dirty="0" err="1"/>
              <a:t>envy</a:t>
            </a:r>
            <a:r>
              <a:rPr lang="de-DE" dirty="0"/>
              <a:t> auflösen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0D5A59F-52B3-4CB0-AD5A-BABC7D1A0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F5AA-F47B-4768-9C65-B6E54D1C1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1690261"/>
            <a:ext cx="10261600" cy="3570865"/>
          </a:xfrm>
        </p:spPr>
        <p:txBody>
          <a:bodyPr/>
          <a:lstStyle/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diff --git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/Money.java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/Money.java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new file mode 100644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index 0000000..a9a355d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--- /dev/null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+++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/Money.java</a:t>
            </a:r>
          </a:p>
          <a:p>
            <a:pPr algn="l"/>
            <a:r>
              <a:rPr lang="en-US" sz="1000" dirty="0">
                <a:solidFill>
                  <a:srgbClr val="999999"/>
                </a:solidFill>
                <a:latin typeface="Consolas" panose="020B0609020204030204" pitchFamily="49" charset="0"/>
              </a:rPr>
              <a:t>@@ -0,0 +1,13 @@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+package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de.codingakademie.featureenvy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+import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java.math.BigDecimal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+public class Money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private final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private final String currency;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public Money(String value, String currency)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this.value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(value);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this.currency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currency;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+}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108DC56-3949-4A7A-8EE7-483E4CD22F89}"/>
              </a:ext>
            </a:extLst>
          </p:cNvPr>
          <p:cNvSpPr txBox="1">
            <a:spLocks/>
          </p:cNvSpPr>
          <p:nvPr/>
        </p:nvSpPr>
        <p:spPr>
          <a:xfrm>
            <a:off x="8407400" y="1249432"/>
            <a:ext cx="3597909" cy="8856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/>
            <a:r>
              <a:rPr lang="de-DE" b="1" kern="0" dirty="0"/>
              <a:t>Code verbessern</a:t>
            </a:r>
          </a:p>
          <a:p>
            <a:pPr marL="342900" indent="-250825">
              <a:buFont typeface="Arial" panose="020B0604020202020204" pitchFamily="34" charset="0"/>
              <a:buChar char="•"/>
            </a:pPr>
            <a:r>
              <a:rPr lang="de-DE" b="0" kern="0" dirty="0">
                <a:solidFill>
                  <a:schemeClr val="accent2"/>
                </a:solidFill>
                <a:latin typeface="Arial" pitchFamily="18"/>
                <a:cs typeface="Arial" pitchFamily="18"/>
              </a:rPr>
              <a:t>Code sprechend machen</a:t>
            </a:r>
          </a:p>
          <a:p>
            <a:pPr marL="342900" indent="-250825">
              <a:buFont typeface="Arial" panose="020B0604020202020204" pitchFamily="34" charset="0"/>
              <a:buChar char="•"/>
            </a:pPr>
            <a:r>
              <a:rPr lang="de-DE" kern="0" dirty="0"/>
              <a:t>Konzept „Money“ einführen</a:t>
            </a:r>
            <a:endParaRPr lang="de-DE" b="1" kern="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B623143-6E2A-40F9-A386-469CA6043D4A}"/>
              </a:ext>
            </a:extLst>
          </p:cNvPr>
          <p:cNvSpPr/>
          <p:nvPr/>
        </p:nvSpPr>
        <p:spPr>
          <a:xfrm rot="16200000">
            <a:off x="-2432658" y="3671194"/>
            <a:ext cx="5619464" cy="7541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cap="all" dirty="0">
                <a:solidFill>
                  <a:schemeClr val="accent2"/>
                </a:solidFill>
                <a:latin typeface="Arial" pitchFamily="18"/>
                <a:cs typeface="Arial" pitchFamily="18"/>
              </a:rPr>
              <a:t>Solution Idea – step-by-step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7B90C4EA-A584-4E41-A0A9-A53B28E805C2}"/>
              </a:ext>
            </a:extLst>
          </p:cNvPr>
          <p:cNvSpPr txBox="1">
            <a:spLocks/>
          </p:cNvSpPr>
          <p:nvPr/>
        </p:nvSpPr>
        <p:spPr>
          <a:xfrm>
            <a:off x="8407401" y="3177309"/>
            <a:ext cx="3597909" cy="31154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Working on feature-envy: Introduce class Money for concept money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Realize,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CinemaDoorman.isUserAllowedToVisitTheMovie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is talking about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money, but up until this point the code uses Integer. The concept of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money is better represented by the class Money.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For now, introduce the class Money without any connection to actual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active code. This way, we "stay green" and don't break any currently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deployed code.</a:t>
            </a:r>
            <a:endParaRPr lang="de-DE" sz="1200" b="1" kern="0"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741ADF5D-67E5-49E1-84A3-B07962F04F07}"/>
              </a:ext>
            </a:extLst>
          </p:cNvPr>
          <p:cNvSpPr/>
          <p:nvPr/>
        </p:nvSpPr>
        <p:spPr>
          <a:xfrm>
            <a:off x="8728365" y="2336799"/>
            <a:ext cx="2826326" cy="548449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1. Teil des commit</a:t>
            </a:r>
          </a:p>
        </p:txBody>
      </p:sp>
    </p:spTree>
    <p:extLst>
      <p:ext uri="{BB962C8B-B14F-4D97-AF65-F5344CB8AC3E}">
        <p14:creationId xmlns:p14="http://schemas.microsoft.com/office/powerpoint/2010/main" val="800041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A2288FD-DAE7-40A4-ABE3-9986522F636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A2288FD-DAE7-40A4-ABE3-9986522F63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89B0C756-43BC-4809-B4D5-F6AF071882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2A4547-EAF9-4102-A414-B2B6EBFD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1244774"/>
            <a:ext cx="10261600" cy="384721"/>
          </a:xfrm>
        </p:spPr>
        <p:txBody>
          <a:bodyPr/>
          <a:lstStyle/>
          <a:p>
            <a:pPr lvl="0"/>
            <a:r>
              <a:rPr lang="de-DE" dirty="0"/>
              <a:t>Feature </a:t>
            </a:r>
            <a:r>
              <a:rPr lang="de-DE" dirty="0" err="1"/>
              <a:t>envy</a:t>
            </a:r>
            <a:r>
              <a:rPr lang="de-DE" dirty="0"/>
              <a:t> auflösen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0D5A59F-52B3-4CB0-AD5A-BABC7D1A0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F5AA-F47B-4768-9C65-B6E54D1C1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1690261"/>
            <a:ext cx="10261600" cy="3570865"/>
          </a:xfrm>
        </p:spPr>
        <p:txBody>
          <a:bodyPr/>
          <a:lstStyle/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diff --git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/Movie.java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/Movie.java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index 3ce792c..079ac8f 100644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---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/Movie.java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+++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/Movie.java</a:t>
            </a:r>
          </a:p>
          <a:p>
            <a:pPr algn="l"/>
            <a:r>
              <a:rPr lang="en-US" sz="1000" dirty="0">
                <a:solidFill>
                  <a:srgbClr val="999999"/>
                </a:solidFill>
                <a:latin typeface="Consolas" panose="020B0609020204030204" pitchFamily="49" charset="0"/>
              </a:rPr>
              <a:t>@@ -17,6 +17,10 @@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return 12;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public Money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getEntryFeeMoney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    return new Money("12.00", "EUR");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public String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return name;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108DC56-3949-4A7A-8EE7-483E4CD22F89}"/>
              </a:ext>
            </a:extLst>
          </p:cNvPr>
          <p:cNvSpPr txBox="1">
            <a:spLocks/>
          </p:cNvSpPr>
          <p:nvPr/>
        </p:nvSpPr>
        <p:spPr>
          <a:xfrm>
            <a:off x="8407400" y="1249432"/>
            <a:ext cx="3597909" cy="8856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/>
            <a:r>
              <a:rPr lang="de-DE" b="1" kern="0" dirty="0"/>
              <a:t>Code verbessern</a:t>
            </a:r>
          </a:p>
          <a:p>
            <a:pPr marL="342900" indent="-250825">
              <a:buFont typeface="Arial" panose="020B0604020202020204" pitchFamily="34" charset="0"/>
              <a:buChar char="•"/>
            </a:pPr>
            <a:r>
              <a:rPr lang="de-DE" b="0" kern="0" dirty="0">
                <a:solidFill>
                  <a:schemeClr val="accent2"/>
                </a:solidFill>
                <a:latin typeface="Arial" pitchFamily="18"/>
                <a:cs typeface="Arial" pitchFamily="18"/>
              </a:rPr>
              <a:t>Code sprechend machen</a:t>
            </a:r>
          </a:p>
          <a:p>
            <a:pPr marL="342900" indent="-250825">
              <a:buFont typeface="Arial" panose="020B0604020202020204" pitchFamily="34" charset="0"/>
              <a:buChar char="•"/>
            </a:pPr>
            <a:r>
              <a:rPr lang="de-DE" kern="0" dirty="0"/>
              <a:t>Konzept „Money“ einführen</a:t>
            </a:r>
            <a:endParaRPr lang="de-DE" b="1" kern="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B623143-6E2A-40F9-A386-469CA6043D4A}"/>
              </a:ext>
            </a:extLst>
          </p:cNvPr>
          <p:cNvSpPr/>
          <p:nvPr/>
        </p:nvSpPr>
        <p:spPr>
          <a:xfrm rot="16200000">
            <a:off x="-2432658" y="3671194"/>
            <a:ext cx="5619464" cy="7541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cap="all" dirty="0">
                <a:solidFill>
                  <a:schemeClr val="accent2"/>
                </a:solidFill>
                <a:latin typeface="Arial" pitchFamily="18"/>
                <a:cs typeface="Arial" pitchFamily="18"/>
              </a:rPr>
              <a:t>Solution Idea – step-by-step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7B90C4EA-A584-4E41-A0A9-A53B28E805C2}"/>
              </a:ext>
            </a:extLst>
          </p:cNvPr>
          <p:cNvSpPr txBox="1">
            <a:spLocks/>
          </p:cNvSpPr>
          <p:nvPr/>
        </p:nvSpPr>
        <p:spPr>
          <a:xfrm>
            <a:off x="8407401" y="3177309"/>
            <a:ext cx="3597909" cy="31154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Working on feature-envy: Introduce class Money for concept money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Realize,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CinemaDoorman.isUserAllowedToVisitTheMovie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is talking about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money, but up until this point the code uses Integer. The concept of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money is better represented by the class Money.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For now, introduce the class Money without any connection to actual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active code. This way, we "stay green" and don't break any currently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deployed code.</a:t>
            </a:r>
            <a:endParaRPr lang="de-DE" sz="1200" b="1" kern="0"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741ADF5D-67E5-49E1-84A3-B07962F04F07}"/>
              </a:ext>
            </a:extLst>
          </p:cNvPr>
          <p:cNvSpPr/>
          <p:nvPr/>
        </p:nvSpPr>
        <p:spPr>
          <a:xfrm>
            <a:off x="8728365" y="2336799"/>
            <a:ext cx="2826326" cy="548449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2. Teil des commit</a:t>
            </a:r>
          </a:p>
        </p:txBody>
      </p:sp>
    </p:spTree>
    <p:extLst>
      <p:ext uri="{BB962C8B-B14F-4D97-AF65-F5344CB8AC3E}">
        <p14:creationId xmlns:p14="http://schemas.microsoft.com/office/powerpoint/2010/main" val="1119492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A2288FD-DAE7-40A4-ABE3-9986522F636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A2288FD-DAE7-40A4-ABE3-9986522F63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89B0C756-43BC-4809-B4D5-F6AF071882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2A4547-EAF9-4102-A414-B2B6EBFD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1244774"/>
            <a:ext cx="10261600" cy="384721"/>
          </a:xfrm>
        </p:spPr>
        <p:txBody>
          <a:bodyPr/>
          <a:lstStyle/>
          <a:p>
            <a:pPr lvl="0"/>
            <a:r>
              <a:rPr lang="de-DE" dirty="0"/>
              <a:t>Feature </a:t>
            </a:r>
            <a:r>
              <a:rPr lang="de-DE" dirty="0" err="1"/>
              <a:t>envy</a:t>
            </a:r>
            <a:r>
              <a:rPr lang="de-DE" dirty="0"/>
              <a:t> auflösen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0D5A59F-52B3-4CB0-AD5A-BABC7D1A0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F5AA-F47B-4768-9C65-B6E54D1C1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1690261"/>
            <a:ext cx="10261600" cy="3570865"/>
          </a:xfrm>
        </p:spPr>
        <p:txBody>
          <a:bodyPr/>
          <a:lstStyle/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diff --git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/Wallet.java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/Wallet.java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index 35d63a9..4646776 100644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---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/Wallet.java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+++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/Wallet.java</a:t>
            </a:r>
          </a:p>
          <a:p>
            <a:pPr algn="l"/>
            <a:r>
              <a:rPr lang="en-US" sz="1000" dirty="0">
                <a:solidFill>
                  <a:srgbClr val="999999"/>
                </a:solidFill>
                <a:latin typeface="Consolas" panose="020B0609020204030204" pitchFamily="49" charset="0"/>
              </a:rPr>
              <a:t>@@ -1,6 +1,7 @@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package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de.codingakademie.featureenvy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public class Wallet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private Money value = new Money("0.00", "EUR");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public int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getAmount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// TODO Auto-generated method stub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108DC56-3949-4A7A-8EE7-483E4CD22F89}"/>
              </a:ext>
            </a:extLst>
          </p:cNvPr>
          <p:cNvSpPr txBox="1">
            <a:spLocks/>
          </p:cNvSpPr>
          <p:nvPr/>
        </p:nvSpPr>
        <p:spPr>
          <a:xfrm>
            <a:off x="8407400" y="1249432"/>
            <a:ext cx="3597909" cy="8856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/>
            <a:r>
              <a:rPr lang="de-DE" b="1" kern="0" dirty="0"/>
              <a:t>Code verbessern</a:t>
            </a:r>
          </a:p>
          <a:p>
            <a:pPr marL="342900" indent="-250825">
              <a:buFont typeface="Arial" panose="020B0604020202020204" pitchFamily="34" charset="0"/>
              <a:buChar char="•"/>
            </a:pPr>
            <a:r>
              <a:rPr lang="de-DE" b="0" kern="0" dirty="0">
                <a:solidFill>
                  <a:schemeClr val="accent2"/>
                </a:solidFill>
                <a:latin typeface="Arial" pitchFamily="18"/>
                <a:cs typeface="Arial" pitchFamily="18"/>
              </a:rPr>
              <a:t>Code sprechend machen</a:t>
            </a:r>
          </a:p>
          <a:p>
            <a:pPr marL="342900" indent="-250825">
              <a:buFont typeface="Arial" panose="020B0604020202020204" pitchFamily="34" charset="0"/>
              <a:buChar char="•"/>
            </a:pPr>
            <a:r>
              <a:rPr lang="de-DE" kern="0" dirty="0"/>
              <a:t>Konzept „Money“ einführen</a:t>
            </a:r>
            <a:endParaRPr lang="de-DE" b="1" kern="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B623143-6E2A-40F9-A386-469CA6043D4A}"/>
              </a:ext>
            </a:extLst>
          </p:cNvPr>
          <p:cNvSpPr/>
          <p:nvPr/>
        </p:nvSpPr>
        <p:spPr>
          <a:xfrm rot="16200000">
            <a:off x="-2432658" y="3671194"/>
            <a:ext cx="5619464" cy="7541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cap="all" dirty="0">
                <a:solidFill>
                  <a:schemeClr val="accent2"/>
                </a:solidFill>
                <a:latin typeface="Arial" pitchFamily="18"/>
                <a:cs typeface="Arial" pitchFamily="18"/>
              </a:rPr>
              <a:t>Solution Idea – step-by-step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7B90C4EA-A584-4E41-A0A9-A53B28E805C2}"/>
              </a:ext>
            </a:extLst>
          </p:cNvPr>
          <p:cNvSpPr txBox="1">
            <a:spLocks/>
          </p:cNvSpPr>
          <p:nvPr/>
        </p:nvSpPr>
        <p:spPr>
          <a:xfrm>
            <a:off x="8407401" y="3177309"/>
            <a:ext cx="3597909" cy="31154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Working on feature-envy: Introduce class Money for concept money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Realize,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CinemaDoorman.isUserAllowedToVisitTheMovie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is talking about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money, but up until this point the code uses Integer. The concept of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money is better represented by the class Money.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For now, introduce the class Money without any connection to actual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active code. This way, we "stay green" and don't break any currently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deployed code.</a:t>
            </a:r>
            <a:endParaRPr lang="de-DE" sz="1200" b="1" kern="0"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741ADF5D-67E5-49E1-84A3-B07962F04F07}"/>
              </a:ext>
            </a:extLst>
          </p:cNvPr>
          <p:cNvSpPr/>
          <p:nvPr/>
        </p:nvSpPr>
        <p:spPr>
          <a:xfrm>
            <a:off x="8728365" y="2336799"/>
            <a:ext cx="2826326" cy="548449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3. Teil des commit</a:t>
            </a:r>
          </a:p>
        </p:txBody>
      </p:sp>
    </p:spTree>
    <p:extLst>
      <p:ext uri="{BB962C8B-B14F-4D97-AF65-F5344CB8AC3E}">
        <p14:creationId xmlns:p14="http://schemas.microsoft.com/office/powerpoint/2010/main" val="237729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3CE523AD-4081-479D-A6A7-31F26251E17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3CE523AD-4081-479D-A6A7-31F26251E1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2F71DC48-1C3C-4B08-BE36-D9819EA6594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0177C45-D7A8-454F-8499-4A4740AB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Sicherheitsnetz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817E3A9-3F91-42E2-9716-C35F715B9F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80F605-0CE1-4548-A242-3D4043D312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Ein Sicherheitsnetz verbessert die Fähigkeit Veränderungen durchzuführen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Ein Sicherheitsnetz verbessert die Beurteilungsfähigkeit ob etwas besser oder schlechter geworden ist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6CA10C3-4351-4AD6-BCD8-F70167BE26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Wie muss ein Sicherheitsnetz aussehen, welches bei Legacy Code „Sicherheit“ bieten kann?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63E9BF4-A97E-4F38-9EB1-603EC0FE43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de-DE" dirty="0"/>
              <a:t>Sicherheitsnetz in </a:t>
            </a:r>
            <a:r>
              <a:rPr lang="de-DE" dirty="0" err="1"/>
              <a:t>java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Unit-test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259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A2288FD-DAE7-40A4-ABE3-9986522F636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A2288FD-DAE7-40A4-ABE3-9986522F63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89B0C756-43BC-4809-B4D5-F6AF071882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2A4547-EAF9-4102-A414-B2B6EBFD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1244774"/>
            <a:ext cx="10261600" cy="384721"/>
          </a:xfrm>
        </p:spPr>
        <p:txBody>
          <a:bodyPr/>
          <a:lstStyle/>
          <a:p>
            <a:pPr lvl="0"/>
            <a:r>
              <a:rPr lang="de-DE" dirty="0"/>
              <a:t>Feature </a:t>
            </a:r>
            <a:r>
              <a:rPr lang="de-DE" dirty="0" err="1"/>
              <a:t>envy</a:t>
            </a:r>
            <a:r>
              <a:rPr lang="de-DE" dirty="0"/>
              <a:t> auflösen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0D5A59F-52B3-4CB0-AD5A-BABC7D1A0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F5AA-F47B-4768-9C65-B6E54D1C1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1690261"/>
            <a:ext cx="10261600" cy="3570865"/>
          </a:xfrm>
        </p:spPr>
        <p:txBody>
          <a:bodyPr/>
          <a:lstStyle/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diff --git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/CinemaDoorman.java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/CinemaDoorman.java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index 389248e..d72318b 100644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---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/CinemaDoorman.java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+++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/CinemaDoorman.java</a:t>
            </a:r>
          </a:p>
          <a:p>
            <a:pPr algn="l"/>
            <a:r>
              <a:rPr lang="en-US" sz="1000" dirty="0">
                <a:solidFill>
                  <a:srgbClr val="999999"/>
                </a:solidFill>
                <a:latin typeface="Consolas" panose="020B0609020204030204" pitchFamily="49" charset="0"/>
              </a:rPr>
              <a:t>@@ -16,7 +16,7 @@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isUserAllowedToVisitTheMovie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(User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Movie movie)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        if 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anton.canPay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movie.getEntryFee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    if 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anton.canPay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movie.getEntryFeeMoney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if 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anton.getAge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&gt;=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movie.getAgeRate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return true;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}</a:t>
            </a:r>
          </a:p>
          <a:p>
            <a:pPr algn="l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diff --git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/User.java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/User.java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index 6c0e95e..008e0dd 100644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---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/User.java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+++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/User.java</a:t>
            </a:r>
          </a:p>
          <a:p>
            <a:pPr algn="l"/>
            <a:r>
              <a:rPr lang="en-US" sz="1000" dirty="0">
                <a:solidFill>
                  <a:srgbClr val="999999"/>
                </a:solidFill>
                <a:latin typeface="Consolas" panose="020B0609020204030204" pitchFamily="49" charset="0"/>
              </a:rPr>
              <a:t>@@ -24,4 +24,9 @@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// TODO Auto-generated method stub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return false;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public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canPay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(Money price)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    // TODO Auto-generated method stub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    return false;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108DC56-3949-4A7A-8EE7-483E4CD22F89}"/>
              </a:ext>
            </a:extLst>
          </p:cNvPr>
          <p:cNvSpPr txBox="1">
            <a:spLocks/>
          </p:cNvSpPr>
          <p:nvPr/>
        </p:nvSpPr>
        <p:spPr>
          <a:xfrm>
            <a:off x="8407400" y="1249432"/>
            <a:ext cx="3597909" cy="8856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/>
            <a:r>
              <a:rPr lang="de-DE" b="1" kern="0" dirty="0"/>
              <a:t>Code verbessern</a:t>
            </a:r>
          </a:p>
          <a:p>
            <a:pPr marL="342900" indent="-250825">
              <a:buFont typeface="Arial" panose="020B0604020202020204" pitchFamily="34" charset="0"/>
              <a:buChar char="•"/>
            </a:pPr>
            <a:r>
              <a:rPr lang="de-DE" b="0" kern="0" dirty="0">
                <a:solidFill>
                  <a:schemeClr val="accent2"/>
                </a:solidFill>
                <a:latin typeface="Arial" pitchFamily="18"/>
                <a:cs typeface="Arial" pitchFamily="18"/>
              </a:rPr>
              <a:t>Konzept Money verwenden</a:t>
            </a:r>
            <a:endParaRPr lang="de-DE" b="1" kern="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B623143-6E2A-40F9-A386-469CA6043D4A}"/>
              </a:ext>
            </a:extLst>
          </p:cNvPr>
          <p:cNvSpPr/>
          <p:nvPr/>
        </p:nvSpPr>
        <p:spPr>
          <a:xfrm rot="16200000">
            <a:off x="-2432658" y="3671194"/>
            <a:ext cx="5619464" cy="7541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cap="all" dirty="0">
                <a:solidFill>
                  <a:schemeClr val="accent2"/>
                </a:solidFill>
                <a:latin typeface="Arial" pitchFamily="18"/>
                <a:cs typeface="Arial" pitchFamily="18"/>
              </a:rPr>
              <a:t>Solution Idea – step-by-step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7B90C4EA-A584-4E41-A0A9-A53B28E805C2}"/>
              </a:ext>
            </a:extLst>
          </p:cNvPr>
          <p:cNvSpPr txBox="1">
            <a:spLocks/>
          </p:cNvSpPr>
          <p:nvPr/>
        </p:nvSpPr>
        <p:spPr>
          <a:xfrm>
            <a:off x="8407401" y="4343905"/>
            <a:ext cx="3597909" cy="19488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Working on feature-envy: Switch logic to use Money in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isUserAllowedToVisitTheMovie</a:t>
            </a:r>
            <a:endParaRPr lang="de-DE" sz="1200" b="1" kern="0" dirty="0"/>
          </a:p>
        </p:txBody>
      </p:sp>
    </p:spTree>
    <p:extLst>
      <p:ext uri="{BB962C8B-B14F-4D97-AF65-F5344CB8AC3E}">
        <p14:creationId xmlns:p14="http://schemas.microsoft.com/office/powerpoint/2010/main" val="262483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A2288FD-DAE7-40A4-ABE3-9986522F636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A2288FD-DAE7-40A4-ABE3-9986522F63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89B0C756-43BC-4809-B4D5-F6AF071882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2A4547-EAF9-4102-A414-B2B6EBFD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1244774"/>
            <a:ext cx="10261600" cy="384721"/>
          </a:xfrm>
        </p:spPr>
        <p:txBody>
          <a:bodyPr/>
          <a:lstStyle/>
          <a:p>
            <a:pPr lvl="0"/>
            <a:r>
              <a:rPr lang="de-DE" dirty="0"/>
              <a:t>Feature </a:t>
            </a:r>
            <a:r>
              <a:rPr lang="de-DE" dirty="0" err="1"/>
              <a:t>envy</a:t>
            </a:r>
            <a:r>
              <a:rPr lang="de-DE" dirty="0"/>
              <a:t> auflösen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0D5A59F-52B3-4CB0-AD5A-BABC7D1A0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F5AA-F47B-4768-9C65-B6E54D1C1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1690261"/>
            <a:ext cx="10261600" cy="3570865"/>
          </a:xfrm>
        </p:spPr>
        <p:txBody>
          <a:bodyPr/>
          <a:lstStyle/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diff --git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/Money.java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/Money.java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index a9a355d..4d98e8f 100644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---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/Money.java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+++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/Money.java</a:t>
            </a:r>
          </a:p>
          <a:p>
            <a:pPr algn="l"/>
            <a:r>
              <a:rPr lang="en-US" sz="1000" dirty="0">
                <a:solidFill>
                  <a:srgbClr val="999999"/>
                </a:solidFill>
                <a:latin typeface="Consolas" panose="020B0609020204030204" pitchFamily="49" charset="0"/>
              </a:rPr>
              <a:t>@@ -10,4 +10,11 @@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this.value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(value);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this.currency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currency;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public Money(Money money)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    // for immutable classes: rule construct your own copy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    // here: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and String is immutable and the assignment operator creates an independent copy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this.value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money.value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this.currency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money.currency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108DC56-3949-4A7A-8EE7-483E4CD22F89}"/>
              </a:ext>
            </a:extLst>
          </p:cNvPr>
          <p:cNvSpPr txBox="1">
            <a:spLocks/>
          </p:cNvSpPr>
          <p:nvPr/>
        </p:nvSpPr>
        <p:spPr>
          <a:xfrm>
            <a:off x="8407400" y="1249432"/>
            <a:ext cx="3597909" cy="8856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/>
            <a:r>
              <a:rPr lang="de-DE" b="1" kern="0" dirty="0"/>
              <a:t>Code verbessern</a:t>
            </a:r>
          </a:p>
          <a:p>
            <a:pPr marL="342900" indent="-250825">
              <a:buFont typeface="Arial" panose="020B0604020202020204" pitchFamily="34" charset="0"/>
              <a:buChar char="•"/>
            </a:pPr>
            <a:r>
              <a:rPr lang="de-DE" kern="0" dirty="0"/>
              <a:t>Klasse Money für Verwendung vorbereiten</a:t>
            </a:r>
            <a:endParaRPr lang="de-DE" b="1" kern="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B623143-6E2A-40F9-A386-469CA6043D4A}"/>
              </a:ext>
            </a:extLst>
          </p:cNvPr>
          <p:cNvSpPr/>
          <p:nvPr/>
        </p:nvSpPr>
        <p:spPr>
          <a:xfrm rot="16200000">
            <a:off x="-2432658" y="3671194"/>
            <a:ext cx="5619464" cy="7541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cap="all" dirty="0">
                <a:solidFill>
                  <a:schemeClr val="accent2"/>
                </a:solidFill>
                <a:latin typeface="Arial" pitchFamily="18"/>
                <a:cs typeface="Arial" pitchFamily="18"/>
              </a:rPr>
              <a:t>Solution Idea – step-by-step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7B90C4EA-A584-4E41-A0A9-A53B28E805C2}"/>
              </a:ext>
            </a:extLst>
          </p:cNvPr>
          <p:cNvSpPr txBox="1">
            <a:spLocks/>
          </p:cNvSpPr>
          <p:nvPr/>
        </p:nvSpPr>
        <p:spPr>
          <a:xfrm>
            <a:off x="8407401" y="4343905"/>
            <a:ext cx="3597909" cy="19488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Working on feature-envy: Added ability to copy Money</a:t>
            </a:r>
            <a:endParaRPr lang="de-DE" sz="1000" b="1" kern="0" dirty="0"/>
          </a:p>
        </p:txBody>
      </p:sp>
    </p:spTree>
    <p:extLst>
      <p:ext uri="{BB962C8B-B14F-4D97-AF65-F5344CB8AC3E}">
        <p14:creationId xmlns:p14="http://schemas.microsoft.com/office/powerpoint/2010/main" val="41217826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A2288FD-DAE7-40A4-ABE3-9986522F636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A2288FD-DAE7-40A4-ABE3-9986522F63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89B0C756-43BC-4809-B4D5-F6AF071882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2A4547-EAF9-4102-A414-B2B6EBFD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1244774"/>
            <a:ext cx="10261600" cy="384721"/>
          </a:xfrm>
        </p:spPr>
        <p:txBody>
          <a:bodyPr/>
          <a:lstStyle/>
          <a:p>
            <a:pPr lvl="0"/>
            <a:r>
              <a:rPr lang="de-DE" dirty="0"/>
              <a:t>Feature </a:t>
            </a:r>
            <a:r>
              <a:rPr lang="de-DE" dirty="0" err="1"/>
              <a:t>envy</a:t>
            </a:r>
            <a:r>
              <a:rPr lang="de-DE" dirty="0"/>
              <a:t> auflösen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0D5A59F-52B3-4CB0-AD5A-BABC7D1A0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F5AA-F47B-4768-9C65-B6E54D1C1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1690261"/>
            <a:ext cx="10261600" cy="3570865"/>
          </a:xfrm>
        </p:spPr>
        <p:txBody>
          <a:bodyPr/>
          <a:lstStyle/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diff --git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/Wallet.java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/Wallet.java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index 4646776..3358064 100644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---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/Wallet.java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+++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/Wallet.java</a:t>
            </a:r>
          </a:p>
          <a:p>
            <a:pPr algn="l"/>
            <a:r>
              <a:rPr lang="en-US" sz="1000" dirty="0">
                <a:solidFill>
                  <a:srgbClr val="999999"/>
                </a:solidFill>
                <a:latin typeface="Consolas" panose="020B0609020204030204" pitchFamily="49" charset="0"/>
              </a:rPr>
              <a:t>@@ -3,6 +3,13 @@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public class Wallet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private Money value = new Money("0.00", "EUR");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public Wallet()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public Wallet(Money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initialWalletFund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    value = new Money(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initialWalletFund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public int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getAmount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// TODO Auto-generated method stub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return 0;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108DC56-3949-4A7A-8EE7-483E4CD22F89}"/>
              </a:ext>
            </a:extLst>
          </p:cNvPr>
          <p:cNvSpPr txBox="1">
            <a:spLocks/>
          </p:cNvSpPr>
          <p:nvPr/>
        </p:nvSpPr>
        <p:spPr>
          <a:xfrm>
            <a:off x="8407400" y="1249432"/>
            <a:ext cx="3597909" cy="8856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/>
            <a:r>
              <a:rPr lang="de-DE" b="1" kern="0" dirty="0"/>
              <a:t>Code verbessern</a:t>
            </a:r>
          </a:p>
          <a:p>
            <a:pPr marL="342900" indent="-250825">
              <a:buFont typeface="Arial" panose="020B0604020202020204" pitchFamily="34" charset="0"/>
              <a:buChar char="•"/>
            </a:pPr>
            <a:r>
              <a:rPr lang="de-DE" kern="0" dirty="0"/>
              <a:t>Money in Wallet integrieren</a:t>
            </a:r>
            <a:endParaRPr lang="de-DE" b="1" kern="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B623143-6E2A-40F9-A386-469CA6043D4A}"/>
              </a:ext>
            </a:extLst>
          </p:cNvPr>
          <p:cNvSpPr/>
          <p:nvPr/>
        </p:nvSpPr>
        <p:spPr>
          <a:xfrm rot="16200000">
            <a:off x="-2432658" y="3671194"/>
            <a:ext cx="5619464" cy="7541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cap="all" dirty="0">
                <a:solidFill>
                  <a:schemeClr val="accent2"/>
                </a:solidFill>
                <a:latin typeface="Arial" pitchFamily="18"/>
                <a:cs typeface="Arial" pitchFamily="18"/>
              </a:rPr>
              <a:t>Solution Idea – step-by-step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7B90C4EA-A584-4E41-A0A9-A53B28E805C2}"/>
              </a:ext>
            </a:extLst>
          </p:cNvPr>
          <p:cNvSpPr txBox="1">
            <a:spLocks/>
          </p:cNvSpPr>
          <p:nvPr/>
        </p:nvSpPr>
        <p:spPr>
          <a:xfrm>
            <a:off x="8407401" y="4343905"/>
            <a:ext cx="3597909" cy="19488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Working on feature-envy: Added ability to Wallet to fund with more than no money</a:t>
            </a:r>
            <a:endParaRPr lang="de-DE" sz="700" b="1" kern="0" dirty="0"/>
          </a:p>
        </p:txBody>
      </p:sp>
    </p:spTree>
    <p:extLst>
      <p:ext uri="{BB962C8B-B14F-4D97-AF65-F5344CB8AC3E}">
        <p14:creationId xmlns:p14="http://schemas.microsoft.com/office/powerpoint/2010/main" val="2881428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A2288FD-DAE7-40A4-ABE3-9986522F636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A2288FD-DAE7-40A4-ABE3-9986522F63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89B0C756-43BC-4809-B4D5-F6AF071882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2A4547-EAF9-4102-A414-B2B6EBFD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1244774"/>
            <a:ext cx="10261600" cy="384721"/>
          </a:xfrm>
        </p:spPr>
        <p:txBody>
          <a:bodyPr/>
          <a:lstStyle/>
          <a:p>
            <a:pPr lvl="0"/>
            <a:r>
              <a:rPr lang="de-DE" dirty="0"/>
              <a:t>Feature </a:t>
            </a:r>
            <a:r>
              <a:rPr lang="de-DE" dirty="0" err="1"/>
              <a:t>envy</a:t>
            </a:r>
            <a:r>
              <a:rPr lang="de-DE" dirty="0"/>
              <a:t> auflösen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0D5A59F-52B3-4CB0-AD5A-BABC7D1A0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F5AA-F47B-4768-9C65-B6E54D1C1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1690261"/>
            <a:ext cx="10261600" cy="3570865"/>
          </a:xfrm>
        </p:spPr>
        <p:txBody>
          <a:bodyPr/>
          <a:lstStyle/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diff --git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/User.java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/User.java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index 008e0dd..505e0cd 100644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---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/User.java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+++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/User.java</a:t>
            </a:r>
          </a:p>
          <a:p>
            <a:pPr algn="l"/>
            <a:r>
              <a:rPr lang="en-US" sz="1000" dirty="0">
                <a:solidFill>
                  <a:srgbClr val="999999"/>
                </a:solidFill>
                <a:latin typeface="Consolas" panose="020B0609020204030204" pitchFamily="49" charset="0"/>
              </a:rPr>
              <a:t>@@ -1,13 +1,18 @@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package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de.codingakademie.featureenvy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public class User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    private final Wallet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wallet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new Wallet();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private Wallet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wallet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new Wallet();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private int age;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User(int age)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this.age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age;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User(int age, Money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initialWalletFund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this.age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age;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this.wallet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new Wallet(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initialWalletFund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public int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getAge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return age;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108DC56-3949-4A7A-8EE7-483E4CD22F89}"/>
              </a:ext>
            </a:extLst>
          </p:cNvPr>
          <p:cNvSpPr txBox="1">
            <a:spLocks/>
          </p:cNvSpPr>
          <p:nvPr/>
        </p:nvSpPr>
        <p:spPr>
          <a:xfrm>
            <a:off x="8407400" y="1249432"/>
            <a:ext cx="3597909" cy="1838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/>
            <a:r>
              <a:rPr lang="de-DE" b="1" kern="0" dirty="0"/>
              <a:t>Sicherheitsnetz verbessern</a:t>
            </a:r>
          </a:p>
          <a:p>
            <a:pPr marL="342900" indent="-250825">
              <a:buFont typeface="Arial" panose="020B0604020202020204" pitchFamily="34" charset="0"/>
              <a:buChar char="•"/>
            </a:pPr>
            <a:r>
              <a:rPr lang="de-DE" kern="0" dirty="0"/>
              <a:t>Nutzern die Möglichkeit geben eine unterschiedlich gefüllt Brieftasche zu geben</a:t>
            </a:r>
          </a:p>
          <a:p>
            <a:pPr marL="342900" indent="-250825">
              <a:buFont typeface="Arial" panose="020B0604020202020204" pitchFamily="34" charset="0"/>
              <a:buChar char="•"/>
            </a:pPr>
            <a:r>
              <a:rPr lang="de-DE" kern="0" dirty="0"/>
              <a:t>Dies dient der Vorbereitung der Verbesserung der Unittest</a:t>
            </a:r>
            <a:endParaRPr lang="de-DE" b="1" kern="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B623143-6E2A-40F9-A386-469CA6043D4A}"/>
              </a:ext>
            </a:extLst>
          </p:cNvPr>
          <p:cNvSpPr/>
          <p:nvPr/>
        </p:nvSpPr>
        <p:spPr>
          <a:xfrm rot="16200000">
            <a:off x="-2432658" y="3671194"/>
            <a:ext cx="5619464" cy="7541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cap="all" dirty="0">
                <a:solidFill>
                  <a:schemeClr val="accent2"/>
                </a:solidFill>
                <a:latin typeface="Arial" pitchFamily="18"/>
                <a:cs typeface="Arial" pitchFamily="18"/>
              </a:rPr>
              <a:t>Solution Idea – step-by-step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7B90C4EA-A584-4E41-A0A9-A53B28E805C2}"/>
              </a:ext>
            </a:extLst>
          </p:cNvPr>
          <p:cNvSpPr txBox="1">
            <a:spLocks/>
          </p:cNvSpPr>
          <p:nvPr/>
        </p:nvSpPr>
        <p:spPr>
          <a:xfrm>
            <a:off x="8407401" y="4343905"/>
            <a:ext cx="3597909" cy="19488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Working on feature-envy: Added ability to User to have a non-empty Wallet</a:t>
            </a:r>
            <a:endParaRPr lang="de-DE" sz="400" b="1" kern="0" dirty="0"/>
          </a:p>
        </p:txBody>
      </p:sp>
    </p:spTree>
    <p:extLst>
      <p:ext uri="{BB962C8B-B14F-4D97-AF65-F5344CB8AC3E}">
        <p14:creationId xmlns:p14="http://schemas.microsoft.com/office/powerpoint/2010/main" val="929888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A2288FD-DAE7-40A4-ABE3-9986522F636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A2288FD-DAE7-40A4-ABE3-9986522F63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89B0C756-43BC-4809-B4D5-F6AF071882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2A4547-EAF9-4102-A414-B2B6EBFD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1244774"/>
            <a:ext cx="10261600" cy="384721"/>
          </a:xfrm>
        </p:spPr>
        <p:txBody>
          <a:bodyPr/>
          <a:lstStyle/>
          <a:p>
            <a:pPr lvl="0"/>
            <a:r>
              <a:rPr lang="de-DE" dirty="0"/>
              <a:t>Feature </a:t>
            </a:r>
            <a:r>
              <a:rPr lang="de-DE" dirty="0" err="1"/>
              <a:t>envy</a:t>
            </a:r>
            <a:r>
              <a:rPr lang="de-DE" dirty="0"/>
              <a:t> auflösen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0D5A59F-52B3-4CB0-AD5A-BABC7D1A0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F5AA-F47B-4768-9C65-B6E54D1C1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1690261"/>
            <a:ext cx="10261600" cy="3570865"/>
          </a:xfrm>
        </p:spPr>
        <p:txBody>
          <a:bodyPr/>
          <a:lstStyle/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diff --git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/test/java/de/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/CinemaDoormanShould.java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/test/java/de/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/CinemaDoormanShould.java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index d3a99a8..9bb7a02 100644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---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/test/java/de/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/CinemaDoormanShould.java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+++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/test/java/de/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/CinemaDoormanShould.java</a:t>
            </a:r>
          </a:p>
          <a:p>
            <a:pPr algn="l"/>
            <a:r>
              <a:rPr lang="en-US" sz="1000" dirty="0">
                <a:solidFill>
                  <a:srgbClr val="999999"/>
                </a:solidFill>
                <a:latin typeface="Consolas" panose="020B0609020204030204" pitchFamily="49" charset="0"/>
              </a:rPr>
              <a:t>@@ -13,4 +13,24 @@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assertFalse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doorman.isUserAllowedToVisitTheMovie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movie));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@Test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void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deny_entry_if_visitor_does_have_insufficient_funds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CinemaDoorman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doorman = new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CinemaDoorman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    User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new User(18);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    Movie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new Movie("Horror of the Code");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assertFalse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doorman.isUserAllowedToVisitTheMovie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movie));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// @Test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// void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permit_entry_if_visitor_does_have_sufficient_funds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//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CinemaDoorman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doorman = new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CinemaDoorman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// User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new User(18, new Money("20.00", "EUR"));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// Movie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new Movie("Horror of the Code");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//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// TODO missing logic prevents from setting this test to active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//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//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assertTrue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doorman.isUserAllowedToVisitTheMovie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movie));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//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algn="l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108DC56-3949-4A7A-8EE7-483E4CD22F89}"/>
              </a:ext>
            </a:extLst>
          </p:cNvPr>
          <p:cNvSpPr txBox="1">
            <a:spLocks/>
          </p:cNvSpPr>
          <p:nvPr/>
        </p:nvSpPr>
        <p:spPr>
          <a:xfrm>
            <a:off x="8407400" y="1249432"/>
            <a:ext cx="3597909" cy="17523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/>
            <a:r>
              <a:rPr lang="de-DE" b="1" kern="0" dirty="0"/>
              <a:t>Sicherheitsnetz verbessern</a:t>
            </a:r>
          </a:p>
          <a:p>
            <a:pPr marL="342900" indent="-250825">
              <a:buFont typeface="Arial" panose="020B0604020202020204" pitchFamily="34" charset="0"/>
              <a:buChar char="•"/>
            </a:pPr>
            <a:r>
              <a:rPr lang="de-DE" kern="0" dirty="0"/>
              <a:t>Zwei Unittest hinzufügen</a:t>
            </a:r>
          </a:p>
          <a:p>
            <a:pPr marL="342900" indent="-250825">
              <a:buFont typeface="Arial" panose="020B0604020202020204" pitchFamily="34" charset="0"/>
              <a:buChar char="•"/>
            </a:pPr>
            <a:r>
              <a:rPr lang="de-DE" kern="0" dirty="0"/>
              <a:t>Der zweite auskommentiert, weil die </a:t>
            </a:r>
            <a:r>
              <a:rPr lang="de-DE" kern="0" dirty="0" err="1"/>
              <a:t>Codeunterstüzung</a:t>
            </a:r>
            <a:r>
              <a:rPr lang="de-DE" kern="0" dirty="0"/>
              <a:t> noch fehlt – dieser ist nun Design-Richtlinie für den Code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B623143-6E2A-40F9-A386-469CA6043D4A}"/>
              </a:ext>
            </a:extLst>
          </p:cNvPr>
          <p:cNvSpPr/>
          <p:nvPr/>
        </p:nvSpPr>
        <p:spPr>
          <a:xfrm rot="16200000">
            <a:off x="-2432658" y="3671194"/>
            <a:ext cx="5619464" cy="7541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cap="all" dirty="0">
                <a:solidFill>
                  <a:schemeClr val="accent2"/>
                </a:solidFill>
                <a:latin typeface="Arial" pitchFamily="18"/>
                <a:cs typeface="Arial" pitchFamily="18"/>
              </a:rPr>
              <a:t>Solution Idea – step-by-step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7B90C4EA-A584-4E41-A0A9-A53B28E805C2}"/>
              </a:ext>
            </a:extLst>
          </p:cNvPr>
          <p:cNvSpPr txBox="1">
            <a:spLocks/>
          </p:cNvSpPr>
          <p:nvPr/>
        </p:nvSpPr>
        <p:spPr>
          <a:xfrm>
            <a:off x="8407401" y="4343905"/>
            <a:ext cx="3597909" cy="19488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Working on feature-envy: Improve the safety-net by adding unit test</a:t>
            </a:r>
            <a:endParaRPr lang="de-DE" sz="200" b="1" kern="0" dirty="0"/>
          </a:p>
        </p:txBody>
      </p:sp>
    </p:spTree>
    <p:extLst>
      <p:ext uri="{BB962C8B-B14F-4D97-AF65-F5344CB8AC3E}">
        <p14:creationId xmlns:p14="http://schemas.microsoft.com/office/powerpoint/2010/main" val="403753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A2288FD-DAE7-40A4-ABE3-9986522F636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A2288FD-DAE7-40A4-ABE3-9986522F63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89B0C756-43BC-4809-B4D5-F6AF071882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2A4547-EAF9-4102-A414-B2B6EBFD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1244774"/>
            <a:ext cx="10261600" cy="384721"/>
          </a:xfrm>
        </p:spPr>
        <p:txBody>
          <a:bodyPr/>
          <a:lstStyle/>
          <a:p>
            <a:pPr lvl="0"/>
            <a:r>
              <a:rPr lang="de-DE" dirty="0"/>
              <a:t>Feature </a:t>
            </a:r>
            <a:r>
              <a:rPr lang="de-DE" dirty="0" err="1"/>
              <a:t>envy</a:t>
            </a:r>
            <a:r>
              <a:rPr lang="de-DE" dirty="0"/>
              <a:t> auflösen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0D5A59F-52B3-4CB0-AD5A-BABC7D1A0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F5AA-F47B-4768-9C65-B6E54D1C1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1690261"/>
            <a:ext cx="9840335" cy="5024575"/>
          </a:xfrm>
        </p:spPr>
        <p:txBody>
          <a:bodyPr/>
          <a:lstStyle/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diff --git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/Money.java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/Money.java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index 4d98e8f..d95ea60 100644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---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/Money.java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+++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/Money.java</a:t>
            </a:r>
          </a:p>
          <a:p>
            <a:pPr algn="l"/>
            <a:r>
              <a:rPr lang="en-US" sz="1000" dirty="0">
                <a:solidFill>
                  <a:srgbClr val="999999"/>
                </a:solidFill>
                <a:latin typeface="Consolas" panose="020B0609020204030204" pitchFamily="49" charset="0"/>
              </a:rPr>
              <a:t>@@ -17,4 +17,10 @@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this.value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money.value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this.currency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money.currency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public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    // for immutable classes: rule construct a copy of a value before returning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    // here: since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is already immutable, returning plainly is okay.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    return value;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diff --git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/User.java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/User.java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index 505e0cd..3dfbde0 100644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---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/User.java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+++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/User.java</a:t>
            </a:r>
          </a:p>
          <a:p>
            <a:pPr algn="l"/>
            <a:r>
              <a:rPr lang="en-US" sz="1000" dirty="0">
                <a:solidFill>
                  <a:srgbClr val="999999"/>
                </a:solidFill>
                <a:latin typeface="Consolas" panose="020B0609020204030204" pitchFamily="49" charset="0"/>
              </a:rPr>
              <a:t>@@ -31,7 +31,6 @@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public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canPay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(Money price)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        // TODO Auto-generated method stub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        return false;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    return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wallet.contains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(price);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108DC56-3949-4A7A-8EE7-483E4CD22F89}"/>
              </a:ext>
            </a:extLst>
          </p:cNvPr>
          <p:cNvSpPr txBox="1">
            <a:spLocks/>
          </p:cNvSpPr>
          <p:nvPr/>
        </p:nvSpPr>
        <p:spPr>
          <a:xfrm>
            <a:off x="8407400" y="1249432"/>
            <a:ext cx="3597909" cy="17523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/>
            <a:r>
              <a:rPr lang="de-DE" b="1" kern="0" dirty="0"/>
              <a:t>Sicherheitsnetz verbessern</a:t>
            </a:r>
          </a:p>
          <a:p>
            <a:pPr marL="342900" indent="-250825">
              <a:buFont typeface="Arial" panose="020B0604020202020204" pitchFamily="34" charset="0"/>
              <a:buChar char="•"/>
            </a:pPr>
            <a:r>
              <a:rPr lang="de-DE" kern="0" dirty="0"/>
              <a:t>Unittest mit Wallet</a:t>
            </a:r>
          </a:p>
          <a:p>
            <a:pPr marL="342900" indent="-250825">
              <a:buFont typeface="Arial" panose="020B0604020202020204" pitchFamily="34" charset="0"/>
              <a:buChar char="•"/>
            </a:pPr>
            <a:r>
              <a:rPr lang="de-DE" kern="0" dirty="0"/>
              <a:t>Aktivieren des Unittests nachdem die notwendige Codeunterstützung existiert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B623143-6E2A-40F9-A386-469CA6043D4A}"/>
              </a:ext>
            </a:extLst>
          </p:cNvPr>
          <p:cNvSpPr/>
          <p:nvPr/>
        </p:nvSpPr>
        <p:spPr>
          <a:xfrm rot="16200000">
            <a:off x="-2432658" y="3671194"/>
            <a:ext cx="5619464" cy="7541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cap="all" dirty="0">
                <a:solidFill>
                  <a:schemeClr val="accent2"/>
                </a:solidFill>
                <a:latin typeface="Arial" pitchFamily="18"/>
                <a:cs typeface="Arial" pitchFamily="18"/>
              </a:rPr>
              <a:t>Solution Idea – step-by-step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7B90C4EA-A584-4E41-A0A9-A53B28E805C2}"/>
              </a:ext>
            </a:extLst>
          </p:cNvPr>
          <p:cNvSpPr txBox="1">
            <a:spLocks/>
          </p:cNvSpPr>
          <p:nvPr/>
        </p:nvSpPr>
        <p:spPr>
          <a:xfrm>
            <a:off x="8407401" y="4343905"/>
            <a:ext cx="3597909" cy="19488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Working on feature-envy: Implement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permit_entry_if_visitor_does_have_sufficient_funds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In order to have this test green, we implement minimal sufficient logic,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and for training-purpose we introduce another feature-envy situation in</a:t>
            </a:r>
          </a:p>
          <a:p>
            <a:pPr algn="l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Wallet.contains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(Money price).</a:t>
            </a:r>
            <a:endParaRPr lang="de-DE" sz="200" b="1" kern="0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DC61747A-F615-4F10-95BC-2BDC194E7B88}"/>
              </a:ext>
            </a:extLst>
          </p:cNvPr>
          <p:cNvSpPr/>
          <p:nvPr/>
        </p:nvSpPr>
        <p:spPr>
          <a:xfrm>
            <a:off x="8793191" y="3409180"/>
            <a:ext cx="2826326" cy="548449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1. Teil des commit</a:t>
            </a:r>
          </a:p>
        </p:txBody>
      </p:sp>
    </p:spTree>
    <p:extLst>
      <p:ext uri="{BB962C8B-B14F-4D97-AF65-F5344CB8AC3E}">
        <p14:creationId xmlns:p14="http://schemas.microsoft.com/office/powerpoint/2010/main" val="2172436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A2288FD-DAE7-40A4-ABE3-9986522F636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A2288FD-DAE7-40A4-ABE3-9986522F63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89B0C756-43BC-4809-B4D5-F6AF071882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2A4547-EAF9-4102-A414-B2B6EBFD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1244774"/>
            <a:ext cx="10261600" cy="384721"/>
          </a:xfrm>
        </p:spPr>
        <p:txBody>
          <a:bodyPr/>
          <a:lstStyle/>
          <a:p>
            <a:pPr lvl="0"/>
            <a:r>
              <a:rPr lang="de-DE" dirty="0"/>
              <a:t>Feature </a:t>
            </a:r>
            <a:r>
              <a:rPr lang="de-DE" dirty="0" err="1"/>
              <a:t>envy</a:t>
            </a:r>
            <a:r>
              <a:rPr lang="de-DE" dirty="0"/>
              <a:t> auflösen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0D5A59F-52B3-4CB0-AD5A-BABC7D1A0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F5AA-F47B-4768-9C65-B6E54D1C1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1690261"/>
            <a:ext cx="9840335" cy="5024575"/>
          </a:xfrm>
        </p:spPr>
        <p:txBody>
          <a:bodyPr/>
          <a:lstStyle/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diff --git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/Wallet.java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/Wallet.java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index 3358064..05961be 100644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---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/Wallet.java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+++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/Wallet.java</a:t>
            </a:r>
          </a:p>
          <a:p>
            <a:pPr algn="l"/>
            <a:r>
              <a:rPr lang="en-US" sz="1000" dirty="0">
                <a:solidFill>
                  <a:srgbClr val="999999"/>
                </a:solidFill>
                <a:latin typeface="Consolas" panose="020B0609020204030204" pitchFamily="49" charset="0"/>
              </a:rPr>
              <a:t>@@ -15,4 +15,9 @@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return 0;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public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contains(Money price)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    return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value.getValue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             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compareTo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price.getValue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 &gt;= 0;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108DC56-3949-4A7A-8EE7-483E4CD22F89}"/>
              </a:ext>
            </a:extLst>
          </p:cNvPr>
          <p:cNvSpPr txBox="1">
            <a:spLocks/>
          </p:cNvSpPr>
          <p:nvPr/>
        </p:nvSpPr>
        <p:spPr>
          <a:xfrm>
            <a:off x="8407400" y="1249432"/>
            <a:ext cx="3597909" cy="17523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/>
            <a:r>
              <a:rPr lang="de-DE" b="1" kern="0" dirty="0"/>
              <a:t>Sicherheitsnetz verbessern</a:t>
            </a:r>
          </a:p>
          <a:p>
            <a:pPr marL="342900" indent="-250825">
              <a:buFont typeface="Arial" panose="020B0604020202020204" pitchFamily="34" charset="0"/>
              <a:buChar char="•"/>
            </a:pPr>
            <a:r>
              <a:rPr lang="de-DE" kern="0" dirty="0"/>
              <a:t>Unittest mit Wallet</a:t>
            </a:r>
          </a:p>
          <a:p>
            <a:pPr marL="342900" indent="-250825">
              <a:buFont typeface="Arial" panose="020B0604020202020204" pitchFamily="34" charset="0"/>
              <a:buChar char="•"/>
            </a:pPr>
            <a:r>
              <a:rPr lang="de-DE" kern="0" dirty="0"/>
              <a:t>Aktivieren des Unittests nachdem die notwendige Codeunterstützung existiert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B623143-6E2A-40F9-A386-469CA6043D4A}"/>
              </a:ext>
            </a:extLst>
          </p:cNvPr>
          <p:cNvSpPr/>
          <p:nvPr/>
        </p:nvSpPr>
        <p:spPr>
          <a:xfrm rot="16200000">
            <a:off x="-2432658" y="3671194"/>
            <a:ext cx="5619464" cy="7541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cap="all" dirty="0">
                <a:solidFill>
                  <a:schemeClr val="accent2"/>
                </a:solidFill>
                <a:latin typeface="Arial" pitchFamily="18"/>
                <a:cs typeface="Arial" pitchFamily="18"/>
              </a:rPr>
              <a:t>Solution Idea – step-by-step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7B90C4EA-A584-4E41-A0A9-A53B28E805C2}"/>
              </a:ext>
            </a:extLst>
          </p:cNvPr>
          <p:cNvSpPr txBox="1">
            <a:spLocks/>
          </p:cNvSpPr>
          <p:nvPr/>
        </p:nvSpPr>
        <p:spPr>
          <a:xfrm>
            <a:off x="8407401" y="4343905"/>
            <a:ext cx="3597909" cy="19488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Working on feature-envy: Implement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permit_entry_if_visitor_does_have_sufficient_funds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In order to have this test green, we implement minimal sufficient logic,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and for training-purpose we introduce another feature-envy situation in</a:t>
            </a:r>
          </a:p>
          <a:p>
            <a:pPr algn="l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Wallet.contains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(Money price).</a:t>
            </a:r>
            <a:endParaRPr lang="de-DE" sz="200" b="1" kern="0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DC61747A-F615-4F10-95BC-2BDC194E7B88}"/>
              </a:ext>
            </a:extLst>
          </p:cNvPr>
          <p:cNvSpPr/>
          <p:nvPr/>
        </p:nvSpPr>
        <p:spPr>
          <a:xfrm>
            <a:off x="8793191" y="3409180"/>
            <a:ext cx="2826326" cy="548449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2. Teil des commit</a:t>
            </a:r>
          </a:p>
        </p:txBody>
      </p:sp>
    </p:spTree>
    <p:extLst>
      <p:ext uri="{BB962C8B-B14F-4D97-AF65-F5344CB8AC3E}">
        <p14:creationId xmlns:p14="http://schemas.microsoft.com/office/powerpoint/2010/main" val="2808673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A2288FD-DAE7-40A4-ABE3-9986522F636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A2288FD-DAE7-40A4-ABE3-9986522F63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89B0C756-43BC-4809-B4D5-F6AF071882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2A4547-EAF9-4102-A414-B2B6EBFD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1244774"/>
            <a:ext cx="10261600" cy="384721"/>
          </a:xfrm>
        </p:spPr>
        <p:txBody>
          <a:bodyPr/>
          <a:lstStyle/>
          <a:p>
            <a:pPr lvl="0"/>
            <a:r>
              <a:rPr lang="de-DE" dirty="0"/>
              <a:t>Feature </a:t>
            </a:r>
            <a:r>
              <a:rPr lang="de-DE" dirty="0" err="1"/>
              <a:t>envy</a:t>
            </a:r>
            <a:r>
              <a:rPr lang="de-DE" dirty="0"/>
              <a:t> auflösen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0D5A59F-52B3-4CB0-AD5A-BABC7D1A0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F5AA-F47B-4768-9C65-B6E54D1C1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1690261"/>
            <a:ext cx="9840335" cy="5024575"/>
          </a:xfrm>
        </p:spPr>
        <p:txBody>
          <a:bodyPr/>
          <a:lstStyle/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diff --git a/feature-envy/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/test/java/de/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/CinemaDoormanShould.java b/feature-envy/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/test/java/de/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/CinemaDoormanShould.java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index 9bb7a02..aeb6685 100644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--- a/feature-envy/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/test/java/de/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/CinemaDoormanShould.java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+++ b/feature-envy/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/test/java/de/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/CinemaDoormanShould.java</a:t>
            </a:r>
          </a:p>
          <a:p>
            <a:pPr algn="l"/>
            <a:r>
              <a:rPr lang="en-US" sz="900" dirty="0">
                <a:solidFill>
                  <a:srgbClr val="999999"/>
                </a:solidFill>
                <a:latin typeface="Consolas" panose="020B0609020204030204" pitchFamily="49" charset="0"/>
              </a:rPr>
              <a:t>@@ -1,6 +1,7 @@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package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de.codingakademie.featureenvy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import static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org.junit.jupiter.api.Assertions.assertFalse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+import static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org.junit.jupiter.api.Assertions.assertTrue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import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org.junit.jupiter.api.Test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900" dirty="0">
                <a:solidFill>
                  <a:srgbClr val="999999"/>
                </a:solidFill>
                <a:latin typeface="Consolas" panose="020B0609020204030204" pitchFamily="49" charset="0"/>
              </a:rPr>
              <a:t>@@ -23,14 +24,12 @@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assertFalse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doorman.isUserAllowedToVisitTheMovie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movie));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-    // @Test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-    // void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permit_entry_if_visitor_does_have_sufficient_funds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-    //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CinemaDoorman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doorman = new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CinemaDoorman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-    // User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new User(18, new Money("20.00", "EUR"));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-    // Movie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new Movie("Horror of the Code");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-    //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-    // TODO missing logic prevents from setting this test to active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-    //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-    //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assertTrue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doorman.isUserAllowedToVisitTheMovie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movie));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-    // }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+    @Test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+    void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permit_entry_if_visitor_does_have_sufficient_funds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+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CinemaDoorman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doorman = new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CinemaDoorman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+        User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new User(18, new Money("20.00", "EUR"));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+        Movie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new Movie("Horror of the Code");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+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assertTrue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doorman.isUserAllowedToVisitTheMovie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movie));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+    }</a:t>
            </a:r>
          </a:p>
          <a:p>
            <a:pPr algn="l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108DC56-3949-4A7A-8EE7-483E4CD22F89}"/>
              </a:ext>
            </a:extLst>
          </p:cNvPr>
          <p:cNvSpPr txBox="1">
            <a:spLocks/>
          </p:cNvSpPr>
          <p:nvPr/>
        </p:nvSpPr>
        <p:spPr>
          <a:xfrm>
            <a:off x="8407400" y="1249432"/>
            <a:ext cx="3597909" cy="17523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/>
            <a:r>
              <a:rPr lang="de-DE" b="1" kern="0" dirty="0"/>
              <a:t>Sicherheitsnetz verbessern</a:t>
            </a:r>
          </a:p>
          <a:p>
            <a:pPr marL="342900" indent="-250825">
              <a:buFont typeface="Arial" panose="020B0604020202020204" pitchFamily="34" charset="0"/>
              <a:buChar char="•"/>
            </a:pPr>
            <a:r>
              <a:rPr lang="de-DE" kern="0" dirty="0"/>
              <a:t>Unittest mit Wallet</a:t>
            </a:r>
          </a:p>
          <a:p>
            <a:pPr marL="342900" indent="-250825">
              <a:buFont typeface="Arial" panose="020B0604020202020204" pitchFamily="34" charset="0"/>
              <a:buChar char="•"/>
            </a:pPr>
            <a:r>
              <a:rPr lang="de-DE" kern="0" dirty="0"/>
              <a:t>Aktivieren des Unittests nachdem die notwendige Codeunterstützung existiert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B623143-6E2A-40F9-A386-469CA6043D4A}"/>
              </a:ext>
            </a:extLst>
          </p:cNvPr>
          <p:cNvSpPr/>
          <p:nvPr/>
        </p:nvSpPr>
        <p:spPr>
          <a:xfrm rot="16200000">
            <a:off x="-2432658" y="3671194"/>
            <a:ext cx="5619464" cy="7541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cap="all" dirty="0">
                <a:solidFill>
                  <a:schemeClr val="accent2"/>
                </a:solidFill>
                <a:latin typeface="Arial" pitchFamily="18"/>
                <a:cs typeface="Arial" pitchFamily="18"/>
              </a:rPr>
              <a:t>Solution Idea – step-by-step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7B90C4EA-A584-4E41-A0A9-A53B28E805C2}"/>
              </a:ext>
            </a:extLst>
          </p:cNvPr>
          <p:cNvSpPr txBox="1">
            <a:spLocks/>
          </p:cNvSpPr>
          <p:nvPr/>
        </p:nvSpPr>
        <p:spPr>
          <a:xfrm>
            <a:off x="8407401" y="4343905"/>
            <a:ext cx="3597909" cy="19488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Working on feature-envy: Implement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permit_entry_if_visitor_does_have_sufficient_funds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In order to have this test green, we implement minimal sufficient logic,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and for training-purpose we introduce another feature-envy situation in</a:t>
            </a:r>
          </a:p>
          <a:p>
            <a:pPr algn="l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Wallet.contains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(Money price).</a:t>
            </a:r>
            <a:endParaRPr lang="de-DE" sz="200" b="1" kern="0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DC61747A-F615-4F10-95BC-2BDC194E7B88}"/>
              </a:ext>
            </a:extLst>
          </p:cNvPr>
          <p:cNvSpPr/>
          <p:nvPr/>
        </p:nvSpPr>
        <p:spPr>
          <a:xfrm>
            <a:off x="8793191" y="3409180"/>
            <a:ext cx="2826326" cy="548449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3. Teil des commit</a:t>
            </a:r>
          </a:p>
        </p:txBody>
      </p:sp>
    </p:spTree>
    <p:extLst>
      <p:ext uri="{BB962C8B-B14F-4D97-AF65-F5344CB8AC3E}">
        <p14:creationId xmlns:p14="http://schemas.microsoft.com/office/powerpoint/2010/main" val="36425827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A2288FD-DAE7-40A4-ABE3-9986522F636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A2288FD-DAE7-40A4-ABE3-9986522F63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89B0C756-43BC-4809-B4D5-F6AF071882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2A4547-EAF9-4102-A414-B2B6EBFD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1244774"/>
            <a:ext cx="10261600" cy="384721"/>
          </a:xfrm>
        </p:spPr>
        <p:txBody>
          <a:bodyPr/>
          <a:lstStyle/>
          <a:p>
            <a:pPr lvl="0"/>
            <a:r>
              <a:rPr lang="de-DE" dirty="0"/>
              <a:t>Feature </a:t>
            </a:r>
            <a:r>
              <a:rPr lang="de-DE" dirty="0" err="1"/>
              <a:t>envy</a:t>
            </a:r>
            <a:r>
              <a:rPr lang="de-DE" dirty="0"/>
              <a:t> auflösen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0D5A59F-52B3-4CB0-AD5A-BABC7D1A0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F5AA-F47B-4768-9C65-B6E54D1C1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1690261"/>
            <a:ext cx="9840335" cy="5024575"/>
          </a:xfrm>
        </p:spPr>
        <p:txBody>
          <a:bodyPr/>
          <a:lstStyle/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diff --git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/Wallet.java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/Wallet.java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index 05961be..f16ec27 100644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---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/Wallet.java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+++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/Wallet.java</a:t>
            </a:r>
          </a:p>
          <a:p>
            <a:pPr algn="l"/>
            <a:r>
              <a:rPr lang="en-US" sz="1000" dirty="0">
                <a:solidFill>
                  <a:srgbClr val="999999"/>
                </a:solidFill>
                <a:latin typeface="Consolas" panose="020B0609020204030204" pitchFamily="49" charset="0"/>
              </a:rPr>
              <a:t>@@ -10,14 +10,8 @@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value = new Money(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initialWalletFund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    public int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getAmount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        // TODO Auto-generated method stub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        return 0;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public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contains(Money price)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return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value.getValue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compareTo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price.getValue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 &gt;= 0;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108DC56-3949-4A7A-8EE7-483E4CD22F89}"/>
              </a:ext>
            </a:extLst>
          </p:cNvPr>
          <p:cNvSpPr txBox="1">
            <a:spLocks/>
          </p:cNvSpPr>
          <p:nvPr/>
        </p:nvSpPr>
        <p:spPr>
          <a:xfrm>
            <a:off x="8407400" y="1249432"/>
            <a:ext cx="3597909" cy="17523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/>
            <a:r>
              <a:rPr lang="de-DE" b="1" kern="0" dirty="0"/>
              <a:t>Code verbessern</a:t>
            </a:r>
          </a:p>
          <a:p>
            <a:pPr marL="342900" indent="-250825">
              <a:buFont typeface="Arial" panose="020B0604020202020204" pitchFamily="34" charset="0"/>
              <a:buChar char="•"/>
            </a:pPr>
            <a:r>
              <a:rPr lang="de-DE" kern="0" dirty="0"/>
              <a:t>Entferne nicht mehr verwendeten Code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B623143-6E2A-40F9-A386-469CA6043D4A}"/>
              </a:ext>
            </a:extLst>
          </p:cNvPr>
          <p:cNvSpPr/>
          <p:nvPr/>
        </p:nvSpPr>
        <p:spPr>
          <a:xfrm rot="16200000">
            <a:off x="-2432658" y="3671194"/>
            <a:ext cx="5619464" cy="7541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cap="all" dirty="0">
                <a:solidFill>
                  <a:schemeClr val="accent2"/>
                </a:solidFill>
                <a:latin typeface="Arial" pitchFamily="18"/>
                <a:cs typeface="Arial" pitchFamily="18"/>
              </a:rPr>
              <a:t>Solution Idea – step-by-step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7B90C4EA-A584-4E41-A0A9-A53B28E805C2}"/>
              </a:ext>
            </a:extLst>
          </p:cNvPr>
          <p:cNvSpPr txBox="1">
            <a:spLocks/>
          </p:cNvSpPr>
          <p:nvPr/>
        </p:nvSpPr>
        <p:spPr>
          <a:xfrm>
            <a:off x="8407401" y="4343905"/>
            <a:ext cx="3597909" cy="19488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Working on feature-envy: Remove unused method from Wallet</a:t>
            </a:r>
            <a:endParaRPr lang="de-DE" sz="100" b="1" kern="0" dirty="0"/>
          </a:p>
        </p:txBody>
      </p:sp>
    </p:spTree>
    <p:extLst>
      <p:ext uri="{BB962C8B-B14F-4D97-AF65-F5344CB8AC3E}">
        <p14:creationId xmlns:p14="http://schemas.microsoft.com/office/powerpoint/2010/main" val="14451714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A2288FD-DAE7-40A4-ABE3-9986522F636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A2288FD-DAE7-40A4-ABE3-9986522F63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89B0C756-43BC-4809-B4D5-F6AF071882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2A4547-EAF9-4102-A414-B2B6EBFD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1244774"/>
            <a:ext cx="10261600" cy="384721"/>
          </a:xfrm>
        </p:spPr>
        <p:txBody>
          <a:bodyPr/>
          <a:lstStyle/>
          <a:p>
            <a:pPr lvl="0"/>
            <a:r>
              <a:rPr lang="de-DE" dirty="0"/>
              <a:t>Feature </a:t>
            </a:r>
            <a:r>
              <a:rPr lang="de-DE" dirty="0" err="1"/>
              <a:t>envy</a:t>
            </a:r>
            <a:r>
              <a:rPr lang="de-DE" dirty="0"/>
              <a:t> auflösen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0D5A59F-52B3-4CB0-AD5A-BABC7D1A0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F5AA-F47B-4768-9C65-B6E54D1C1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1690261"/>
            <a:ext cx="9840335" cy="5024575"/>
          </a:xfrm>
        </p:spPr>
        <p:txBody>
          <a:bodyPr/>
          <a:lstStyle/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diff --git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/User.java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/User.java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index 3dfbde0..0667b0d 100644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---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/User.java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+++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/User.java</a:t>
            </a:r>
          </a:p>
          <a:p>
            <a:pPr algn="l"/>
            <a:r>
              <a:rPr lang="en-US" sz="1000" dirty="0">
                <a:solidFill>
                  <a:srgbClr val="999999"/>
                </a:solidFill>
                <a:latin typeface="Consolas" panose="020B0609020204030204" pitchFamily="49" charset="0"/>
              </a:rPr>
              <a:t>@@ -25,11 +25,6 @@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return "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";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    public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canPay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(int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entryFee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        // TODO Auto-generated method stub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        return false;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public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canPay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(Money price)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return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wallet.contains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(price);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108DC56-3949-4A7A-8EE7-483E4CD22F89}"/>
              </a:ext>
            </a:extLst>
          </p:cNvPr>
          <p:cNvSpPr txBox="1">
            <a:spLocks/>
          </p:cNvSpPr>
          <p:nvPr/>
        </p:nvSpPr>
        <p:spPr>
          <a:xfrm>
            <a:off x="8407400" y="1249432"/>
            <a:ext cx="3597909" cy="17523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/>
            <a:r>
              <a:rPr lang="de-DE" b="1" kern="0" dirty="0"/>
              <a:t>Code verbessern</a:t>
            </a:r>
          </a:p>
          <a:p>
            <a:pPr marL="342900" indent="-250825">
              <a:buFont typeface="Arial" panose="020B0604020202020204" pitchFamily="34" charset="0"/>
              <a:buChar char="•"/>
            </a:pPr>
            <a:r>
              <a:rPr lang="de-DE" kern="0" dirty="0"/>
              <a:t>Entferne nicht mehr verwendeten Code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B623143-6E2A-40F9-A386-469CA6043D4A}"/>
              </a:ext>
            </a:extLst>
          </p:cNvPr>
          <p:cNvSpPr/>
          <p:nvPr/>
        </p:nvSpPr>
        <p:spPr>
          <a:xfrm rot="16200000">
            <a:off x="-2432658" y="3671194"/>
            <a:ext cx="5619464" cy="7541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cap="all" dirty="0">
                <a:solidFill>
                  <a:schemeClr val="accent2"/>
                </a:solidFill>
                <a:latin typeface="Arial" pitchFamily="18"/>
                <a:cs typeface="Arial" pitchFamily="18"/>
              </a:rPr>
              <a:t>Solution Idea – step-by-step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7B90C4EA-A584-4E41-A0A9-A53B28E805C2}"/>
              </a:ext>
            </a:extLst>
          </p:cNvPr>
          <p:cNvSpPr txBox="1">
            <a:spLocks/>
          </p:cNvSpPr>
          <p:nvPr/>
        </p:nvSpPr>
        <p:spPr>
          <a:xfrm>
            <a:off x="8407401" y="4343905"/>
            <a:ext cx="3597909" cy="19488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Working on feature-envy: Remove unused method from User</a:t>
            </a:r>
            <a:endParaRPr lang="de-DE" sz="100" b="1" kern="0" dirty="0"/>
          </a:p>
        </p:txBody>
      </p:sp>
    </p:spTree>
    <p:extLst>
      <p:ext uri="{BB962C8B-B14F-4D97-AF65-F5344CB8AC3E}">
        <p14:creationId xmlns:p14="http://schemas.microsoft.com/office/powerpoint/2010/main" val="2037692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A2288FD-DAE7-40A4-ABE3-9986522F636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A2288FD-DAE7-40A4-ABE3-9986522F63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89B0C756-43BC-4809-B4D5-F6AF071882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2A4547-EAF9-4102-A414-B2B6EBFD7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Zur Erinnerung – ein einfacher </a:t>
            </a:r>
            <a:r>
              <a:rPr lang="de-DE" dirty="0" err="1"/>
              <a:t>unit</a:t>
            </a:r>
            <a:r>
              <a:rPr lang="de-DE" dirty="0"/>
              <a:t>-test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0D5A59F-52B3-4CB0-AD5A-BABC7D1A0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F5AA-F47B-4768-9C65-B6E54D1C1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2558473"/>
            <a:ext cx="10261600" cy="3570865"/>
          </a:xfrm>
        </p:spPr>
        <p:txBody>
          <a:bodyPr/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TicketMachineTest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noDiscountLessThan10Visits()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given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MembershipCard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card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MembershipCard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LocalDate.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of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(1970, 5, 22));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card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.setNumberOfVisits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TicketMachine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ticketMachine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createTicketMachine</a:t>
            </a:r>
            <a:r>
              <a:rPr lang="en-US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when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display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ticketMachine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.displayTicketPrice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"DISCOUNT"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card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then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assertEquals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"please pay 10,00"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display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19405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A2288FD-DAE7-40A4-ABE3-9986522F636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A2288FD-DAE7-40A4-ABE3-9986522F63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89B0C756-43BC-4809-B4D5-F6AF071882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2A4547-EAF9-4102-A414-B2B6EBFD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1244774"/>
            <a:ext cx="10261600" cy="384721"/>
          </a:xfrm>
        </p:spPr>
        <p:txBody>
          <a:bodyPr/>
          <a:lstStyle/>
          <a:p>
            <a:pPr lvl="0"/>
            <a:r>
              <a:rPr lang="de-DE" dirty="0"/>
              <a:t>Feature </a:t>
            </a:r>
            <a:r>
              <a:rPr lang="de-DE" dirty="0" err="1"/>
              <a:t>envy</a:t>
            </a:r>
            <a:r>
              <a:rPr lang="de-DE" dirty="0"/>
              <a:t> auflösen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0D5A59F-52B3-4CB0-AD5A-BABC7D1A0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F5AA-F47B-4768-9C65-B6E54D1C1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1690261"/>
            <a:ext cx="9840335" cy="5024575"/>
          </a:xfrm>
        </p:spPr>
        <p:txBody>
          <a:bodyPr/>
          <a:lstStyle/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diff --git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/Movie.java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/Movie.java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index 079ac8f..612f307 100644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---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/Movie.java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+++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/Movie.java</a:t>
            </a:r>
          </a:p>
          <a:p>
            <a:pPr algn="l"/>
            <a:r>
              <a:rPr lang="en-US" sz="1000" dirty="0">
                <a:solidFill>
                  <a:srgbClr val="999999"/>
                </a:solidFill>
                <a:latin typeface="Consolas" panose="020B0609020204030204" pitchFamily="49" charset="0"/>
              </a:rPr>
              <a:t>@@ -13,10 +13,6 @@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return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minimumAge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    public int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getEntryFee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        return 12;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public Money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getEntryFeeMoney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return new Money("12.00", "EUR");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108DC56-3949-4A7A-8EE7-483E4CD22F89}"/>
              </a:ext>
            </a:extLst>
          </p:cNvPr>
          <p:cNvSpPr txBox="1">
            <a:spLocks/>
          </p:cNvSpPr>
          <p:nvPr/>
        </p:nvSpPr>
        <p:spPr>
          <a:xfrm>
            <a:off x="8407400" y="1249432"/>
            <a:ext cx="3597909" cy="17523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/>
            <a:r>
              <a:rPr lang="de-DE" b="1" kern="0" dirty="0"/>
              <a:t>Code verbessern</a:t>
            </a:r>
          </a:p>
          <a:p>
            <a:pPr marL="342900" indent="-250825">
              <a:buFont typeface="Arial" panose="020B0604020202020204" pitchFamily="34" charset="0"/>
              <a:buChar char="•"/>
            </a:pPr>
            <a:r>
              <a:rPr lang="de-DE" kern="0" dirty="0"/>
              <a:t>Entferne nicht mehr verwendeten Code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B623143-6E2A-40F9-A386-469CA6043D4A}"/>
              </a:ext>
            </a:extLst>
          </p:cNvPr>
          <p:cNvSpPr/>
          <p:nvPr/>
        </p:nvSpPr>
        <p:spPr>
          <a:xfrm rot="16200000">
            <a:off x="-2432658" y="3671194"/>
            <a:ext cx="5619464" cy="7541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cap="all" dirty="0">
                <a:solidFill>
                  <a:schemeClr val="accent2"/>
                </a:solidFill>
                <a:latin typeface="Arial" pitchFamily="18"/>
                <a:cs typeface="Arial" pitchFamily="18"/>
              </a:rPr>
              <a:t>Solution Idea – step-by-step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7B90C4EA-A584-4E41-A0A9-A53B28E805C2}"/>
              </a:ext>
            </a:extLst>
          </p:cNvPr>
          <p:cNvSpPr txBox="1">
            <a:spLocks/>
          </p:cNvSpPr>
          <p:nvPr/>
        </p:nvSpPr>
        <p:spPr>
          <a:xfrm>
            <a:off x="8407401" y="4343905"/>
            <a:ext cx="3597909" cy="19488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Working on feature-envy: Remove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ununsed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method from Movie</a:t>
            </a:r>
            <a:endParaRPr lang="de-DE" sz="100" b="1" kern="0" dirty="0"/>
          </a:p>
        </p:txBody>
      </p:sp>
    </p:spTree>
    <p:extLst>
      <p:ext uri="{BB962C8B-B14F-4D97-AF65-F5344CB8AC3E}">
        <p14:creationId xmlns:p14="http://schemas.microsoft.com/office/powerpoint/2010/main" val="22705190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A2288FD-DAE7-40A4-ABE3-9986522F636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A2288FD-DAE7-40A4-ABE3-9986522F63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89B0C756-43BC-4809-B4D5-F6AF071882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2A4547-EAF9-4102-A414-B2B6EBFD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1244774"/>
            <a:ext cx="10261600" cy="384721"/>
          </a:xfrm>
        </p:spPr>
        <p:txBody>
          <a:bodyPr/>
          <a:lstStyle/>
          <a:p>
            <a:pPr lvl="0"/>
            <a:r>
              <a:rPr lang="de-DE" dirty="0"/>
              <a:t>Feature </a:t>
            </a:r>
            <a:r>
              <a:rPr lang="de-DE" dirty="0" err="1"/>
              <a:t>envy</a:t>
            </a:r>
            <a:r>
              <a:rPr lang="de-DE" dirty="0"/>
              <a:t> auflösen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0D5A59F-52B3-4CB0-AD5A-BABC7D1A0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F5AA-F47B-4768-9C65-B6E54D1C1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1690261"/>
            <a:ext cx="9840335" cy="5024575"/>
          </a:xfrm>
        </p:spPr>
        <p:txBody>
          <a:bodyPr/>
          <a:lstStyle/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diff --git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/CinemaDoorman.java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/CinemaDoorman.java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index d72318b..f4c68fc 100644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---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/CinemaDoorman.java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+++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/CinemaDoorman.java</a:t>
            </a:r>
          </a:p>
          <a:p>
            <a:pPr algn="l"/>
            <a:r>
              <a:rPr lang="en-US" sz="1000" dirty="0">
                <a:solidFill>
                  <a:srgbClr val="999999"/>
                </a:solidFill>
                <a:latin typeface="Consolas" panose="020B0609020204030204" pitchFamily="49" charset="0"/>
              </a:rPr>
              <a:t>@@ -16,7 +16,7 @@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isUserAllowedToVisitTheMovie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(User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Movie movie)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        if 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anton.canPay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movie.getEntryFeeMoney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    if 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anton.canPay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movie.entryFee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if 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anton.getAge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&gt;=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movie.getAgeRate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return true;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diff --git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/Movie.java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/Movie.java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index 612f307..5d0099b 100644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---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/Movie.java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+++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/Movie.java</a:t>
            </a:r>
          </a:p>
          <a:p>
            <a:pPr algn="l"/>
            <a:r>
              <a:rPr lang="en-US" sz="1000" dirty="0">
                <a:solidFill>
                  <a:srgbClr val="999999"/>
                </a:solidFill>
                <a:latin typeface="Consolas" panose="020B0609020204030204" pitchFamily="49" charset="0"/>
              </a:rPr>
              <a:t>@@ -13,7 +13,7 @@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return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minimumAge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    public Money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getEntryFeeMoney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public Money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entryFee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return new Money("12.00", "EUR");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108DC56-3949-4A7A-8EE7-483E4CD22F89}"/>
              </a:ext>
            </a:extLst>
          </p:cNvPr>
          <p:cNvSpPr txBox="1">
            <a:spLocks/>
          </p:cNvSpPr>
          <p:nvPr/>
        </p:nvSpPr>
        <p:spPr>
          <a:xfrm>
            <a:off x="8407400" y="1249432"/>
            <a:ext cx="3597909" cy="17523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/>
            <a:r>
              <a:rPr lang="de-DE" b="1" kern="0" dirty="0"/>
              <a:t>Code verbessern</a:t>
            </a:r>
          </a:p>
          <a:p>
            <a:pPr marL="342900" indent="-250825">
              <a:buFont typeface="Arial" panose="020B0604020202020204" pitchFamily="34" charset="0"/>
              <a:buChar char="•"/>
            </a:pPr>
            <a:r>
              <a:rPr lang="de-DE" kern="0" dirty="0"/>
              <a:t>Methodennamen im Code verbessern und nicht mehr verwendeten Code entfernen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B623143-6E2A-40F9-A386-469CA6043D4A}"/>
              </a:ext>
            </a:extLst>
          </p:cNvPr>
          <p:cNvSpPr/>
          <p:nvPr/>
        </p:nvSpPr>
        <p:spPr>
          <a:xfrm rot="16200000">
            <a:off x="-2432658" y="3671194"/>
            <a:ext cx="5619464" cy="7541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cap="all" dirty="0">
                <a:solidFill>
                  <a:schemeClr val="accent2"/>
                </a:solidFill>
                <a:latin typeface="Arial" pitchFamily="18"/>
                <a:cs typeface="Arial" pitchFamily="18"/>
              </a:rPr>
              <a:t>Solution Idea – step-by-step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7B90C4EA-A584-4E41-A0A9-A53B28E805C2}"/>
              </a:ext>
            </a:extLst>
          </p:cNvPr>
          <p:cNvSpPr txBox="1">
            <a:spLocks/>
          </p:cNvSpPr>
          <p:nvPr/>
        </p:nvSpPr>
        <p:spPr>
          <a:xfrm>
            <a:off x="8407401" y="4343905"/>
            <a:ext cx="3597909" cy="19488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Working on feature-envy: Rename method in Movie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Note: As the "other" fee method in Movie has been removed, we can rename the renaming method. Now, the condition in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CinemaDoorman.isUserAllowedToVisitTheMovie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sounds more natural.</a:t>
            </a:r>
          </a:p>
        </p:txBody>
      </p:sp>
    </p:spTree>
    <p:extLst>
      <p:ext uri="{BB962C8B-B14F-4D97-AF65-F5344CB8AC3E}">
        <p14:creationId xmlns:p14="http://schemas.microsoft.com/office/powerpoint/2010/main" val="18750392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A2288FD-DAE7-40A4-ABE3-9986522F636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A2288FD-DAE7-40A4-ABE3-9986522F63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89B0C756-43BC-4809-B4D5-F6AF071882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2A4547-EAF9-4102-A414-B2B6EBFD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1244774"/>
            <a:ext cx="10261600" cy="384721"/>
          </a:xfrm>
        </p:spPr>
        <p:txBody>
          <a:bodyPr/>
          <a:lstStyle/>
          <a:p>
            <a:pPr lvl="0"/>
            <a:r>
              <a:rPr lang="de-DE" dirty="0"/>
              <a:t>Feature </a:t>
            </a:r>
            <a:r>
              <a:rPr lang="de-DE" dirty="0" err="1"/>
              <a:t>envy</a:t>
            </a:r>
            <a:r>
              <a:rPr lang="de-DE" dirty="0"/>
              <a:t> auflösen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0D5A59F-52B3-4CB0-AD5A-BABC7D1A0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F5AA-F47B-4768-9C65-B6E54D1C1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1690261"/>
            <a:ext cx="9840335" cy="5024575"/>
          </a:xfrm>
        </p:spPr>
        <p:txBody>
          <a:bodyPr/>
          <a:lstStyle/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diff --git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/CinemaDoorman.java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/CinemaDoorman.java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index f4c68fc..b340d36 100644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---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/CinemaDoorman.java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+++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/CinemaDoorman.java</a:t>
            </a:r>
          </a:p>
          <a:p>
            <a:pPr algn="l"/>
            <a:r>
              <a:rPr lang="en-US" sz="1000" dirty="0">
                <a:solidFill>
                  <a:srgbClr val="999999"/>
                </a:solidFill>
                <a:latin typeface="Consolas" panose="020B0609020204030204" pitchFamily="49" charset="0"/>
              </a:rPr>
              <a:t>@@ -7,8 +7,7 @@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User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new User(18);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Movie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new Movie("Horror of the Code");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userIsAllowToVisitTheMovie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false;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userIsAllowToVisitTheMovie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isUserAllowedToVisitTheMovie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movie);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userIsAllowToVisitTheMovie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isUserAllowedToVisitTheMovie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movie);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if 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userIsAllowToVisitTheMovie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anton.getName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+ " visits " +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movie.getName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108DC56-3949-4A7A-8EE7-483E4CD22F89}"/>
              </a:ext>
            </a:extLst>
          </p:cNvPr>
          <p:cNvSpPr txBox="1">
            <a:spLocks/>
          </p:cNvSpPr>
          <p:nvPr/>
        </p:nvSpPr>
        <p:spPr>
          <a:xfrm>
            <a:off x="8407400" y="1249432"/>
            <a:ext cx="3597909" cy="17523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/>
            <a:r>
              <a:rPr lang="de-DE" b="1" kern="0" dirty="0"/>
              <a:t>Code verbessern</a:t>
            </a:r>
          </a:p>
          <a:p>
            <a:pPr marL="342900" indent="-250825">
              <a:buFont typeface="Arial" panose="020B0604020202020204" pitchFamily="34" charset="0"/>
              <a:buChar char="•"/>
            </a:pPr>
            <a:r>
              <a:rPr lang="de-DE" kern="0" dirty="0" err="1"/>
              <a:t>Refactoring</a:t>
            </a:r>
            <a:r>
              <a:rPr lang="de-DE" kern="0" dirty="0"/>
              <a:t>: eine explizite Variable bringt hier keine Übersichtlichkeit und keinen anderen Vorteil </a:t>
            </a:r>
            <a:r>
              <a:rPr lang="de-DE" kern="0" dirty="0">
                <a:sym typeface="Wingdings" panose="05000000000000000000" pitchFamily="2" charset="2"/>
              </a:rPr>
              <a:t> inline (Teil 1)</a:t>
            </a:r>
            <a:endParaRPr lang="de-DE" kern="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B623143-6E2A-40F9-A386-469CA6043D4A}"/>
              </a:ext>
            </a:extLst>
          </p:cNvPr>
          <p:cNvSpPr/>
          <p:nvPr/>
        </p:nvSpPr>
        <p:spPr>
          <a:xfrm rot="16200000">
            <a:off x="-2432658" y="3671194"/>
            <a:ext cx="5619464" cy="7541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cap="all" dirty="0">
                <a:solidFill>
                  <a:schemeClr val="accent2"/>
                </a:solidFill>
                <a:latin typeface="Arial" pitchFamily="18"/>
                <a:cs typeface="Arial" pitchFamily="18"/>
              </a:rPr>
              <a:t>Solution Idea – step-by-step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7B90C4EA-A584-4E41-A0A9-A53B28E805C2}"/>
              </a:ext>
            </a:extLst>
          </p:cNvPr>
          <p:cNvSpPr txBox="1">
            <a:spLocks/>
          </p:cNvSpPr>
          <p:nvPr/>
        </p:nvSpPr>
        <p:spPr>
          <a:xfrm>
            <a:off x="8407401" y="4343905"/>
            <a:ext cx="3597909" cy="19488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Working on feature-envy: Refactor - inline variable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9F09D0D1-5460-400A-B1B7-D62AAAA69556}"/>
              </a:ext>
            </a:extLst>
          </p:cNvPr>
          <p:cNvSpPr/>
          <p:nvPr/>
        </p:nvSpPr>
        <p:spPr>
          <a:xfrm>
            <a:off x="8793191" y="3409180"/>
            <a:ext cx="2826326" cy="548449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/>
                </a:solidFill>
              </a:rPr>
              <a:t>Erster Teil des </a:t>
            </a:r>
            <a:r>
              <a:rPr lang="de-DE" dirty="0" err="1">
                <a:solidFill>
                  <a:schemeClr val="tx2"/>
                </a:solidFill>
              </a:rPr>
              <a:t>Refactoring</a:t>
            </a:r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1541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A2288FD-DAE7-40A4-ABE3-9986522F636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A2288FD-DAE7-40A4-ABE3-9986522F63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89B0C756-43BC-4809-B4D5-F6AF071882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2A4547-EAF9-4102-A414-B2B6EBFD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1244774"/>
            <a:ext cx="10261600" cy="384721"/>
          </a:xfrm>
        </p:spPr>
        <p:txBody>
          <a:bodyPr/>
          <a:lstStyle/>
          <a:p>
            <a:pPr lvl="0"/>
            <a:r>
              <a:rPr lang="de-DE" dirty="0"/>
              <a:t>Feature </a:t>
            </a:r>
            <a:r>
              <a:rPr lang="de-DE" dirty="0" err="1"/>
              <a:t>envy</a:t>
            </a:r>
            <a:r>
              <a:rPr lang="de-DE" dirty="0"/>
              <a:t> auflösen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0D5A59F-52B3-4CB0-AD5A-BABC7D1A0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F5AA-F47B-4768-9C65-B6E54D1C1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1690261"/>
            <a:ext cx="9840335" cy="5024575"/>
          </a:xfrm>
        </p:spPr>
        <p:txBody>
          <a:bodyPr/>
          <a:lstStyle/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diff --git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/CinemaDoorman.java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/CinemaDoorman.java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index b340d36..13394cf 100644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---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/CinemaDoorman.java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+++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/CinemaDoorman.java</a:t>
            </a:r>
          </a:p>
          <a:p>
            <a:pPr algn="l"/>
            <a:r>
              <a:rPr lang="en-US" sz="1000" dirty="0">
                <a:solidFill>
                  <a:srgbClr val="999999"/>
                </a:solidFill>
                <a:latin typeface="Consolas" panose="020B0609020204030204" pitchFamily="49" charset="0"/>
              </a:rPr>
              <a:t>@@ -7,9 +7,7 @@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User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new User(18);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Movie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new Movie("Horror of the Code");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userIsAllowToVisitTheMovie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isUserAllowedToVisitTheMovie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movie);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        if 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userIsAllowToVisitTheMovie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    if 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isUserAllowedToVisitTheMovie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movie))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anton.getName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+ " visits " +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movie.getName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108DC56-3949-4A7A-8EE7-483E4CD22F89}"/>
              </a:ext>
            </a:extLst>
          </p:cNvPr>
          <p:cNvSpPr txBox="1">
            <a:spLocks/>
          </p:cNvSpPr>
          <p:nvPr/>
        </p:nvSpPr>
        <p:spPr>
          <a:xfrm>
            <a:off x="8407400" y="1249432"/>
            <a:ext cx="3597909" cy="17523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/>
            <a:r>
              <a:rPr lang="de-DE" b="1" kern="0" dirty="0"/>
              <a:t>Code verbessern</a:t>
            </a:r>
          </a:p>
          <a:p>
            <a:pPr marL="342900" indent="-250825">
              <a:buFont typeface="Arial" panose="020B0604020202020204" pitchFamily="34" charset="0"/>
              <a:buChar char="•"/>
            </a:pPr>
            <a:r>
              <a:rPr lang="de-DE" kern="0" dirty="0" err="1"/>
              <a:t>Refactoring</a:t>
            </a:r>
            <a:r>
              <a:rPr lang="de-DE" kern="0" dirty="0"/>
              <a:t>: eine explizite Variable bringt hier keine Übersichtlichkeit und keinen anderen Vorteil </a:t>
            </a:r>
            <a:r>
              <a:rPr lang="de-DE" kern="0" dirty="0">
                <a:sym typeface="Wingdings" panose="05000000000000000000" pitchFamily="2" charset="2"/>
              </a:rPr>
              <a:t> inline (Teil 2)</a:t>
            </a:r>
            <a:endParaRPr lang="de-DE" kern="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B623143-6E2A-40F9-A386-469CA6043D4A}"/>
              </a:ext>
            </a:extLst>
          </p:cNvPr>
          <p:cNvSpPr/>
          <p:nvPr/>
        </p:nvSpPr>
        <p:spPr>
          <a:xfrm rot="16200000">
            <a:off x="-2432658" y="3671194"/>
            <a:ext cx="5619464" cy="7541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cap="all" dirty="0">
                <a:solidFill>
                  <a:schemeClr val="accent2"/>
                </a:solidFill>
                <a:latin typeface="Arial" pitchFamily="18"/>
                <a:cs typeface="Arial" pitchFamily="18"/>
              </a:rPr>
              <a:t>Solution Idea – step-by-step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7B90C4EA-A584-4E41-A0A9-A53B28E805C2}"/>
              </a:ext>
            </a:extLst>
          </p:cNvPr>
          <p:cNvSpPr txBox="1">
            <a:spLocks/>
          </p:cNvSpPr>
          <p:nvPr/>
        </p:nvSpPr>
        <p:spPr>
          <a:xfrm>
            <a:off x="8407401" y="4343905"/>
            <a:ext cx="3597909" cy="19488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Working on feature-envy: Refactor - inline variable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365983A-637E-48CF-8762-C32949A70186}"/>
              </a:ext>
            </a:extLst>
          </p:cNvPr>
          <p:cNvSpPr/>
          <p:nvPr/>
        </p:nvSpPr>
        <p:spPr>
          <a:xfrm>
            <a:off x="8793191" y="3409180"/>
            <a:ext cx="2826326" cy="548449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/>
                </a:solidFill>
              </a:rPr>
              <a:t>Zweiter Teil des </a:t>
            </a:r>
            <a:r>
              <a:rPr lang="de-DE" dirty="0" err="1">
                <a:solidFill>
                  <a:schemeClr val="tx2"/>
                </a:solidFill>
              </a:rPr>
              <a:t>Refactoring</a:t>
            </a:r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733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A2288FD-DAE7-40A4-ABE3-9986522F636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A2288FD-DAE7-40A4-ABE3-9986522F63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89B0C756-43BC-4809-B4D5-F6AF071882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2A4547-EAF9-4102-A414-B2B6EBFD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1244774"/>
            <a:ext cx="10261600" cy="384721"/>
          </a:xfrm>
        </p:spPr>
        <p:txBody>
          <a:bodyPr/>
          <a:lstStyle/>
          <a:p>
            <a:pPr lvl="0"/>
            <a:r>
              <a:rPr lang="de-DE" dirty="0"/>
              <a:t>Feature </a:t>
            </a:r>
            <a:r>
              <a:rPr lang="de-DE" dirty="0" err="1"/>
              <a:t>envy</a:t>
            </a:r>
            <a:r>
              <a:rPr lang="de-DE" dirty="0"/>
              <a:t> auflösen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0D5A59F-52B3-4CB0-AD5A-BABC7D1A0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F5AA-F47B-4768-9C65-B6E54D1C1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1690261"/>
            <a:ext cx="9840335" cy="5024575"/>
          </a:xfrm>
        </p:spPr>
        <p:txBody>
          <a:bodyPr/>
          <a:lstStyle/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diff --git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/Money.java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/Money.java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index d95ea60..2ee7bb8 100644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---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/Money.java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+++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/Money.java</a:t>
            </a:r>
          </a:p>
          <a:p>
            <a:pPr algn="l"/>
            <a:r>
              <a:rPr lang="en-US" sz="1000" dirty="0">
                <a:solidFill>
                  <a:srgbClr val="999999"/>
                </a:solidFill>
                <a:latin typeface="Consolas" panose="020B0609020204030204" pitchFamily="49" charset="0"/>
              </a:rPr>
              <a:t>@@ -23,4 +23,8 @@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// here: since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is already immutable, returning plainly is okay.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return value;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public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isGreaterOrEqual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(Money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otherMoney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    return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value.compareTo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otherMoney.value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&gt;= 0;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algn="l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diff --git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/Wallet.java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/Wallet.java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index f16ec27..2e8ead8 100644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---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/Wallet.java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+++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/Wallet.java</a:t>
            </a:r>
          </a:p>
          <a:p>
            <a:pPr algn="l"/>
            <a:r>
              <a:rPr lang="en-US" sz="1000" dirty="0">
                <a:solidFill>
                  <a:srgbClr val="999999"/>
                </a:solidFill>
                <a:latin typeface="Consolas" panose="020B0609020204030204" pitchFamily="49" charset="0"/>
              </a:rPr>
              <a:t>@@ -11,7 +11,6 @@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public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contains(Money price)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        return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value.getValue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                    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compareTo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price.getValue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 &gt;= 0;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        return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value.isGreaterOrEqual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(price);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algn="l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108DC56-3949-4A7A-8EE7-483E4CD22F89}"/>
              </a:ext>
            </a:extLst>
          </p:cNvPr>
          <p:cNvSpPr txBox="1">
            <a:spLocks/>
          </p:cNvSpPr>
          <p:nvPr/>
        </p:nvSpPr>
        <p:spPr>
          <a:xfrm>
            <a:off x="8407400" y="1249432"/>
            <a:ext cx="3597909" cy="17523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/>
            <a:r>
              <a:rPr lang="de-DE" b="1" kern="0" dirty="0"/>
              <a:t>Code verbessern</a:t>
            </a:r>
          </a:p>
          <a:p>
            <a:pPr marL="342900" indent="-250825">
              <a:buFont typeface="Arial" panose="020B0604020202020204" pitchFamily="34" charset="0"/>
              <a:buChar char="•"/>
            </a:pPr>
            <a:r>
              <a:rPr lang="de-DE" kern="0" dirty="0"/>
              <a:t>Die Klasse Money verbessern, damit wird den Code im nächsten Schritt verbessern können</a:t>
            </a:r>
          </a:p>
          <a:p>
            <a:pPr marL="342900" indent="-250825">
              <a:buFont typeface="Arial" panose="020B0604020202020204" pitchFamily="34" charset="0"/>
              <a:buChar char="•"/>
            </a:pPr>
            <a:r>
              <a:rPr lang="de-DE" kern="0" dirty="0"/>
              <a:t>Vermeidung von feature-</a:t>
            </a:r>
            <a:r>
              <a:rPr lang="de-DE" kern="0" dirty="0" err="1"/>
              <a:t>envy</a:t>
            </a:r>
            <a:endParaRPr lang="de-DE" kern="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B623143-6E2A-40F9-A386-469CA6043D4A}"/>
              </a:ext>
            </a:extLst>
          </p:cNvPr>
          <p:cNvSpPr/>
          <p:nvPr/>
        </p:nvSpPr>
        <p:spPr>
          <a:xfrm rot="16200000">
            <a:off x="-2432658" y="3671194"/>
            <a:ext cx="5619464" cy="7541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cap="all" dirty="0">
                <a:solidFill>
                  <a:schemeClr val="accent2"/>
                </a:solidFill>
                <a:latin typeface="Arial" pitchFamily="18"/>
                <a:cs typeface="Arial" pitchFamily="18"/>
              </a:rPr>
              <a:t>Solution Idea – step-by-step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7B90C4EA-A584-4E41-A0A9-A53B28E805C2}"/>
              </a:ext>
            </a:extLst>
          </p:cNvPr>
          <p:cNvSpPr txBox="1">
            <a:spLocks/>
          </p:cNvSpPr>
          <p:nvPr/>
        </p:nvSpPr>
        <p:spPr>
          <a:xfrm>
            <a:off x="8407401" y="4343904"/>
            <a:ext cx="3597909" cy="21122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Working on feature-envy: Remove feature-envies from Wallet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Adding a comparing function to Money solves the feature-envy-problem in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Wallet.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To validate: the concept of money supports comparability of more or less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money by nature, therefore the introduction of this function is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justified.</a:t>
            </a:r>
          </a:p>
        </p:txBody>
      </p:sp>
    </p:spTree>
    <p:extLst>
      <p:ext uri="{BB962C8B-B14F-4D97-AF65-F5344CB8AC3E}">
        <p14:creationId xmlns:p14="http://schemas.microsoft.com/office/powerpoint/2010/main" val="33482520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A2288FD-DAE7-40A4-ABE3-9986522F636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A2288FD-DAE7-40A4-ABE3-9986522F63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89B0C756-43BC-4809-B4D5-F6AF071882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2A4547-EAF9-4102-A414-B2B6EBFD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1244774"/>
            <a:ext cx="10261600" cy="384721"/>
          </a:xfrm>
        </p:spPr>
        <p:txBody>
          <a:bodyPr/>
          <a:lstStyle/>
          <a:p>
            <a:pPr lvl="0"/>
            <a:r>
              <a:rPr lang="de-DE" dirty="0"/>
              <a:t>Feature </a:t>
            </a:r>
            <a:r>
              <a:rPr lang="de-DE" dirty="0" err="1"/>
              <a:t>envy</a:t>
            </a:r>
            <a:r>
              <a:rPr lang="de-DE" dirty="0"/>
              <a:t> auflösen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0D5A59F-52B3-4CB0-AD5A-BABC7D1A0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F5AA-F47B-4768-9C65-B6E54D1C1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1690261"/>
            <a:ext cx="9840335" cy="5024575"/>
          </a:xfrm>
        </p:spPr>
        <p:txBody>
          <a:bodyPr/>
          <a:lstStyle/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diff --git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/Money.java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/Money.java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index 2ee7bb8..a3d19e3 100644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---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/Money.java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+++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/Money.java</a:t>
            </a:r>
          </a:p>
          <a:p>
            <a:pPr algn="l"/>
            <a:r>
              <a:rPr lang="en-US" sz="1000" dirty="0">
                <a:solidFill>
                  <a:srgbClr val="999999"/>
                </a:solidFill>
                <a:latin typeface="Consolas" panose="020B0609020204030204" pitchFamily="49" charset="0"/>
              </a:rPr>
              <a:t>@@ -18,12 +18,6 @@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this.currency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money.currency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    public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        // for immutable classes: rule construct a copy of a value before returning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        // here: since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is already immutable, returning plainly is okay.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        return value;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public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isGreaterOrEqual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(Money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otherMoney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return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value.compareTo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otherMoney.value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&gt;= 0;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108DC56-3949-4A7A-8EE7-483E4CD22F89}"/>
              </a:ext>
            </a:extLst>
          </p:cNvPr>
          <p:cNvSpPr txBox="1">
            <a:spLocks/>
          </p:cNvSpPr>
          <p:nvPr/>
        </p:nvSpPr>
        <p:spPr>
          <a:xfrm>
            <a:off x="8407400" y="1249432"/>
            <a:ext cx="3597909" cy="17523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/>
            <a:r>
              <a:rPr lang="de-DE" b="1" kern="0" dirty="0"/>
              <a:t>Code verbessern</a:t>
            </a:r>
          </a:p>
          <a:p>
            <a:pPr marL="342900" indent="-250825">
              <a:buFont typeface="Arial" panose="020B0604020202020204" pitchFamily="34" charset="0"/>
              <a:buChar char="•"/>
            </a:pPr>
            <a:r>
              <a:rPr lang="de-DE" kern="0" dirty="0"/>
              <a:t>Nicht mehr verwendete Methode entfernen</a:t>
            </a:r>
          </a:p>
          <a:p>
            <a:pPr marL="342900" indent="-250825">
              <a:buFont typeface="Arial" panose="020B0604020202020204" pitchFamily="34" charset="0"/>
              <a:buChar char="•"/>
            </a:pPr>
            <a:r>
              <a:rPr lang="de-DE" kern="0" dirty="0"/>
              <a:t>Damit werden zukünftigen feature-</a:t>
            </a:r>
            <a:r>
              <a:rPr lang="de-DE" kern="0" dirty="0" err="1"/>
              <a:t>envy</a:t>
            </a:r>
            <a:r>
              <a:rPr lang="de-DE" kern="0" dirty="0"/>
              <a:t> Situationen vorgebeugt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B623143-6E2A-40F9-A386-469CA6043D4A}"/>
              </a:ext>
            </a:extLst>
          </p:cNvPr>
          <p:cNvSpPr/>
          <p:nvPr/>
        </p:nvSpPr>
        <p:spPr>
          <a:xfrm rot="16200000">
            <a:off x="-2432658" y="3671194"/>
            <a:ext cx="5619464" cy="7541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cap="all" dirty="0">
                <a:solidFill>
                  <a:schemeClr val="accent2"/>
                </a:solidFill>
                <a:latin typeface="Arial" pitchFamily="18"/>
                <a:cs typeface="Arial" pitchFamily="18"/>
              </a:rPr>
              <a:t>Solution Idea – step-by-step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7B90C4EA-A584-4E41-A0A9-A53B28E805C2}"/>
              </a:ext>
            </a:extLst>
          </p:cNvPr>
          <p:cNvSpPr txBox="1">
            <a:spLocks/>
          </p:cNvSpPr>
          <p:nvPr/>
        </p:nvSpPr>
        <p:spPr>
          <a:xfrm>
            <a:off x="8407401" y="4343904"/>
            <a:ext cx="3597909" cy="21122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Working on feature-envy: Remove unused method from Money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By removal of this method, we effectively prevent future (accidental)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feature-envy situations.</a:t>
            </a:r>
          </a:p>
        </p:txBody>
      </p:sp>
    </p:spTree>
    <p:extLst>
      <p:ext uri="{BB962C8B-B14F-4D97-AF65-F5344CB8AC3E}">
        <p14:creationId xmlns:p14="http://schemas.microsoft.com/office/powerpoint/2010/main" val="24693085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A2288FD-DAE7-40A4-ABE3-9986522F636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A2288FD-DAE7-40A4-ABE3-9986522F63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89B0C756-43BC-4809-B4D5-F6AF071882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2A4547-EAF9-4102-A414-B2B6EBFD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1244774"/>
            <a:ext cx="10261600" cy="384721"/>
          </a:xfrm>
        </p:spPr>
        <p:txBody>
          <a:bodyPr/>
          <a:lstStyle/>
          <a:p>
            <a:pPr lvl="0"/>
            <a:r>
              <a:rPr lang="de-DE" dirty="0"/>
              <a:t>Feature </a:t>
            </a:r>
            <a:r>
              <a:rPr lang="de-DE" dirty="0" err="1"/>
              <a:t>envy</a:t>
            </a:r>
            <a:r>
              <a:rPr lang="de-DE" dirty="0"/>
              <a:t> auflösen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0D5A59F-52B3-4CB0-AD5A-BABC7D1A0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F5AA-F47B-4768-9C65-B6E54D1C1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1690261"/>
            <a:ext cx="9840335" cy="5024575"/>
          </a:xfrm>
        </p:spPr>
        <p:txBody>
          <a:bodyPr/>
          <a:lstStyle/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diff --git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/User.java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/User.java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index 0667b0d..780a618 100644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--- a/feature-envy/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/User.java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+++ b/feature-envy/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/main/java/de/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codingakademie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featureenvy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/User.java</a:t>
            </a:r>
          </a:p>
          <a:p>
            <a:pPr algn="l"/>
            <a:r>
              <a:rPr lang="en-US" sz="1000" dirty="0">
                <a:solidFill>
                  <a:srgbClr val="999999"/>
                </a:solidFill>
                <a:latin typeface="Consolas" panose="020B0609020204030204" pitchFamily="49" charset="0"/>
              </a:rPr>
              <a:t>@@ -17,10 +17,6 @@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return age;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    public Wallet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getWallet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        return wallet;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    }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public String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return "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anton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";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algn="l"/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108DC56-3949-4A7A-8EE7-483E4CD22F89}"/>
              </a:ext>
            </a:extLst>
          </p:cNvPr>
          <p:cNvSpPr txBox="1">
            <a:spLocks/>
          </p:cNvSpPr>
          <p:nvPr/>
        </p:nvSpPr>
        <p:spPr>
          <a:xfrm>
            <a:off x="8407400" y="1249432"/>
            <a:ext cx="3597909" cy="17523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/>
            <a:r>
              <a:rPr lang="de-DE" b="1" kern="0" dirty="0"/>
              <a:t>Code verbessern</a:t>
            </a:r>
          </a:p>
          <a:p>
            <a:pPr marL="342900" indent="-250825">
              <a:buFont typeface="Arial" panose="020B0604020202020204" pitchFamily="34" charset="0"/>
              <a:buChar char="•"/>
            </a:pPr>
            <a:r>
              <a:rPr lang="de-DE" kern="0" dirty="0"/>
              <a:t>Nicht mehr verwendete Methode entfernen</a:t>
            </a:r>
          </a:p>
          <a:p>
            <a:pPr marL="342900" indent="-250825">
              <a:buFont typeface="Arial" panose="020B0604020202020204" pitchFamily="34" charset="0"/>
              <a:buChar char="•"/>
            </a:pPr>
            <a:r>
              <a:rPr lang="de-DE" kern="0" dirty="0"/>
              <a:t>Damit werden zukünftigen feature-</a:t>
            </a:r>
            <a:r>
              <a:rPr lang="de-DE" kern="0" dirty="0" err="1"/>
              <a:t>envy</a:t>
            </a:r>
            <a:r>
              <a:rPr lang="de-DE" kern="0" dirty="0"/>
              <a:t> Situationen vorgebeugt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B623143-6E2A-40F9-A386-469CA6043D4A}"/>
              </a:ext>
            </a:extLst>
          </p:cNvPr>
          <p:cNvSpPr/>
          <p:nvPr/>
        </p:nvSpPr>
        <p:spPr>
          <a:xfrm rot="16200000">
            <a:off x="-2432658" y="3671194"/>
            <a:ext cx="5619464" cy="7541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cap="all" dirty="0">
                <a:solidFill>
                  <a:schemeClr val="accent2"/>
                </a:solidFill>
                <a:latin typeface="Arial" pitchFamily="18"/>
                <a:cs typeface="Arial" pitchFamily="18"/>
              </a:rPr>
              <a:t>Solution Idea – step-by-step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7B90C4EA-A584-4E41-A0A9-A53B28E805C2}"/>
              </a:ext>
            </a:extLst>
          </p:cNvPr>
          <p:cNvSpPr txBox="1">
            <a:spLocks/>
          </p:cNvSpPr>
          <p:nvPr/>
        </p:nvSpPr>
        <p:spPr>
          <a:xfrm>
            <a:off x="8407401" y="4343904"/>
            <a:ext cx="3597909" cy="21122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Working on feature-envy: Remove unused method from User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Reducing the risk of future feature-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envyness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towards User.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CE40A14-F9FB-4302-BC81-8FA6ACF9CF49}"/>
              </a:ext>
            </a:extLst>
          </p:cNvPr>
          <p:cNvSpPr/>
          <p:nvPr/>
        </p:nvSpPr>
        <p:spPr>
          <a:xfrm>
            <a:off x="1320800" y="5310910"/>
            <a:ext cx="6400972" cy="1145204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2"/>
                </a:solidFill>
              </a:rPr>
              <a:t>Letzter Commit dieses </a:t>
            </a:r>
            <a:r>
              <a:rPr lang="de-DE" dirty="0" err="1">
                <a:solidFill>
                  <a:schemeClr val="tx2"/>
                </a:solidFill>
              </a:rPr>
              <a:t>Refactorings</a:t>
            </a:r>
            <a:endParaRPr lang="de-DE" dirty="0">
              <a:solidFill>
                <a:schemeClr val="tx2"/>
              </a:solidFill>
            </a:endParaRPr>
          </a:p>
          <a:p>
            <a:r>
              <a:rPr lang="de-DE" dirty="0">
                <a:solidFill>
                  <a:schemeClr val="tx2"/>
                </a:solidFill>
              </a:rPr>
              <a:t>Dieses </a:t>
            </a:r>
            <a:r>
              <a:rPr lang="de-DE" dirty="0" err="1">
                <a:solidFill>
                  <a:schemeClr val="tx2"/>
                </a:solidFill>
              </a:rPr>
              <a:t>Refactoring</a:t>
            </a:r>
            <a:r>
              <a:rPr lang="de-DE" dirty="0">
                <a:solidFill>
                  <a:schemeClr val="tx2"/>
                </a:solidFill>
              </a:rPr>
              <a:t> hat sich über 21 </a:t>
            </a:r>
            <a:r>
              <a:rPr lang="de-DE" dirty="0" err="1">
                <a:solidFill>
                  <a:schemeClr val="tx2"/>
                </a:solidFill>
              </a:rPr>
              <a:t>Commits</a:t>
            </a:r>
            <a:r>
              <a:rPr lang="de-DE" dirty="0">
                <a:solidFill>
                  <a:schemeClr val="tx2"/>
                </a:solidFill>
              </a:rPr>
              <a:t> erstreckt</a:t>
            </a:r>
          </a:p>
        </p:txBody>
      </p:sp>
    </p:spTree>
    <p:extLst>
      <p:ext uri="{BB962C8B-B14F-4D97-AF65-F5344CB8AC3E}">
        <p14:creationId xmlns:p14="http://schemas.microsoft.com/office/powerpoint/2010/main" val="2786111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78CD36E-B94E-4C4C-A5D2-38088A0DA2E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384" imgH="385" progId="TCLayout.ActiveDocument.1">
                  <p:embed/>
                </p:oleObj>
              </mc:Choice>
              <mc:Fallback>
                <p:oleObj name="think-cell Folie" r:id="rId5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78CD36E-B94E-4C4C-A5D2-38088A0DA2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6777B834-B199-45AA-8FDB-9784154975C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DAFC42D-FC8C-4652-B9E7-39B0DC2253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4B435463-7AA7-41E3-9CA5-94F57730C8F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23963"/>
            <a:ext cx="12193588" cy="5634037"/>
          </a:xfrm>
          <a:solidFill>
            <a:schemeClr val="accent2">
              <a:alpha val="32000"/>
            </a:schemeClr>
          </a:solidFill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D4443B3-F49D-4FC5-B4F8-73367DBBD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2555309"/>
            <a:ext cx="8602662" cy="2708434"/>
          </a:xfrm>
        </p:spPr>
        <p:txBody>
          <a:bodyPr/>
          <a:lstStyle/>
          <a:p>
            <a:pPr lvl="0"/>
            <a:r>
              <a:rPr lang="de-DE" sz="88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Coverage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AE613AA-ED01-4C6B-8C8C-8F73A839870C}"/>
              </a:ext>
            </a:extLst>
          </p:cNvPr>
          <p:cNvSpPr txBox="1"/>
          <p:nvPr/>
        </p:nvSpPr>
        <p:spPr>
          <a:xfrm>
            <a:off x="8377381" y="6574139"/>
            <a:ext cx="3731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</a:rPr>
              <a:t>Photo by </a:t>
            </a:r>
            <a:r>
              <a:rPr lang="en-US" sz="800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Ariel</a:t>
            </a:r>
            <a:r>
              <a:rPr lang="en-US" sz="800" dirty="0">
                <a:solidFill>
                  <a:schemeClr val="bg1"/>
                </a:solidFill>
              </a:rPr>
              <a:t> on </a:t>
            </a:r>
            <a:r>
              <a:rPr lang="en-US" sz="800" dirty="0" err="1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38343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DF570045-A0B3-4B9C-8D19-43B4775316C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DF570045-A0B3-4B9C-8D19-43B4775316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0AC08EEC-5A7C-4756-9795-B8558E5E6C4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0511200-ED93-4467-8382-097BC91280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47738" y="1946734"/>
            <a:ext cx="10261600" cy="384721"/>
          </a:xfrm>
        </p:spPr>
        <p:txBody>
          <a:bodyPr/>
          <a:lstStyle/>
          <a:p>
            <a:r>
              <a:rPr lang="de-DE" dirty="0">
                <a:solidFill>
                  <a:schemeClr val="accent6"/>
                </a:solidFill>
              </a:rPr>
              <a:t>Was ist Code Coverage?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A80B8F0-9D58-40ED-9AD4-12D2371179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9146588-1CDC-452E-AE71-D5F8138A6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de-DE" dirty="0"/>
              <a:t>Eine Code Coverage Analyse/Darstellung zeigt, welcher Code zur Ausführung kommt.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Welcher Code wurde überhaupt nicht ausgeführt?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Welcher wurde sehr häufig ausgeführt?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Mit Hilfe von Code Coverage ist es möglich </a:t>
            </a:r>
            <a:r>
              <a:rPr lang="de-DE" b="1" dirty="0">
                <a:solidFill>
                  <a:schemeClr val="accent6"/>
                </a:solidFill>
              </a:rPr>
              <a:t>Aufwände</a:t>
            </a:r>
            <a:r>
              <a:rPr lang="de-DE" dirty="0"/>
              <a:t> für das Erstellen von Unittest </a:t>
            </a:r>
            <a:r>
              <a:rPr lang="de-DE" b="1" dirty="0">
                <a:solidFill>
                  <a:schemeClr val="accent6"/>
                </a:solidFill>
              </a:rPr>
              <a:t>zu lenken</a:t>
            </a:r>
            <a:r>
              <a:rPr lang="de-DE" dirty="0"/>
              <a:t>.</a:t>
            </a:r>
          </a:p>
          <a:p>
            <a:pPr lvl="0"/>
            <a:r>
              <a:rPr lang="de-DE" dirty="0"/>
              <a:t>Mit Hilfe von Code Coverage ist es möglich </a:t>
            </a:r>
            <a:r>
              <a:rPr lang="de-DE" b="1" dirty="0">
                <a:solidFill>
                  <a:schemeClr val="accent6"/>
                </a:solidFill>
              </a:rPr>
              <a:t>gezielt</a:t>
            </a:r>
            <a:r>
              <a:rPr lang="de-DE" dirty="0"/>
              <a:t> </a:t>
            </a:r>
            <a:r>
              <a:rPr lang="de-DE" dirty="0" err="1"/>
              <a:t>refactoring</a:t>
            </a:r>
            <a:r>
              <a:rPr lang="de-DE" dirty="0"/>
              <a:t> </a:t>
            </a:r>
            <a:r>
              <a:rPr lang="de-DE" b="1" dirty="0">
                <a:solidFill>
                  <a:schemeClr val="accent6"/>
                </a:solidFill>
              </a:rPr>
              <a:t>zu planen und durchzuführen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83848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A2288FD-DAE7-40A4-ABE3-9986522F636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A2288FD-DAE7-40A4-ABE3-9986522F63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89B0C756-43BC-4809-B4D5-F6AF071882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2A4547-EAF9-4102-A414-B2B6EBFD7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Einfache Code Coverage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0D5A59F-52B3-4CB0-AD5A-BABC7D1A0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F5AA-F47B-4768-9C65-B6E54D1C1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2558473"/>
            <a:ext cx="10261600" cy="3570865"/>
          </a:xfrm>
        </p:spPr>
        <p:txBody>
          <a:bodyPr/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Simple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doMagic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100)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9;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3 +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 5;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108DC56-3949-4A7A-8EE7-483E4CD22F89}"/>
              </a:ext>
            </a:extLst>
          </p:cNvPr>
          <p:cNvSpPr txBox="1">
            <a:spLocks/>
          </p:cNvSpPr>
          <p:nvPr/>
        </p:nvSpPr>
        <p:spPr>
          <a:xfrm>
            <a:off x="6723121" y="2876355"/>
            <a:ext cx="5149056" cy="3095625"/>
          </a:xfrm>
          <a:prstGeom prst="rect">
            <a:avLst/>
          </a:prstGeom>
          <a:noFill/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kern="0" dirty="0"/>
              <a:t>Welche </a:t>
            </a:r>
            <a:r>
              <a:rPr lang="de-DE" kern="0" dirty="0" err="1"/>
              <a:t>branches</a:t>
            </a:r>
            <a:r>
              <a:rPr lang="de-DE" kern="0" dirty="0"/>
              <a:t> gibt 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kern="0" dirty="0"/>
              <a:t>Diesen Code in die IDE abtippen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kern="0" dirty="0"/>
              <a:t>Den Code zur Ausführung bringen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kern="0" dirty="0"/>
              <a:t>Code Coverage Tool (ggf. in der IDE) aktivieren und die </a:t>
            </a:r>
            <a:r>
              <a:rPr lang="de-DE" kern="0" dirty="0" err="1"/>
              <a:t>branches</a:t>
            </a:r>
            <a:r>
              <a:rPr lang="de-DE" kern="0" dirty="0"/>
              <a:t> anschauen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kern="0" dirty="0"/>
              <a:t>Mehrere Unittest schreiben, welche alle </a:t>
            </a:r>
            <a:r>
              <a:rPr lang="de-DE" kern="0" dirty="0" err="1"/>
              <a:t>branches</a:t>
            </a:r>
            <a:r>
              <a:rPr lang="de-DE" kern="0" dirty="0"/>
              <a:t> abgedeckt sind</a:t>
            </a:r>
          </a:p>
        </p:txBody>
      </p:sp>
    </p:spTree>
    <p:extLst>
      <p:ext uri="{BB962C8B-B14F-4D97-AF65-F5344CB8AC3E}">
        <p14:creationId xmlns:p14="http://schemas.microsoft.com/office/powerpoint/2010/main" val="293707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DF570045-A0B3-4B9C-8D19-43B4775316C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DF570045-A0B3-4B9C-8D19-43B4775316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0AC08EEC-5A7C-4756-9795-B8558E5E6C4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0511200-ED93-4467-8382-097BC91280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47738" y="1946734"/>
            <a:ext cx="10261600" cy="384721"/>
          </a:xfrm>
        </p:spPr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Sicherheitsnetz in komplexen </a:t>
            </a:r>
            <a:r>
              <a:rPr lang="de-DE" dirty="0" err="1">
                <a:solidFill>
                  <a:schemeClr val="bg2"/>
                </a:solidFill>
              </a:rPr>
              <a:t>legacy</a:t>
            </a:r>
            <a:r>
              <a:rPr lang="de-DE" dirty="0">
                <a:solidFill>
                  <a:schemeClr val="bg2"/>
                </a:solidFill>
              </a:rPr>
              <a:t> </a:t>
            </a:r>
            <a:r>
              <a:rPr lang="de-DE" dirty="0" err="1">
                <a:solidFill>
                  <a:schemeClr val="bg2"/>
                </a:solidFill>
              </a:rPr>
              <a:t>systemen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A80B8F0-9D58-40ED-9AD4-12D2371179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9146588-1CDC-452E-AE71-D5F8138A6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de-DE" dirty="0"/>
              <a:t>Legacy System kennzeichnen sich häufig durch fehlende oder zu wenig Tests aus.</a:t>
            </a:r>
          </a:p>
          <a:p>
            <a:pPr lvl="0"/>
            <a:r>
              <a:rPr lang="de-DE" dirty="0"/>
              <a:t>Gleichzeitig eine hohe Komplexität.</a:t>
            </a:r>
          </a:p>
          <a:p>
            <a:pPr lvl="0"/>
            <a:r>
              <a:rPr lang="de-DE" dirty="0"/>
              <a:t>Gleichzeitig ein komplexes Softwaredesign, welches das Erstellen von Tests nicht begünstigt.</a:t>
            </a:r>
          </a:p>
          <a:p>
            <a:pPr lvl="0"/>
            <a:endParaRPr lang="de-DE" dirty="0"/>
          </a:p>
          <a:p>
            <a:pPr lvl="0"/>
            <a:r>
              <a:rPr lang="de-DE" b="1" dirty="0"/>
              <a:t>Der </a:t>
            </a:r>
            <a:r>
              <a:rPr lang="de-DE" b="1" dirty="0">
                <a:solidFill>
                  <a:schemeClr val="accent6"/>
                </a:solidFill>
              </a:rPr>
              <a:t>Golden Master</a:t>
            </a:r>
            <a:r>
              <a:rPr lang="de-DE" b="1" dirty="0"/>
              <a:t> Ansatz bietet eine Möglichkeit ein Sicherheitsnetz einzuziehen.</a:t>
            </a:r>
          </a:p>
        </p:txBody>
      </p:sp>
    </p:spTree>
    <p:extLst>
      <p:ext uri="{BB962C8B-B14F-4D97-AF65-F5344CB8AC3E}">
        <p14:creationId xmlns:p14="http://schemas.microsoft.com/office/powerpoint/2010/main" val="17183485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A2288FD-DAE7-40A4-ABE3-9986522F636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A2288FD-DAE7-40A4-ABE3-9986522F63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89B0C756-43BC-4809-B4D5-F6AF071882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2A4547-EAF9-4102-A414-B2B6EBFD7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Schreibe einen Unittest mithilfe von Code Coverage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0D5A59F-52B3-4CB0-AD5A-BABC7D1A0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F5AA-F47B-4768-9C65-B6E54D1C1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2558473"/>
            <a:ext cx="10261600" cy="3570865"/>
          </a:xfrm>
        </p:spPr>
        <p:txBody>
          <a:bodyPr/>
          <a:lstStyle/>
          <a:p>
            <a:pPr algn="l"/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TripService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050" dirty="0">
              <a:latin typeface="Consolas" panose="020B0609020204030204" pitchFamily="49" charset="0"/>
            </a:endParaRPr>
          </a:p>
          <a:p>
            <a:pPr algn="l"/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List&lt;Trip&gt; 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getTripsByUser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(User </a:t>
            </a:r>
            <a:r>
              <a:rPr lang="en-US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UserNotLoggedInException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List&lt;Trip&gt;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tripList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&lt;Trip&gt;();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User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loggedUser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UserSession.</a:t>
            </a:r>
            <a:r>
              <a:rPr lang="en-US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050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getLoggedUser</a:t>
            </a:r>
            <a:r>
              <a:rPr lang="en-US" sz="105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05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isFriend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loggedUser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endParaRPr lang="en-US" sz="105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4E59DBC7-CF9D-4F1E-BCB4-A9969D616245}"/>
              </a:ext>
            </a:extLst>
          </p:cNvPr>
          <p:cNvSpPr/>
          <p:nvPr/>
        </p:nvSpPr>
        <p:spPr>
          <a:xfrm>
            <a:off x="8644254" y="1287744"/>
            <a:ext cx="3447474" cy="50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excercise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/trip-service-kata/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108DC56-3949-4A7A-8EE7-483E4CD22F89}"/>
              </a:ext>
            </a:extLst>
          </p:cNvPr>
          <p:cNvSpPr txBox="1">
            <a:spLocks/>
          </p:cNvSpPr>
          <p:nvPr/>
        </p:nvSpPr>
        <p:spPr>
          <a:xfrm>
            <a:off x="6723121" y="2876355"/>
            <a:ext cx="5149056" cy="3095625"/>
          </a:xfrm>
          <a:prstGeom prst="rect">
            <a:avLst/>
          </a:prstGeom>
          <a:noFill/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endParaRPr lang="de-DE" kern="0" dirty="0"/>
          </a:p>
          <a:p>
            <a:pPr marL="342900" indent="-342900">
              <a:buFont typeface="+mj-lt"/>
              <a:buAutoNum type="arabicPeriod"/>
            </a:pPr>
            <a:r>
              <a:rPr lang="de-DE" kern="0" dirty="0"/>
              <a:t>Finde den </a:t>
            </a:r>
            <a:r>
              <a:rPr lang="de-DE" b="1" kern="0" dirty="0"/>
              <a:t>kürzesten</a:t>
            </a:r>
            <a:r>
              <a:rPr lang="de-DE" kern="0" dirty="0"/>
              <a:t> </a:t>
            </a:r>
            <a:r>
              <a:rPr lang="de-DE" kern="0" dirty="0" err="1"/>
              <a:t>branch</a:t>
            </a:r>
            <a:endParaRPr lang="de-DE" kern="0" dirty="0"/>
          </a:p>
          <a:p>
            <a:pPr marL="342900" indent="-342900">
              <a:buFont typeface="+mj-lt"/>
              <a:buAutoNum type="arabicPeriod"/>
            </a:pPr>
            <a:r>
              <a:rPr lang="de-DE" kern="0" dirty="0"/>
              <a:t>Schreibe hierfür einen Test</a:t>
            </a:r>
          </a:p>
        </p:txBody>
      </p:sp>
    </p:spTree>
    <p:extLst>
      <p:ext uri="{BB962C8B-B14F-4D97-AF65-F5344CB8AC3E}">
        <p14:creationId xmlns:p14="http://schemas.microsoft.com/office/powerpoint/2010/main" val="38245007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A2288FD-DAE7-40A4-ABE3-9986522F636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A2288FD-DAE7-40A4-ABE3-9986522F63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89B0C756-43BC-4809-B4D5-F6AF071882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2A4547-EAF9-4102-A414-B2B6EBFD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1946734"/>
            <a:ext cx="10261600" cy="384721"/>
          </a:xfrm>
        </p:spPr>
        <p:txBody>
          <a:bodyPr/>
          <a:lstStyle/>
          <a:p>
            <a:pPr lvl="0"/>
            <a:r>
              <a:rPr lang="de-DE" dirty="0" err="1"/>
              <a:t>Refactoring</a:t>
            </a:r>
            <a:r>
              <a:rPr lang="de-DE" dirty="0"/>
              <a:t> mithilfe von Code Coverage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0D5A59F-52B3-4CB0-AD5A-BABC7D1A0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F5AA-F47B-4768-9C65-B6E54D1C1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2558473"/>
            <a:ext cx="10261600" cy="3570865"/>
          </a:xfrm>
        </p:spPr>
        <p:txBody>
          <a:bodyPr/>
          <a:lstStyle/>
          <a:p>
            <a:pPr algn="l"/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TripService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050" dirty="0">
              <a:latin typeface="Consolas" panose="020B0609020204030204" pitchFamily="49" charset="0"/>
            </a:endParaRPr>
          </a:p>
          <a:p>
            <a:pPr algn="l"/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List&lt;Trip&gt; 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getTripsByUser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(User </a:t>
            </a:r>
            <a:r>
              <a:rPr lang="en-US" sz="1050" b="1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UserNotLoggedInException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List&lt;Trip&gt;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tripList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&lt;Trip&gt;();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User </a:t>
            </a:r>
            <a:r>
              <a:rPr lang="en-US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loggedUser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UserSession.</a:t>
            </a:r>
            <a:r>
              <a:rPr lang="en-US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getInstance</a:t>
            </a:r>
            <a:r>
              <a:rPr lang="en-US" sz="1050" i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getLoggedUser</a:t>
            </a:r>
            <a:r>
              <a:rPr lang="en-US" sz="105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05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isFriend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5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loggedUser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endParaRPr lang="en-US" sz="105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050" b="1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4E59DBC7-CF9D-4F1E-BCB4-A9969D616245}"/>
              </a:ext>
            </a:extLst>
          </p:cNvPr>
          <p:cNvSpPr/>
          <p:nvPr/>
        </p:nvSpPr>
        <p:spPr>
          <a:xfrm>
            <a:off x="8644254" y="1287744"/>
            <a:ext cx="3447474" cy="50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excercise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/trip-service-kata/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108DC56-3949-4A7A-8EE7-483E4CD22F89}"/>
              </a:ext>
            </a:extLst>
          </p:cNvPr>
          <p:cNvSpPr txBox="1">
            <a:spLocks/>
          </p:cNvSpPr>
          <p:nvPr/>
        </p:nvSpPr>
        <p:spPr>
          <a:xfrm>
            <a:off x="6723121" y="2876355"/>
            <a:ext cx="5149056" cy="3095625"/>
          </a:xfrm>
          <a:prstGeom prst="rect">
            <a:avLst/>
          </a:prstGeom>
          <a:noFill/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endParaRPr lang="de-DE" kern="0" dirty="0"/>
          </a:p>
          <a:p>
            <a:pPr marL="342900" indent="-342900">
              <a:buFont typeface="+mj-lt"/>
              <a:buAutoNum type="arabicPeriod"/>
            </a:pPr>
            <a:r>
              <a:rPr lang="de-DE" kern="0" dirty="0"/>
              <a:t>Finde den </a:t>
            </a:r>
            <a:r>
              <a:rPr lang="de-DE" b="1" kern="0" dirty="0"/>
              <a:t>tiefsten</a:t>
            </a:r>
            <a:r>
              <a:rPr lang="de-DE" kern="0" dirty="0"/>
              <a:t> </a:t>
            </a:r>
            <a:r>
              <a:rPr lang="de-DE" kern="0" dirty="0" err="1"/>
              <a:t>branch</a:t>
            </a:r>
            <a:endParaRPr lang="de-DE" kern="0" dirty="0"/>
          </a:p>
          <a:p>
            <a:pPr marL="342900" indent="-342900">
              <a:buFont typeface="+mj-lt"/>
              <a:buAutoNum type="arabicPeriod"/>
            </a:pPr>
            <a:r>
              <a:rPr lang="de-DE" kern="0" dirty="0"/>
              <a:t>Betrachte die Funktionsweise und die Absicht</a:t>
            </a:r>
          </a:p>
          <a:p>
            <a:pPr marL="342900" indent="-342900">
              <a:buFont typeface="+mj-lt"/>
              <a:buAutoNum type="arabicPeriod"/>
            </a:pPr>
            <a:r>
              <a:rPr lang="de-DE" kern="0" dirty="0"/>
              <a:t>Ist ein </a:t>
            </a:r>
            <a:r>
              <a:rPr lang="de-DE" kern="0" dirty="0" err="1"/>
              <a:t>Refactoring</a:t>
            </a:r>
            <a:r>
              <a:rPr lang="de-DE" kern="0" dirty="0"/>
              <a:t> auf dieser Ebene sinnvoll oder auf einer der Ebenen darüber?</a:t>
            </a:r>
          </a:p>
          <a:p>
            <a:pPr marL="342900" indent="-342900">
              <a:buFont typeface="+mj-lt"/>
              <a:buAutoNum type="arabicPeriod"/>
            </a:pPr>
            <a:endParaRPr lang="de-DE" kern="0" dirty="0"/>
          </a:p>
          <a:p>
            <a:r>
              <a:rPr lang="de-DE" b="1" kern="0" dirty="0"/>
              <a:t>Hinweis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kern="0" dirty="0"/>
              <a:t>In der tiefsten Ebene sind häufig feature-</a:t>
            </a:r>
            <a:r>
              <a:rPr lang="de-DE" kern="0" dirty="0" err="1"/>
              <a:t>envies</a:t>
            </a:r>
            <a:r>
              <a:rPr lang="de-DE" kern="0" dirty="0"/>
              <a:t> anzutreffen</a:t>
            </a:r>
          </a:p>
        </p:txBody>
      </p:sp>
    </p:spTree>
    <p:extLst>
      <p:ext uri="{BB962C8B-B14F-4D97-AF65-F5344CB8AC3E}">
        <p14:creationId xmlns:p14="http://schemas.microsoft.com/office/powerpoint/2010/main" val="3258978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A8AB073-A9B1-4439-8182-8A653469B4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EA8AB073-A9B1-4439-8182-8A653469B4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12E138CE-FCD5-4616-BE15-E2F85813CBB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09D8DA9-2C4B-4188-8291-DFB5B087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Vorgehen, Vorteile und Nachteile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E058C3A-BBDD-4358-94ED-A744E261ED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11BDB83-0682-4851-9FD4-A268F859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2544186"/>
            <a:ext cx="10261600" cy="3095625"/>
          </a:xfrm>
        </p:spPr>
        <p:txBody>
          <a:bodyPr/>
          <a:lstStyle/>
          <a:p>
            <a:pPr lvl="0"/>
            <a:r>
              <a:rPr lang="de-DE" b="1" dirty="0"/>
              <a:t>Vorteile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/>
              <a:t>Test: </a:t>
            </a:r>
            <a:r>
              <a:rPr lang="de-DE" b="1" dirty="0"/>
              <a:t>Kürzester</a:t>
            </a:r>
            <a:r>
              <a:rPr lang="de-DE" dirty="0"/>
              <a:t> Branch zuerst </a:t>
            </a:r>
            <a:r>
              <a:rPr lang="de-DE" dirty="0">
                <a:sym typeface="Wingdings" panose="05000000000000000000" pitchFamily="2" charset="2"/>
              </a:rPr>
              <a:t> (normalerweise) einfachster Fall zuerst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Refactoring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b="1" dirty="0">
                <a:sym typeface="Wingdings" panose="05000000000000000000" pitchFamily="2" charset="2"/>
              </a:rPr>
              <a:t>Tiefster</a:t>
            </a:r>
            <a:r>
              <a:rPr lang="de-DE" dirty="0">
                <a:sym typeface="Wingdings" panose="05000000000000000000" pitchFamily="2" charset="2"/>
              </a:rPr>
              <a:t> Branch zuerst  Verbesserung der Klassen und Methoden, Fall-nach-Fall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Durch schreitweise Behandlung von Fällen vereinfacht sich der Code und verbessert sich das Sicherheitsnetz</a:t>
            </a:r>
          </a:p>
          <a:p>
            <a:pPr lvl="0"/>
            <a:r>
              <a:rPr lang="de-DE" b="1" dirty="0">
                <a:sym typeface="Wingdings" panose="05000000000000000000" pitchFamily="2" charset="2"/>
              </a:rPr>
              <a:t>Nachteile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Gegebenenfalls „zu“ komplex weil Implementierungsfehler und Implementierungsfreiheitsgrad übernommen werden, die fachlich nicht korrekt sind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Gefahr einer zu engen Kopplung von Tests an aktuellen Code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Erfordert Mut </a:t>
            </a:r>
            <a:r>
              <a:rPr lang="de-DE" b="1" dirty="0">
                <a:sym typeface="Wingdings" panose="05000000000000000000" pitchFamily="2" charset="2"/>
              </a:rPr>
              <a:t>Codeverbesserungen</a:t>
            </a:r>
            <a:r>
              <a:rPr lang="de-DE" dirty="0">
                <a:sym typeface="Wingdings" panose="05000000000000000000" pitchFamily="2" charset="2"/>
              </a:rPr>
              <a:t> den </a:t>
            </a:r>
            <a:r>
              <a:rPr lang="de-DE" b="1" dirty="0">
                <a:sym typeface="Wingdings" panose="05000000000000000000" pitchFamily="2" charset="2"/>
              </a:rPr>
              <a:t>Vorrang</a:t>
            </a:r>
            <a:r>
              <a:rPr lang="de-DE" dirty="0">
                <a:sym typeface="Wingdings" panose="05000000000000000000" pitchFamily="2" charset="2"/>
              </a:rPr>
              <a:t> vor Menge an Tests zu geben</a:t>
            </a:r>
          </a:p>
        </p:txBody>
      </p:sp>
    </p:spTree>
    <p:extLst>
      <p:ext uri="{BB962C8B-B14F-4D97-AF65-F5344CB8AC3E}">
        <p14:creationId xmlns:p14="http://schemas.microsoft.com/office/powerpoint/2010/main" val="13194132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DF570045-A0B3-4B9C-8D19-43B4775316C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DF570045-A0B3-4B9C-8D19-43B4775316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0AC08EEC-5A7C-4756-9795-B8558E5E6C4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0511200-ED93-4467-8382-097BC91280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47738" y="1946734"/>
            <a:ext cx="10261600" cy="384721"/>
          </a:xfrm>
        </p:spPr>
        <p:txBody>
          <a:bodyPr/>
          <a:lstStyle/>
          <a:p>
            <a:r>
              <a:rPr lang="de-DE" dirty="0">
                <a:solidFill>
                  <a:schemeClr val="accent6"/>
                </a:solidFill>
              </a:rPr>
              <a:t>Wie gut ist unsere </a:t>
            </a:r>
            <a:r>
              <a:rPr lang="de-DE" dirty="0" err="1">
                <a:solidFill>
                  <a:schemeClr val="accent6"/>
                </a:solidFill>
              </a:rPr>
              <a:t>test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suite</a:t>
            </a:r>
            <a:r>
              <a:rPr lang="de-DE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A80B8F0-9D58-40ED-9AD4-12D2371179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9146588-1CDC-452E-AE71-D5F8138A6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de-DE" dirty="0"/>
              <a:t>Eine hohe Code Coverage ist kein Garant dafür, dass alle Fälle </a:t>
            </a:r>
            <a:r>
              <a:rPr lang="de-DE" dirty="0" err="1"/>
              <a:t>abgetest</a:t>
            </a:r>
            <a:r>
              <a:rPr lang="de-DE" dirty="0"/>
              <a:t> worden sind.</a:t>
            </a:r>
          </a:p>
          <a:p>
            <a:pPr lvl="0"/>
            <a:r>
              <a:rPr lang="de-DE" dirty="0"/>
              <a:t>Fachliche Tests inkl. menschlicher Überprüfung sind unabdingbar </a:t>
            </a:r>
            <a:r>
              <a:rPr lang="de-DE" dirty="0">
                <a:sym typeface="Wingdings" panose="05000000000000000000" pitchFamily="2" charset="2"/>
              </a:rPr>
              <a:t> Mit </a:t>
            </a:r>
            <a:r>
              <a:rPr lang="de-DE" b="1" dirty="0" err="1">
                <a:solidFill>
                  <a:schemeClr val="accent6"/>
                </a:solidFill>
                <a:sym typeface="Wingdings" panose="05000000000000000000" pitchFamily="2" charset="2"/>
              </a:rPr>
              <a:t>Specification</a:t>
            </a:r>
            <a:r>
              <a:rPr lang="de-DE" b="1" dirty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de-DE" b="1" dirty="0" err="1">
                <a:solidFill>
                  <a:schemeClr val="accent6"/>
                </a:solidFill>
                <a:sym typeface="Wingdings" panose="05000000000000000000" pitchFamily="2" charset="2"/>
              </a:rPr>
              <a:t>by</a:t>
            </a:r>
            <a:r>
              <a:rPr lang="de-DE" b="1" dirty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de-DE" b="1" dirty="0" err="1">
                <a:solidFill>
                  <a:schemeClr val="accent6"/>
                </a:solidFill>
                <a:sym typeface="Wingdings" panose="05000000000000000000" pitchFamily="2" charset="2"/>
              </a:rPr>
              <a:t>Example</a:t>
            </a:r>
            <a:r>
              <a:rPr lang="de-DE" b="1" dirty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können menschliche Experten effektiv in die Entwicklung und Überprüfung eingebunden werden.</a:t>
            </a:r>
            <a:endParaRPr lang="de-DE" dirty="0"/>
          </a:p>
          <a:p>
            <a:pPr lvl="0"/>
            <a:r>
              <a:rPr lang="de-DE" dirty="0"/>
              <a:t>Ein </a:t>
            </a:r>
            <a:r>
              <a:rPr lang="de-DE" b="1" dirty="0" err="1">
                <a:solidFill>
                  <a:schemeClr val="accent6"/>
                </a:solidFill>
              </a:rPr>
              <a:t>mutation</a:t>
            </a:r>
            <a:r>
              <a:rPr lang="de-DE" b="1" dirty="0">
                <a:solidFill>
                  <a:schemeClr val="accent6"/>
                </a:solidFill>
              </a:rPr>
              <a:t> </a:t>
            </a:r>
            <a:r>
              <a:rPr lang="de-DE" b="1" dirty="0" err="1">
                <a:solidFill>
                  <a:schemeClr val="accent6"/>
                </a:solidFill>
              </a:rPr>
              <a:t>testing</a:t>
            </a:r>
            <a:r>
              <a:rPr lang="de-DE" b="1" dirty="0">
                <a:solidFill>
                  <a:schemeClr val="accent6"/>
                </a:solidFill>
              </a:rPr>
              <a:t> </a:t>
            </a:r>
            <a:r>
              <a:rPr lang="de-DE" dirty="0"/>
              <a:t>Tool modifiziert den zu testenden Code und prüft, ob diese Modifikation (=Mutant) durch die Tests entdeckt worden sind. Falls nicht, überlebt der Mutant und wird gemeldet.</a:t>
            </a:r>
          </a:p>
          <a:p>
            <a:pPr lvl="0"/>
            <a:r>
              <a:rPr lang="de-DE" dirty="0"/>
              <a:t>Mit </a:t>
            </a:r>
            <a:r>
              <a:rPr lang="de-DE" dirty="0" err="1"/>
              <a:t>mutation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wird der Effektivität der Unittests überprüft.</a:t>
            </a:r>
          </a:p>
          <a:p>
            <a:pPr lvl="0"/>
            <a:r>
              <a:rPr lang="de-DE" dirty="0"/>
              <a:t>Wird üblicherweise bei </a:t>
            </a:r>
            <a:r>
              <a:rPr lang="de-DE" b="1" dirty="0">
                <a:solidFill>
                  <a:schemeClr val="accent6"/>
                </a:solidFill>
              </a:rPr>
              <a:t>sicherheitskritischen </a:t>
            </a:r>
            <a:r>
              <a:rPr lang="de-DE" b="1" dirty="0" err="1">
                <a:solidFill>
                  <a:schemeClr val="accent6"/>
                </a:solidFill>
              </a:rPr>
              <a:t>new</a:t>
            </a:r>
            <a:r>
              <a:rPr lang="de-DE" b="1" dirty="0">
                <a:solidFill>
                  <a:schemeClr val="accent6"/>
                </a:solidFill>
              </a:rPr>
              <a:t> code </a:t>
            </a:r>
            <a:r>
              <a:rPr lang="de-DE" dirty="0"/>
              <a:t>angewandt, weniger bei </a:t>
            </a:r>
            <a:r>
              <a:rPr lang="de-DE" dirty="0" err="1"/>
              <a:t>legacy</a:t>
            </a:r>
            <a:r>
              <a:rPr lang="de-DE" dirty="0"/>
              <a:t> code.</a:t>
            </a:r>
          </a:p>
        </p:txBody>
      </p:sp>
    </p:spTree>
    <p:extLst>
      <p:ext uri="{BB962C8B-B14F-4D97-AF65-F5344CB8AC3E}">
        <p14:creationId xmlns:p14="http://schemas.microsoft.com/office/powerpoint/2010/main" val="34493862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A2288FD-DAE7-40A4-ABE3-9986522F636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A2288FD-DAE7-40A4-ABE3-9986522F63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89B0C756-43BC-4809-B4D5-F6AF071882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2A4547-EAF9-4102-A414-B2B6EBFD7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Mutation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0D5A59F-52B3-4CB0-AD5A-BABC7D1A0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F5AA-F47B-4768-9C65-B6E54D1C1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2558473"/>
            <a:ext cx="10261600" cy="3570865"/>
          </a:xfrm>
        </p:spPr>
        <p:txBody>
          <a:bodyPr/>
          <a:lstStyle/>
          <a:p>
            <a:pPr algn="l"/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build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plugins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  &lt;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org.pitest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  &lt;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pitest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-maven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  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1.6.7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  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    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      &lt;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org.pitest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      &lt;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pitest-junit5-plugin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      &lt;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0.14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    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  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plugins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3F7F7F"/>
                </a:solidFill>
                <a:latin typeface="Consolas" panose="020B0609020204030204" pitchFamily="49" charset="0"/>
              </a:rPr>
              <a:t>build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108DC56-3949-4A7A-8EE7-483E4CD22F89}"/>
              </a:ext>
            </a:extLst>
          </p:cNvPr>
          <p:cNvSpPr txBox="1">
            <a:spLocks/>
          </p:cNvSpPr>
          <p:nvPr/>
        </p:nvSpPr>
        <p:spPr>
          <a:xfrm>
            <a:off x="6723121" y="2876355"/>
            <a:ext cx="5149056" cy="3095625"/>
          </a:xfrm>
          <a:prstGeom prst="rect">
            <a:avLst/>
          </a:prstGeom>
          <a:noFill/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kern="0" dirty="0" err="1">
                <a:solidFill>
                  <a:schemeClr val="tx1"/>
                </a:solidFill>
                <a:latin typeface="Consolas" panose="020B0609020204030204" pitchFamily="49" charset="0"/>
              </a:rPr>
              <a:t>mvn</a:t>
            </a:r>
            <a:r>
              <a:rPr lang="de-DE" kern="0" dirty="0">
                <a:solidFill>
                  <a:schemeClr val="tx1"/>
                </a:solidFill>
                <a:latin typeface="Consolas" panose="020B0609020204030204" pitchFamily="49" charset="0"/>
              </a:rPr>
              <a:t> clean </a:t>
            </a:r>
            <a:r>
              <a:rPr lang="de-DE" kern="0" dirty="0" err="1">
                <a:solidFill>
                  <a:schemeClr val="tx1"/>
                </a:solidFill>
                <a:latin typeface="Consolas" panose="020B0609020204030204" pitchFamily="49" charset="0"/>
              </a:rPr>
              <a:t>test</a:t>
            </a:r>
            <a:r>
              <a:rPr lang="de-DE" kern="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e-DE" kern="0" dirty="0" err="1">
                <a:solidFill>
                  <a:schemeClr val="tx1"/>
                </a:solidFill>
                <a:latin typeface="Consolas" panose="020B0609020204030204" pitchFamily="49" charset="0"/>
              </a:rPr>
              <a:t>org.pitest:pitest-maven:mutationCoverage</a:t>
            </a:r>
            <a:endParaRPr lang="de-DE" kern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kern="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kern="0" dirty="0">
                <a:sym typeface="Wingdings" panose="05000000000000000000" pitchFamily="2" charset="2"/>
              </a:rPr>
              <a:t>Ergebnisse in </a:t>
            </a:r>
            <a:r>
              <a:rPr lang="de-DE" kern="0" dirty="0" err="1">
                <a:solidFill>
                  <a:schemeClr val="tx1"/>
                </a:solidFill>
                <a:latin typeface="Consolas" panose="020B0609020204030204" pitchFamily="49" charset="0"/>
              </a:rPr>
              <a:t>target</a:t>
            </a:r>
            <a:r>
              <a:rPr lang="de-DE" kern="0" dirty="0">
                <a:solidFill>
                  <a:schemeClr val="tx1"/>
                </a:solidFill>
                <a:latin typeface="Consolas" panose="020B0609020204030204" pitchFamily="49" charset="0"/>
              </a:rPr>
              <a:t>\</a:t>
            </a:r>
            <a:r>
              <a:rPr lang="de-DE" kern="0" dirty="0" err="1">
                <a:solidFill>
                  <a:schemeClr val="tx1"/>
                </a:solidFill>
                <a:latin typeface="Consolas" panose="020B0609020204030204" pitchFamily="49" charset="0"/>
              </a:rPr>
              <a:t>pit</a:t>
            </a:r>
            <a:r>
              <a:rPr lang="de-DE" kern="0" dirty="0">
                <a:solidFill>
                  <a:schemeClr val="tx1"/>
                </a:solidFill>
                <a:latin typeface="Consolas" panose="020B0609020204030204" pitchFamily="49" charset="0"/>
              </a:rPr>
              <a:t>-reports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Implementiere Tests, welche alle Mutanten entdecken</a:t>
            </a:r>
          </a:p>
        </p:txBody>
      </p:sp>
    </p:spTree>
    <p:extLst>
      <p:ext uri="{BB962C8B-B14F-4D97-AF65-F5344CB8AC3E}">
        <p14:creationId xmlns:p14="http://schemas.microsoft.com/office/powerpoint/2010/main" val="32004134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78CD36E-B94E-4C4C-A5D2-38088A0DA2E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384" imgH="385" progId="TCLayout.ActiveDocument.1">
                  <p:embed/>
                </p:oleObj>
              </mc:Choice>
              <mc:Fallback>
                <p:oleObj name="think-cell Folie" r:id="rId5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78CD36E-B94E-4C4C-A5D2-38088A0DA2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6777B834-B199-45AA-8FDB-9784154975C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DAFC42D-FC8C-4652-B9E7-39B0DC2253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4B435463-7AA7-41E3-9CA5-94F57730C8F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23963"/>
            <a:ext cx="12193588" cy="5634037"/>
          </a:xfrm>
          <a:solidFill>
            <a:schemeClr val="accent2">
              <a:alpha val="32000"/>
            </a:schemeClr>
          </a:solidFill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D4443B3-F49D-4FC5-B4F8-73367DBBD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7" y="2555309"/>
            <a:ext cx="9988117" cy="3539430"/>
          </a:xfrm>
        </p:spPr>
        <p:txBody>
          <a:bodyPr/>
          <a:lstStyle/>
          <a:p>
            <a:pPr lvl="0"/>
            <a:r>
              <a:rPr lang="de-DE" sz="115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Alles Zusammen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C319DEC-7124-4DBA-94B9-B397948BC8E4}"/>
              </a:ext>
            </a:extLst>
          </p:cNvPr>
          <p:cNvSpPr txBox="1"/>
          <p:nvPr/>
        </p:nvSpPr>
        <p:spPr>
          <a:xfrm>
            <a:off x="9429606" y="6574139"/>
            <a:ext cx="2763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</a:rPr>
              <a:t>Photo by </a:t>
            </a:r>
            <a:r>
              <a:rPr lang="en-US" sz="800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Javier </a:t>
            </a:r>
            <a:r>
              <a:rPr lang="en-US" sz="800" dirty="0" err="1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Allegue</a:t>
            </a:r>
            <a:r>
              <a:rPr lang="en-US" sz="800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Barros</a:t>
            </a:r>
            <a:r>
              <a:rPr lang="en-US" sz="800" dirty="0">
                <a:solidFill>
                  <a:schemeClr val="bg1"/>
                </a:solidFill>
              </a:rPr>
              <a:t> on </a:t>
            </a:r>
            <a:r>
              <a:rPr lang="en-US" sz="800" dirty="0" err="1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28770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A2288FD-DAE7-40A4-ABE3-9986522F636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A2288FD-DAE7-40A4-ABE3-9986522F63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89B0C756-43BC-4809-B4D5-F6AF071882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2A4547-EAF9-4102-A414-B2B6EBFD7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Gilded</a:t>
            </a:r>
            <a:r>
              <a:rPr lang="de-DE" dirty="0"/>
              <a:t> Rose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0D5A59F-52B3-4CB0-AD5A-BABC7D1A0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F5AA-F47B-4768-9C65-B6E54D1C1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2558473"/>
            <a:ext cx="10261600" cy="3570865"/>
          </a:xfrm>
        </p:spPr>
        <p:txBody>
          <a:bodyPr/>
          <a:lstStyle/>
          <a:p>
            <a:pPr algn="l"/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BuildSeamsInto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main()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108DC56-3949-4A7A-8EE7-483E4CD22F89}"/>
              </a:ext>
            </a:extLst>
          </p:cNvPr>
          <p:cNvSpPr txBox="1">
            <a:spLocks/>
          </p:cNvSpPr>
          <p:nvPr/>
        </p:nvSpPr>
        <p:spPr>
          <a:xfrm>
            <a:off x="6723121" y="2876355"/>
            <a:ext cx="5149056" cy="3095625"/>
          </a:xfrm>
          <a:prstGeom prst="rect">
            <a:avLst/>
          </a:prstGeom>
          <a:noFill/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kern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85935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78CD36E-B94E-4C4C-A5D2-38088A0DA2E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384" imgH="385" progId="TCLayout.ActiveDocument.1">
                  <p:embed/>
                </p:oleObj>
              </mc:Choice>
              <mc:Fallback>
                <p:oleObj name="think-cell Folie" r:id="rId5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78CD36E-B94E-4C4C-A5D2-38088A0DA2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6777B834-B199-45AA-8FDB-9784154975C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DAFC42D-FC8C-4652-B9E7-39B0DC2253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D4443B3-F49D-4FC5-B4F8-73367DBBD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7" y="2555309"/>
            <a:ext cx="9988117" cy="1354217"/>
          </a:xfrm>
        </p:spPr>
        <p:txBody>
          <a:bodyPr/>
          <a:lstStyle/>
          <a:p>
            <a:pPr lvl="0"/>
            <a:r>
              <a:rPr lang="de-DE" sz="8800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Denkanstösse</a:t>
            </a:r>
            <a:endParaRPr lang="de-DE" sz="88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55198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2DBED-0A90-42A7-86CD-859F8B73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GIT: merge, rebase und squash commit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11470D-A24F-445B-BC17-DC540D6CC0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75CB6D-78F4-4776-8CA2-A661DFA3A3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137B8EA-BC2F-48F8-91A1-80EF9E47F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62" y="2415379"/>
            <a:ext cx="8982183" cy="3612224"/>
          </a:xfrm>
          <a:prstGeom prst="rect">
            <a:avLst/>
          </a:prstGeom>
        </p:spPr>
      </p:pic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FDEF0005-9CD8-4446-B6B2-938B80AACC27}"/>
              </a:ext>
            </a:extLst>
          </p:cNvPr>
          <p:cNvSpPr txBox="1">
            <a:spLocks/>
          </p:cNvSpPr>
          <p:nvPr/>
        </p:nvSpPr>
        <p:spPr>
          <a:xfrm>
            <a:off x="9402617" y="2139094"/>
            <a:ext cx="2669325" cy="388850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0" tIns="25560" rIns="0" bIns="0" numCol="1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/>
            <a:r>
              <a:rPr lang="de-DE" sz="1400" b="1" kern="0" dirty="0" err="1"/>
              <a:t>Rebase</a:t>
            </a:r>
            <a:endParaRPr lang="de-DE" sz="1400" b="1" kern="0" dirty="0"/>
          </a:p>
          <a:p>
            <a:pPr marL="377825" indent="-285750">
              <a:buFont typeface="Arial" panose="020B0604020202020204" pitchFamily="34" charset="0"/>
              <a:buChar char="•"/>
            </a:pPr>
            <a:r>
              <a:rPr lang="de-DE" sz="1400" kern="0" dirty="0" err="1"/>
              <a:t>Rebase</a:t>
            </a:r>
            <a:r>
              <a:rPr lang="de-DE" sz="1400" kern="0" dirty="0"/>
              <a:t> erzeugt eine einfach (linear) lesbare Projekt/</a:t>
            </a:r>
            <a:r>
              <a:rPr lang="de-DE" sz="1400" kern="0" dirty="0" err="1"/>
              <a:t>git</a:t>
            </a:r>
            <a:r>
              <a:rPr lang="de-DE" sz="1400" kern="0" dirty="0"/>
              <a:t> </a:t>
            </a:r>
            <a:r>
              <a:rPr lang="de-DE" sz="1400" kern="0" dirty="0" err="1"/>
              <a:t>history</a:t>
            </a:r>
            <a:endParaRPr lang="de-DE" sz="1400" kern="0" dirty="0"/>
          </a:p>
          <a:p>
            <a:pPr marL="377825" indent="-285750">
              <a:buFont typeface="Arial" panose="020B0604020202020204" pitchFamily="34" charset="0"/>
              <a:buChar char="•"/>
            </a:pPr>
            <a:endParaRPr lang="de-DE" sz="1400" kern="0" dirty="0"/>
          </a:p>
          <a:p>
            <a:pPr marL="92075"/>
            <a:r>
              <a:rPr lang="de-DE" sz="1400" b="1" kern="0" dirty="0" err="1"/>
              <a:t>Merge</a:t>
            </a:r>
            <a:endParaRPr lang="de-DE" sz="1400" b="1" kern="0" dirty="0"/>
          </a:p>
          <a:p>
            <a:pPr marL="377825" indent="-285750">
              <a:buFont typeface="Arial" panose="020B0604020202020204" pitchFamily="34" charset="0"/>
              <a:buChar char="•"/>
            </a:pPr>
            <a:r>
              <a:rPr lang="de-DE" sz="1400" kern="0" dirty="0" err="1"/>
              <a:t>Merge</a:t>
            </a:r>
            <a:r>
              <a:rPr lang="de-DE" sz="1400" kern="0" dirty="0"/>
              <a:t> erhält </a:t>
            </a:r>
            <a:r>
              <a:rPr lang="de-DE" sz="1400" kern="0" dirty="0" err="1"/>
              <a:t>branches</a:t>
            </a:r>
            <a:r>
              <a:rPr lang="de-DE" sz="1400" kern="0" dirty="0"/>
              <a:t> und deren Historie</a:t>
            </a:r>
          </a:p>
          <a:p>
            <a:pPr marL="377825" indent="-285750">
              <a:buFont typeface="Arial" panose="020B0604020202020204" pitchFamily="34" charset="0"/>
              <a:buChar char="•"/>
            </a:pPr>
            <a:r>
              <a:rPr lang="de-DE" sz="1400" kern="0" dirty="0"/>
              <a:t>Die Projekt/</a:t>
            </a:r>
            <a:r>
              <a:rPr lang="de-DE" sz="1400" kern="0" dirty="0" err="1"/>
              <a:t>git</a:t>
            </a:r>
            <a:r>
              <a:rPr lang="de-DE" sz="1400" kern="0" dirty="0"/>
              <a:t> </a:t>
            </a:r>
            <a:r>
              <a:rPr lang="de-DE" sz="1400" kern="0" dirty="0" err="1"/>
              <a:t>history</a:t>
            </a:r>
            <a:r>
              <a:rPr lang="de-DE" sz="1400" kern="0" dirty="0"/>
              <a:t> wird damit nicht-linear und komplexer</a:t>
            </a:r>
          </a:p>
          <a:p>
            <a:pPr marL="377825" indent="-285750">
              <a:buFont typeface="Arial" panose="020B0604020202020204" pitchFamily="34" charset="0"/>
              <a:buChar char="•"/>
            </a:pPr>
            <a:endParaRPr lang="de-DE" sz="1400" kern="0" dirty="0"/>
          </a:p>
          <a:p>
            <a:pPr marL="92075"/>
            <a:r>
              <a:rPr lang="de-DE" sz="1400" b="1" kern="0" dirty="0"/>
              <a:t>Squash </a:t>
            </a:r>
            <a:r>
              <a:rPr lang="de-DE" sz="1400" b="1" kern="0" dirty="0" err="1"/>
              <a:t>commit</a:t>
            </a:r>
            <a:endParaRPr lang="de-DE" sz="1400" b="1" kern="0" dirty="0"/>
          </a:p>
          <a:p>
            <a:pPr marL="377825" indent="-285750">
              <a:buFont typeface="Arial" panose="020B0604020202020204" pitchFamily="34" charset="0"/>
              <a:buChar char="•"/>
            </a:pPr>
            <a:r>
              <a:rPr lang="de-DE" sz="1400" kern="0" dirty="0"/>
              <a:t>Mit </a:t>
            </a:r>
            <a:r>
              <a:rPr lang="de-DE" sz="1400" kern="0" dirty="0" err="1"/>
              <a:t>squash</a:t>
            </a:r>
            <a:r>
              <a:rPr lang="de-DE" sz="1400" kern="0" dirty="0"/>
              <a:t> </a:t>
            </a:r>
            <a:r>
              <a:rPr lang="de-DE" sz="1400" kern="0" dirty="0" err="1"/>
              <a:t>commit</a:t>
            </a:r>
            <a:r>
              <a:rPr lang="de-DE" sz="1400" kern="0" dirty="0"/>
              <a:t> können nicht relevante Zwischen-schritte zusammen gezogen werden</a:t>
            </a:r>
          </a:p>
          <a:p>
            <a:pPr marL="377825" indent="-285750">
              <a:buFont typeface="Arial" panose="020B0604020202020204" pitchFamily="34" charset="0"/>
              <a:buChar char="•"/>
            </a:pPr>
            <a:endParaRPr lang="de-DE" sz="1400" kern="0" dirty="0"/>
          </a:p>
        </p:txBody>
      </p:sp>
    </p:spTree>
    <p:extLst>
      <p:ext uri="{BB962C8B-B14F-4D97-AF65-F5344CB8AC3E}">
        <p14:creationId xmlns:p14="http://schemas.microsoft.com/office/powerpoint/2010/main" val="22342053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2DBED-0A90-42A7-86CD-859F8B73A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8" y="1355609"/>
            <a:ext cx="7546079" cy="769441"/>
          </a:xfrm>
        </p:spPr>
        <p:txBody>
          <a:bodyPr/>
          <a:lstStyle/>
          <a:p>
            <a:r>
              <a:rPr lang="de-DE" dirty="0"/>
              <a:t>Sicherheitsnetz mit einer Fassade</a:t>
            </a:r>
            <a:br>
              <a:rPr lang="de-DE" dirty="0"/>
            </a:br>
            <a:r>
              <a:rPr lang="de-DE" dirty="0"/>
              <a:t>(Ziel: </a:t>
            </a:r>
            <a:r>
              <a:rPr lang="de-DE" dirty="0" err="1"/>
              <a:t>refactoring</a:t>
            </a:r>
            <a:r>
              <a:rPr lang="de-DE" dirty="0"/>
              <a:t>/</a:t>
            </a:r>
            <a:r>
              <a:rPr lang="de-DE" dirty="0" err="1"/>
              <a:t>redesign</a:t>
            </a:r>
            <a:r>
              <a:rPr lang="de-DE" dirty="0"/>
              <a:t>)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11470D-A24F-445B-BC17-DC540D6CC0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75CB6D-78F4-4776-8CA2-A661DFA3A3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FE35AE10-B4AC-4EE8-B630-6FBADC9BF244}"/>
              </a:ext>
            </a:extLst>
          </p:cNvPr>
          <p:cNvSpPr txBox="1">
            <a:spLocks/>
          </p:cNvSpPr>
          <p:nvPr/>
        </p:nvSpPr>
        <p:spPr>
          <a:xfrm>
            <a:off x="8493817" y="1274618"/>
            <a:ext cx="3597909" cy="52422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lIns="0" tIns="25560" rIns="0" bIns="0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/>
            <a:r>
              <a:rPr lang="de-DE" sz="1600" b="1" kern="0" dirty="0"/>
              <a:t>Sicherheitsnetz aufbauen</a:t>
            </a:r>
          </a:p>
          <a:p>
            <a:pPr marL="342900" indent="-250825">
              <a:buFont typeface="Arial" panose="020B0604020202020204" pitchFamily="34" charset="0"/>
              <a:buChar char="•"/>
            </a:pPr>
            <a:r>
              <a:rPr lang="de-DE" sz="1600" kern="0" dirty="0"/>
              <a:t>Erstelle Arbeitshypothese: Ich will einen Test, der einen bestimmten Pfad in Komponente A berührt</a:t>
            </a:r>
          </a:p>
          <a:p>
            <a:pPr marL="342900" indent="-250825">
              <a:buFont typeface="Arial" panose="020B0604020202020204" pitchFamily="34" charset="0"/>
              <a:buChar char="•"/>
            </a:pPr>
            <a:r>
              <a:rPr lang="de-DE" sz="1600" kern="0" dirty="0"/>
              <a:t>Erstelle einen </a:t>
            </a:r>
            <a:r>
              <a:rPr lang="de-DE" sz="1600" kern="0" dirty="0" err="1"/>
              <a:t>integrated</a:t>
            </a:r>
            <a:r>
              <a:rPr lang="de-DE" sz="1600" kern="0" dirty="0"/>
              <a:t> </a:t>
            </a:r>
            <a:r>
              <a:rPr lang="de-DE" sz="1600" kern="0" dirty="0" err="1"/>
              <a:t>test</a:t>
            </a:r>
            <a:r>
              <a:rPr lang="de-DE" sz="1600" kern="0" dirty="0"/>
              <a:t>, welche diesen Pfad berührt und bestätige dies durch </a:t>
            </a:r>
            <a:r>
              <a:rPr lang="de-DE" sz="1600" kern="0" dirty="0" err="1"/>
              <a:t>CodeCoverage</a:t>
            </a:r>
            <a:r>
              <a:rPr lang="de-DE" sz="1600" kern="0" dirty="0"/>
              <a:t>, Logs oder ähnliches</a:t>
            </a:r>
          </a:p>
          <a:p>
            <a:pPr marL="342900" indent="-250825">
              <a:buFont typeface="Arial" panose="020B0604020202020204" pitchFamily="34" charset="0"/>
              <a:buChar char="•"/>
            </a:pPr>
            <a:r>
              <a:rPr lang="de-DE" sz="1600" kern="0" dirty="0"/>
              <a:t>Reichere den </a:t>
            </a:r>
            <a:r>
              <a:rPr lang="de-DE" sz="1600" kern="0" dirty="0" err="1"/>
              <a:t>integrated</a:t>
            </a:r>
            <a:r>
              <a:rPr lang="de-DE" sz="1600" kern="0" dirty="0"/>
              <a:t> </a:t>
            </a:r>
            <a:r>
              <a:rPr lang="de-DE" sz="1600" kern="0" dirty="0" err="1"/>
              <a:t>test</a:t>
            </a:r>
            <a:r>
              <a:rPr lang="de-DE" sz="1600" kern="0" dirty="0"/>
              <a:t> hinreichend an (ggf. mit </a:t>
            </a:r>
            <a:r>
              <a:rPr lang="de-DE" sz="1600" kern="0" dirty="0" err="1"/>
              <a:t>mutation</a:t>
            </a:r>
            <a:r>
              <a:rPr lang="de-DE" sz="1600" kern="0" dirty="0"/>
              <a:t> </a:t>
            </a:r>
            <a:r>
              <a:rPr lang="de-DE" sz="1600" kern="0" dirty="0" err="1"/>
              <a:t>test</a:t>
            </a:r>
            <a:r>
              <a:rPr lang="de-DE" sz="1600" kern="0" dirty="0"/>
              <a:t> prüfen)</a:t>
            </a:r>
          </a:p>
          <a:p>
            <a:pPr marL="92075"/>
            <a:endParaRPr lang="de-DE" sz="1600" b="1" kern="0" dirty="0"/>
          </a:p>
          <a:p>
            <a:pPr marL="92075"/>
            <a:r>
              <a:rPr lang="de-DE" sz="1600" b="1" kern="0" dirty="0" err="1"/>
              <a:t>Refactoring</a:t>
            </a:r>
            <a:r>
              <a:rPr lang="de-DE" sz="1600" b="1" kern="0" dirty="0"/>
              <a:t> und </a:t>
            </a:r>
            <a:r>
              <a:rPr lang="de-DE" sz="1600" b="1" kern="0" dirty="0" err="1"/>
              <a:t>Redesign</a:t>
            </a:r>
            <a:endParaRPr lang="de-DE" sz="1600" b="1" kern="0" dirty="0"/>
          </a:p>
          <a:p>
            <a:pPr marL="342900" indent="-250825">
              <a:buFont typeface="Arial" panose="020B0604020202020204" pitchFamily="34" charset="0"/>
              <a:buChar char="•"/>
            </a:pPr>
            <a:r>
              <a:rPr lang="de-DE" sz="1600" kern="0" dirty="0"/>
              <a:t>… bei ständigem grün des </a:t>
            </a:r>
            <a:r>
              <a:rPr lang="de-DE" sz="1600" kern="0" dirty="0" err="1"/>
              <a:t>integrated</a:t>
            </a:r>
            <a:r>
              <a:rPr lang="de-DE" sz="1600" kern="0" dirty="0"/>
              <a:t> </a:t>
            </a:r>
            <a:r>
              <a:rPr lang="de-DE" sz="1600" kern="0" dirty="0" err="1"/>
              <a:t>test</a:t>
            </a:r>
            <a:endParaRPr lang="de-DE" sz="1600" kern="0" dirty="0"/>
          </a:p>
          <a:p>
            <a:pPr marL="92075"/>
            <a:endParaRPr lang="de-DE" sz="1600" kern="0" dirty="0"/>
          </a:p>
          <a:p>
            <a:pPr marL="92075"/>
            <a:r>
              <a:rPr lang="de-DE" sz="1600" b="1" kern="0" dirty="0"/>
              <a:t>Annahme</a:t>
            </a:r>
          </a:p>
          <a:p>
            <a:pPr marL="342900" indent="-250825">
              <a:buFont typeface="Arial" panose="020B0604020202020204" pitchFamily="34" charset="0"/>
              <a:buChar char="•"/>
            </a:pPr>
            <a:r>
              <a:rPr lang="de-DE" sz="1600" kern="0" dirty="0"/>
              <a:t>Fassade ist ein </a:t>
            </a:r>
            <a:r>
              <a:rPr lang="de-DE" sz="1600" kern="0" dirty="0" err="1">
                <a:hlinkClick r:id="rId2"/>
              </a:rPr>
              <a:t>HumbleObject</a:t>
            </a:r>
            <a:r>
              <a:rPr lang="de-DE" sz="1600" kern="0" dirty="0"/>
              <a:t> und muss als solches nicht besonderes beachtet werden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4DB2578-678A-4F2D-982C-AFF0B3E22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53" y="2301429"/>
            <a:ext cx="8097290" cy="3012945"/>
          </a:xfrm>
          <a:prstGeom prst="rect">
            <a:avLst/>
          </a:prstGeom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7380DFAA-408E-4C7B-8B5E-586A1513DF55}"/>
              </a:ext>
            </a:extLst>
          </p:cNvPr>
          <p:cNvSpPr txBox="1">
            <a:spLocks/>
          </p:cNvSpPr>
          <p:nvPr/>
        </p:nvSpPr>
        <p:spPr>
          <a:xfrm>
            <a:off x="215453" y="5490754"/>
            <a:ext cx="8097290" cy="124255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0" tIns="25560" rIns="0" bIns="0" numCol="1" anchor="t" anchorCtr="0" compatLnSpc="1"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85850C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010180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1D8748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800" b="1" kern="1200">
                <a:solidFill>
                  <a:srgbClr val="660E7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/>
            <a:r>
              <a:rPr lang="de-DE" sz="1400" b="1" kern="0" dirty="0"/>
              <a:t>Ideen für </a:t>
            </a:r>
            <a:r>
              <a:rPr lang="de-DE" sz="1400" b="1" kern="0" dirty="0" err="1"/>
              <a:t>Refactoring</a:t>
            </a:r>
            <a:r>
              <a:rPr lang="de-DE" sz="1400" b="1" kern="0" dirty="0"/>
              <a:t> und </a:t>
            </a:r>
            <a:r>
              <a:rPr lang="de-DE" sz="1400" b="1" kern="0" dirty="0" err="1"/>
              <a:t>Redesign</a:t>
            </a:r>
            <a:endParaRPr lang="de-DE" sz="1400" b="1" kern="0" dirty="0"/>
          </a:p>
          <a:p>
            <a:pPr marL="377825" indent="-285750">
              <a:buFont typeface="Arial" panose="020B0604020202020204" pitchFamily="34" charset="0"/>
              <a:buChar char="•"/>
            </a:pPr>
            <a:r>
              <a:rPr lang="de-DE" sz="1400" kern="0" dirty="0"/>
              <a:t>„Extract Class“ </a:t>
            </a:r>
            <a:r>
              <a:rPr lang="de-DE" sz="1400" kern="0" dirty="0">
                <a:sym typeface="Wingdings" panose="05000000000000000000" pitchFamily="2" charset="2"/>
              </a:rPr>
              <a:t> Zuviel Funktionalität aus der Fassade entfernen und in eine eigene Klasse extrahieren. Diese Detail-Klasse kann gezielt und qualitätsgesichert getestet werden.</a:t>
            </a:r>
          </a:p>
          <a:p>
            <a:pPr marL="377825" indent="-285750">
              <a:buFont typeface="Arial" panose="020B0604020202020204" pitchFamily="34" charset="0"/>
              <a:buChar char="•"/>
            </a:pPr>
            <a:r>
              <a:rPr lang="de-DE" sz="1400" kern="0" dirty="0">
                <a:sym typeface="Wingdings" panose="05000000000000000000" pitchFamily="2" charset="2"/>
              </a:rPr>
              <a:t>Sobald die Fassade keine spezifische Funktionalität mehr enthält, durch eine „dumme“ Bibliothek ersetzten. Diese soll eine einfache Transformation von links nach rechts durchführen.</a:t>
            </a:r>
            <a:endParaRPr lang="de-DE" sz="1400" kern="0" dirty="0"/>
          </a:p>
        </p:txBody>
      </p:sp>
    </p:spTree>
    <p:extLst>
      <p:ext uri="{BB962C8B-B14F-4D97-AF65-F5344CB8AC3E}">
        <p14:creationId xmlns:p14="http://schemas.microsoft.com/office/powerpoint/2010/main" val="381919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DB825D82-CE76-4F3D-A581-11EEFA87C12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DB825D82-CE76-4F3D-A581-11EEFA87C1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 hidden="1">
            <a:extLst>
              <a:ext uri="{FF2B5EF4-FFF2-40B4-BE49-F238E27FC236}">
                <a16:creationId xmlns:a16="http://schemas.microsoft.com/office/drawing/2014/main" id="{D84260EA-D31A-4CDE-A7A3-D93944C99C1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07E4A14-9F1B-4BFC-BA89-31339BC5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Golden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F0D9AE8-E371-4396-83A1-C5BA5A617C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542AFFD-6546-4918-9D51-091BC71B5C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de-DE" dirty="0"/>
              <a:t>Jede Interaktion mit externen System wird sehr detailliert protokolliert.</a:t>
            </a:r>
          </a:p>
          <a:p>
            <a:pPr marL="342900" lvl="0" indent="-342900">
              <a:buFont typeface="+mj-lt"/>
              <a:buAutoNum type="arabicPeriod"/>
            </a:pPr>
            <a:r>
              <a:rPr lang="de-DE" dirty="0"/>
              <a:t>Gegen dieses Protokoll (=Golden Master) wird kontinuierlich getestet.</a:t>
            </a:r>
          </a:p>
          <a:p>
            <a:pPr marL="342900" lvl="0" indent="-342900">
              <a:buFont typeface="+mj-lt"/>
              <a:buAutoNum type="arabicPeriod"/>
            </a:pPr>
            <a:r>
              <a:rPr lang="de-DE" dirty="0"/>
              <a:t>Falls der Test okay ist, ist man sicher, dass die Applikation immer noch korrekt ist. </a:t>
            </a:r>
            <a:br>
              <a:rPr lang="de-DE" dirty="0"/>
            </a:br>
            <a:r>
              <a:rPr lang="de-DE" dirty="0"/>
              <a:t>Relativ zu vor den Änderungen</a:t>
            </a:r>
          </a:p>
          <a:p>
            <a:pPr lvl="0"/>
            <a:r>
              <a:rPr lang="de-DE" dirty="0">
                <a:sym typeface="Wingdings" panose="05000000000000000000" pitchFamily="2" charset="2"/>
              </a:rPr>
              <a:t> = Sicherheitsnetz</a:t>
            </a:r>
            <a:endParaRPr lang="de-DE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6FC611-F4BA-4C7B-9D1A-E929BF5099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59640" y="3033713"/>
            <a:ext cx="3779640" cy="3136069"/>
          </a:xfrm>
        </p:spPr>
        <p:txBody>
          <a:bodyPr/>
          <a:lstStyle/>
          <a:p>
            <a:pPr lvl="0"/>
            <a:r>
              <a:rPr lang="de-DE" dirty="0"/>
              <a:t>Konsolenausgabe</a:t>
            </a:r>
          </a:p>
          <a:p>
            <a:pPr lvl="0"/>
            <a:r>
              <a:rPr lang="de-DE" dirty="0"/>
              <a:t>Aufrufe über das Netzwerk</a:t>
            </a:r>
          </a:p>
          <a:p>
            <a:pPr lvl="0"/>
            <a:r>
              <a:rPr lang="de-DE" dirty="0"/>
              <a:t>Aufrufe (und Änderungen) auf der Datenbank</a:t>
            </a:r>
          </a:p>
          <a:p>
            <a:pPr lvl="0"/>
            <a:r>
              <a:rPr lang="de-DE" dirty="0"/>
              <a:t>Systemprotokolldateien</a:t>
            </a:r>
          </a:p>
          <a:p>
            <a:pPr lvl="0"/>
            <a:r>
              <a:rPr lang="de-DE" dirty="0"/>
              <a:t>Geldtransferanweisungen</a:t>
            </a:r>
          </a:p>
          <a:p>
            <a:pPr lvl="0"/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924160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BB2715C-9E55-432B-AF90-F40C2FEA9AE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819259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84" imgH="385" progId="TCLayout.ActiveDocument.1">
                  <p:embed/>
                </p:oleObj>
              </mc:Choice>
              <mc:Fallback>
                <p:oleObj name="think-cell Folie" r:id="rId3" imgW="384" imgH="38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00B485-D55C-4927-B473-E59B53408D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18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A2288FD-DAE7-40A4-ABE3-9986522F636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A2288FD-DAE7-40A4-ABE3-9986522F63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89B0C756-43BC-4809-B4D5-F6AF071882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2A4547-EAF9-4102-A414-B2B6EBFD7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Einfacher Golden </a:t>
            </a:r>
            <a:r>
              <a:rPr lang="de-DE" dirty="0" err="1"/>
              <a:t>master</a:t>
            </a:r>
            <a:r>
              <a:rPr lang="de-DE" dirty="0"/>
              <a:t> – Fizz Buzz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0D5A59F-52B3-4CB0-AD5A-BABC7D1A0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F5AA-F47B-4768-9C65-B6E54D1C1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2558473"/>
            <a:ext cx="10261600" cy="3570865"/>
          </a:xfrm>
        </p:spPr>
        <p:txBody>
          <a:bodyPr/>
          <a:lstStyle/>
          <a:p>
            <a:pPr algn="l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FizzBuzz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100; </a:t>
            </a:r>
            <a:r>
              <a:rPr lang="nn-NO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++, System.</a:t>
            </a:r>
            <a:r>
              <a:rPr lang="nn-NO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nn-NO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% 3 == 0 ||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% 5 == 0 ? ((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% 3) == 0 ?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"fizz"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+ ((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% 5) == 0 ?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"buzz"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goldenMasterTest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200" b="1" dirty="0">
                <a:solidFill>
                  <a:srgbClr val="7F9FBF"/>
                </a:solidFill>
                <a:latin typeface="Consolas" panose="020B0609020204030204" pitchFamily="49" charset="0"/>
              </a:rPr>
              <a:t>TODO</a:t>
            </a:r>
            <a:r>
              <a:rPr 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 create a golden master from </a:t>
            </a:r>
            <a:r>
              <a:rPr lang="en-US" sz="12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FizzBuzz's</a:t>
            </a:r>
            <a:r>
              <a:rPr 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System.out.println</a:t>
            </a:r>
            <a:endParaRPr lang="en-US" sz="12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4E59DBC7-CF9D-4F1E-BCB4-A9969D616245}"/>
              </a:ext>
            </a:extLst>
          </p:cNvPr>
          <p:cNvSpPr/>
          <p:nvPr/>
        </p:nvSpPr>
        <p:spPr>
          <a:xfrm>
            <a:off x="8644254" y="1823455"/>
            <a:ext cx="3447474" cy="50800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excercise</a:t>
            </a:r>
            <a:r>
              <a: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\golden-master-</a:t>
            </a:r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fizzbuzz</a:t>
            </a:r>
            <a:endParaRPr lang="en-US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826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DF570045-A0B3-4B9C-8D19-43B4775316C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DF570045-A0B3-4B9C-8D19-43B4775316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0AC08EEC-5A7C-4756-9795-B8558E5E6C4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0511200-ED93-4467-8382-097BC91280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47738" y="1946734"/>
            <a:ext cx="10261600" cy="384721"/>
          </a:xfrm>
        </p:spPr>
        <p:txBody>
          <a:bodyPr/>
          <a:lstStyle/>
          <a:p>
            <a:r>
              <a:rPr lang="de-DE" dirty="0">
                <a:solidFill>
                  <a:schemeClr val="accent6"/>
                </a:solidFill>
              </a:rPr>
              <a:t>Was sind </a:t>
            </a:r>
            <a:r>
              <a:rPr lang="de-DE" dirty="0" err="1">
                <a:solidFill>
                  <a:schemeClr val="accent6"/>
                </a:solidFill>
              </a:rPr>
              <a:t>seams</a:t>
            </a:r>
            <a:r>
              <a:rPr lang="de-DE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A80B8F0-9D58-40ED-9AD4-12D2371179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9146588-1CDC-452E-AE71-D5F8138A6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de-DE" dirty="0"/>
              <a:t>Ein „</a:t>
            </a:r>
            <a:r>
              <a:rPr lang="de-DE" b="1" dirty="0" err="1">
                <a:solidFill>
                  <a:schemeClr val="accent6"/>
                </a:solidFill>
              </a:rPr>
              <a:t>seam</a:t>
            </a:r>
            <a:r>
              <a:rPr lang="de-DE" dirty="0"/>
              <a:t>“ ist eine Nahtstelle, die aufgetrennt werden kann.</a:t>
            </a:r>
          </a:p>
          <a:p>
            <a:pPr lvl="0"/>
            <a:r>
              <a:rPr lang="de-DE" dirty="0"/>
              <a:t>Im Code ist sind es Stellen, um z.B. Informationen abzugreifen oder ein besonderes Verhalten einzuführen.</a:t>
            </a:r>
          </a:p>
          <a:p>
            <a:pPr lvl="0"/>
            <a:r>
              <a:rPr lang="de-DE" dirty="0"/>
              <a:t>Häufig bei Golden Master müssen wir non-invasive Codeänderungen einführen, damit wir an interessante Informationen kommen.</a:t>
            </a:r>
          </a:p>
          <a:p>
            <a:pPr lvl="0"/>
            <a:r>
              <a:rPr lang="de-DE" dirty="0"/>
              <a:t>Speziell in komplexen Fällen führen wir </a:t>
            </a:r>
            <a:r>
              <a:rPr lang="de-DE" dirty="0" err="1"/>
              <a:t>seams</a:t>
            </a:r>
            <a:r>
              <a:rPr lang="de-DE" dirty="0"/>
              <a:t> ein, damit wir einen besseren Golden Master erstellen können. </a:t>
            </a:r>
            <a:r>
              <a:rPr lang="de-DE" b="1" dirty="0">
                <a:solidFill>
                  <a:schemeClr val="accent6"/>
                </a:solidFill>
              </a:rPr>
              <a:t>Später dienen diese </a:t>
            </a:r>
            <a:r>
              <a:rPr lang="de-DE" b="1" dirty="0" err="1">
                <a:solidFill>
                  <a:schemeClr val="accent6"/>
                </a:solidFill>
              </a:rPr>
              <a:t>seams</a:t>
            </a:r>
            <a:r>
              <a:rPr lang="de-DE" b="1" dirty="0">
                <a:solidFill>
                  <a:schemeClr val="accent6"/>
                </a:solidFill>
              </a:rPr>
              <a:t> als Ausgangspunkt um das Software Design zu verbessern</a:t>
            </a:r>
            <a:r>
              <a:rPr lang="de-DE" dirty="0"/>
              <a:t>.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76946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A2288FD-DAE7-40A4-ABE3-9986522F636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4" imgH="385" progId="TCLayout.ActiveDocument.1">
                  <p:embed/>
                </p:oleObj>
              </mc:Choice>
              <mc:Fallback>
                <p:oleObj name="think-cell Foli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A2288FD-DAE7-40A4-ABE3-9986522F63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89B0C756-43BC-4809-B4D5-F6AF071882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de-DE" sz="25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C2A4547-EAF9-4102-A414-B2B6EBFD7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Ein Einfacher </a:t>
            </a:r>
            <a:r>
              <a:rPr lang="de-DE" dirty="0" err="1"/>
              <a:t>Seam</a:t>
            </a:r>
            <a:endParaRPr lang="de-DE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0D5A59F-52B3-4CB0-AD5A-BABC7D1A0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Coding Akademie München GmbH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F5AA-F47B-4768-9C65-B6E54D1C17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2558473"/>
            <a:ext cx="10261600" cy="3570865"/>
          </a:xfrm>
        </p:spPr>
        <p:txBody>
          <a:bodyPr/>
          <a:lstStyle/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100;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++, 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println_seam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% 3 == 0 ||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% 5 == 0 ? ((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% 3) == 0 ?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"fizz"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+ ((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% 5) == 0 ?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"buzz"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println_seam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(Object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26372CBF-4629-4C2C-A98A-B26D5A2DC414}"/>
              </a:ext>
            </a:extLst>
          </p:cNvPr>
          <p:cNvSpPr txBox="1">
            <a:spLocks/>
          </p:cNvSpPr>
          <p:nvPr/>
        </p:nvSpPr>
        <p:spPr>
          <a:xfrm>
            <a:off x="6659640" y="4147127"/>
            <a:ext cx="5193270" cy="2022655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marR="0" indent="0" algn="l" defTabSz="720725" rtl="0" hangingPunct="0">
              <a:lnSpc>
                <a:spcPct val="100000"/>
              </a:lnSpc>
              <a:spcBef>
                <a:spcPts val="0"/>
              </a:spcBef>
              <a:spcAft>
                <a:spcPts val="1287"/>
              </a:spcAft>
              <a:tabLst/>
              <a:defRPr lang="de-DE" sz="1800" b="0" i="0" u="none" strike="noStrike" baseline="0">
                <a:ln>
                  <a:noFill/>
                </a:ln>
                <a:solidFill>
                  <a:schemeClr val="accent2"/>
                </a:solidFill>
                <a:latin typeface="Arial" pitchFamily="18"/>
                <a:cs typeface="Arial" pitchFamily="18"/>
              </a:defRPr>
            </a:lvl1pPr>
            <a:lvl2pPr marL="179388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87"/>
              </a:spcAft>
              <a:buFont typeface="Symbol" panose="05050102010706020507" pitchFamily="18" charset="2"/>
              <a:buChar char="·"/>
              <a:defRPr sz="18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357188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87"/>
              </a:spcAft>
              <a:buFont typeface="Symbol" panose="05050102010706020507" pitchFamily="18" charset="2"/>
              <a:buChar char="·"/>
              <a:defRPr sz="18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53657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87"/>
              </a:spcAft>
              <a:buFont typeface="Symbol" panose="05050102010706020507" pitchFamily="18" charset="2"/>
              <a:buChar char="·"/>
              <a:defRPr sz="18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71437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87"/>
              </a:spcAft>
              <a:buFont typeface="Symbol" panose="05050102010706020507" pitchFamily="18" charset="2"/>
              <a:buChar char="·"/>
              <a:defRPr sz="18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 err="1"/>
              <a:t>Seams</a:t>
            </a:r>
            <a:r>
              <a:rPr lang="de-DE" kern="0" dirty="0"/>
              <a:t> sind häufig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kern="0" dirty="0"/>
              <a:t> oder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 err="1"/>
              <a:t>Seams</a:t>
            </a:r>
            <a:r>
              <a:rPr lang="de-DE" kern="0" dirty="0"/>
              <a:t> sind ein erster Schritt in Richtung </a:t>
            </a:r>
            <a:r>
              <a:rPr lang="de-DE" b="1" kern="0" dirty="0" err="1"/>
              <a:t>dependency</a:t>
            </a:r>
            <a:r>
              <a:rPr lang="de-DE" b="1" kern="0" dirty="0"/>
              <a:t> </a:t>
            </a:r>
            <a:r>
              <a:rPr lang="de-DE" b="1" kern="0" dirty="0" err="1"/>
              <a:t>breaking</a:t>
            </a:r>
            <a:endParaRPr lang="de-DE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 err="1"/>
              <a:t>Seams</a:t>
            </a:r>
            <a:r>
              <a:rPr lang="de-DE" kern="0" dirty="0"/>
              <a:t> sind ein erster Schritt in Richtung </a:t>
            </a:r>
            <a:r>
              <a:rPr lang="de-DE" b="1" kern="0" dirty="0" err="1"/>
              <a:t>redesign</a:t>
            </a:r>
            <a:endParaRPr lang="de-DE" b="1" kern="0" dirty="0"/>
          </a:p>
        </p:txBody>
      </p:sp>
    </p:spTree>
    <p:extLst>
      <p:ext uri="{BB962C8B-B14F-4D97-AF65-F5344CB8AC3E}">
        <p14:creationId xmlns:p14="http://schemas.microsoft.com/office/powerpoint/2010/main" val="20580966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Fwo_biZO4OxAPGBWTiQkw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rj7gC6yKGbde9T36xdsA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rj7gC6yKGbde9T36xds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rj7gC6yKGbde9T36xdsA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rj7gC6yKGbde9T36xdsA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rj7gC6yKGbde9T36xds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rj7gC6yKGbde9T36xds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rj7gC6yKGbde9T36xds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rj7gC6yKGbde9T36xds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rj7gC6yKGbde9T36xds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rj7gC6yKGbde9T36xdsA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gVXNswkVG7ghES5Rv7hQ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6ghJqZK4Ozds4ZoN_9PQ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vJeBhNNsI0LtZkxGdgZQ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rj7gC6yKGbde9T36xdsA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rj7gC6yKGbde9T36xds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rj7gC6yKGbde9T36xdsA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x6r2poxOtr4f4nmyfofbQ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vJeBhNNsI0LtZkxGdgZQ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rj7gC6yKGbde9T36xdsA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6ghJqZK4Ozds4ZoN_9PQ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rj7gC6yKGbde9T36xdsA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OsimOOptQvFZSax.VA1vA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6ghJqZK4Ozds4ZoN_9PQ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DGaXEb3Bq7EY44E4sLqt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PbBgKMiyObC0eV21ZoY5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KXhOlRdi0YuEdKJQWmPP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o.pqi8yBIaqlRj7k9_Z0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GUjb.5rRWwlzK2KEt8D0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ePscs3c2_edoADRKSLjq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4KhnOck1fGNby229hJjq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jG0HcEGmkDn6jd7Kzr7W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0CMG8KKupQGP_EERvpUY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rj7gC6yKGbde9T36xds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vJeBhNNsI0LtZkxGdgZ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HigmrMIEo66wSRkl3lOk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guewKKuIuUV3QNpO.HzT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rj7gC6yKGbde9T36xds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vJeBhNNsI0LtZkxGdgZ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rj7gC6yKGbde9T36xds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rj7gC6yKGbde9T36xds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rj7gC6yKGbde9T36xds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HigmrMIEo66wSRkl3lOk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6ghJqZK4Ozds4ZoN_9P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HigmrMIEo66wSRkl3lOk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HigmrMIEo66wSRkl3lOk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rj7gC6yKGbde9T36xds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vDdb1h66l4dkN2nzgUFa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HigmrMIEo66wSRkl3lOk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rj7gC6yKGbde9T36xds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vJeBhNNsI0LtZkxGdgZ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rj7gC6yKGbde9T36xds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rj7gC6yKGbde9T36xds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rj7gC6yKGbde9T36xds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rj7gC6yKGbde9T36xds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rj7gC6yKGbde9T36xds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rj7gC6yKGbde9T36xds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rj7gC6yKGbde9T36xds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9N0reOf37TVOJpBFTSlJ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rj7gC6yKGbde9T36xds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rj7gC6yKGbde9T36xds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rj7gC6yKGbde9T36xds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rj7gC6yKGbde9T36xds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rj7gC6yKGbde9T36xdsA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rj7gC6yKGbde9T36xds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rj7gC6yKGbde9T36xds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rj7gC6yKGbde9T36xds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rj7gC6yKGbde9T36xds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rj7gC6yKGbde9T36xds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019 @ CAM Master">
  <a:themeElements>
    <a:clrScheme name="Custom 68">
      <a:dk1>
        <a:srgbClr val="000000"/>
      </a:dk1>
      <a:lt1>
        <a:sysClr val="window" lastClr="FFFFFF"/>
      </a:lt1>
      <a:dk2>
        <a:srgbClr val="E4E3DF"/>
      </a:dk2>
      <a:lt2>
        <a:srgbClr val="D9CED1"/>
      </a:lt2>
      <a:accent1>
        <a:srgbClr val="D9CED1"/>
      </a:accent1>
      <a:accent2>
        <a:srgbClr val="4B323E"/>
      </a:accent2>
      <a:accent3>
        <a:srgbClr val="E4E3DF"/>
      </a:accent3>
      <a:accent4>
        <a:srgbClr val="A08570"/>
      </a:accent4>
      <a:accent5>
        <a:srgbClr val="3C3C3C"/>
      </a:accent5>
      <a:accent6>
        <a:srgbClr val="FF7A7D"/>
      </a:accent6>
      <a:hlink>
        <a:srgbClr val="000000"/>
      </a:hlink>
      <a:folHlink>
        <a:srgbClr val="000000"/>
      </a:folHlink>
    </a:clrScheme>
    <a:fontScheme name="PT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 algn="l">
          <a:buFont typeface="Symbol" panose="05050102010706020507" pitchFamily="18" charset="2"/>
          <a:buChar char="·"/>
          <a:defRPr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9548</Words>
  <Application>Microsoft Office PowerPoint</Application>
  <PresentationFormat>Benutzerdefiniert</PresentationFormat>
  <Paragraphs>1212</Paragraphs>
  <Slides>60</Slides>
  <Notes>4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60</vt:i4>
      </vt:variant>
    </vt:vector>
  </HeadingPairs>
  <TitlesOfParts>
    <vt:vector size="68" baseType="lpstr">
      <vt:lpstr>Arial</vt:lpstr>
      <vt:lpstr>Calibri</vt:lpstr>
      <vt:lpstr>Consolas</vt:lpstr>
      <vt:lpstr>Courier New</vt:lpstr>
      <vt:lpstr>Symbol</vt:lpstr>
      <vt:lpstr>Times New Roman</vt:lpstr>
      <vt:lpstr>2019 @ CAM Master</vt:lpstr>
      <vt:lpstr>think-cell Folie</vt:lpstr>
      <vt:lpstr>PowerPoint-Präsentation</vt:lpstr>
      <vt:lpstr>Was brauche ich damit ich code verbessern kann?</vt:lpstr>
      <vt:lpstr>Sicherheitsnetz</vt:lpstr>
      <vt:lpstr>Zur Erinnerung – ein einfacher unit-test</vt:lpstr>
      <vt:lpstr>Sicherheitsnetz in komplexen legacy systemen</vt:lpstr>
      <vt:lpstr>Golden master</vt:lpstr>
      <vt:lpstr>Einfacher Golden master – Fizz Buzz</vt:lpstr>
      <vt:lpstr>Was sind seams?</vt:lpstr>
      <vt:lpstr>Ein Einfacher Seam</vt:lpstr>
      <vt:lpstr>Seams und Golden master</vt:lpstr>
      <vt:lpstr>Seams und deren Verwendung in Unittest</vt:lpstr>
      <vt:lpstr>Key points</vt:lpstr>
      <vt:lpstr>Pattern</vt:lpstr>
      <vt:lpstr>Pattern: Long method</vt:lpstr>
      <vt:lpstr>refactoring: extract method</vt:lpstr>
      <vt:lpstr>Extract method</vt:lpstr>
      <vt:lpstr>Pattern: Extract class</vt:lpstr>
      <vt:lpstr>Extract Classes</vt:lpstr>
      <vt:lpstr>Was ist feature Envy?</vt:lpstr>
      <vt:lpstr>Feature envy</vt:lpstr>
      <vt:lpstr>Feature envy auflösen</vt:lpstr>
      <vt:lpstr>Feature envy auflösen</vt:lpstr>
      <vt:lpstr>Feature envy auflösen</vt:lpstr>
      <vt:lpstr>Feature envy auflösen</vt:lpstr>
      <vt:lpstr>Feature envy auflösen</vt:lpstr>
      <vt:lpstr>Feature envy auflösen</vt:lpstr>
      <vt:lpstr>Feature envy auflösen</vt:lpstr>
      <vt:lpstr>Feature envy auflösen</vt:lpstr>
      <vt:lpstr>Feature envy auflösen</vt:lpstr>
      <vt:lpstr>Feature envy auflösen</vt:lpstr>
      <vt:lpstr>Feature envy auflösen</vt:lpstr>
      <vt:lpstr>Feature envy auflösen</vt:lpstr>
      <vt:lpstr>Feature envy auflösen</vt:lpstr>
      <vt:lpstr>Feature envy auflösen</vt:lpstr>
      <vt:lpstr>Feature envy auflösen</vt:lpstr>
      <vt:lpstr>Feature envy auflösen</vt:lpstr>
      <vt:lpstr>Feature envy auflösen</vt:lpstr>
      <vt:lpstr>Feature envy auflösen</vt:lpstr>
      <vt:lpstr>Feature envy auflösen</vt:lpstr>
      <vt:lpstr>Feature envy auflösen</vt:lpstr>
      <vt:lpstr>Feature envy auflösen</vt:lpstr>
      <vt:lpstr>Feature envy auflösen</vt:lpstr>
      <vt:lpstr>Feature envy auflösen</vt:lpstr>
      <vt:lpstr>Feature envy auflösen</vt:lpstr>
      <vt:lpstr>Feature envy auflösen</vt:lpstr>
      <vt:lpstr>Feature envy auflösen</vt:lpstr>
      <vt:lpstr>Code Coverage</vt:lpstr>
      <vt:lpstr>Was ist Code Coverage?</vt:lpstr>
      <vt:lpstr>Einfache Code Coverage</vt:lpstr>
      <vt:lpstr>Schreibe einen Unittest mithilfe von Code Coverage</vt:lpstr>
      <vt:lpstr>Refactoring mithilfe von Code Coverage</vt:lpstr>
      <vt:lpstr>Vorgehen, Vorteile und Nachteile</vt:lpstr>
      <vt:lpstr>Wie gut ist unsere test suite?</vt:lpstr>
      <vt:lpstr>Mutation testing</vt:lpstr>
      <vt:lpstr>Alles Zusammen</vt:lpstr>
      <vt:lpstr>Gilded Rose</vt:lpstr>
      <vt:lpstr>Denkanstösse</vt:lpstr>
      <vt:lpstr>GIT: merge, rebase und squash commit</vt:lpstr>
      <vt:lpstr>Sicherheitsnetz mit einer Fassade (Ziel: refactoring/redesign)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legacy code</dc:title>
  <dc:creator>WM</dc:creator>
  <cp:lastModifiedBy>Michael Mai</cp:lastModifiedBy>
  <cp:revision>266</cp:revision>
  <dcterms:created xsi:type="dcterms:W3CDTF">2019-07-01T16:47:04Z</dcterms:created>
  <dcterms:modified xsi:type="dcterms:W3CDTF">2021-07-03T09:54:44Z</dcterms:modified>
</cp:coreProperties>
</file>