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1" r:id="rId3"/>
    <p:sldMasterId id="2147483665" r:id="rId4"/>
  </p:sldMasterIdLst>
  <p:notesMasterIdLst>
    <p:notesMasterId r:id="rId46"/>
  </p:notesMasterIdLst>
  <p:handoutMasterIdLst>
    <p:handoutMasterId r:id="rId47"/>
  </p:handoutMasterIdLst>
  <p:sldIdLst>
    <p:sldId id="332" r:id="rId5"/>
    <p:sldId id="289" r:id="rId6"/>
    <p:sldId id="290" r:id="rId7"/>
    <p:sldId id="291" r:id="rId8"/>
    <p:sldId id="266" r:id="rId9"/>
    <p:sldId id="292" r:id="rId10"/>
    <p:sldId id="294" r:id="rId11"/>
    <p:sldId id="295" r:id="rId12"/>
    <p:sldId id="296" r:id="rId13"/>
    <p:sldId id="297" r:id="rId14"/>
    <p:sldId id="298" r:id="rId15"/>
    <p:sldId id="299" r:id="rId16"/>
    <p:sldId id="300" r:id="rId17"/>
    <p:sldId id="301" r:id="rId18"/>
    <p:sldId id="302" r:id="rId19"/>
    <p:sldId id="303" r:id="rId20"/>
    <p:sldId id="269" r:id="rId21"/>
    <p:sldId id="304" r:id="rId22"/>
    <p:sldId id="305" r:id="rId23"/>
    <p:sldId id="306" r:id="rId24"/>
    <p:sldId id="325" r:id="rId25"/>
    <p:sldId id="308" r:id="rId26"/>
    <p:sldId id="309" r:id="rId27"/>
    <p:sldId id="310" r:id="rId28"/>
    <p:sldId id="326" r:id="rId29"/>
    <p:sldId id="312" r:id="rId30"/>
    <p:sldId id="313" r:id="rId31"/>
    <p:sldId id="314" r:id="rId32"/>
    <p:sldId id="315" r:id="rId33"/>
    <p:sldId id="316" r:id="rId34"/>
    <p:sldId id="327" r:id="rId35"/>
    <p:sldId id="318" r:id="rId36"/>
    <p:sldId id="330" r:id="rId37"/>
    <p:sldId id="319" r:id="rId38"/>
    <p:sldId id="331" r:id="rId39"/>
    <p:sldId id="320" r:id="rId40"/>
    <p:sldId id="328" r:id="rId41"/>
    <p:sldId id="322" r:id="rId42"/>
    <p:sldId id="323" r:id="rId43"/>
    <p:sldId id="324" r:id="rId44"/>
    <p:sldId id="329" r:id="rId4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5700"/>
    <a:srgbClr val="FF8200"/>
    <a:srgbClr val="1B306B"/>
    <a:srgbClr val="262626"/>
    <a:srgbClr val="FFCC00"/>
    <a:srgbClr val="F8F8F8"/>
    <a:srgbClr val="EEECE1"/>
    <a:srgbClr val="C0504D"/>
    <a:srgbClr val="D11034"/>
    <a:srgbClr val="5F6A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27" autoAdjust="0"/>
    <p:restoredTop sz="84281" autoAdjust="0"/>
  </p:normalViewPr>
  <p:slideViewPr>
    <p:cSldViewPr>
      <p:cViewPr varScale="1">
        <p:scale>
          <a:sx n="76" d="100"/>
          <a:sy n="76" d="100"/>
        </p:scale>
        <p:origin x="1963" y="53"/>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5/3/2016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5/3/2016</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68524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1355034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3781966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824226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3190112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2442241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12462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1183529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1136275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1828668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1006389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3728483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2573618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2235116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6149564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2252435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21502954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16297260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28838139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9378822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950650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655537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35348824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18869325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38</a:t>
            </a:fld>
            <a:endParaRPr lang="en-US"/>
          </a:p>
        </p:txBody>
      </p:sp>
    </p:spTree>
    <p:extLst>
      <p:ext uri="{BB962C8B-B14F-4D97-AF65-F5344CB8AC3E}">
        <p14:creationId xmlns:p14="http://schemas.microsoft.com/office/powerpoint/2010/main" val="3284263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39</a:t>
            </a:fld>
            <a:endParaRPr lang="en-US"/>
          </a:p>
        </p:txBody>
      </p:sp>
    </p:spTree>
    <p:extLst>
      <p:ext uri="{BB962C8B-B14F-4D97-AF65-F5344CB8AC3E}">
        <p14:creationId xmlns:p14="http://schemas.microsoft.com/office/powerpoint/2010/main" val="2341142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40</a:t>
            </a:fld>
            <a:endParaRPr lang="en-US"/>
          </a:p>
        </p:txBody>
      </p:sp>
    </p:spTree>
    <p:extLst>
      <p:ext uri="{BB962C8B-B14F-4D97-AF65-F5344CB8AC3E}">
        <p14:creationId xmlns:p14="http://schemas.microsoft.com/office/powerpoint/2010/main" val="1104781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2758549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777464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2045028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4004127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172082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0953714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34076744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5308908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32008986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UCFB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Tree>
    <p:extLst>
      <p:ext uri="{BB962C8B-B14F-4D97-AF65-F5344CB8AC3E}">
        <p14:creationId xmlns:p14="http://schemas.microsoft.com/office/powerpoint/2010/main" val="28109018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0455077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cxnSp>
        <p:nvCxnSpPr>
          <p:cNvPr id="9" name="Straight Connector 8"/>
          <p:cNvCxnSpPr/>
          <p:nvPr userDrawn="1"/>
        </p:nvCxnSpPr>
        <p:spPr>
          <a:xfrm>
            <a:off x="0" y="653854"/>
            <a:ext cx="9144000" cy="0"/>
          </a:xfrm>
          <a:prstGeom prst="line">
            <a:avLst/>
          </a:prstGeom>
          <a:ln w="412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29166289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5/3/2016</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5/3/2016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5/3/2016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110829717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5/3/2016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6385794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17.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The Zen of Coding</a:t>
            </a:r>
            <a:endParaRPr lang="en-US" dirty="0"/>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0"/>
          </p:nvPr>
        </p:nvSpPr>
        <p:spPr/>
        <p:txBody>
          <a:bodyPr/>
          <a:lstStyle/>
          <a:p>
            <a:r>
              <a:rPr lang="en-US" dirty="0"/>
              <a:t>Day 1</a:t>
            </a:r>
          </a:p>
          <a:p>
            <a:endParaRPr lang="en-US" dirty="0"/>
          </a:p>
        </p:txBody>
      </p:sp>
    </p:spTree>
    <p:extLst>
      <p:ext uri="{BB962C8B-B14F-4D97-AF65-F5344CB8AC3E}">
        <p14:creationId xmlns:p14="http://schemas.microsoft.com/office/powerpoint/2010/main" val="4754418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Obstacle #1 – The Great Confusion</a:t>
            </a:r>
            <a:endParaRPr lang="en-US" dirty="0"/>
          </a:p>
        </p:txBody>
      </p:sp>
      <p:pic>
        <p:nvPicPr>
          <p:cNvPr id="4" name="Picture 2" descr="https://funixx.files.wordpress.com/2014/09/adn5xmm_460s.jpg?w=5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79254"/>
            <a:ext cx="8763000" cy="5695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5315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Obstacle #2 – The Great Doubt</a:t>
            </a:r>
            <a:endParaRPr lang="en-US" dirty="0"/>
          </a:p>
        </p:txBody>
      </p:sp>
      <p:pic>
        <p:nvPicPr>
          <p:cNvPr id="5" name="Picture 4" descr="https://tctechcrunch2011.files.wordpress.com/2014/05/rage-programming-crop.jpg?w=698&amp;h=400&amp;cro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1" y="1028734"/>
            <a:ext cx="9154101" cy="5245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712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Nothing Comes Easy…</a:t>
            </a:r>
            <a:endParaRPr lang="en-US" dirty="0"/>
          </a:p>
        </p:txBody>
      </p:sp>
      <p:sp>
        <p:nvSpPr>
          <p:cNvPr id="3" name="Content Placeholder 2"/>
          <p:cNvSpPr txBox="1">
            <a:spLocks/>
          </p:cNvSpPr>
          <p:nvPr/>
        </p:nvSpPr>
        <p:spPr>
          <a:xfrm>
            <a:off x="289560" y="762000"/>
            <a:ext cx="8583814" cy="56388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None/>
            </a:pPr>
            <a:endParaRPr lang="en-US" sz="3200" b="1" u="sng" dirty="0" smtClean="0">
              <a:latin typeface="Arial" panose="020B0604020202020204" pitchFamily="34" charset="0"/>
              <a:ea typeface="Roboto" panose="02000000000000000000" pitchFamily="2" charset="0"/>
              <a:cs typeface="Arial" panose="020B0604020202020204" pitchFamily="34" charset="0"/>
            </a:endParaRPr>
          </a:p>
          <a:p>
            <a:pPr indent="0">
              <a:spcBef>
                <a:spcPts val="0"/>
              </a:spcBef>
              <a:buNone/>
            </a:pPr>
            <a:r>
              <a:rPr lang="en-US" sz="3200" b="1" u="sng" dirty="0" smtClean="0">
                <a:latin typeface="Arial" panose="020B0604020202020204" pitchFamily="34" charset="0"/>
                <a:ea typeface="Roboto" panose="02000000000000000000" pitchFamily="2" charset="0"/>
                <a:cs typeface="Arial" panose="020B0604020202020204" pitchFamily="34" charset="0"/>
              </a:rPr>
              <a:t>Learning Coding Requires Two Things:</a:t>
            </a:r>
          </a:p>
          <a:p>
            <a:pPr indent="0">
              <a:spcBef>
                <a:spcPts val="0"/>
              </a:spcBef>
              <a:buNone/>
            </a:pPr>
            <a:endParaRPr lang="en-US" sz="3200" b="1" u="sng" dirty="0">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200" dirty="0" smtClean="0">
                <a:latin typeface="Arial" panose="020B0604020202020204" pitchFamily="34" charset="0"/>
                <a:ea typeface="Roboto" panose="02000000000000000000" pitchFamily="2" charset="0"/>
                <a:cs typeface="Arial" panose="020B0604020202020204" pitchFamily="34" charset="0"/>
              </a:rPr>
              <a:t>Persisting in the face of something that feels </a:t>
            </a:r>
            <a:r>
              <a:rPr lang="en-US" sz="3200" u="sng" dirty="0" smtClean="0">
                <a:latin typeface="Arial" panose="020B0604020202020204" pitchFamily="34" charset="0"/>
                <a:ea typeface="Roboto" panose="02000000000000000000" pitchFamily="2" charset="0"/>
                <a:cs typeface="Arial" panose="020B0604020202020204" pitchFamily="34" charset="0"/>
              </a:rPr>
              <a:t>incredibly hard and confusing</a:t>
            </a:r>
          </a:p>
          <a:p>
            <a:pPr marL="742950" indent="-514350">
              <a:spcBef>
                <a:spcPts val="0"/>
              </a:spcBef>
              <a:buFont typeface="+mj-lt"/>
              <a:buAutoNum type="arabicPeriod"/>
            </a:pPr>
            <a:endParaRPr lang="en-US" sz="3200" dirty="0">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200" dirty="0" smtClean="0">
                <a:latin typeface="Arial" panose="020B0604020202020204" pitchFamily="34" charset="0"/>
                <a:ea typeface="Roboto" panose="02000000000000000000" pitchFamily="2" charset="0"/>
                <a:cs typeface="Arial" panose="020B0604020202020204" pitchFamily="34" charset="0"/>
              </a:rPr>
              <a:t>Maintaining the self-confidence necessary to believe that you </a:t>
            </a:r>
            <a:r>
              <a:rPr lang="en-US" sz="3200" u="sng" dirty="0" smtClean="0">
                <a:latin typeface="Arial" panose="020B0604020202020204" pitchFamily="34" charset="0"/>
                <a:ea typeface="Roboto" panose="02000000000000000000" pitchFamily="2" charset="0"/>
                <a:cs typeface="Arial" panose="020B0604020202020204" pitchFamily="34" charset="0"/>
              </a:rPr>
              <a:t>CAN DO THIS</a:t>
            </a:r>
          </a:p>
        </p:txBody>
      </p:sp>
    </p:spTree>
    <p:extLst>
      <p:ext uri="{BB962C8B-B14F-4D97-AF65-F5344CB8AC3E}">
        <p14:creationId xmlns:p14="http://schemas.microsoft.com/office/powerpoint/2010/main" val="25428883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62000"/>
            <a:ext cx="9144000" cy="4800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Learning is “Frustrating”</a:t>
            </a:r>
          </a:p>
        </p:txBody>
      </p:sp>
      <p:sp>
        <p:nvSpPr>
          <p:cNvPr id="4" name="Content Placeholder 2"/>
          <p:cNvSpPr txBox="1">
            <a:spLocks/>
          </p:cNvSpPr>
          <p:nvPr/>
        </p:nvSpPr>
        <p:spPr>
          <a:xfrm>
            <a:off x="457200" y="838200"/>
            <a:ext cx="8229600"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latin typeface="Arial" panose="020B0604020202020204" pitchFamily="34" charset="0"/>
                <a:cs typeface="Arial" panose="020B0604020202020204" pitchFamily="34" charset="0"/>
              </a:rPr>
              <a:t>“You can’t tell whether you’re learning something when you’re learning it—in fact, </a:t>
            </a:r>
            <a:r>
              <a:rPr lang="en-US" b="1" u="sng" dirty="0" smtClean="0">
                <a:latin typeface="Arial" panose="020B0604020202020204" pitchFamily="34" charset="0"/>
                <a:cs typeface="Arial" panose="020B0604020202020204" pitchFamily="34" charset="0"/>
              </a:rPr>
              <a:t>learning feels a lot more like frustration.”</a:t>
            </a:r>
          </a:p>
          <a:p>
            <a:pPr marL="0" indent="0">
              <a:buFont typeface="Arial" panose="020B0604020202020204" pitchFamily="34" charset="0"/>
              <a:buNone/>
            </a:pPr>
            <a:endParaRPr lang="en-US" dirty="0" smtClean="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dirty="0" smtClean="0">
                <a:latin typeface="Arial" panose="020B0604020202020204" pitchFamily="34" charset="0"/>
                <a:cs typeface="Arial" panose="020B0604020202020204" pitchFamily="34" charset="0"/>
              </a:rPr>
              <a:t>“What I’ve learned is that during this period of frustration is actually when people improve the most, and their improvements are usually obvious to an outsider. If you feel frustrated while trying to understand new concepts, try to remember that it might not feel like it, but you’re probably rapidly expanding your knowledge.”</a:t>
            </a:r>
          </a:p>
          <a:p>
            <a:pPr marL="0" indent="0">
              <a:buFont typeface="Arial" panose="020B0604020202020204" pitchFamily="34" charset="0"/>
              <a:buNone/>
            </a:pPr>
            <a:endParaRPr lang="en-US" sz="1600" dirty="0" smtClean="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600" i="1" dirty="0" smtClean="0">
                <a:latin typeface="Arial" panose="020B0604020202020204" pitchFamily="34" charset="0"/>
                <a:cs typeface="Arial" panose="020B0604020202020204" pitchFamily="34" charset="0"/>
              </a:rPr>
              <a:t>Phillip Dickey, Author of Write Modern Web Apps with the MEAN Stack: Mongo, Express, AngularJS, and Node.JS</a:t>
            </a:r>
            <a:endParaRPr lang="en-US"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1296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Advice for the Journey</a:t>
            </a:r>
            <a:endParaRPr lang="en-US" dirty="0"/>
          </a:p>
        </p:txBody>
      </p:sp>
      <p:sp>
        <p:nvSpPr>
          <p:cNvPr id="6" name="Rectangle 5"/>
          <p:cNvSpPr/>
          <p:nvPr/>
        </p:nvSpPr>
        <p:spPr>
          <a:xfrm>
            <a:off x="0" y="676039"/>
            <a:ext cx="9155741" cy="50389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443345" y="914400"/>
            <a:ext cx="8229600"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Font typeface="Arial" panose="020B0604020202020204" pitchFamily="34" charset="0"/>
              <a:buNone/>
            </a:pPr>
            <a:r>
              <a:rPr lang="en-US" b="1" u="sng" smtClean="0">
                <a:solidFill>
                  <a:schemeClr val="bg1"/>
                </a:solidFill>
                <a:latin typeface="Arial" panose="020B0604020202020204" pitchFamily="34" charset="0"/>
                <a:ea typeface="Roboto" panose="02000000000000000000" pitchFamily="2" charset="0"/>
                <a:cs typeface="Arial" panose="020B0604020202020204" pitchFamily="34" charset="0"/>
              </a:rPr>
              <a:t>Throughout this course, always remember to:</a:t>
            </a:r>
          </a:p>
          <a:p>
            <a:pPr indent="0">
              <a:spcBef>
                <a:spcPts val="0"/>
              </a:spcBef>
              <a:buFont typeface="Arial" panose="020B0604020202020204" pitchFamily="34" charset="0"/>
              <a:buNone/>
            </a:pPr>
            <a:endParaRPr lang="en-US"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200" b="1" i="1" smtClean="0">
                <a:solidFill>
                  <a:schemeClr val="bg1"/>
                </a:solidFill>
                <a:latin typeface="Arial" panose="020B0604020202020204" pitchFamily="34" charset="0"/>
                <a:ea typeface="Roboto" panose="02000000000000000000" pitchFamily="2" charset="0"/>
                <a:cs typeface="Arial" panose="020B0604020202020204" pitchFamily="34" charset="0"/>
              </a:rPr>
              <a:t> Work Hard!!</a:t>
            </a:r>
          </a:p>
          <a:p>
            <a:pPr marL="742950" indent="-514350">
              <a:spcBef>
                <a:spcPts val="0"/>
              </a:spcBef>
              <a:buFont typeface="+mj-lt"/>
              <a:buAutoNum type="arabicPeriod"/>
            </a:pPr>
            <a:endParaRPr lang="en-US" sz="32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lgn="ctr">
              <a:spcBef>
                <a:spcPts val="0"/>
              </a:spcBef>
              <a:buFont typeface="+mj-lt"/>
              <a:buAutoNum type="arabicPeriod"/>
            </a:pPr>
            <a:endParaRPr lang="en-US" sz="32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indent="0">
              <a:spcBef>
                <a:spcPts val="0"/>
              </a:spcBef>
              <a:buFont typeface="Arial" panose="020B0604020202020204" pitchFamily="34" charset="0"/>
              <a:buNone/>
            </a:pPr>
            <a:endParaRPr lang="en-US" sz="32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endParaRPr lang="en" sz="32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pic>
        <p:nvPicPr>
          <p:cNvPr id="8" name="Picture 2" descr="http://knote.com/wp-content/uploads/2015/02/Hard-wor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3057" y="3429000"/>
            <a:ext cx="3042684" cy="3008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7933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Advice for the Journey</a:t>
            </a:r>
            <a:endParaRPr lang="en-US" dirty="0"/>
          </a:p>
        </p:txBody>
      </p:sp>
      <p:sp>
        <p:nvSpPr>
          <p:cNvPr id="9" name="Rectangle 8"/>
          <p:cNvSpPr/>
          <p:nvPr/>
        </p:nvSpPr>
        <p:spPr>
          <a:xfrm>
            <a:off x="0" y="676039"/>
            <a:ext cx="9155741" cy="50389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txBox="1">
            <a:spLocks/>
          </p:cNvSpPr>
          <p:nvPr/>
        </p:nvSpPr>
        <p:spPr>
          <a:xfrm>
            <a:off x="443345" y="914400"/>
            <a:ext cx="8229600" cy="4525963"/>
          </a:xfrm>
          <a:prstGeom prst="rect">
            <a:avLst/>
          </a:prstGeom>
        </p:spPr>
        <p:txBody>
          <a:bodyPr vert="horz" lIns="91440" tIns="45720" rIns="91440" bIns="45720" rtlCol="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Font typeface="Arial" panose="020B0604020202020204" pitchFamily="34" charset="0"/>
              <a:buNone/>
            </a:pPr>
            <a:r>
              <a:rPr lang="en-US" sz="2800" b="1" u="sng" dirty="0" smtClean="0">
                <a:solidFill>
                  <a:schemeClr val="bg1"/>
                </a:solidFill>
                <a:latin typeface="Arial" panose="020B0604020202020204" pitchFamily="34" charset="0"/>
                <a:ea typeface="Roboto" panose="02000000000000000000" pitchFamily="2" charset="0"/>
                <a:cs typeface="Arial" panose="020B0604020202020204" pitchFamily="34" charset="0"/>
              </a:rPr>
              <a:t>Throughout this course, always remember to:</a:t>
            </a:r>
          </a:p>
          <a:p>
            <a:pPr marL="228600" indent="0">
              <a:spcBef>
                <a:spcPts val="0"/>
              </a:spcBef>
              <a:buFont typeface="Arial" panose="020B0604020202020204" pitchFamily="34" charset="0"/>
              <a:buNone/>
            </a:pPr>
            <a:endParaRPr lang="en-US" sz="28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i="1" dirty="0" smtClean="0">
                <a:solidFill>
                  <a:schemeClr val="bg1"/>
                </a:solidFill>
                <a:latin typeface="Arial" panose="020B0604020202020204" pitchFamily="34" charset="0"/>
                <a:ea typeface="Roboto" panose="02000000000000000000" pitchFamily="2" charset="0"/>
                <a:cs typeface="Arial" panose="020B0604020202020204" pitchFamily="34" charset="0"/>
              </a:rPr>
              <a:t> Work Hard!!</a:t>
            </a:r>
          </a:p>
          <a:p>
            <a:pPr marL="742950" indent="-514350">
              <a:spcBef>
                <a:spcPts val="0"/>
              </a:spcBef>
              <a:buFont typeface="+mj-lt"/>
              <a:buAutoNum type="arabicPeriod"/>
            </a:pPr>
            <a:endParaRPr lang="en-US" sz="36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 Appreciate your successes</a:t>
            </a:r>
          </a:p>
          <a:p>
            <a:pPr marL="742950" indent="-514350" algn="ctr">
              <a:spcBef>
                <a:spcPts val="0"/>
              </a:spcBef>
              <a:buFont typeface="+mj-lt"/>
              <a:buAutoNum type="arabicPeriod"/>
            </a:pPr>
            <a:endParaRPr lang="en-US" sz="36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US" sz="36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endParaRPr lang="en" sz="36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pic>
        <p:nvPicPr>
          <p:cNvPr id="11" name="Picture 4" descr="http://cdn.meme.am/instances/57165550.jpg"/>
          <p:cNvPicPr>
            <a:picLocks noChangeAspect="1" noChangeArrowheads="1"/>
          </p:cNvPicPr>
          <p:nvPr/>
        </p:nvPicPr>
        <p:blipFill rotWithShape="1">
          <a:blip r:embed="rId3">
            <a:extLst>
              <a:ext uri="{28A0092B-C50C-407E-A947-70E740481C1C}">
                <a14:useLocalDpi xmlns:a14="http://schemas.microsoft.com/office/drawing/2010/main" val="0"/>
              </a:ext>
            </a:extLst>
          </a:blip>
          <a:srcRect b="3604"/>
          <a:stretch/>
        </p:blipFill>
        <p:spPr bwMode="auto">
          <a:xfrm>
            <a:off x="5548465" y="3810000"/>
            <a:ext cx="3607275" cy="260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226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Advice for the Journey</a:t>
            </a:r>
            <a:endParaRPr lang="en-US" dirty="0"/>
          </a:p>
        </p:txBody>
      </p:sp>
      <p:sp>
        <p:nvSpPr>
          <p:cNvPr id="9" name="Rectangle 8"/>
          <p:cNvSpPr/>
          <p:nvPr/>
        </p:nvSpPr>
        <p:spPr>
          <a:xfrm>
            <a:off x="0" y="676039"/>
            <a:ext cx="9155741" cy="50389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txBox="1">
            <a:spLocks/>
          </p:cNvSpPr>
          <p:nvPr/>
        </p:nvSpPr>
        <p:spPr>
          <a:xfrm>
            <a:off x="443345" y="914400"/>
            <a:ext cx="8229600"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Font typeface="Arial" panose="020B0604020202020204" pitchFamily="34" charset="0"/>
              <a:buNone/>
            </a:pPr>
            <a:r>
              <a:rPr lang="en-US" b="1" u="sng" smtClean="0">
                <a:solidFill>
                  <a:schemeClr val="bg1"/>
                </a:solidFill>
                <a:latin typeface="Arial" panose="020B0604020202020204" pitchFamily="34" charset="0"/>
                <a:ea typeface="Roboto" panose="02000000000000000000" pitchFamily="2" charset="0"/>
                <a:cs typeface="Arial" panose="020B0604020202020204" pitchFamily="34" charset="0"/>
              </a:rPr>
              <a:t>Throughout this course, always remember to:</a:t>
            </a:r>
          </a:p>
          <a:p>
            <a:pPr indent="0">
              <a:spcBef>
                <a:spcPts val="0"/>
              </a:spcBef>
              <a:buFont typeface="Arial" panose="020B0604020202020204" pitchFamily="34" charset="0"/>
              <a:buNone/>
            </a:pPr>
            <a:endParaRPr lang="en-US"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i="1" smtClean="0">
                <a:solidFill>
                  <a:schemeClr val="bg1"/>
                </a:solidFill>
                <a:latin typeface="Arial" panose="020B0604020202020204" pitchFamily="34" charset="0"/>
                <a:ea typeface="Roboto" panose="02000000000000000000" pitchFamily="2" charset="0"/>
                <a:cs typeface="Arial" panose="020B0604020202020204" pitchFamily="34" charset="0"/>
              </a:rPr>
              <a:t> Work Hard!!</a:t>
            </a:r>
          </a:p>
          <a:p>
            <a:pPr marL="742950" indent="-514350">
              <a:spcBef>
                <a:spcPts val="0"/>
              </a:spcBef>
              <a:buFont typeface="+mj-lt"/>
              <a:buAutoNum type="arabicPeriod"/>
            </a:pPr>
            <a:endParaRPr lang="en-US" sz="36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i="1" smtClean="0">
                <a:solidFill>
                  <a:schemeClr val="bg1"/>
                </a:solidFill>
                <a:latin typeface="Arial" panose="020B0604020202020204" pitchFamily="34" charset="0"/>
                <a:ea typeface="Roboto" panose="02000000000000000000" pitchFamily="2" charset="0"/>
                <a:cs typeface="Arial" panose="020B0604020202020204" pitchFamily="34" charset="0"/>
              </a:rPr>
              <a:t> Appreciate your successes</a:t>
            </a:r>
          </a:p>
          <a:p>
            <a:pPr marL="742950" indent="-514350" algn="ctr">
              <a:spcBef>
                <a:spcPts val="0"/>
              </a:spcBef>
              <a:buFont typeface="+mj-lt"/>
              <a:buAutoNum type="arabicPeriod"/>
            </a:pPr>
            <a:endParaRPr lang="en-US" sz="36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b="1"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3600" b="1" i="1" smtClean="0">
                <a:solidFill>
                  <a:schemeClr val="bg1"/>
                </a:solidFill>
                <a:latin typeface="Arial" panose="020B0604020202020204" pitchFamily="34" charset="0"/>
                <a:ea typeface="Roboto" panose="02000000000000000000" pitchFamily="2" charset="0"/>
                <a:cs typeface="Arial" panose="020B0604020202020204" pitchFamily="34" charset="0"/>
              </a:rPr>
              <a:t>Trust yourself</a:t>
            </a:r>
          </a:p>
          <a:p>
            <a:pPr marL="742950" indent="-514350">
              <a:spcBef>
                <a:spcPts val="0"/>
              </a:spcBef>
              <a:buFont typeface="+mj-lt"/>
              <a:buAutoNum type="arabicPeriod"/>
            </a:pPr>
            <a:endParaRPr lang="en-US" sz="36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endParaRPr lang="en" sz="36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pic>
        <p:nvPicPr>
          <p:cNvPr id="11" name="Picture 8" descr="http://www.quickmeme.com/img/b1/b1863ec001f174e2d9a3cc0ad89aad0cbf78ddd297256b891bd8ff4662f3f044.jpg"/>
          <p:cNvPicPr>
            <a:picLocks noChangeAspect="1" noChangeArrowheads="1"/>
          </p:cNvPicPr>
          <p:nvPr/>
        </p:nvPicPr>
        <p:blipFill rotWithShape="1">
          <a:blip r:embed="rId3">
            <a:extLst>
              <a:ext uri="{28A0092B-C50C-407E-A947-70E740481C1C}">
                <a14:useLocalDpi xmlns:a14="http://schemas.microsoft.com/office/drawing/2010/main" val="0"/>
              </a:ext>
            </a:extLst>
          </a:blip>
          <a:srcRect t="2868" b="2857"/>
          <a:stretch/>
        </p:blipFill>
        <p:spPr bwMode="auto">
          <a:xfrm>
            <a:off x="5559444" y="3917921"/>
            <a:ext cx="3584556"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7403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Structure</a:t>
            </a:r>
            <a:endParaRPr lang="en-US" dirty="0"/>
          </a:p>
        </p:txBody>
      </p:sp>
    </p:spTree>
    <p:extLst>
      <p:ext uri="{BB962C8B-B14F-4D97-AF65-F5344CB8AC3E}">
        <p14:creationId xmlns:p14="http://schemas.microsoft.com/office/powerpoint/2010/main" val="3520946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Schedule</a:t>
            </a:r>
            <a:endParaRPr lang="en-US" dirty="0"/>
          </a:p>
        </p:txBody>
      </p:sp>
      <p:sp>
        <p:nvSpPr>
          <p:cNvPr id="4" name="Shape 70"/>
          <p:cNvSpPr txBox="1">
            <a:spLocks/>
          </p:cNvSpPr>
          <p:nvPr/>
        </p:nvSpPr>
        <p:spPr>
          <a:xfrm>
            <a:off x="98425" y="747991"/>
            <a:ext cx="8947150" cy="5568208"/>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For each class we’ll run through the following:</a:t>
            </a:r>
          </a:p>
          <a:p>
            <a:pPr marL="228600" indent="0">
              <a:spcBef>
                <a:spcPts val="0"/>
              </a:spcBef>
              <a:buNone/>
            </a:pPr>
            <a:endParaRPr lang="en" sz="15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Set Objectives</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Brief Background Lecture</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Watch Me / Coding Demos</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Code Discussions</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In-Class Exercises</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Project Work</a:t>
            </a:r>
            <a:endParaRPr lang="en" sz="28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3477973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Schedule</a:t>
            </a:r>
            <a:endParaRPr lang="en-US" dirty="0"/>
          </a:p>
        </p:txBody>
      </p:sp>
      <p:sp>
        <p:nvSpPr>
          <p:cNvPr id="5" name="Shape 70"/>
          <p:cNvSpPr txBox="1">
            <a:spLocks/>
          </p:cNvSpPr>
          <p:nvPr/>
        </p:nvSpPr>
        <p:spPr>
          <a:xfrm>
            <a:off x="98425" y="747991"/>
            <a:ext cx="8947150" cy="33945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For each class we’ll run through the following:</a:t>
            </a:r>
          </a:p>
          <a:p>
            <a:pPr marL="228600" indent="0">
              <a:spcBef>
                <a:spcPts val="0"/>
              </a:spcBef>
              <a:buNone/>
            </a:pPr>
            <a:endParaRPr lang="en" sz="15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Set Objectives</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Brief Background Lecture</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Watch Me / Coding Demos</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Code Discussions</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In-Class Exercises</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Project Work</a:t>
            </a:r>
            <a:endParaRPr lang="en" sz="2800" dirty="0">
              <a:latin typeface="Arial" panose="020B0604020202020204" pitchFamily="34" charset="0"/>
              <a:ea typeface="Roboto" panose="02000000000000000000" pitchFamily="2" charset="0"/>
              <a:cs typeface="Arial" panose="020B0604020202020204" pitchFamily="34" charset="0"/>
            </a:endParaRPr>
          </a:p>
        </p:txBody>
      </p:sp>
      <p:sp>
        <p:nvSpPr>
          <p:cNvPr id="6" name="Rectangle 5"/>
          <p:cNvSpPr/>
          <p:nvPr/>
        </p:nvSpPr>
        <p:spPr>
          <a:xfrm>
            <a:off x="304801" y="3981690"/>
            <a:ext cx="3746703" cy="2334509"/>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TextBox 6"/>
          <p:cNvSpPr txBox="1"/>
          <p:nvPr/>
        </p:nvSpPr>
        <p:spPr>
          <a:xfrm>
            <a:off x="4114800" y="4770099"/>
            <a:ext cx="4977645" cy="523220"/>
          </a:xfrm>
          <a:prstGeom prst="rect">
            <a:avLst/>
          </a:prstGeom>
          <a:noFill/>
        </p:spPr>
        <p:txBody>
          <a:bodyPr wrap="none" rtlCol="0">
            <a:spAutoFit/>
          </a:bodyPr>
          <a:lstStyle/>
          <a:p>
            <a:pPr algn="ctr"/>
            <a:r>
              <a:rPr lang="en-US" sz="2800" b="1" u="sng" dirty="0" smtClean="0">
                <a:solidFill>
                  <a:srgbClr val="C00000"/>
                </a:solidFill>
                <a:latin typeface="Arial" panose="020B0604020202020204" pitchFamily="34" charset="0"/>
                <a:cs typeface="Arial" panose="020B0604020202020204" pitchFamily="34" charset="0"/>
              </a:rPr>
              <a:t>The Super Important Stuff!!!</a:t>
            </a:r>
            <a:endParaRPr lang="en-US" sz="2800" b="1" u="sng"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4779502" y="5364612"/>
            <a:ext cx="3648243" cy="523220"/>
          </a:xfrm>
          <a:prstGeom prst="rect">
            <a:avLst/>
          </a:prstGeom>
          <a:noFill/>
        </p:spPr>
        <p:txBody>
          <a:bodyPr wrap="none" rtlCol="0">
            <a:spAutoFit/>
          </a:bodyPr>
          <a:lstStyle/>
          <a:p>
            <a:pPr algn="ctr"/>
            <a:r>
              <a:rPr lang="en-US" sz="2800" i="1" dirty="0" smtClean="0">
                <a:solidFill>
                  <a:srgbClr val="C00000"/>
                </a:solidFill>
                <a:latin typeface="Arial" panose="020B0604020202020204" pitchFamily="34" charset="0"/>
                <a:cs typeface="Arial" panose="020B0604020202020204" pitchFamily="34" charset="0"/>
              </a:rPr>
              <a:t>i.e. Always be coding!</a:t>
            </a:r>
            <a:endParaRPr lang="en-US" sz="2800" i="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3267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620000" cy="653854"/>
          </a:xfrm>
        </p:spPr>
        <p:txBody>
          <a:bodyPr>
            <a:normAutofit/>
          </a:bodyPr>
          <a:lstStyle/>
          <a:p>
            <a:r>
              <a:rPr lang="en-US" dirty="0" smtClean="0"/>
              <a:t>Quick Introductions! (30 seconds)</a:t>
            </a:r>
            <a:endParaRPr lang="en-US" dirty="0"/>
          </a:p>
        </p:txBody>
      </p:sp>
      <p:pic>
        <p:nvPicPr>
          <p:cNvPr id="1034" name="Picture 10" descr="http://i.imgur.com/HaKbP2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3962400"/>
            <a:ext cx="2286000" cy="2286001"/>
          </a:xfrm>
          <a:prstGeom prst="rect">
            <a:avLst/>
          </a:prstGeom>
          <a:noFill/>
          <a:extLst>
            <a:ext uri="{909E8E84-426E-40DD-AFC4-6F175D3DCCD1}">
              <a14:hiddenFill xmlns:a14="http://schemas.microsoft.com/office/drawing/2010/main">
                <a:solidFill>
                  <a:srgbClr val="FFFFFF"/>
                </a:solidFill>
              </a14:hiddenFill>
            </a:ext>
          </a:extLst>
        </p:spPr>
      </p:pic>
      <p:sp>
        <p:nvSpPr>
          <p:cNvPr id="5" name="Shape 70"/>
          <p:cNvSpPr txBox="1">
            <a:spLocks/>
          </p:cNvSpPr>
          <p:nvPr/>
        </p:nvSpPr>
        <p:spPr>
          <a:xfrm>
            <a:off x="196850" y="838200"/>
            <a:ext cx="8947150" cy="44958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Name</a:t>
            </a: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Location</a:t>
            </a: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Background </a:t>
            </a:r>
            <a:r>
              <a:rPr lang="en" sz="3200" dirty="0">
                <a:latin typeface="Arial" panose="020B0604020202020204" pitchFamily="34" charset="0"/>
                <a:ea typeface="Roboto" pitchFamily="2" charset="0"/>
                <a:cs typeface="Arial" panose="020B0604020202020204" pitchFamily="34" charset="0"/>
              </a:rPr>
              <a:t>(Career, Education, Interests</a:t>
            </a:r>
            <a:r>
              <a:rPr lang="en" sz="3200" dirty="0" smtClean="0">
                <a:latin typeface="Arial" panose="020B0604020202020204" pitchFamily="34" charset="0"/>
                <a:ea typeface="Roboto" pitchFamily="2" charset="0"/>
                <a:cs typeface="Arial" panose="020B0604020202020204" pitchFamily="34" charset="0"/>
              </a:rPr>
              <a:t>)</a:t>
            </a: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Why </a:t>
            </a:r>
            <a:r>
              <a:rPr lang="en" sz="3200" dirty="0">
                <a:latin typeface="Arial" panose="020B0604020202020204" pitchFamily="34" charset="0"/>
                <a:ea typeface="Roboto" pitchFamily="2" charset="0"/>
                <a:cs typeface="Arial" panose="020B0604020202020204" pitchFamily="34" charset="0"/>
              </a:rPr>
              <a:t>learn web development</a:t>
            </a:r>
            <a:r>
              <a:rPr lang="en" sz="3200" dirty="0" smtClean="0">
                <a:latin typeface="Arial" panose="020B0604020202020204" pitchFamily="34" charset="0"/>
                <a:ea typeface="Roboto" pitchFamily="2" charset="0"/>
                <a:cs typeface="Arial" panose="020B0604020202020204" pitchFamily="34" charset="0"/>
              </a:rPr>
              <a:t>?</a:t>
            </a: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Fears about class?</a:t>
            </a:r>
          </a:p>
          <a:p>
            <a:pPr marL="685800" indent="-457200">
              <a:spcBef>
                <a:spcPts val="0"/>
              </a:spcBef>
            </a:pPr>
            <a:endParaRPr lang="en" sz="3200" dirty="0">
              <a:latin typeface="Arial" panose="020B0604020202020204" pitchFamily="34" charset="0"/>
              <a:ea typeface="Roboto" pitchFamily="2" charset="0"/>
              <a:cs typeface="Arial" panose="020B0604020202020204" pitchFamily="34" charset="0"/>
            </a:endParaRPr>
          </a:p>
          <a:p>
            <a:pPr marL="228600" indent="0">
              <a:spcBef>
                <a:spcPts val="0"/>
              </a:spcBef>
              <a:buNone/>
            </a:pPr>
            <a:endParaRPr lang="en" sz="32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32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605484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Schedule</a:t>
            </a:r>
            <a:endParaRPr lang="en-US" dirty="0"/>
          </a:p>
        </p:txBody>
      </p:sp>
      <p:sp>
        <p:nvSpPr>
          <p:cNvPr id="9" name="Shape 70"/>
          <p:cNvSpPr txBox="1">
            <a:spLocks/>
          </p:cNvSpPr>
          <p:nvPr/>
        </p:nvSpPr>
        <p:spPr>
          <a:xfrm>
            <a:off x="98425" y="1066800"/>
            <a:ext cx="8947150" cy="44958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1800" dirty="0">
                <a:latin typeface="Arial" panose="020B0604020202020204" pitchFamily="34" charset="0"/>
                <a:ea typeface="Roboto" pitchFamily="2" charset="0"/>
                <a:cs typeface="Arial" panose="020B0604020202020204" pitchFamily="34" charset="0"/>
              </a:rPr>
              <a:t>Students will </a:t>
            </a:r>
            <a:r>
              <a:rPr lang="en-US" sz="1800" dirty="0" smtClean="0">
                <a:latin typeface="Arial" panose="020B0604020202020204" pitchFamily="34" charset="0"/>
                <a:ea typeface="Roboto" pitchFamily="2" charset="0"/>
                <a:cs typeface="Arial" panose="020B0604020202020204" pitchFamily="34" charset="0"/>
              </a:rPr>
              <a:t>get </a:t>
            </a:r>
            <a:r>
              <a:rPr lang="en-US" sz="1800" dirty="0">
                <a:latin typeface="Arial" panose="020B0604020202020204" pitchFamily="34" charset="0"/>
                <a:ea typeface="Roboto" pitchFamily="2" charset="0"/>
                <a:cs typeface="Arial" panose="020B0604020202020204" pitchFamily="34" charset="0"/>
              </a:rPr>
              <a:t>to know their classmates, Instructor, TA's, and Support Team</a:t>
            </a:r>
            <a:r>
              <a:rPr lang="en-US" sz="1800" dirty="0" smtClean="0">
                <a:latin typeface="Arial" panose="020B0604020202020204" pitchFamily="34" charset="0"/>
                <a:ea typeface="Roboto" pitchFamily="2" charset="0"/>
                <a:cs typeface="Arial" panose="020B0604020202020204" pitchFamily="34" charset="0"/>
              </a:rPr>
              <a:t>.</a:t>
            </a:r>
          </a:p>
          <a:p>
            <a:endParaRPr lang="en-US" sz="1800" dirty="0">
              <a:latin typeface="Arial" panose="020B0604020202020204" pitchFamily="34" charset="0"/>
              <a:ea typeface="Roboto" pitchFamily="2" charset="0"/>
              <a:cs typeface="Arial" panose="020B0604020202020204" pitchFamily="34" charset="0"/>
            </a:endParaRPr>
          </a:p>
          <a:p>
            <a:r>
              <a:rPr lang="en-US" sz="1800" dirty="0">
                <a:latin typeface="Arial" panose="020B0604020202020204" pitchFamily="34" charset="0"/>
                <a:ea typeface="Roboto" pitchFamily="2" charset="0"/>
                <a:cs typeface="Arial" panose="020B0604020202020204" pitchFamily="34" charset="0"/>
              </a:rPr>
              <a:t>Students will resolve any issues regarding pre-work </a:t>
            </a:r>
            <a:r>
              <a:rPr lang="en-US" sz="1800" dirty="0" smtClean="0">
                <a:latin typeface="Arial" panose="020B0604020202020204" pitchFamily="34" charset="0"/>
                <a:ea typeface="Roboto" pitchFamily="2" charset="0"/>
                <a:cs typeface="Arial" panose="020B0604020202020204" pitchFamily="34" charset="0"/>
              </a:rPr>
              <a:t>and computer setup</a:t>
            </a:r>
          </a:p>
          <a:p>
            <a:endParaRPr lang="en-US" sz="1800" dirty="0">
              <a:latin typeface="Arial" panose="020B0604020202020204" pitchFamily="34" charset="0"/>
              <a:ea typeface="Roboto" pitchFamily="2" charset="0"/>
              <a:cs typeface="Arial" panose="020B0604020202020204" pitchFamily="34" charset="0"/>
            </a:endParaRPr>
          </a:p>
          <a:p>
            <a:r>
              <a:rPr lang="en-US" sz="1800" dirty="0">
                <a:latin typeface="Arial" panose="020B0604020202020204" pitchFamily="34" charset="0"/>
                <a:ea typeface="Roboto" pitchFamily="2" charset="0"/>
                <a:cs typeface="Arial" panose="020B0604020202020204" pitchFamily="34" charset="0"/>
              </a:rPr>
              <a:t>Students will understand the course structure</a:t>
            </a:r>
            <a:r>
              <a:rPr lang="en-US" sz="1800" dirty="0" smtClean="0">
                <a:latin typeface="Arial" panose="020B0604020202020204" pitchFamily="34" charset="0"/>
                <a:ea typeface="Roboto" pitchFamily="2" charset="0"/>
                <a:cs typeface="Arial" panose="020B0604020202020204" pitchFamily="34" charset="0"/>
              </a:rPr>
              <a:t>.</a:t>
            </a:r>
          </a:p>
          <a:p>
            <a:endParaRPr lang="en-US" sz="1800" dirty="0">
              <a:latin typeface="Arial" panose="020B0604020202020204" pitchFamily="34" charset="0"/>
              <a:ea typeface="Roboto" pitchFamily="2" charset="0"/>
              <a:cs typeface="Arial" panose="020B0604020202020204" pitchFamily="34" charset="0"/>
            </a:endParaRPr>
          </a:p>
          <a:p>
            <a:r>
              <a:rPr lang="en-US" sz="1800" dirty="0">
                <a:latin typeface="Arial" panose="020B0604020202020204" pitchFamily="34" charset="0"/>
                <a:ea typeface="Roboto" pitchFamily="2" charset="0"/>
                <a:cs typeface="Arial" panose="020B0604020202020204" pitchFamily="34" charset="0"/>
              </a:rPr>
              <a:t>Students will learn common Terminal (Mac) </a:t>
            </a:r>
            <a:r>
              <a:rPr lang="en-US" sz="1800" dirty="0" smtClean="0">
                <a:latin typeface="Arial" panose="020B0604020202020204" pitchFamily="34" charset="0"/>
                <a:ea typeface="Roboto" pitchFamily="2" charset="0"/>
                <a:cs typeface="Arial" panose="020B0604020202020204" pitchFamily="34" charset="0"/>
              </a:rPr>
              <a:t>/ </a:t>
            </a:r>
            <a:r>
              <a:rPr lang="en-US" sz="1800" dirty="0" err="1" smtClean="0">
                <a:latin typeface="Arial" panose="020B0604020202020204" pitchFamily="34" charset="0"/>
                <a:ea typeface="Roboto" pitchFamily="2" charset="0"/>
                <a:cs typeface="Arial" panose="020B0604020202020204" pitchFamily="34" charset="0"/>
              </a:rPr>
              <a:t>Git</a:t>
            </a:r>
            <a:r>
              <a:rPr lang="en-US" sz="1800" dirty="0" smtClean="0">
                <a:latin typeface="Arial" panose="020B0604020202020204" pitchFamily="34" charset="0"/>
                <a:ea typeface="Roboto" pitchFamily="2" charset="0"/>
                <a:cs typeface="Arial" panose="020B0604020202020204" pitchFamily="34" charset="0"/>
              </a:rPr>
              <a:t> </a:t>
            </a:r>
            <a:r>
              <a:rPr lang="en-US" sz="1800" dirty="0">
                <a:latin typeface="Arial" panose="020B0604020202020204" pitchFamily="34" charset="0"/>
                <a:ea typeface="Roboto" pitchFamily="2" charset="0"/>
                <a:cs typeface="Arial" panose="020B0604020202020204" pitchFamily="34" charset="0"/>
              </a:rPr>
              <a:t>Bash (Windows) commands to set up your </a:t>
            </a:r>
            <a:r>
              <a:rPr lang="en-US" sz="1800" dirty="0" smtClean="0">
                <a:latin typeface="Arial" panose="020B0604020202020204" pitchFamily="34" charset="0"/>
                <a:ea typeface="Roboto" pitchFamily="2" charset="0"/>
                <a:cs typeface="Arial" panose="020B0604020202020204" pitchFamily="34" charset="0"/>
              </a:rPr>
              <a:t>file and folder structures. </a:t>
            </a:r>
          </a:p>
          <a:p>
            <a:endParaRPr lang="en-US" sz="1800" dirty="0">
              <a:latin typeface="Arial" panose="020B0604020202020204" pitchFamily="34" charset="0"/>
              <a:ea typeface="Roboto" pitchFamily="2" charset="0"/>
              <a:cs typeface="Arial" panose="020B0604020202020204" pitchFamily="34" charset="0"/>
            </a:endParaRPr>
          </a:p>
          <a:p>
            <a:r>
              <a:rPr lang="en-US" sz="1800" dirty="0">
                <a:latin typeface="Arial" panose="020B0604020202020204" pitchFamily="34" charset="0"/>
                <a:ea typeface="Roboto" pitchFamily="2" charset="0"/>
                <a:cs typeface="Arial" panose="020B0604020202020204" pitchFamily="34" charset="0"/>
              </a:rPr>
              <a:t>Students will be able to use common Terminal (Mac) / </a:t>
            </a:r>
            <a:r>
              <a:rPr lang="en-US" sz="1800" dirty="0" err="1">
                <a:latin typeface="Arial" panose="020B0604020202020204" pitchFamily="34" charset="0"/>
                <a:ea typeface="Roboto" pitchFamily="2" charset="0"/>
                <a:cs typeface="Arial" panose="020B0604020202020204" pitchFamily="34" charset="0"/>
              </a:rPr>
              <a:t>Git</a:t>
            </a:r>
            <a:r>
              <a:rPr lang="en-US" sz="1800" dirty="0">
                <a:latin typeface="Arial" panose="020B0604020202020204" pitchFamily="34" charset="0"/>
                <a:ea typeface="Roboto" pitchFamily="2" charset="0"/>
                <a:cs typeface="Arial" panose="020B0604020202020204" pitchFamily="34" charset="0"/>
              </a:rPr>
              <a:t> Bash (Windows) commands for web development</a:t>
            </a:r>
            <a:r>
              <a:rPr lang="en-US" sz="1800" dirty="0" smtClean="0">
                <a:latin typeface="Arial" panose="020B0604020202020204" pitchFamily="34" charset="0"/>
                <a:ea typeface="Roboto" pitchFamily="2" charset="0"/>
                <a:cs typeface="Arial" panose="020B0604020202020204" pitchFamily="34" charset="0"/>
              </a:rPr>
              <a:t>.</a:t>
            </a:r>
          </a:p>
          <a:p>
            <a:endParaRPr lang="en-US" sz="1800" dirty="0">
              <a:latin typeface="Arial" panose="020B0604020202020204" pitchFamily="34" charset="0"/>
              <a:ea typeface="Roboto" pitchFamily="2" charset="0"/>
              <a:cs typeface="Arial" panose="020B0604020202020204" pitchFamily="34" charset="0"/>
            </a:endParaRPr>
          </a:p>
          <a:p>
            <a:r>
              <a:rPr lang="en-US" sz="1800" dirty="0">
                <a:latin typeface="Arial" panose="020B0604020202020204" pitchFamily="34" charset="0"/>
                <a:ea typeface="Roboto" pitchFamily="2" charset="0"/>
                <a:cs typeface="Arial" panose="020B0604020202020204" pitchFamily="34" charset="0"/>
              </a:rPr>
              <a:t>Students will be able to set up a basic HTML document</a:t>
            </a:r>
            <a:r>
              <a:rPr lang="en-US" sz="1800" dirty="0" smtClean="0">
                <a:latin typeface="Arial" panose="020B0604020202020204" pitchFamily="34" charset="0"/>
                <a:ea typeface="Roboto" pitchFamily="2" charset="0"/>
                <a:cs typeface="Arial" panose="020B0604020202020204" pitchFamily="34" charset="0"/>
              </a:rPr>
              <a:t>.</a:t>
            </a:r>
          </a:p>
          <a:p>
            <a:endParaRPr lang="en-US" sz="18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0310928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Pre-Work</a:t>
            </a:r>
            <a:endParaRPr lang="en-US" dirty="0"/>
          </a:p>
        </p:txBody>
      </p:sp>
    </p:spTree>
    <p:extLst>
      <p:ext uri="{BB962C8B-B14F-4D97-AF65-F5344CB8AC3E}">
        <p14:creationId xmlns:p14="http://schemas.microsoft.com/office/powerpoint/2010/main" val="23307900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Checklist</a:t>
            </a:r>
            <a:endParaRPr lang="en-US" dirty="0"/>
          </a:p>
        </p:txBody>
      </p:sp>
      <p:sp>
        <p:nvSpPr>
          <p:cNvPr id="4" name="Shape 70"/>
          <p:cNvSpPr txBox="1">
            <a:spLocks/>
          </p:cNvSpPr>
          <p:nvPr/>
        </p:nvSpPr>
        <p:spPr>
          <a:xfrm>
            <a:off x="98425" y="747990"/>
            <a:ext cx="8947150" cy="5348009"/>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endParaRPr lang="en" sz="1500" b="1" dirty="0" smtClean="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At this point, you should have each of these installed:</a:t>
            </a:r>
          </a:p>
          <a:p>
            <a:pPr marL="228600" indent="0">
              <a:spcBef>
                <a:spcPts val="0"/>
              </a:spcBef>
              <a:buNone/>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Slack </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Sublime Text 3</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Git </a:t>
            </a:r>
            <a:r>
              <a:rPr lang="en" sz="2800" dirty="0">
                <a:latin typeface="Arial" panose="020B0604020202020204" pitchFamily="34" charset="0"/>
                <a:ea typeface="Roboto" panose="02000000000000000000" pitchFamily="2" charset="0"/>
                <a:cs typeface="Arial" panose="020B0604020202020204" pitchFamily="34" charset="0"/>
              </a:rPr>
              <a:t>for Version </a:t>
            </a:r>
            <a:r>
              <a:rPr lang="en" sz="2800" dirty="0" smtClean="0">
                <a:latin typeface="Arial" panose="020B0604020202020204" pitchFamily="34" charset="0"/>
                <a:ea typeface="Roboto" panose="02000000000000000000" pitchFamily="2" charset="0"/>
                <a:cs typeface="Arial" panose="020B0604020202020204" pitchFamily="34" charset="0"/>
              </a:rPr>
              <a:t>Control</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Git Bash (Windows) or Terminal (Mac)</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Node.js</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Heroku Toolbelt</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MySQL </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Heidi SQL (Windows) or Sequel Pro (Mac)</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Google Chrome</a:t>
            </a:r>
          </a:p>
          <a:p>
            <a:pPr marL="228600" indent="0">
              <a:spcBef>
                <a:spcPts val="0"/>
              </a:spcBef>
              <a:buNone/>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8337295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Accounts Checklist</a:t>
            </a:r>
            <a:endParaRPr lang="en-US" dirty="0"/>
          </a:p>
        </p:txBody>
      </p:sp>
      <p:sp>
        <p:nvSpPr>
          <p:cNvPr id="5" name="Shape 70"/>
          <p:cNvSpPr txBox="1">
            <a:spLocks/>
          </p:cNvSpPr>
          <p:nvPr/>
        </p:nvSpPr>
        <p:spPr>
          <a:xfrm>
            <a:off x="98425" y="914400"/>
            <a:ext cx="8947150" cy="33945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You </a:t>
            </a:r>
            <a:r>
              <a:rPr lang="en" sz="2800" dirty="0">
                <a:latin typeface="Arial" panose="020B0604020202020204" pitchFamily="34" charset="0"/>
                <a:ea typeface="Roboto" panose="02000000000000000000" pitchFamily="2" charset="0"/>
                <a:cs typeface="Arial" panose="020B0604020202020204" pitchFamily="34" charset="0"/>
              </a:rPr>
              <a:t>should also </a:t>
            </a:r>
            <a:r>
              <a:rPr lang="en" sz="2800" dirty="0" smtClean="0">
                <a:latin typeface="Arial" panose="020B0604020202020204" pitchFamily="34" charset="0"/>
                <a:ea typeface="Roboto" panose="02000000000000000000" pitchFamily="2" charset="0"/>
                <a:cs typeface="Arial" panose="020B0604020202020204" pitchFamily="34" charset="0"/>
              </a:rPr>
              <a:t>now have accounts for:</a:t>
            </a:r>
            <a:endParaRPr lang="en" sz="2800" dirty="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GitHub (with </a:t>
            </a:r>
            <a:r>
              <a:rPr lang="en" sz="2800" dirty="0">
                <a:latin typeface="Arial" panose="020B0604020202020204" pitchFamily="34" charset="0"/>
                <a:ea typeface="Roboto" panose="02000000000000000000" pitchFamily="2" charset="0"/>
                <a:cs typeface="Arial" panose="020B0604020202020204" pitchFamily="34" charset="0"/>
              </a:rPr>
              <a:t>SSH </a:t>
            </a:r>
            <a:r>
              <a:rPr lang="en" sz="2800" dirty="0" smtClean="0">
                <a:latin typeface="Arial" panose="020B0604020202020204" pitchFamily="34" charset="0"/>
                <a:ea typeface="Roboto" panose="02000000000000000000" pitchFamily="2" charset="0"/>
                <a:cs typeface="Arial" panose="020B0604020202020204" pitchFamily="34" charset="0"/>
              </a:rPr>
              <a:t>Integration)</a:t>
            </a:r>
          </a:p>
          <a:p>
            <a:pPr marL="685800" indent="-457200">
              <a:spcBef>
                <a:spcPts val="0"/>
              </a:spcBef>
              <a:buFont typeface="Wingdings" panose="05000000000000000000" pitchFamily="2" charset="2"/>
              <a:buChar char="q"/>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Heroku</a:t>
            </a:r>
          </a:p>
          <a:p>
            <a:pPr marL="685800" indent="-457200">
              <a:spcBef>
                <a:spcPts val="0"/>
              </a:spcBef>
              <a:buFont typeface="Wingdings" panose="05000000000000000000" pitchFamily="2" charset="2"/>
              <a:buChar char="q"/>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LinkedIn</a:t>
            </a:r>
          </a:p>
          <a:p>
            <a:pPr marL="685800" indent="-457200">
              <a:spcBef>
                <a:spcPts val="0"/>
              </a:spcBef>
              <a:buFont typeface="Wingdings" panose="05000000000000000000" pitchFamily="2" charset="2"/>
              <a:buChar char="q"/>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Stack Overflow</a:t>
            </a:r>
          </a:p>
          <a:p>
            <a:pPr marL="685800" indent="-457200">
              <a:spcBef>
                <a:spcPts val="0"/>
              </a:spcBef>
              <a:buFont typeface="Wingdings" panose="05000000000000000000" pitchFamily="2" charset="2"/>
              <a:buChar char="q"/>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Twitter</a:t>
            </a: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1370625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Self-Check</a:t>
            </a:r>
            <a:endParaRPr lang="en-US" dirty="0"/>
          </a:p>
        </p:txBody>
      </p:sp>
      <p:sp>
        <p:nvSpPr>
          <p:cNvPr id="4" name="Shape 70"/>
          <p:cNvSpPr txBox="1">
            <a:spLocks/>
          </p:cNvSpPr>
          <p:nvPr/>
        </p:nvSpPr>
        <p:spPr>
          <a:xfrm>
            <a:off x="98425" y="914400"/>
            <a:ext cx="8947150" cy="33945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Let’s do some quick checks of the following</a:t>
            </a:r>
            <a:endParaRPr lang="en" sz="2800" dirty="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Sublime Check</a:t>
            </a:r>
          </a:p>
          <a:p>
            <a:pPr marL="685800" indent="-457200">
              <a:spcBef>
                <a:spcPts val="0"/>
              </a:spcBef>
              <a:buFont typeface="Wingdings" panose="05000000000000000000" pitchFamily="2" charset="2"/>
              <a:buChar char="ü"/>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Git Bash / Terminal Check</a:t>
            </a:r>
          </a:p>
          <a:p>
            <a:pPr marL="685800" indent="-457200">
              <a:spcBef>
                <a:spcPts val="0"/>
              </a:spcBef>
              <a:buFont typeface="Wingdings" panose="05000000000000000000" pitchFamily="2" charset="2"/>
              <a:buChar char="ü"/>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Node Check</a:t>
            </a:r>
          </a:p>
          <a:p>
            <a:pPr marL="685800" indent="-457200">
              <a:spcBef>
                <a:spcPts val="0"/>
              </a:spcBef>
              <a:buFont typeface="Wingdings" panose="05000000000000000000" pitchFamily="2" charset="2"/>
              <a:buChar char="ü"/>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Git Check</a:t>
            </a:r>
          </a:p>
          <a:p>
            <a:pPr marL="685800" indent="-457200">
              <a:spcBef>
                <a:spcPts val="0"/>
              </a:spcBef>
              <a:buFont typeface="Wingdings" panose="05000000000000000000" pitchFamily="2" charset="2"/>
              <a:buChar char="ü"/>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Heroku Check</a:t>
            </a: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1224476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the Modern Web</a:t>
            </a:r>
            <a:endParaRPr lang="en-US" dirty="0"/>
          </a:p>
        </p:txBody>
      </p:sp>
    </p:spTree>
    <p:extLst>
      <p:ext uri="{BB962C8B-B14F-4D97-AF65-F5344CB8AC3E}">
        <p14:creationId xmlns:p14="http://schemas.microsoft.com/office/powerpoint/2010/main" val="31952695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Full-Stack Development?</a:t>
            </a:r>
            <a:endParaRPr lang="en-US" dirty="0"/>
          </a:p>
        </p:txBody>
      </p:sp>
      <p:pic>
        <p:nvPicPr>
          <p:cNvPr id="5" name="Picture 2" descr="http://cdn.meme.am/instances/644287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990599"/>
            <a:ext cx="6400800" cy="5177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6450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“Magic” of YouTube</a:t>
            </a:r>
            <a:endParaRPr lang="en-US" dirty="0"/>
          </a:p>
        </p:txBody>
      </p:sp>
      <p:pic>
        <p:nvPicPr>
          <p:cNvPr id="4" name="Picture 3"/>
          <p:cNvPicPr>
            <a:picLocks noChangeAspect="1"/>
          </p:cNvPicPr>
          <p:nvPr/>
        </p:nvPicPr>
        <p:blipFill>
          <a:blip r:embed="rId3"/>
          <a:stretch>
            <a:fillRect/>
          </a:stretch>
        </p:blipFill>
        <p:spPr>
          <a:xfrm>
            <a:off x="1143000" y="802186"/>
            <a:ext cx="7206085" cy="5573668"/>
          </a:xfrm>
          <a:prstGeom prst="rect">
            <a:avLst/>
          </a:prstGeom>
        </p:spPr>
      </p:pic>
    </p:spTree>
    <p:extLst>
      <p:ext uri="{BB962C8B-B14F-4D97-AF65-F5344CB8AC3E}">
        <p14:creationId xmlns:p14="http://schemas.microsoft.com/office/powerpoint/2010/main" val="28502714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Full-Stack Development</a:t>
            </a:r>
            <a:endParaRPr lang="en-US" dirty="0"/>
          </a:p>
        </p:txBody>
      </p:sp>
      <p:pic>
        <p:nvPicPr>
          <p:cNvPr id="5" name="Picture 4" descr="C:\Users\ahaque89\Downloads\MEAN Deployment Strategy - Page 1 (2).png"/>
          <p:cNvPicPr/>
          <p:nvPr/>
        </p:nvPicPr>
        <p:blipFill rotWithShape="1">
          <a:blip r:embed="rId3" cstate="print">
            <a:extLst>
              <a:ext uri="{28A0092B-C50C-407E-A947-70E740481C1C}">
                <a14:useLocalDpi xmlns:a14="http://schemas.microsoft.com/office/drawing/2010/main" val="0"/>
              </a:ext>
            </a:extLst>
          </a:blip>
          <a:srcRect l="2424" t="13635" r="3151" b="5248"/>
          <a:stretch/>
        </p:blipFill>
        <p:spPr bwMode="auto">
          <a:xfrm>
            <a:off x="57398" y="740473"/>
            <a:ext cx="8948716" cy="4212062"/>
          </a:xfrm>
          <a:prstGeom prst="rect">
            <a:avLst/>
          </a:prstGeom>
          <a:noFill/>
          <a:ln>
            <a:noFill/>
          </a:ln>
          <a:extLst>
            <a:ext uri="{53640926-AAD7-44D8-BBD7-CCE9431645EC}">
              <a14:shadowObscured xmlns:a14="http://schemas.microsoft.com/office/drawing/2010/main"/>
            </a:ext>
          </a:extLst>
        </p:spPr>
      </p:pic>
      <p:sp>
        <p:nvSpPr>
          <p:cNvPr id="6" name="Rectangle 5"/>
          <p:cNvSpPr/>
          <p:nvPr/>
        </p:nvSpPr>
        <p:spPr>
          <a:xfrm>
            <a:off x="-1" y="4908485"/>
            <a:ext cx="9155741" cy="149231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Rectangle 6"/>
          <p:cNvSpPr/>
          <p:nvPr/>
        </p:nvSpPr>
        <p:spPr>
          <a:xfrm>
            <a:off x="173842" y="5092005"/>
            <a:ext cx="8796315" cy="1015663"/>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In modern </a:t>
            </a:r>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web </a:t>
            </a:r>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applications </a:t>
            </a:r>
            <a:r>
              <a:rPr lang="en-US" sz="2000" dirty="0">
                <a:solidFill>
                  <a:schemeClr val="bg1"/>
                </a:solidFill>
                <a:latin typeface="Arial" panose="020B0604020202020204" pitchFamily="34" charset="0"/>
                <a:ea typeface="Roboto" panose="02000000000000000000" pitchFamily="2" charset="0"/>
                <a:cs typeface="Arial" panose="020B0604020202020204" pitchFamily="34" charset="0"/>
              </a:rPr>
              <a:t>there is a constant back-and-forth communication between the </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visuals displayed on the </a:t>
            </a:r>
            <a:r>
              <a:rPr lang="en-US" sz="2000" dirty="0">
                <a:solidFill>
                  <a:schemeClr val="bg1"/>
                </a:solidFill>
                <a:latin typeface="Arial" panose="020B0604020202020204" pitchFamily="34" charset="0"/>
                <a:ea typeface="Roboto" panose="02000000000000000000" pitchFamily="2" charset="0"/>
                <a:cs typeface="Arial" panose="020B0604020202020204" pitchFamily="34" charset="0"/>
              </a:rPr>
              <a:t>user’s browser (</a:t>
            </a:r>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frontend) </a:t>
            </a:r>
            <a:r>
              <a:rPr lang="en-US" sz="2000" dirty="0">
                <a:solidFill>
                  <a:schemeClr val="bg1"/>
                </a:solidFill>
                <a:latin typeface="Arial" panose="020B0604020202020204" pitchFamily="34" charset="0"/>
                <a:ea typeface="Roboto" panose="02000000000000000000" pitchFamily="2" charset="0"/>
                <a:cs typeface="Arial" panose="020B0604020202020204" pitchFamily="34" charset="0"/>
              </a:rPr>
              <a:t>and the data and logic stored on the server (</a:t>
            </a:r>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backend).</a:t>
            </a:r>
          </a:p>
        </p:txBody>
      </p:sp>
    </p:spTree>
    <p:extLst>
      <p:ext uri="{BB962C8B-B14F-4D97-AF65-F5344CB8AC3E}">
        <p14:creationId xmlns:p14="http://schemas.microsoft.com/office/powerpoint/2010/main" val="27283048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Full-Stack Development</a:t>
            </a:r>
            <a:endParaRPr lang="en-US" dirty="0"/>
          </a:p>
        </p:txBody>
      </p:sp>
      <p:pic>
        <p:nvPicPr>
          <p:cNvPr id="5" name="Picture 4" descr="C:\Users\ahaque89\Downloads\MEAN Deployment Strategy - Page 1 (2).png"/>
          <p:cNvPicPr/>
          <p:nvPr/>
        </p:nvPicPr>
        <p:blipFill rotWithShape="1">
          <a:blip r:embed="rId3" cstate="print">
            <a:extLst>
              <a:ext uri="{28A0092B-C50C-407E-A947-70E740481C1C}">
                <a14:useLocalDpi xmlns:a14="http://schemas.microsoft.com/office/drawing/2010/main" val="0"/>
              </a:ext>
            </a:extLst>
          </a:blip>
          <a:srcRect l="2424" t="13635" r="3151" b="5248"/>
          <a:stretch/>
        </p:blipFill>
        <p:spPr bwMode="auto">
          <a:xfrm>
            <a:off x="57398" y="740473"/>
            <a:ext cx="8948716" cy="4212062"/>
          </a:xfrm>
          <a:prstGeom prst="rect">
            <a:avLst/>
          </a:prstGeom>
          <a:noFill/>
          <a:ln>
            <a:noFill/>
          </a:ln>
          <a:extLst>
            <a:ext uri="{53640926-AAD7-44D8-BBD7-CCE9431645EC}">
              <a14:shadowObscured xmlns:a14="http://schemas.microsoft.com/office/drawing/2010/main"/>
            </a:ext>
          </a:extLst>
        </p:spPr>
      </p:pic>
      <p:sp>
        <p:nvSpPr>
          <p:cNvPr id="6" name="Rectangle 5"/>
          <p:cNvSpPr/>
          <p:nvPr/>
        </p:nvSpPr>
        <p:spPr>
          <a:xfrm>
            <a:off x="-1" y="4908485"/>
            <a:ext cx="9155741" cy="149231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 name="Rectangle 7"/>
          <p:cNvSpPr/>
          <p:nvPr/>
        </p:nvSpPr>
        <p:spPr>
          <a:xfrm>
            <a:off x="173842" y="5181600"/>
            <a:ext cx="8796315" cy="1015663"/>
          </a:xfrm>
          <a:prstGeom prst="rect">
            <a:avLst/>
          </a:prstGeom>
        </p:spPr>
        <p:txBody>
          <a:bodyPr wrap="square">
            <a:spAutoFit/>
          </a:bodyPr>
          <a:lstStyle/>
          <a:p>
            <a:pPr marL="342900" indent="-342900">
              <a:buFont typeface="Arial" panose="020B0604020202020204" pitchFamily="34" charset="0"/>
              <a:buChar char="•"/>
            </a:pPr>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Full-Stack Development </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is the concept of building </a:t>
            </a:r>
            <a:r>
              <a:rPr lang="en-US" sz="2000" b="1" i="1" u="sng" dirty="0" smtClean="0">
                <a:solidFill>
                  <a:schemeClr val="bg1"/>
                </a:solidFill>
                <a:latin typeface="Arial" panose="020B0604020202020204" pitchFamily="34" charset="0"/>
                <a:ea typeface="Roboto" panose="02000000000000000000" pitchFamily="2" charset="0"/>
                <a:cs typeface="Arial" panose="020B0604020202020204" pitchFamily="34" charset="0"/>
              </a:rPr>
              <a:t>every</a:t>
            </a:r>
            <a:r>
              <a:rPr lang="en-US" sz="2000" i="1"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aspect of the web application – from the visuals and interactions, to the data transfer and processing.</a:t>
            </a:r>
            <a:endParaRPr lang="en-US" sz="2000" b="1" u="sng"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9593241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 = … ?</a:t>
            </a:r>
            <a:endParaRPr lang="en-US" dirty="0"/>
          </a:p>
        </p:txBody>
      </p:sp>
      <p:sp>
        <p:nvSpPr>
          <p:cNvPr id="5" name="Shape 70"/>
          <p:cNvSpPr txBox="1">
            <a:spLocks/>
          </p:cNvSpPr>
          <p:nvPr/>
        </p:nvSpPr>
        <p:spPr>
          <a:xfrm>
            <a:off x="196850" y="760690"/>
            <a:ext cx="8947150" cy="5676985"/>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800" b="1" u="sng" smtClean="0">
                <a:latin typeface="Arial" panose="020B0604020202020204" pitchFamily="34" charset="0"/>
                <a:ea typeface="Roboto" panose="02000000000000000000" pitchFamily="2" charset="0"/>
                <a:cs typeface="Arial" panose="020B0604020202020204" pitchFamily="34" charset="0"/>
              </a:rPr>
              <a:t>Your Name Here</a:t>
            </a:r>
            <a:endParaRPr lang="en" sz="2800" b="1" u="sng"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1500" b="1"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BS in Biomedical Engineering from Texas A&amp;M</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PhD Candidate in Bioengineering from Rice U.</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Over 7 years coding, </a:t>
            </a:r>
            <a:r>
              <a:rPr lang="en" sz="1500" dirty="0" smtClean="0">
                <a:latin typeface="Arial" panose="020B0604020202020204" pitchFamily="34" charset="0"/>
                <a:ea typeface="Roboto" panose="02000000000000000000" pitchFamily="2" charset="0"/>
                <a:cs typeface="Arial" panose="020B0604020202020204" pitchFamily="34" charset="0"/>
              </a:rPr>
              <a:t>(with plenty of experience being a n00b at it.)</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sz="2800" b="1" dirty="0">
              <a:latin typeface="Arial" panose="020B0604020202020204" pitchFamily="34" charset="0"/>
              <a:ea typeface="Roboto" panose="02000000000000000000" pitchFamily="2" charset="0"/>
              <a:cs typeface="Arial" panose="020B0604020202020204" pitchFamily="34" charset="0"/>
            </a:endParaRPr>
          </a:p>
        </p:txBody>
      </p:sp>
      <p:sp>
        <p:nvSpPr>
          <p:cNvPr id="7" name="Rectangle 6"/>
          <p:cNvSpPr/>
          <p:nvPr/>
        </p:nvSpPr>
        <p:spPr>
          <a:xfrm>
            <a:off x="3429000" y="4326923"/>
            <a:ext cx="5726741" cy="1323439"/>
          </a:xfrm>
          <a:prstGeom prst="rect">
            <a:avLst/>
          </a:prstGeom>
        </p:spPr>
        <p:txBody>
          <a:bodyPr wrap="square">
            <a:spAutoFit/>
          </a:bodyPr>
          <a:lstStyle/>
          <a:p>
            <a:pPr marL="685800" indent="-457200">
              <a:spcBef>
                <a:spcPts val="0"/>
              </a:spcBef>
              <a:buFont typeface="Arial" panose="020B0604020202020204" pitchFamily="34" charset="0"/>
              <a:buChar char="•"/>
            </a:pPr>
            <a:r>
              <a:rPr lang="en" sz="3000" i="1" dirty="0" smtClean="0">
                <a:latin typeface="Arial" panose="020B0604020202020204" pitchFamily="34" charset="0"/>
                <a:ea typeface="Roboto" panose="02000000000000000000" pitchFamily="2" charset="0"/>
                <a:cs typeface="Arial" panose="020B0604020202020204" pitchFamily="34" charset="0"/>
              </a:rPr>
              <a:t>LOVES</a:t>
            </a:r>
            <a:r>
              <a:rPr lang="en" sz="3000" dirty="0" smtClean="0">
                <a:latin typeface="Arial" panose="020B0604020202020204" pitchFamily="34" charset="0"/>
                <a:ea typeface="Roboto" panose="02000000000000000000" pitchFamily="2" charset="0"/>
                <a:cs typeface="Arial" panose="020B0604020202020204" pitchFamily="34" charset="0"/>
              </a:rPr>
              <a:t> teaching</a:t>
            </a:r>
          </a:p>
          <a:p>
            <a:pPr marL="685800" indent="-457200">
              <a:spcBef>
                <a:spcPts val="0"/>
              </a:spcBef>
              <a:buFont typeface="Arial" panose="020B0604020202020204" pitchFamily="34" charset="0"/>
              <a:buChar char="•"/>
            </a:pPr>
            <a:endParaRPr lang="en" sz="3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Arial" panose="020B0604020202020204" pitchFamily="34" charset="0"/>
              <a:buChar char="•"/>
            </a:pPr>
            <a:r>
              <a:rPr lang="en" sz="2000" dirty="0" smtClean="0">
                <a:latin typeface="Arial" panose="020B0604020202020204" pitchFamily="34" charset="0"/>
                <a:ea typeface="Roboto" panose="02000000000000000000" pitchFamily="2" charset="0"/>
                <a:cs typeface="Arial" panose="020B0604020202020204" pitchFamily="34" charset="0"/>
              </a:rPr>
              <a:t>Secretly, an aspiring zen master</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8" name="TextBox 7"/>
          <p:cNvSpPr txBox="1"/>
          <p:nvPr/>
        </p:nvSpPr>
        <p:spPr>
          <a:xfrm>
            <a:off x="870741" y="4803976"/>
            <a:ext cx="1832489" cy="369332"/>
          </a:xfrm>
          <a:prstGeom prst="rect">
            <a:avLst/>
          </a:prstGeom>
          <a:noFill/>
        </p:spPr>
        <p:txBody>
          <a:bodyPr wrap="none" rtlCol="0">
            <a:spAutoFit/>
          </a:bodyPr>
          <a:lstStyle/>
          <a:p>
            <a:r>
              <a:rPr lang="en-US" dirty="0" smtClean="0"/>
              <a:t>Insert image here</a:t>
            </a:r>
            <a:endParaRPr lang="en-US" dirty="0"/>
          </a:p>
        </p:txBody>
      </p:sp>
      <p:sp>
        <p:nvSpPr>
          <p:cNvPr id="6" name="Rectangle 5"/>
          <p:cNvSpPr/>
          <p:nvPr/>
        </p:nvSpPr>
        <p:spPr>
          <a:xfrm>
            <a:off x="304800" y="3962400"/>
            <a:ext cx="31242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Arial" panose="020B0604020202020204" pitchFamily="34" charset="0"/>
                <a:cs typeface="Arial" panose="020B0604020202020204" pitchFamily="34" charset="0"/>
              </a:rPr>
              <a:t>Insert image of you here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80862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Full-Stack Development</a:t>
            </a:r>
            <a:endParaRPr lang="en-US" dirty="0"/>
          </a:p>
        </p:txBody>
      </p:sp>
      <p:sp>
        <p:nvSpPr>
          <p:cNvPr id="55" name="Shape 70"/>
          <p:cNvSpPr txBox="1">
            <a:spLocks/>
          </p:cNvSpPr>
          <p:nvPr/>
        </p:nvSpPr>
        <p:spPr>
          <a:xfrm>
            <a:off x="0" y="1041306"/>
            <a:ext cx="3079750" cy="202606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HTML</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CSS</a:t>
            </a: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JavaScript</a:t>
            </a:r>
            <a:endParaRPr lang="en"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jQuery</a:t>
            </a:r>
            <a:endParaRPr lang="en"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Bootstrap</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SEO</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56" name="Shape 70"/>
          <p:cNvSpPr txBox="1">
            <a:spLocks/>
          </p:cNvSpPr>
          <p:nvPr/>
        </p:nvSpPr>
        <p:spPr>
          <a:xfrm>
            <a:off x="2896001" y="1028449"/>
            <a:ext cx="1920875" cy="1354788"/>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err="1" smtClean="0">
                <a:latin typeface="Arial" panose="020B0604020202020204" pitchFamily="34" charset="0"/>
                <a:ea typeface="Roboto" panose="02000000000000000000" pitchFamily="2" charset="0"/>
                <a:cs typeface="Arial" panose="020B0604020202020204" pitchFamily="34" charset="0"/>
              </a:rPr>
              <a:t>Heroku</a:t>
            </a:r>
            <a:endParaRPr lang="en"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Git</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GitHub</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57" name="Shape 70"/>
          <p:cNvSpPr txBox="1">
            <a:spLocks/>
          </p:cNvSpPr>
          <p:nvPr/>
        </p:nvSpPr>
        <p:spPr>
          <a:xfrm>
            <a:off x="0" y="3754837"/>
            <a:ext cx="3962401" cy="18288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APIs (Consuming)</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JSON</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AJAX</a:t>
            </a: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Real Time </a:t>
            </a:r>
            <a:r>
              <a:rPr lang="en" sz="2000" dirty="0" smtClean="0">
                <a:latin typeface="Arial" panose="020B0604020202020204" pitchFamily="34" charset="0"/>
                <a:ea typeface="Roboto" panose="02000000000000000000" pitchFamily="2" charset="0"/>
                <a:cs typeface="Arial" panose="020B0604020202020204" pitchFamily="34" charset="0"/>
              </a:rPr>
              <a:t>Cloud </a:t>
            </a:r>
            <a:r>
              <a:rPr lang="en-US" sz="2000" dirty="0" smtClean="0">
                <a:latin typeface="Arial" panose="020B0604020202020204" pitchFamily="34" charset="0"/>
                <a:ea typeface="Roboto" panose="02000000000000000000" pitchFamily="2" charset="0"/>
                <a:cs typeface="Arial" panose="020B0604020202020204" pitchFamily="34" charset="0"/>
              </a:rPr>
              <a:t>Database </a:t>
            </a:r>
            <a:r>
              <a:rPr lang="en" sz="2000" dirty="0" smtClean="0">
                <a:latin typeface="Arial" panose="020B0604020202020204" pitchFamily="34" charset="0"/>
                <a:ea typeface="Roboto" panose="02000000000000000000" pitchFamily="2" charset="0"/>
                <a:cs typeface="Arial" panose="020B0604020202020204" pitchFamily="34" charset="0"/>
              </a:rPr>
              <a:t>via </a:t>
            </a:r>
            <a:r>
              <a:rPr lang="en-US" sz="2000" dirty="0" smtClean="0">
                <a:latin typeface="Arial" panose="020B0604020202020204" pitchFamily="34" charset="0"/>
                <a:ea typeface="Roboto" panose="02000000000000000000" pitchFamily="2" charset="0"/>
                <a:cs typeface="Arial" panose="020B0604020202020204" pitchFamily="34" charset="0"/>
              </a:rPr>
              <a:t>Firebase</a:t>
            </a:r>
            <a:endParaRPr lang="en" sz="2000" dirty="0" smtClean="0">
              <a:latin typeface="Arial" panose="020B0604020202020204" pitchFamily="34" charset="0"/>
              <a:ea typeface="Roboto" panose="02000000000000000000" pitchFamily="2" charset="0"/>
              <a:cs typeface="Arial" panose="020B0604020202020204" pitchFamily="34" charset="0"/>
            </a:endParaRPr>
          </a:p>
        </p:txBody>
      </p:sp>
      <p:sp>
        <p:nvSpPr>
          <p:cNvPr id="58" name="Shape 70"/>
          <p:cNvSpPr txBox="1">
            <a:spLocks/>
          </p:cNvSpPr>
          <p:nvPr/>
        </p:nvSpPr>
        <p:spPr>
          <a:xfrm>
            <a:off x="5101131" y="1011637"/>
            <a:ext cx="3841750" cy="27432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Templating Engines</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Sessions</a:t>
            </a: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Writing tests</a:t>
            </a:r>
          </a:p>
          <a:p>
            <a:pPr marL="685800" indent="-457200">
              <a:spcBef>
                <a:spcPts val="0"/>
              </a:spcBef>
            </a:pPr>
            <a:r>
              <a:rPr lang="en-US" sz="2000" dirty="0" err="1" smtClean="0">
                <a:latin typeface="Arial" panose="020B0604020202020204" pitchFamily="34" charset="0"/>
                <a:ea typeface="Roboto" panose="02000000000000000000" pitchFamily="2" charset="0"/>
                <a:cs typeface="Arial" panose="020B0604020202020204" pitchFamily="34" charset="0"/>
              </a:rPr>
              <a:t>Node.js</a:t>
            </a: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000" dirty="0" err="1" smtClean="0">
                <a:latin typeface="Arial" panose="020B0604020202020204" pitchFamily="34" charset="0"/>
                <a:ea typeface="Roboto" panose="02000000000000000000" pitchFamily="2" charset="0"/>
                <a:cs typeface="Arial" panose="020B0604020202020204" pitchFamily="34" charset="0"/>
              </a:rPr>
              <a:t>Express.js</a:t>
            </a:r>
            <a:endParaRPr lang="en"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Creating APIs</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MVC</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User Authentication</a:t>
            </a:r>
            <a:endParaRPr lang="en-US"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ORM (</a:t>
            </a:r>
            <a:r>
              <a:rPr lang="en-US" sz="2000" dirty="0" err="1" smtClean="0">
                <a:latin typeface="Arial" panose="020B0604020202020204" pitchFamily="34" charset="0"/>
                <a:ea typeface="Roboto" panose="02000000000000000000" pitchFamily="2" charset="0"/>
                <a:cs typeface="Arial" panose="020B0604020202020204" pitchFamily="34" charset="0"/>
              </a:rPr>
              <a:t>Sequelize</a:t>
            </a:r>
            <a:r>
              <a:rPr lang="en-US" sz="2000" dirty="0" smtClean="0">
                <a:latin typeface="Arial" panose="020B0604020202020204" pitchFamily="34" charset="0"/>
                <a:ea typeface="Roboto" panose="02000000000000000000" pitchFamily="2" charset="0"/>
                <a:cs typeface="Arial" panose="020B0604020202020204" pitchFamily="34" charset="0"/>
              </a:rPr>
              <a:t>)</a:t>
            </a:r>
          </a:p>
          <a:p>
            <a:pPr marL="685800" indent="-457200">
              <a:spcBef>
                <a:spcPts val="0"/>
              </a:spcBef>
            </a:pPr>
            <a:r>
              <a:rPr lang="en-US" sz="2000" dirty="0" err="1" smtClean="0">
                <a:latin typeface="Arial" panose="020B0604020202020204" pitchFamily="34" charset="0"/>
                <a:ea typeface="Roboto" panose="02000000000000000000" pitchFamily="2" charset="0"/>
                <a:cs typeface="Arial" panose="020B0604020202020204" pitchFamily="34" charset="0"/>
              </a:rPr>
              <a:t>Meteor.js</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59" name="Shape 70"/>
          <p:cNvSpPr txBox="1">
            <a:spLocks/>
          </p:cNvSpPr>
          <p:nvPr/>
        </p:nvSpPr>
        <p:spPr>
          <a:xfrm>
            <a:off x="2940592" y="2832132"/>
            <a:ext cx="2130158" cy="901668"/>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MySQL</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MongoDB</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60" name="Shape 70"/>
          <p:cNvSpPr txBox="1">
            <a:spLocks/>
          </p:cNvSpPr>
          <p:nvPr/>
        </p:nvSpPr>
        <p:spPr>
          <a:xfrm>
            <a:off x="5070750" y="4460435"/>
            <a:ext cx="3049242" cy="901668"/>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endParaRPr lang="en-US"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Algorithms</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Design Patterns</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61" name="Shape 70"/>
          <p:cNvSpPr txBox="1">
            <a:spLocks/>
          </p:cNvSpPr>
          <p:nvPr/>
        </p:nvSpPr>
        <p:spPr>
          <a:xfrm>
            <a:off x="464904" y="3349346"/>
            <a:ext cx="2305050"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API Interaction</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2" name="Shape 70"/>
          <p:cNvSpPr txBox="1">
            <a:spLocks/>
          </p:cNvSpPr>
          <p:nvPr/>
        </p:nvSpPr>
        <p:spPr>
          <a:xfrm>
            <a:off x="3382673" y="2471504"/>
            <a:ext cx="1905000"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Databases</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3" name="Shape 70"/>
          <p:cNvSpPr txBox="1">
            <a:spLocks/>
          </p:cNvSpPr>
          <p:nvPr/>
        </p:nvSpPr>
        <p:spPr>
          <a:xfrm>
            <a:off x="5504959" y="4708441"/>
            <a:ext cx="2592042"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CS Fundamentals </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4" name="Shape 70"/>
          <p:cNvSpPr txBox="1">
            <a:spLocks/>
          </p:cNvSpPr>
          <p:nvPr/>
        </p:nvSpPr>
        <p:spPr>
          <a:xfrm>
            <a:off x="438460" y="5554332"/>
            <a:ext cx="3904940"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Cutting Edge Development</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5" name="Shape 70"/>
          <p:cNvSpPr txBox="1">
            <a:spLocks/>
          </p:cNvSpPr>
          <p:nvPr/>
        </p:nvSpPr>
        <p:spPr>
          <a:xfrm>
            <a:off x="1676400" y="5867400"/>
            <a:ext cx="1773681" cy="388803"/>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marR="0" lvl="0" indent="-457200" defTabSz="914400" eaLnBrk="1" fontAlgn="auto" latinLnBrk="0" hangingPunct="1">
              <a:lnSpc>
                <a:spcPct val="100000"/>
              </a:lnSpc>
              <a:spcBef>
                <a:spcPts val="0"/>
              </a:spcBef>
              <a:spcAft>
                <a:spcPts val="0"/>
              </a:spcAft>
              <a:buClrTx/>
              <a:buSzTx/>
              <a:buFontTx/>
              <a:buNone/>
              <a:tabLst/>
              <a:defRPr/>
            </a:pP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66" name="Shape 70"/>
          <p:cNvSpPr txBox="1">
            <a:spLocks/>
          </p:cNvSpPr>
          <p:nvPr/>
        </p:nvSpPr>
        <p:spPr>
          <a:xfrm>
            <a:off x="439688" y="634823"/>
            <a:ext cx="2181003"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The Browser</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7" name="Shape 70"/>
          <p:cNvSpPr txBox="1">
            <a:spLocks/>
          </p:cNvSpPr>
          <p:nvPr/>
        </p:nvSpPr>
        <p:spPr>
          <a:xfrm>
            <a:off x="3355059" y="634823"/>
            <a:ext cx="1905000"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Dev Tools</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8" name="Shape 70"/>
          <p:cNvSpPr txBox="1">
            <a:spLocks/>
          </p:cNvSpPr>
          <p:nvPr/>
        </p:nvSpPr>
        <p:spPr>
          <a:xfrm>
            <a:off x="5562982" y="609600"/>
            <a:ext cx="3522975"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u="sng" dirty="0" smtClean="0">
                <a:latin typeface="Arial" panose="020B0604020202020204" pitchFamily="34" charset="0"/>
                <a:ea typeface="Roboto" panose="02000000000000000000" pitchFamily="2" charset="0"/>
                <a:cs typeface="Arial" panose="020B0604020202020204" pitchFamily="34" charset="0"/>
              </a:rPr>
              <a:t>Server Side</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72" name="Shape 70"/>
          <p:cNvSpPr txBox="1">
            <a:spLocks/>
          </p:cNvSpPr>
          <p:nvPr/>
        </p:nvSpPr>
        <p:spPr>
          <a:xfrm>
            <a:off x="-3208" y="5867400"/>
            <a:ext cx="2213008" cy="482109"/>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dirty="0" err="1" smtClean="0">
                <a:latin typeface="Arial" panose="020B0604020202020204" pitchFamily="34" charset="0"/>
                <a:ea typeface="Roboto" panose="02000000000000000000" pitchFamily="2" charset="0"/>
                <a:cs typeface="Arial" panose="020B0604020202020204" pitchFamily="34" charset="0"/>
              </a:rPr>
              <a:t>React.js</a:t>
            </a:r>
            <a:endParaRPr lang="en" sz="20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4196559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Get </a:t>
            </a:r>
            <a:r>
              <a:rPr lang="en-US" dirty="0" err="1" smtClean="0"/>
              <a:t>Crackin</a:t>
            </a:r>
            <a:r>
              <a:rPr lang="en-US" dirty="0" smtClean="0"/>
              <a:t>!</a:t>
            </a:r>
            <a:endParaRPr lang="en-US" dirty="0"/>
          </a:p>
        </p:txBody>
      </p:sp>
    </p:spTree>
    <p:extLst>
      <p:ext uri="{BB962C8B-B14F-4D97-AF65-F5344CB8AC3E}">
        <p14:creationId xmlns:p14="http://schemas.microsoft.com/office/powerpoint/2010/main" val="37296882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Console / Terminal</a:t>
            </a:r>
            <a:endParaRPr lang="en-US" dirty="0"/>
          </a:p>
        </p:txBody>
      </p:sp>
      <p:pic>
        <p:nvPicPr>
          <p:cNvPr id="4" name="Picture 4" descr="http://cdn.osxdaily.com/wp-content/uploads/2013/02/better-looking-terminal-mac-os-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847004"/>
            <a:ext cx="7620000" cy="5469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5308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 DEMO</a:t>
            </a:r>
            <a:endParaRPr lang="en-US" dirty="0"/>
          </a:p>
        </p:txBody>
      </p:sp>
      <p:sp>
        <p:nvSpPr>
          <p:cNvPr id="5"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smtClean="0">
                <a:latin typeface="Arial" panose="020B0604020202020204" pitchFamily="34" charset="0"/>
                <a:ea typeface="Roboto" panose="02000000000000000000" pitchFamily="2" charset="0"/>
                <a:cs typeface="Arial" panose="020B0604020202020204" pitchFamily="34" charset="0"/>
              </a:rPr>
              <a:t>Instructor: Demo </a:t>
            </a:r>
          </a:p>
          <a:p>
            <a:r>
              <a:rPr lang="en-US" sz="3600" i="1" dirty="0" smtClean="0">
                <a:latin typeface="Arial" panose="020B0604020202020204" pitchFamily="34" charset="0"/>
                <a:ea typeface="Roboto" panose="02000000000000000000" pitchFamily="2" charset="0"/>
                <a:cs typeface="Arial" panose="020B0604020202020204" pitchFamily="34" charset="0"/>
              </a:rPr>
              <a:t>(1-ConsoleCommands) </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30179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&gt; YOUR TURN!</a:t>
            </a:r>
          </a:p>
        </p:txBody>
      </p:sp>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TextBox 8"/>
          <p:cNvSpPr txBox="1"/>
          <p:nvPr/>
        </p:nvSpPr>
        <p:spPr>
          <a:xfrm>
            <a:off x="304800" y="914400"/>
            <a:ext cx="8686800" cy="3785652"/>
          </a:xfrm>
          <a:prstGeom prst="rect">
            <a:avLst/>
          </a:prstGeom>
          <a:noFill/>
        </p:spPr>
        <p:txBody>
          <a:bodyPr wrap="square" rtlCol="0">
            <a:spAutoFit/>
          </a:bodyPr>
          <a:lstStyle/>
          <a:p>
            <a:r>
              <a:rPr lang="en-US" sz="2000" b="1" dirty="0">
                <a:latin typeface="Arial" panose="020B0604020202020204" pitchFamily="34" charset="0"/>
                <a:ea typeface="Roboto" pitchFamily="2" charset="0"/>
                <a:cs typeface="Arial" panose="020B0604020202020204" pitchFamily="34" charset="0"/>
              </a:rPr>
              <a:t>Assignment</a:t>
            </a:r>
            <a:r>
              <a:rPr lang="en-US" sz="2000" b="1" dirty="0" smtClean="0">
                <a:latin typeface="Arial" panose="020B0604020202020204" pitchFamily="34" charset="0"/>
                <a:ea typeface="Roboto" pitchFamily="2" charset="0"/>
                <a:cs typeface="Arial" panose="020B0604020202020204" pitchFamily="34" charset="0"/>
              </a:rPr>
              <a:t>:</a:t>
            </a:r>
            <a:endParaRPr lang="en-US" sz="2000" b="1" u="sng" dirty="0" smtClean="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ea typeface="Roboto" pitchFamily="2" charset="0"/>
                <a:cs typeface="Arial" panose="020B0604020202020204" pitchFamily="34" charset="0"/>
              </a:rPr>
              <a:t>Make a folder on your desktop named code</a:t>
            </a:r>
          </a:p>
          <a:p>
            <a:endParaRPr lang="en-US" sz="2000" b="1" dirty="0" smtClean="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ea typeface="Roboto" pitchFamily="2" charset="0"/>
                <a:cs typeface="Arial" panose="020B0604020202020204" pitchFamily="34" charset="0"/>
              </a:rPr>
              <a:t>Put all of you code that you do inside of that folder</a:t>
            </a:r>
          </a:p>
          <a:p>
            <a:pPr marL="342900" indent="-342900">
              <a:buFont typeface="Arial" panose="020B0604020202020204" pitchFamily="34" charset="0"/>
              <a:buChar char="•"/>
            </a:pPr>
            <a:endParaRPr lang="en-US" sz="2000" b="1" dirty="0">
              <a:latin typeface="Arial" panose="020B0604020202020204" pitchFamily="34" charset="0"/>
              <a:ea typeface="Roboto" pitchFamily="2" charset="0"/>
              <a:cs typeface="Arial" panose="020B0604020202020204" pitchFamily="34" charset="0"/>
            </a:endParaRPr>
          </a:p>
          <a:p>
            <a:r>
              <a:rPr lang="en-US" sz="2000" b="1" dirty="0" smtClean="0">
                <a:latin typeface="Arial" panose="020B0604020202020204" pitchFamily="34" charset="0"/>
                <a:ea typeface="Roboto" pitchFamily="2" charset="0"/>
                <a:cs typeface="Arial" panose="020B0604020202020204" pitchFamily="34" charset="0"/>
              </a:rPr>
              <a:t>Best Practices:</a:t>
            </a:r>
          </a:p>
          <a:p>
            <a:pPr marL="342900" indent="-342900">
              <a:buFont typeface="Arial" panose="020B0604020202020204" pitchFamily="34" charset="0"/>
              <a:buChar char="•"/>
            </a:pPr>
            <a:endParaRPr lang="en-US" sz="20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ea typeface="Roboto" pitchFamily="2" charset="0"/>
                <a:cs typeface="Arial" panose="020B0604020202020204" pitchFamily="34" charset="0"/>
              </a:rPr>
              <a:t>Always use lowercase for folder and file names</a:t>
            </a:r>
          </a:p>
          <a:p>
            <a:pPr marL="342900" indent="-34290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ea typeface="Roboto" pitchFamily="2" charset="0"/>
                <a:cs typeface="Arial" panose="020B0604020202020204" pitchFamily="34" charset="0"/>
              </a:rPr>
              <a:t>Never put in spaces in your folder and file names</a:t>
            </a:r>
          </a:p>
          <a:p>
            <a:pPr marL="342900" indent="-34290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ea typeface="Roboto" pitchFamily="2" charset="0"/>
                <a:cs typeface="Arial" panose="020B0604020202020204" pitchFamily="34" charset="0"/>
              </a:rPr>
              <a:t>Use dashes to separate</a:t>
            </a:r>
          </a:p>
        </p:txBody>
      </p:sp>
      <p:sp>
        <p:nvSpPr>
          <p:cNvPr id="5" name="TextBox 4"/>
          <p:cNvSpPr txBox="1"/>
          <p:nvPr/>
        </p:nvSpPr>
        <p:spPr>
          <a:xfrm>
            <a:off x="2895600" y="124825"/>
            <a:ext cx="6096000" cy="369332"/>
          </a:xfrm>
          <a:prstGeom prst="rect">
            <a:avLst/>
          </a:prstGeom>
          <a:noFill/>
        </p:spPr>
        <p:txBody>
          <a:bodyPr wrap="square" rtlCol="0">
            <a:spAutoFit/>
          </a:bodyPr>
          <a:lstStyle/>
          <a:p>
            <a:pPr algn="r"/>
            <a:r>
              <a:rPr lang="en-US" b="1" dirty="0" smtClean="0">
                <a:latin typeface="Arial" panose="020B0604020202020204" pitchFamily="34" charset="0"/>
                <a:ea typeface="Roboto" pitchFamily="2" charset="0"/>
                <a:cs typeface="Arial" panose="020B0604020202020204" pitchFamily="34" charset="0"/>
              </a:rPr>
              <a:t>Activity: </a:t>
            </a:r>
            <a:r>
              <a:rPr lang="en-US" dirty="0" smtClean="0">
                <a:latin typeface="Arial" panose="020B0604020202020204" pitchFamily="34" charset="0"/>
                <a:ea typeface="Roboto" pitchFamily="2" charset="0"/>
                <a:cs typeface="Arial" panose="020B0604020202020204" pitchFamily="34" charset="0"/>
              </a:rPr>
              <a:t>Get Situated </a:t>
            </a:r>
            <a:r>
              <a:rPr lang="en-US" b="1" dirty="0" smtClean="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Suggested Time: </a:t>
            </a:r>
            <a:r>
              <a:rPr lang="en-US" dirty="0" smtClean="0">
                <a:latin typeface="Arial" panose="020B0604020202020204" pitchFamily="34" charset="0"/>
                <a:ea typeface="Roboto" pitchFamily="2" charset="0"/>
                <a:cs typeface="Arial" panose="020B0604020202020204" pitchFamily="34" charset="0"/>
              </a:rPr>
              <a:t>1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40336937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&gt; YOUR TURN!</a:t>
            </a:r>
            <a:endParaRPr lang="en-US" dirty="0"/>
          </a:p>
        </p:txBody>
      </p:sp>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TextBox 8"/>
          <p:cNvSpPr txBox="1"/>
          <p:nvPr/>
        </p:nvSpPr>
        <p:spPr>
          <a:xfrm>
            <a:off x="304800" y="914400"/>
            <a:ext cx="8686800" cy="5324535"/>
          </a:xfrm>
          <a:prstGeom prst="rect">
            <a:avLst/>
          </a:prstGeom>
          <a:noFill/>
        </p:spPr>
        <p:txBody>
          <a:bodyPr wrap="square" rtlCol="0">
            <a:spAutoFit/>
          </a:bodyPr>
          <a:lstStyle/>
          <a:p>
            <a:r>
              <a:rPr lang="en-US" sz="2000" b="1" dirty="0" smtClean="0">
                <a:latin typeface="Arial" panose="020B0604020202020204" pitchFamily="34" charset="0"/>
                <a:ea typeface="Roboto" pitchFamily="2" charset="0"/>
                <a:cs typeface="Arial" panose="020B0604020202020204" pitchFamily="34" charset="0"/>
              </a:rPr>
              <a:t>Assignment:</a:t>
            </a:r>
          </a:p>
          <a:p>
            <a:r>
              <a:rPr lang="en-US" sz="2000" dirty="0" smtClean="0">
                <a:latin typeface="Arial" panose="020B0604020202020204" pitchFamily="34" charset="0"/>
                <a:ea typeface="Roboto" pitchFamily="2" charset="0"/>
                <a:cs typeface="Arial" panose="020B0604020202020204" pitchFamily="34" charset="0"/>
              </a:rPr>
              <a:t>From the Terminal / Console and using only the command line, create:</a:t>
            </a:r>
          </a:p>
          <a:p>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A new folder with the name of </a:t>
            </a:r>
            <a:r>
              <a:rPr lang="en-US" sz="2000" dirty="0" err="1" smtClean="0">
                <a:latin typeface="Arial" panose="020B0604020202020204" pitchFamily="34" charset="0"/>
                <a:ea typeface="Roboto" pitchFamily="2" charset="0"/>
                <a:cs typeface="Arial" panose="020B0604020202020204" pitchFamily="34" charset="0"/>
              </a:rPr>
              <a:t>first_day_stuff</a:t>
            </a:r>
            <a:endParaRPr lang="en-US" sz="2000" dirty="0" smtClean="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A new HTML file with the name of </a:t>
            </a:r>
            <a:r>
              <a:rPr lang="en-US" sz="2000" dirty="0" smtClean="0">
                <a:latin typeface="Arial" panose="020B0604020202020204" pitchFamily="34" charset="0"/>
                <a:ea typeface="Roboto" pitchFamily="2" charset="0"/>
                <a:cs typeface="Arial" panose="020B0604020202020204" pitchFamily="34" charset="0"/>
              </a:rPr>
              <a:t>first_day.html</a:t>
            </a: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Open the current folder containing the new HTML file.</a:t>
            </a:r>
          </a:p>
          <a:p>
            <a:endParaRPr lang="en-US" sz="2000" dirty="0">
              <a:latin typeface="Arial" panose="020B0604020202020204" pitchFamily="34" charset="0"/>
              <a:ea typeface="Roboto" pitchFamily="2" charset="0"/>
              <a:cs typeface="Arial" panose="020B0604020202020204" pitchFamily="34" charset="0"/>
            </a:endParaRPr>
          </a:p>
          <a:p>
            <a:r>
              <a:rPr lang="en-US" sz="2000" b="1" dirty="0" smtClean="0">
                <a:latin typeface="Arial" panose="020B0604020202020204" pitchFamily="34" charset="0"/>
                <a:ea typeface="Roboto" pitchFamily="2" charset="0"/>
                <a:cs typeface="Arial" panose="020B0604020202020204" pitchFamily="34" charset="0"/>
              </a:rPr>
              <a:t>Bonus:</a:t>
            </a: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Create multiple directories/folders with the names </a:t>
            </a:r>
            <a:r>
              <a:rPr lang="en-US" sz="2000" dirty="0" err="1">
                <a:latin typeface="Arial" panose="020B0604020202020204" pitchFamily="34" charset="0"/>
                <a:ea typeface="Roboto" pitchFamily="2" charset="0"/>
                <a:cs typeface="Arial" panose="020B0604020202020204" pitchFamily="34" charset="0"/>
              </a:rPr>
              <a:t>one_folder</a:t>
            </a:r>
            <a:r>
              <a:rPr lang="en-US" sz="2000" dirty="0">
                <a:latin typeface="Arial" panose="020B0604020202020204" pitchFamily="34" charset="0"/>
                <a:ea typeface="Roboto" pitchFamily="2" charset="0"/>
                <a:cs typeface="Arial" panose="020B0604020202020204" pitchFamily="34" charset="0"/>
              </a:rPr>
              <a:t> and </a:t>
            </a:r>
            <a:r>
              <a:rPr lang="en-US" sz="2000" dirty="0" err="1">
                <a:latin typeface="Arial" panose="020B0604020202020204" pitchFamily="34" charset="0"/>
                <a:ea typeface="Roboto" pitchFamily="2" charset="0"/>
                <a:cs typeface="Arial" panose="020B0604020202020204" pitchFamily="34" charset="0"/>
              </a:rPr>
              <a:t>second_folder</a:t>
            </a:r>
            <a:r>
              <a:rPr lang="en-US" sz="2000" dirty="0">
                <a:latin typeface="Arial" panose="020B0604020202020204" pitchFamily="34" charset="0"/>
                <a:ea typeface="Roboto" pitchFamily="2" charset="0"/>
                <a:cs typeface="Arial" panose="020B0604020202020204" pitchFamily="34" charset="0"/>
              </a:rPr>
              <a:t> in one command</a:t>
            </a:r>
            <a:r>
              <a:rPr lang="en-US" sz="2000" dirty="0" smtClean="0">
                <a:latin typeface="Arial" panose="020B0604020202020204" pitchFamily="34" charset="0"/>
                <a:ea typeface="Roboto" pitchFamily="2" charset="0"/>
                <a:cs typeface="Arial" panose="020B0604020202020204" pitchFamily="34" charset="0"/>
              </a:rPr>
              <a:t>.</a:t>
            </a: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Create multiple files with the names one.html and two.html in one command in the </a:t>
            </a:r>
            <a:r>
              <a:rPr lang="en-US" sz="2000" dirty="0" err="1">
                <a:latin typeface="Arial" panose="020B0604020202020204" pitchFamily="34" charset="0"/>
                <a:ea typeface="Roboto" pitchFamily="2" charset="0"/>
                <a:cs typeface="Arial" panose="020B0604020202020204" pitchFamily="34" charset="0"/>
              </a:rPr>
              <a:t>first_day_stuff</a:t>
            </a:r>
            <a:r>
              <a:rPr lang="en-US" sz="2000" dirty="0">
                <a:latin typeface="Arial" panose="020B0604020202020204" pitchFamily="34" charset="0"/>
                <a:ea typeface="Roboto" pitchFamily="2" charset="0"/>
                <a:cs typeface="Arial" panose="020B0604020202020204" pitchFamily="34" charset="0"/>
              </a:rPr>
              <a:t> directory</a:t>
            </a:r>
            <a:r>
              <a:rPr lang="en-US" sz="2000" dirty="0" smtClean="0">
                <a:latin typeface="Arial" panose="020B0604020202020204" pitchFamily="34" charset="0"/>
                <a:ea typeface="Roboto" pitchFamily="2" charset="0"/>
                <a:cs typeface="Arial" panose="020B0604020202020204" pitchFamily="34" charset="0"/>
              </a:rPr>
              <a:t>.</a:t>
            </a: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endParaRPr lang="en-US" sz="2000" dirty="0">
              <a:latin typeface="Arial" panose="020B0604020202020204" pitchFamily="34" charset="0"/>
              <a:ea typeface="Roboto" pitchFamily="2" charset="0"/>
              <a:cs typeface="Arial" panose="020B0604020202020204" pitchFamily="34" charset="0"/>
            </a:endParaRPr>
          </a:p>
        </p:txBody>
      </p:sp>
      <p:sp>
        <p:nvSpPr>
          <p:cNvPr id="5" name="TextBox 4"/>
          <p:cNvSpPr txBox="1"/>
          <p:nvPr/>
        </p:nvSpPr>
        <p:spPr>
          <a:xfrm>
            <a:off x="2895600" y="124825"/>
            <a:ext cx="6096000" cy="369332"/>
          </a:xfrm>
          <a:prstGeom prst="rect">
            <a:avLst/>
          </a:prstGeom>
          <a:noFill/>
        </p:spPr>
        <p:txBody>
          <a:bodyPr wrap="square" rtlCol="0">
            <a:spAutoFit/>
          </a:bodyPr>
          <a:lstStyle/>
          <a:p>
            <a:pPr algn="r"/>
            <a:r>
              <a:rPr lang="en-US" b="1" dirty="0" smtClean="0">
                <a:latin typeface="Arial" panose="020B0604020202020204" pitchFamily="34" charset="0"/>
                <a:ea typeface="Roboto" pitchFamily="2" charset="0"/>
                <a:cs typeface="Arial" panose="020B0604020202020204" pitchFamily="34" charset="0"/>
              </a:rPr>
              <a:t>Activity</a:t>
            </a:r>
            <a:r>
              <a:rPr lang="en-US" i="1" dirty="0" smtClean="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Console Commands </a:t>
            </a:r>
            <a:r>
              <a:rPr lang="en-US" b="1" dirty="0" smtClean="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Suggested Time: </a:t>
            </a:r>
            <a:r>
              <a:rPr lang="en-US" dirty="0" smtClean="0">
                <a:latin typeface="Arial" panose="020B0604020202020204" pitchFamily="34" charset="0"/>
                <a:ea typeface="Roboto" pitchFamily="2" charset="0"/>
                <a:cs typeface="Arial" panose="020B0604020202020204" pitchFamily="34" charset="0"/>
              </a:rPr>
              <a:t>12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0057416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 to Console</a:t>
            </a:r>
            <a:endParaRPr lang="en-US" dirty="0"/>
          </a:p>
        </p:txBody>
      </p:sp>
      <p:sp>
        <p:nvSpPr>
          <p:cNvPr id="5" name="Title 1"/>
          <p:cNvSpPr txBox="1">
            <a:spLocks/>
          </p:cNvSpPr>
          <p:nvPr/>
        </p:nvSpPr>
        <p:spPr>
          <a:xfrm>
            <a:off x="1438276" y="1267852"/>
            <a:ext cx="6457950" cy="1098174"/>
          </a:xfrm>
          <a:prstGeom prst="rect">
            <a:avLst/>
          </a:prstGeom>
        </p:spPr>
        <p:txBody>
          <a:bodyPr vert="horz" lIns="91440" tIns="45720" rIns="91440" bIns="45720" rtlCol="0" anchor="ctr">
            <a:normAutofit fontScale="700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smtClean="0">
                <a:latin typeface="Arial" panose="020B0604020202020204" pitchFamily="34" charset="0"/>
                <a:ea typeface="Roboto" panose="02000000000000000000" pitchFamily="2" charset="0"/>
                <a:cs typeface="Arial" panose="020B0604020202020204" pitchFamily="34" charset="0"/>
              </a:rPr>
              <a:t>Discuss with Neighbors</a:t>
            </a:r>
            <a:endParaRPr lang="en-US" sz="6000" b="1" i="1" dirty="0">
              <a:latin typeface="Arial" panose="020B0604020202020204" pitchFamily="34" charset="0"/>
              <a:ea typeface="Roboto" panose="02000000000000000000" pitchFamily="2" charset="0"/>
              <a:cs typeface="Arial" panose="020B0604020202020204" pitchFamily="34" charset="0"/>
            </a:endParaRPr>
          </a:p>
        </p:txBody>
      </p:sp>
      <p:pic>
        <p:nvPicPr>
          <p:cNvPr id="6" name="Picture 4" descr="http://www.mememaker.net/static/images/memes/348129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490612"/>
            <a:ext cx="4270823" cy="353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5615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HTML</a:t>
            </a:r>
            <a:endParaRPr lang="en-US" dirty="0"/>
          </a:p>
        </p:txBody>
      </p:sp>
    </p:spTree>
    <p:extLst>
      <p:ext uri="{BB962C8B-B14F-4D97-AF65-F5344CB8AC3E}">
        <p14:creationId xmlns:p14="http://schemas.microsoft.com/office/powerpoint/2010/main" val="15586554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&lt;title&gt; Intro to HTML &lt;/title&gt;</a:t>
            </a:r>
          </a:p>
        </p:txBody>
      </p:sp>
      <p:pic>
        <p:nvPicPr>
          <p:cNvPr id="7" name="Picture 2" descr="https://upload.wikimedia.org/wikipedia/commons/thumb/6/61/HTML5_logo_and_wordmark.svg/2000px-HTML5_logo_and_wordmark.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897972"/>
            <a:ext cx="4101965" cy="410196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www.99lime.com/_bak/topics/you-only-need-10-tags/assets/example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7364" y="927158"/>
            <a:ext cx="4776296" cy="414135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 y="5127511"/>
            <a:ext cx="9155741" cy="119708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 name="Rectangle 9"/>
          <p:cNvSpPr/>
          <p:nvPr/>
        </p:nvSpPr>
        <p:spPr>
          <a:xfrm>
            <a:off x="173842" y="5257800"/>
            <a:ext cx="8796315" cy="1015663"/>
          </a:xfrm>
          <a:prstGeom prst="rect">
            <a:avLst/>
          </a:prstGeom>
        </p:spPr>
        <p:txBody>
          <a:bodyPr wrap="square">
            <a:spAutoFit/>
          </a:bodyPr>
          <a:lstStyle/>
          <a:p>
            <a:pPr marL="342900" indent="-342900">
              <a:buFont typeface="Arial" panose="020B0604020202020204" pitchFamily="34" charset="0"/>
              <a:buChar char="•"/>
            </a:pPr>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HTML </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is one of the three base languages behind </a:t>
            </a:r>
            <a:r>
              <a:rPr lang="en-US" sz="2000" u="sng" dirty="0" smtClean="0">
                <a:solidFill>
                  <a:schemeClr val="bg1"/>
                </a:solidFill>
                <a:latin typeface="Arial" panose="020B0604020202020204" pitchFamily="34" charset="0"/>
                <a:ea typeface="Roboto" panose="02000000000000000000" pitchFamily="2" charset="0"/>
                <a:cs typeface="Arial" panose="020B0604020202020204" pitchFamily="34" charset="0"/>
              </a:rPr>
              <a:t>every single website</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a:t>
            </a:r>
          </a:p>
          <a:p>
            <a:pPr marL="342900" indent="-342900">
              <a:buFont typeface="Arial" panose="020B0604020202020204" pitchFamily="34" charset="0"/>
              <a:buChar char="•"/>
            </a:pP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It defines all of the basic content and a </a:t>
            </a:r>
            <a:r>
              <a:rPr lang="en-US" sz="2000" i="1" dirty="0" smtClean="0">
                <a:solidFill>
                  <a:schemeClr val="bg1"/>
                </a:solidFill>
                <a:latin typeface="Arial" panose="020B0604020202020204" pitchFamily="34" charset="0"/>
                <a:ea typeface="Roboto" panose="02000000000000000000" pitchFamily="2" charset="0"/>
                <a:cs typeface="Arial" panose="020B0604020202020204" pitchFamily="34" charset="0"/>
              </a:rPr>
              <a:t>bit</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 of formatting.</a:t>
            </a:r>
            <a:endParaRPr lang="en-US" sz="2000" b="1" u="sng"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112104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&gt; YOUR TURN</a:t>
            </a:r>
            <a:endParaRPr lang="en-US" dirty="0"/>
          </a:p>
        </p:txBody>
      </p:sp>
      <p:sp>
        <p:nvSpPr>
          <p:cNvPr id="11" name="Rectangle 10"/>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TextBox 11"/>
          <p:cNvSpPr txBox="1"/>
          <p:nvPr/>
        </p:nvSpPr>
        <p:spPr>
          <a:xfrm>
            <a:off x="304800" y="914400"/>
            <a:ext cx="8686800" cy="5355312"/>
          </a:xfrm>
          <a:prstGeom prst="rect">
            <a:avLst/>
          </a:prstGeom>
          <a:noFill/>
        </p:spPr>
        <p:txBody>
          <a:bodyPr wrap="square" rtlCol="0">
            <a:spAutoFit/>
          </a:bodyPr>
          <a:lstStyle/>
          <a:p>
            <a:r>
              <a:rPr lang="en-US" b="1" dirty="0" smtClean="0">
                <a:latin typeface="Arial" panose="020B0604020202020204" pitchFamily="34" charset="0"/>
                <a:ea typeface="Roboto" pitchFamily="2" charset="0"/>
                <a:cs typeface="Arial" panose="020B0604020202020204" pitchFamily="34" charset="0"/>
              </a:rPr>
              <a:t>Assignment:</a:t>
            </a:r>
          </a:p>
          <a:p>
            <a:r>
              <a:rPr lang="en-US" dirty="0" smtClean="0">
                <a:latin typeface="Arial" panose="020B0604020202020204" pitchFamily="34" charset="0"/>
                <a:ea typeface="Roboto" pitchFamily="2" charset="0"/>
                <a:cs typeface="Arial" panose="020B0604020202020204" pitchFamily="34" charset="0"/>
              </a:rPr>
              <a:t>In </a:t>
            </a:r>
            <a:r>
              <a:rPr lang="en-US" dirty="0">
                <a:latin typeface="Arial" panose="020B0604020202020204" pitchFamily="34" charset="0"/>
                <a:ea typeface="Roboto" pitchFamily="2" charset="0"/>
                <a:cs typeface="Arial" panose="020B0604020202020204" pitchFamily="34" charset="0"/>
              </a:rPr>
              <a:t>a new HTML file, create the basic structure of an HTML document and include the following in it:</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DOCTYPE </a:t>
            </a:r>
            <a:r>
              <a:rPr lang="en-US" dirty="0">
                <a:latin typeface="Arial" panose="020B0604020202020204" pitchFamily="34" charset="0"/>
                <a:ea typeface="Roboto" pitchFamily="2" charset="0"/>
                <a:cs typeface="Arial" panose="020B0604020202020204" pitchFamily="34" charset="0"/>
              </a:rPr>
              <a:t>declaration</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Head </a:t>
            </a:r>
            <a:r>
              <a:rPr lang="en-US" dirty="0">
                <a:latin typeface="Arial" panose="020B0604020202020204" pitchFamily="34" charset="0"/>
                <a:ea typeface="Roboto" pitchFamily="2" charset="0"/>
                <a:cs typeface="Arial" panose="020B0604020202020204" pitchFamily="34" charset="0"/>
              </a:rPr>
              <a:t>tag with a title tag</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H1 </a:t>
            </a:r>
            <a:r>
              <a:rPr lang="en-US" dirty="0">
                <a:latin typeface="Arial" panose="020B0604020202020204" pitchFamily="34" charset="0"/>
                <a:ea typeface="Roboto" pitchFamily="2" charset="0"/>
                <a:cs typeface="Arial" panose="020B0604020202020204" pitchFamily="34" charset="0"/>
              </a:rPr>
              <a:t>tag with a title of your choice</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Embed </a:t>
            </a:r>
            <a:r>
              <a:rPr lang="en-US" dirty="0">
                <a:latin typeface="Arial" panose="020B0604020202020204" pitchFamily="34" charset="0"/>
                <a:ea typeface="Roboto" pitchFamily="2" charset="0"/>
                <a:cs typeface="Arial" panose="020B0604020202020204" pitchFamily="34" charset="0"/>
              </a:rPr>
              <a:t>an image</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Create </a:t>
            </a:r>
            <a:r>
              <a:rPr lang="en-US" dirty="0">
                <a:latin typeface="Arial" panose="020B0604020202020204" pitchFamily="34" charset="0"/>
                <a:ea typeface="Roboto" pitchFamily="2" charset="0"/>
                <a:cs typeface="Arial" panose="020B0604020202020204" pitchFamily="34" charset="0"/>
              </a:rPr>
              <a:t>the following three links on your page:</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One </a:t>
            </a:r>
            <a:r>
              <a:rPr lang="en-US" dirty="0">
                <a:latin typeface="Arial" panose="020B0604020202020204" pitchFamily="34" charset="0"/>
                <a:ea typeface="Roboto" pitchFamily="2" charset="0"/>
                <a:cs typeface="Arial" panose="020B0604020202020204" pitchFamily="34" charset="0"/>
              </a:rPr>
              <a:t>link that is target="_blank" so that it opens a new tab when clicked on.</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Make </a:t>
            </a:r>
            <a:r>
              <a:rPr lang="en-US" dirty="0">
                <a:latin typeface="Arial" panose="020B0604020202020204" pitchFamily="34" charset="0"/>
                <a:ea typeface="Roboto" pitchFamily="2" charset="0"/>
                <a:cs typeface="Arial" panose="020B0604020202020204" pitchFamily="34" charset="0"/>
              </a:rPr>
              <a:t>the second link bold.</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Make </a:t>
            </a:r>
            <a:r>
              <a:rPr lang="en-US" dirty="0">
                <a:latin typeface="Arial" panose="020B0604020202020204" pitchFamily="34" charset="0"/>
                <a:ea typeface="Roboto" pitchFamily="2" charset="0"/>
                <a:cs typeface="Arial" panose="020B0604020202020204" pitchFamily="34" charset="0"/>
              </a:rPr>
              <a:t>the third link a placeholder so it goes nowhere.</a:t>
            </a:r>
          </a:p>
          <a:p>
            <a:endParaRPr lang="en-US" dirty="0">
              <a:latin typeface="Arial" panose="020B0604020202020204" pitchFamily="34" charset="0"/>
              <a:ea typeface="Roboto" pitchFamily="2" charset="0"/>
              <a:cs typeface="Arial" panose="020B0604020202020204" pitchFamily="34" charset="0"/>
            </a:endParaRPr>
          </a:p>
          <a:p>
            <a:r>
              <a:rPr lang="en-US" b="1" dirty="0">
                <a:latin typeface="Arial" panose="020B0604020202020204" pitchFamily="34" charset="0"/>
                <a:ea typeface="Roboto" pitchFamily="2" charset="0"/>
                <a:cs typeface="Arial" panose="020B0604020202020204" pitchFamily="34" charset="0"/>
              </a:rPr>
              <a:t>Bonus</a:t>
            </a:r>
            <a:r>
              <a:rPr lang="en-US" b="1" dirty="0" smtClean="0">
                <a:latin typeface="Arial" panose="020B0604020202020204" pitchFamily="34" charset="0"/>
                <a:ea typeface="Roboto" pitchFamily="2" charset="0"/>
                <a:cs typeface="Arial" panose="020B0604020202020204" pitchFamily="34" charset="0"/>
              </a:rPr>
              <a:t>:</a:t>
            </a:r>
            <a:endParaRPr lang="en-US"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dirty="0" smtClean="0">
                <a:latin typeface="Arial" panose="020B0604020202020204" pitchFamily="34" charset="0"/>
                <a:ea typeface="Roboto" pitchFamily="2" charset="0"/>
                <a:cs typeface="Arial" panose="020B0604020202020204" pitchFamily="34" charset="0"/>
              </a:rPr>
              <a:t>Create </a:t>
            </a:r>
            <a:r>
              <a:rPr lang="en-US" dirty="0">
                <a:latin typeface="Arial" panose="020B0604020202020204" pitchFamily="34" charset="0"/>
                <a:ea typeface="Roboto" pitchFamily="2" charset="0"/>
                <a:cs typeface="Arial" panose="020B0604020202020204" pitchFamily="34" charset="0"/>
              </a:rPr>
              <a:t>an ordered list of steps to make a sandwich.</a:t>
            </a:r>
          </a:p>
          <a:p>
            <a:pPr marL="342900" indent="-342900">
              <a:buFont typeface="Arial" panose="020B0604020202020204" pitchFamily="34" charset="0"/>
              <a:buChar char="•"/>
            </a:pPr>
            <a:r>
              <a:rPr lang="en-US" dirty="0" smtClean="0">
                <a:latin typeface="Arial" panose="020B0604020202020204" pitchFamily="34" charset="0"/>
                <a:ea typeface="Roboto" pitchFamily="2" charset="0"/>
                <a:cs typeface="Arial" panose="020B0604020202020204" pitchFamily="34" charset="0"/>
              </a:rPr>
              <a:t>Create </a:t>
            </a:r>
            <a:r>
              <a:rPr lang="en-US" dirty="0">
                <a:latin typeface="Arial" panose="020B0604020202020204" pitchFamily="34" charset="0"/>
                <a:ea typeface="Roboto" pitchFamily="2" charset="0"/>
                <a:cs typeface="Arial" panose="020B0604020202020204" pitchFamily="34" charset="0"/>
              </a:rPr>
              <a:t>an unordered list of 5 bands/musicians you like.</a:t>
            </a:r>
          </a:p>
          <a:p>
            <a:pPr marL="342900" indent="-342900">
              <a:buFont typeface="Arial" panose="020B0604020202020204" pitchFamily="34" charset="0"/>
              <a:buChar char="•"/>
            </a:pPr>
            <a:r>
              <a:rPr lang="en-US" dirty="0" smtClean="0">
                <a:latin typeface="Arial" panose="020B0604020202020204" pitchFamily="34" charset="0"/>
                <a:ea typeface="Roboto" pitchFamily="2" charset="0"/>
                <a:cs typeface="Arial" panose="020B0604020202020204" pitchFamily="34" charset="0"/>
              </a:rPr>
              <a:t>Create </a:t>
            </a:r>
            <a:r>
              <a:rPr lang="en-US" dirty="0">
                <a:latin typeface="Arial" panose="020B0604020202020204" pitchFamily="34" charset="0"/>
                <a:ea typeface="Roboto" pitchFamily="2" charset="0"/>
                <a:cs typeface="Arial" panose="020B0604020202020204" pitchFamily="34" charset="0"/>
              </a:rPr>
              <a:t>a table with 2 columns (animal class, animal name) and have 4 rows of animals </a:t>
            </a:r>
          </a:p>
          <a:p>
            <a:pPr marL="342900" indent="-342900">
              <a:buFont typeface="Arial" panose="020B0604020202020204" pitchFamily="34" charset="0"/>
              <a:buChar char="•"/>
            </a:pPr>
            <a:r>
              <a:rPr lang="en-US" dirty="0" smtClean="0">
                <a:latin typeface="Arial" panose="020B0604020202020204" pitchFamily="34" charset="0"/>
                <a:ea typeface="Roboto" pitchFamily="2" charset="0"/>
                <a:cs typeface="Arial" panose="020B0604020202020204" pitchFamily="34" charset="0"/>
              </a:rPr>
              <a:t>Use </a:t>
            </a:r>
            <a:r>
              <a:rPr lang="en-US" dirty="0">
                <a:latin typeface="Arial" panose="020B0604020202020204" pitchFamily="34" charset="0"/>
                <a:ea typeface="Roboto" pitchFamily="2" charset="0"/>
                <a:cs typeface="Arial" panose="020B0604020202020204" pitchFamily="34" charset="0"/>
              </a:rPr>
              <a:t>an alternate way of separating links without line breaks.</a:t>
            </a:r>
          </a:p>
          <a:p>
            <a:pPr marL="342900" indent="-342900">
              <a:buFont typeface="Arial" panose="020B0604020202020204" pitchFamily="34" charset="0"/>
              <a:buChar char="•"/>
            </a:pPr>
            <a:r>
              <a:rPr lang="en-US" dirty="0" smtClean="0">
                <a:latin typeface="Arial" panose="020B0604020202020204" pitchFamily="34" charset="0"/>
                <a:ea typeface="Roboto" pitchFamily="2" charset="0"/>
                <a:cs typeface="Arial" panose="020B0604020202020204" pitchFamily="34" charset="0"/>
              </a:rPr>
              <a:t>Embed </a:t>
            </a:r>
            <a:r>
              <a:rPr lang="en-US" dirty="0">
                <a:latin typeface="Arial" panose="020B0604020202020204" pitchFamily="34" charset="0"/>
                <a:ea typeface="Roboto" pitchFamily="2" charset="0"/>
                <a:cs typeface="Arial" panose="020B0604020202020204" pitchFamily="34" charset="0"/>
              </a:rPr>
              <a:t>a </a:t>
            </a:r>
            <a:r>
              <a:rPr lang="en-US" dirty="0" err="1">
                <a:latin typeface="Arial" panose="020B0604020202020204" pitchFamily="34" charset="0"/>
                <a:ea typeface="Roboto" pitchFamily="2" charset="0"/>
                <a:cs typeface="Arial" panose="020B0604020202020204" pitchFamily="34" charset="0"/>
              </a:rPr>
              <a:t>Youtube</a:t>
            </a:r>
            <a:r>
              <a:rPr lang="en-US" dirty="0">
                <a:latin typeface="Arial" panose="020B0604020202020204" pitchFamily="34" charset="0"/>
                <a:ea typeface="Roboto" pitchFamily="2" charset="0"/>
                <a:cs typeface="Arial" panose="020B0604020202020204" pitchFamily="34" charset="0"/>
              </a:rPr>
              <a:t> video of your favorite band/musician.</a:t>
            </a:r>
          </a:p>
        </p:txBody>
      </p:sp>
    </p:spTree>
    <p:extLst>
      <p:ext uri="{BB962C8B-B14F-4D97-AF65-F5344CB8AC3E}">
        <p14:creationId xmlns:p14="http://schemas.microsoft.com/office/powerpoint/2010/main" val="26322917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Cool Stuff I Made…</a:t>
            </a:r>
            <a:endParaRPr lang="en-US" dirty="0"/>
          </a:p>
        </p:txBody>
      </p:sp>
      <p:sp>
        <p:nvSpPr>
          <p:cNvPr id="3" name="Rectangle 2"/>
          <p:cNvSpPr/>
          <p:nvPr/>
        </p:nvSpPr>
        <p:spPr>
          <a:xfrm>
            <a:off x="304800" y="914400"/>
            <a:ext cx="8686800" cy="518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Arial" panose="020B0604020202020204" pitchFamily="34" charset="0"/>
                <a:cs typeface="Arial" panose="020B0604020202020204" pitchFamily="34" charset="0"/>
              </a:rPr>
              <a:t>SNAPSHOT OF SOMETHING </a:t>
            </a:r>
          </a:p>
          <a:p>
            <a:pPr algn="ctr"/>
            <a:r>
              <a:rPr lang="en-US" sz="3600" b="1" dirty="0" smtClean="0">
                <a:latin typeface="Arial" panose="020B0604020202020204" pitchFamily="34" charset="0"/>
                <a:cs typeface="Arial" panose="020B0604020202020204" pitchFamily="34" charset="0"/>
              </a:rPr>
              <a:t>YOU MADE GOES HERE!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18510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&lt;title&gt; Intro to HTML &lt;/title&gt;</a:t>
            </a:r>
          </a:p>
        </p:txBody>
      </p:sp>
      <p:sp>
        <p:nvSpPr>
          <p:cNvPr id="5" name="Title 1"/>
          <p:cNvSpPr txBox="1">
            <a:spLocks/>
          </p:cNvSpPr>
          <p:nvPr/>
        </p:nvSpPr>
        <p:spPr>
          <a:xfrm>
            <a:off x="3208820" y="2935535"/>
            <a:ext cx="6457950" cy="1098174"/>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smtClean="0">
                <a:latin typeface="Arial" panose="020B0604020202020204" pitchFamily="34" charset="0"/>
                <a:ea typeface="Roboto" panose="02000000000000000000" pitchFamily="2" charset="0"/>
                <a:cs typeface="Arial" panose="020B0604020202020204" pitchFamily="34" charset="0"/>
              </a:rPr>
              <a:t>How’d it go?</a:t>
            </a:r>
            <a:endParaRPr lang="en-US" sz="6000" b="1" i="1" dirty="0">
              <a:latin typeface="Arial" panose="020B0604020202020204" pitchFamily="34" charset="0"/>
              <a:ea typeface="Roboto" panose="02000000000000000000" pitchFamily="2" charset="0"/>
              <a:cs typeface="Arial" panose="020B0604020202020204" pitchFamily="34" charset="0"/>
            </a:endParaRPr>
          </a:p>
        </p:txBody>
      </p:sp>
      <p:pic>
        <p:nvPicPr>
          <p:cNvPr id="6" name="Picture 2" descr="http://static1.squarespace.com/static/553ac67be4b0301603207af9/t/557d4704e4b05efa91181261/1434273541516/question+answer+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200" y="1498852"/>
            <a:ext cx="3447706" cy="4097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0274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Tree>
    <p:extLst>
      <p:ext uri="{BB962C8B-B14F-4D97-AF65-F5344CB8AC3E}">
        <p14:creationId xmlns:p14="http://schemas.microsoft.com/office/powerpoint/2010/main" val="948001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Path of Learning</a:t>
            </a:r>
            <a:endParaRPr lang="en-US" dirty="0"/>
          </a:p>
        </p:txBody>
      </p:sp>
    </p:spTree>
    <p:extLst>
      <p:ext uri="{BB962C8B-B14F-4D97-AF65-F5344CB8AC3E}">
        <p14:creationId xmlns:p14="http://schemas.microsoft.com/office/powerpoint/2010/main" val="10947450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Student Goals</a:t>
            </a:r>
            <a:endParaRPr lang="en-US" dirty="0"/>
          </a:p>
        </p:txBody>
      </p:sp>
      <p:sp>
        <p:nvSpPr>
          <p:cNvPr id="3" name="Shape 70"/>
          <p:cNvSpPr txBox="1">
            <a:spLocks/>
          </p:cNvSpPr>
          <p:nvPr/>
        </p:nvSpPr>
        <p:spPr>
          <a:xfrm>
            <a:off x="590336" y="1490934"/>
            <a:ext cx="8032750"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 sz="2000" dirty="0" smtClean="0">
                <a:latin typeface="Arial" panose="020B0604020202020204" pitchFamily="34" charset="0"/>
                <a:ea typeface="Roboto" panose="02000000000000000000" pitchFamily="2" charset="0"/>
                <a:cs typeface="Arial" panose="020B0604020202020204" pitchFamily="34" charset="0"/>
              </a:rPr>
              <a:t>“Hope to make something of myself one day…”</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4" name="Shape 70"/>
          <p:cNvSpPr txBox="1">
            <a:spLocks/>
          </p:cNvSpPr>
          <p:nvPr/>
        </p:nvSpPr>
        <p:spPr>
          <a:xfrm>
            <a:off x="971336" y="863613"/>
            <a:ext cx="7270750"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 sz="2000" dirty="0" smtClean="0">
                <a:latin typeface="Arial" panose="020B0604020202020204" pitchFamily="34" charset="0"/>
                <a:ea typeface="Roboto" panose="02000000000000000000" pitchFamily="2" charset="0"/>
                <a:cs typeface="Arial" panose="020B0604020202020204" pitchFamily="34" charset="0"/>
              </a:rPr>
              <a:t>“To land a solid career.. </a:t>
            </a:r>
            <a:r>
              <a:rPr lang="en-US" sz="2000" dirty="0">
                <a:latin typeface="Arial" panose="020B0604020202020204" pitchFamily="34" charset="0"/>
                <a:ea typeface="Roboto" panose="02000000000000000000" pitchFamily="2" charset="0"/>
                <a:cs typeface="Arial" panose="020B0604020202020204" pitchFamily="34" charset="0"/>
              </a:rPr>
              <a:t>a</a:t>
            </a:r>
            <a:r>
              <a:rPr lang="en" sz="2000" dirty="0" smtClean="0">
                <a:latin typeface="Arial" panose="020B0604020202020204" pitchFamily="34" charset="0"/>
                <a:ea typeface="Roboto" panose="02000000000000000000" pitchFamily="2" charset="0"/>
                <a:cs typeface="Arial" panose="020B0604020202020204" pitchFamily="34" charset="0"/>
              </a:rPr>
              <a:t>nd be able to support a family.”</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5" name="Shape 70"/>
          <p:cNvSpPr txBox="1">
            <a:spLocks/>
          </p:cNvSpPr>
          <p:nvPr/>
        </p:nvSpPr>
        <p:spPr>
          <a:xfrm>
            <a:off x="971336" y="2195888"/>
            <a:ext cx="7270750"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“An opportunity to be more creative in my day-to-day work.”</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6" name="Shape 70"/>
          <p:cNvSpPr txBox="1">
            <a:spLocks/>
          </p:cNvSpPr>
          <p:nvPr/>
        </p:nvSpPr>
        <p:spPr>
          <a:xfrm>
            <a:off x="1324241" y="2807535"/>
            <a:ext cx="6564941"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“…to get a better paying job.”</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7" name="Shape 70"/>
          <p:cNvSpPr txBox="1">
            <a:spLocks/>
          </p:cNvSpPr>
          <p:nvPr/>
        </p:nvSpPr>
        <p:spPr>
          <a:xfrm>
            <a:off x="412322" y="3467316"/>
            <a:ext cx="8388778"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“I want nothing more in the entire world than to be a game designer.”</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8" name="Shape 70"/>
          <p:cNvSpPr txBox="1">
            <a:spLocks/>
          </p:cNvSpPr>
          <p:nvPr/>
        </p:nvSpPr>
        <p:spPr>
          <a:xfrm>
            <a:off x="412322" y="4121746"/>
            <a:ext cx="8388778"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“Change careers and become a web developer.”</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9" name="Shape 70"/>
          <p:cNvSpPr txBox="1">
            <a:spLocks/>
          </p:cNvSpPr>
          <p:nvPr/>
        </p:nvSpPr>
        <p:spPr>
          <a:xfrm>
            <a:off x="412322" y="4781658"/>
            <a:ext cx="8388778"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“…to build mastery. To learn a skill that I haven’t yet explored.”</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10" name="Shape 70"/>
          <p:cNvSpPr txBox="1">
            <a:spLocks/>
          </p:cNvSpPr>
          <p:nvPr/>
        </p:nvSpPr>
        <p:spPr>
          <a:xfrm>
            <a:off x="412322" y="5486400"/>
            <a:ext cx="8388778"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“[a chapter] better than the last.”</a:t>
            </a:r>
            <a:endParaRPr lang="en" sz="20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981248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Goal = Our Goal</a:t>
            </a:r>
            <a:endParaRPr lang="en-US" dirty="0"/>
          </a:p>
        </p:txBody>
      </p:sp>
      <p:sp>
        <p:nvSpPr>
          <p:cNvPr id="3" name="Content Placeholder 2"/>
          <p:cNvSpPr txBox="1">
            <a:spLocks/>
          </p:cNvSpPr>
          <p:nvPr/>
        </p:nvSpPr>
        <p:spPr>
          <a:xfrm>
            <a:off x="289560" y="762000"/>
            <a:ext cx="8583814" cy="56388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r>
              <a:rPr lang="en-US" sz="3200" dirty="0" smtClean="0">
                <a:latin typeface="Arial" panose="020B0604020202020204" pitchFamily="34" charset="0"/>
                <a:ea typeface="Roboto" panose="02000000000000000000" pitchFamily="2" charset="0"/>
                <a:cs typeface="Arial" panose="020B0604020202020204" pitchFamily="34" charset="0"/>
              </a:rPr>
              <a:t>As instructors, </a:t>
            </a:r>
          </a:p>
          <a:p>
            <a:pPr indent="0" algn="ctr">
              <a:spcBef>
                <a:spcPts val="0"/>
              </a:spcBef>
              <a:buNone/>
            </a:pPr>
            <a:r>
              <a:rPr lang="en-US" sz="3200" b="1" dirty="0" smtClean="0">
                <a:latin typeface="Arial" panose="020B0604020202020204" pitchFamily="34" charset="0"/>
                <a:ea typeface="Roboto" panose="02000000000000000000" pitchFamily="2" charset="0"/>
                <a:cs typeface="Arial" panose="020B0604020202020204" pitchFamily="34" charset="0"/>
              </a:rPr>
              <a:t>We take your goals </a:t>
            </a:r>
            <a:r>
              <a:rPr lang="en-US" sz="3200" b="1" u="sng" dirty="0" smtClean="0">
                <a:latin typeface="Arial" panose="020B0604020202020204" pitchFamily="34" charset="0"/>
                <a:ea typeface="Roboto" panose="02000000000000000000" pitchFamily="2" charset="0"/>
                <a:cs typeface="Arial" panose="020B0604020202020204" pitchFamily="34" charset="0"/>
              </a:rPr>
              <a:t>very, </a:t>
            </a:r>
            <a:r>
              <a:rPr lang="en-US" sz="3200" b="1" i="1" u="sng" dirty="0" smtClean="0">
                <a:latin typeface="Arial" panose="020B0604020202020204" pitchFamily="34" charset="0"/>
                <a:ea typeface="Roboto" panose="02000000000000000000" pitchFamily="2" charset="0"/>
                <a:cs typeface="Arial" panose="020B0604020202020204" pitchFamily="34" charset="0"/>
              </a:rPr>
              <a:t>very</a:t>
            </a:r>
            <a:r>
              <a:rPr lang="en-US" sz="3200" b="1" u="sng" dirty="0" smtClean="0">
                <a:latin typeface="Arial" panose="020B0604020202020204" pitchFamily="34" charset="0"/>
                <a:ea typeface="Roboto" panose="02000000000000000000" pitchFamily="2" charset="0"/>
                <a:cs typeface="Arial" panose="020B0604020202020204" pitchFamily="34" charset="0"/>
              </a:rPr>
              <a:t> seriously.</a:t>
            </a:r>
            <a:endParaRPr lang="en-US" sz="3200" b="1" u="sng"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b="1" u="sng" dirty="0" smtClean="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8112782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Team</a:t>
            </a:r>
            <a:endParaRPr lang="en-US" dirty="0"/>
          </a:p>
        </p:txBody>
      </p:sp>
      <p:sp>
        <p:nvSpPr>
          <p:cNvPr id="3" name="Content Placeholder 2"/>
          <p:cNvSpPr txBox="1">
            <a:spLocks/>
          </p:cNvSpPr>
          <p:nvPr/>
        </p:nvSpPr>
        <p:spPr>
          <a:xfrm>
            <a:off x="289560" y="762000"/>
            <a:ext cx="8583814" cy="53340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None/>
            </a:pPr>
            <a:endParaRPr lang="en-US" sz="1500" b="1" dirty="0" smtClean="0">
              <a:latin typeface="Arial" panose="020B0604020202020204" pitchFamily="34" charset="0"/>
              <a:ea typeface="Roboto" panose="02000000000000000000" pitchFamily="2" charset="0"/>
              <a:cs typeface="Arial" panose="020B0604020202020204" pitchFamily="34" charset="0"/>
            </a:endParaRPr>
          </a:p>
          <a:p>
            <a:pPr indent="0">
              <a:spcBef>
                <a:spcPts val="0"/>
              </a:spcBef>
              <a:buNone/>
            </a:pPr>
            <a:r>
              <a:rPr lang="en-US" sz="3200" b="1" dirty="0" smtClean="0">
                <a:latin typeface="Arial" panose="020B0604020202020204" pitchFamily="34" charset="0"/>
                <a:ea typeface="Roboto" panose="02000000000000000000" pitchFamily="2" charset="0"/>
                <a:cs typeface="Arial" panose="020B0604020202020204" pitchFamily="34" charset="0"/>
              </a:rPr>
              <a:t>Our Promise:</a:t>
            </a:r>
          </a:p>
          <a:p>
            <a:pPr indent="0">
              <a:spcBef>
                <a:spcPts val="0"/>
              </a:spcBef>
              <a:buNone/>
            </a:pPr>
            <a:r>
              <a:rPr lang="en-US" sz="2400" dirty="0" smtClean="0">
                <a:latin typeface="Arial" panose="020B0604020202020204" pitchFamily="34" charset="0"/>
                <a:ea typeface="Roboto" panose="02000000000000000000" pitchFamily="2" charset="0"/>
                <a:cs typeface="Arial" panose="020B0604020202020204" pitchFamily="34" charset="0"/>
              </a:rPr>
              <a:t>If you’re willing to put in the time – and you take our advice, we’re here to help you </a:t>
            </a:r>
            <a:r>
              <a:rPr lang="en-US" sz="2400" u="sng" dirty="0" smtClean="0">
                <a:latin typeface="Arial" panose="020B0604020202020204" pitchFamily="34" charset="0"/>
                <a:ea typeface="Roboto" panose="02000000000000000000" pitchFamily="2" charset="0"/>
                <a:cs typeface="Arial" panose="020B0604020202020204" pitchFamily="34" charset="0"/>
              </a:rPr>
              <a:t>100% of the way</a:t>
            </a:r>
            <a:r>
              <a:rPr lang="en-US" sz="2400" dirty="0" smtClean="0">
                <a:latin typeface="Arial" panose="020B0604020202020204" pitchFamily="34" charset="0"/>
                <a:ea typeface="Roboto" panose="02000000000000000000" pitchFamily="2" charset="0"/>
                <a:cs typeface="Arial" panose="020B0604020202020204" pitchFamily="34" charset="0"/>
              </a:rPr>
              <a:t>. </a:t>
            </a:r>
          </a:p>
          <a:p>
            <a:pPr indent="0">
              <a:spcBef>
                <a:spcPts val="0"/>
              </a:spcBef>
              <a:buNone/>
            </a:pPr>
            <a:endParaRPr lang="en-US" sz="2400" dirty="0">
              <a:latin typeface="Arial" panose="020B0604020202020204" pitchFamily="34" charset="0"/>
              <a:ea typeface="Roboto" panose="02000000000000000000" pitchFamily="2" charset="0"/>
              <a:cs typeface="Arial" panose="020B0604020202020204" pitchFamily="34" charset="0"/>
            </a:endParaRPr>
          </a:p>
          <a:p>
            <a:pPr indent="0">
              <a:spcBef>
                <a:spcPts val="0"/>
              </a:spcBef>
              <a:buNone/>
            </a:pPr>
            <a:r>
              <a:rPr lang="en-US" sz="2400" dirty="0" smtClean="0">
                <a:latin typeface="Arial" panose="020B0604020202020204" pitchFamily="34" charset="0"/>
                <a:ea typeface="Roboto" panose="02000000000000000000" pitchFamily="2" charset="0"/>
                <a:cs typeface="Arial" panose="020B0604020202020204" pitchFamily="34" charset="0"/>
              </a:rPr>
              <a:t>This goes for everyone working behind the program:</a:t>
            </a:r>
          </a:p>
          <a:p>
            <a:pPr indent="0">
              <a:spcBef>
                <a:spcPts val="0"/>
              </a:spcBef>
              <a:buNone/>
            </a:pPr>
            <a:endParaRPr lang="en-US" sz="2400" dirty="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Instructors</a:t>
            </a:r>
          </a:p>
          <a:p>
            <a:pPr marL="571500" indent="-342900">
              <a:spcBef>
                <a:spcPts val="0"/>
              </a:spcBef>
            </a:pPr>
            <a:endParaRPr lang="en-US" sz="2400" dirty="0" smtClean="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TAs </a:t>
            </a:r>
          </a:p>
          <a:p>
            <a:pPr marL="571500" indent="-342900">
              <a:spcBef>
                <a:spcPts val="0"/>
              </a:spcBef>
            </a:pPr>
            <a:endParaRPr lang="en-US" sz="2400" dirty="0" smtClean="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Student Success Team</a:t>
            </a:r>
          </a:p>
          <a:p>
            <a:pPr marL="571500" indent="-342900">
              <a:spcBef>
                <a:spcPts val="0"/>
              </a:spcBef>
            </a:pPr>
            <a:endParaRPr lang="en-US" sz="2400" dirty="0" smtClean="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Career Coaches</a:t>
            </a:r>
          </a:p>
          <a:p>
            <a:pPr marL="571500" indent="-342900">
              <a:spcBef>
                <a:spcPts val="0"/>
              </a:spcBef>
            </a:pPr>
            <a:endParaRPr lang="en-US" sz="2400" dirty="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Everyone Else…</a:t>
            </a:r>
          </a:p>
          <a:p>
            <a:pPr indent="0" algn="ctr">
              <a:spcBef>
                <a:spcPts val="0"/>
              </a:spcBef>
              <a:buNone/>
            </a:pPr>
            <a:endParaRPr lang="en-US" sz="24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7296843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Nothing Comes Easy…</a:t>
            </a:r>
            <a:endParaRPr lang="en-US" dirty="0"/>
          </a:p>
        </p:txBody>
      </p:sp>
      <p:sp>
        <p:nvSpPr>
          <p:cNvPr id="3" name="Content Placeholder 2"/>
          <p:cNvSpPr txBox="1">
            <a:spLocks/>
          </p:cNvSpPr>
          <p:nvPr/>
        </p:nvSpPr>
        <p:spPr>
          <a:xfrm>
            <a:off x="289560" y="762000"/>
            <a:ext cx="8583814" cy="56388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r>
              <a:rPr lang="en-US" sz="3200" dirty="0" smtClean="0">
                <a:latin typeface="Arial" panose="020B0604020202020204" pitchFamily="34" charset="0"/>
                <a:ea typeface="Roboto" panose="02000000000000000000" pitchFamily="2" charset="0"/>
                <a:cs typeface="Arial" panose="020B0604020202020204" pitchFamily="34" charset="0"/>
              </a:rPr>
              <a:t/>
            </a:r>
            <a:br>
              <a:rPr lang="en-US" sz="3200" dirty="0" smtClean="0">
                <a:latin typeface="Arial" panose="020B0604020202020204" pitchFamily="34" charset="0"/>
                <a:ea typeface="Roboto" panose="02000000000000000000" pitchFamily="2" charset="0"/>
                <a:cs typeface="Arial" panose="020B0604020202020204" pitchFamily="34" charset="0"/>
              </a:rPr>
            </a:br>
            <a:r>
              <a:rPr lang="en-US" sz="3200" dirty="0" smtClean="0">
                <a:latin typeface="Arial" panose="020B0604020202020204" pitchFamily="34" charset="0"/>
                <a:ea typeface="Roboto" panose="02000000000000000000" pitchFamily="2" charset="0"/>
                <a:cs typeface="Arial" panose="020B0604020202020204" pitchFamily="34" charset="0"/>
              </a:rPr>
              <a:t>As students, you face two </a:t>
            </a:r>
            <a:r>
              <a:rPr lang="en-US" sz="3200" b="1" dirty="0" smtClean="0">
                <a:latin typeface="Arial" panose="020B0604020202020204" pitchFamily="34" charset="0"/>
                <a:ea typeface="Roboto" panose="02000000000000000000" pitchFamily="2" charset="0"/>
                <a:cs typeface="Arial" panose="020B0604020202020204" pitchFamily="34" charset="0"/>
              </a:rPr>
              <a:t>HUGE obstacles</a:t>
            </a:r>
            <a:endParaRPr lang="en-US" sz="3200" b="1" u="sng" dirty="0" smtClean="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0679312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12241</TotalTime>
  <Words>1227</Words>
  <Application>Microsoft Office PowerPoint</Application>
  <PresentationFormat>On-screen Show (4:3)</PresentationFormat>
  <Paragraphs>338</Paragraphs>
  <Slides>41</Slides>
  <Notes>33</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41</vt:i4>
      </vt:variant>
    </vt:vector>
  </HeadingPairs>
  <TitlesOfParts>
    <vt:vector size="50" baseType="lpstr">
      <vt:lpstr>Arial</vt:lpstr>
      <vt:lpstr>Calibri</vt:lpstr>
      <vt:lpstr>Calibri Light</vt:lpstr>
      <vt:lpstr>Roboto</vt:lpstr>
      <vt:lpstr>Wingdings</vt:lpstr>
      <vt:lpstr>UCF - Theme</vt:lpstr>
      <vt:lpstr>Rutgers - Theme</vt:lpstr>
      <vt:lpstr>Unbranded</vt:lpstr>
      <vt:lpstr>UTAustin</vt:lpstr>
      <vt:lpstr>The Zen of Coding</vt:lpstr>
      <vt:lpstr>Quick Introductions! (30 seconds)</vt:lpstr>
      <vt:lpstr>Instructor = … ?</vt:lpstr>
      <vt:lpstr>Some Cool Stuff I Made…</vt:lpstr>
      <vt:lpstr>The Path of Learning</vt:lpstr>
      <vt:lpstr>Common Student Goals</vt:lpstr>
      <vt:lpstr>Your Goal = Our Goal</vt:lpstr>
      <vt:lpstr>Support Team</vt:lpstr>
      <vt:lpstr>Nothing Comes Easy…</vt:lpstr>
      <vt:lpstr>Obstacle #1 – The Great Confusion</vt:lpstr>
      <vt:lpstr>Obstacle #2 – The Great Doubt</vt:lpstr>
      <vt:lpstr>Nothing Comes Easy…</vt:lpstr>
      <vt:lpstr>Learning is “Frustrating”</vt:lpstr>
      <vt:lpstr>Advice for the Journey</vt:lpstr>
      <vt:lpstr>Advice for the Journey</vt:lpstr>
      <vt:lpstr>Advice for the Journey</vt:lpstr>
      <vt:lpstr>Course Structure</vt:lpstr>
      <vt:lpstr>Daily Schedule</vt:lpstr>
      <vt:lpstr>Daily Schedule</vt:lpstr>
      <vt:lpstr>Today’s Schedule</vt:lpstr>
      <vt:lpstr>Pre-Work</vt:lpstr>
      <vt:lpstr>Software Checklist</vt:lpstr>
      <vt:lpstr>Accounts Checklist</vt:lpstr>
      <vt:lpstr>Self-Check</vt:lpstr>
      <vt:lpstr>On the Modern Web</vt:lpstr>
      <vt:lpstr>Full-Stack Development?</vt:lpstr>
      <vt:lpstr>The “Magic” of YouTube</vt:lpstr>
      <vt:lpstr>Full-Stack Development</vt:lpstr>
      <vt:lpstr>Full-Stack Development</vt:lpstr>
      <vt:lpstr>Full-Stack Development</vt:lpstr>
      <vt:lpstr>Let’s Get Crackin!</vt:lpstr>
      <vt:lpstr>Intro to Console / Terminal</vt:lpstr>
      <vt:lpstr>INSTRUCTOR DEMO</vt:lpstr>
      <vt:lpstr>&gt; YOUR TURN!</vt:lpstr>
      <vt:lpstr>&gt; YOUR TURN!</vt:lpstr>
      <vt:lpstr>Intro to Console</vt:lpstr>
      <vt:lpstr>Hello, HTML</vt:lpstr>
      <vt:lpstr>&lt;title&gt; Intro to HTML &lt;/title&gt;</vt:lpstr>
      <vt:lpstr>&gt; YOUR TURN</vt:lpstr>
      <vt:lpstr>&lt;title&gt; Intro to HTML &lt;/title&gt;</vt:lpstr>
      <vt:lpstr>Homework!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Ahmed Haque</cp:lastModifiedBy>
  <cp:revision>1404</cp:revision>
  <cp:lastPrinted>2016-01-30T16:23:56Z</cp:lastPrinted>
  <dcterms:created xsi:type="dcterms:W3CDTF">2015-01-20T17:19:00Z</dcterms:created>
  <dcterms:modified xsi:type="dcterms:W3CDTF">2016-05-03T23:26:22Z</dcterms:modified>
</cp:coreProperties>
</file>