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1"/>
  </p:notesMasterIdLst>
  <p:sldIdLst>
    <p:sldId id="256" r:id="rId2"/>
    <p:sldId id="259" r:id="rId3"/>
    <p:sldId id="1482" r:id="rId4"/>
    <p:sldId id="332" r:id="rId5"/>
    <p:sldId id="333" r:id="rId6"/>
    <p:sldId id="334" r:id="rId7"/>
    <p:sldId id="335" r:id="rId8"/>
    <p:sldId id="346" r:id="rId9"/>
    <p:sldId id="336" r:id="rId10"/>
    <p:sldId id="337" r:id="rId11"/>
    <p:sldId id="338" r:id="rId12"/>
    <p:sldId id="339" r:id="rId13"/>
    <p:sldId id="340" r:id="rId14"/>
    <p:sldId id="341" r:id="rId15"/>
    <p:sldId id="342" r:id="rId16"/>
    <p:sldId id="290" r:id="rId17"/>
    <p:sldId id="292" r:id="rId18"/>
    <p:sldId id="293" r:id="rId19"/>
    <p:sldId id="294" r:id="rId20"/>
    <p:sldId id="295" r:id="rId21"/>
    <p:sldId id="297" r:id="rId22"/>
    <p:sldId id="298" r:id="rId23"/>
    <p:sldId id="299" r:id="rId24"/>
    <p:sldId id="300" r:id="rId25"/>
    <p:sldId id="344" r:id="rId26"/>
    <p:sldId id="343" r:id="rId27"/>
    <p:sldId id="296" r:id="rId28"/>
    <p:sldId id="301" r:id="rId29"/>
    <p:sldId id="302" r:id="rId30"/>
    <p:sldId id="303" r:id="rId31"/>
    <p:sldId id="304" r:id="rId32"/>
    <p:sldId id="309" r:id="rId33"/>
    <p:sldId id="345" r:id="rId34"/>
    <p:sldId id="310" r:id="rId35"/>
    <p:sldId id="327" r:id="rId36"/>
    <p:sldId id="311" r:id="rId37"/>
    <p:sldId id="317" r:id="rId38"/>
    <p:sldId id="318" r:id="rId39"/>
    <p:sldId id="321" r:id="rId40"/>
    <p:sldId id="1446" r:id="rId41"/>
    <p:sldId id="1483" r:id="rId42"/>
    <p:sldId id="312" r:id="rId43"/>
    <p:sldId id="281" r:id="rId44"/>
    <p:sldId id="1204" r:id="rId45"/>
    <p:sldId id="1205" r:id="rId46"/>
    <p:sldId id="313" r:id="rId47"/>
    <p:sldId id="1206" r:id="rId48"/>
    <p:sldId id="314" r:id="rId49"/>
    <p:sldId id="315" r:id="rId50"/>
    <p:sldId id="289" r:id="rId51"/>
    <p:sldId id="1208" r:id="rId52"/>
    <p:sldId id="305" r:id="rId53"/>
    <p:sldId id="288" r:id="rId54"/>
    <p:sldId id="316" r:id="rId55"/>
    <p:sldId id="1447" r:id="rId56"/>
    <p:sldId id="320" r:id="rId57"/>
    <p:sldId id="1448" r:id="rId58"/>
    <p:sldId id="1449" r:id="rId59"/>
    <p:sldId id="1450" r:id="rId60"/>
    <p:sldId id="284" r:id="rId61"/>
    <p:sldId id="285" r:id="rId62"/>
    <p:sldId id="1451" r:id="rId63"/>
    <p:sldId id="1452" r:id="rId64"/>
    <p:sldId id="873" r:id="rId65"/>
    <p:sldId id="1484" r:id="rId66"/>
    <p:sldId id="1433" r:id="rId67"/>
    <p:sldId id="1434" r:id="rId68"/>
    <p:sldId id="1436" r:id="rId69"/>
    <p:sldId id="1437" r:id="rId70"/>
    <p:sldId id="262" r:id="rId71"/>
    <p:sldId id="1438" r:id="rId72"/>
    <p:sldId id="1439" r:id="rId73"/>
    <p:sldId id="1440" r:id="rId74"/>
    <p:sldId id="1441" r:id="rId75"/>
    <p:sldId id="1442" r:id="rId76"/>
    <p:sldId id="1203" r:id="rId77"/>
    <p:sldId id="1202" r:id="rId78"/>
    <p:sldId id="1485" r:id="rId79"/>
    <p:sldId id="1445" r:id="rId80"/>
    <p:sldId id="272" r:id="rId81"/>
    <p:sldId id="353" r:id="rId82"/>
    <p:sldId id="1443" r:id="rId83"/>
    <p:sldId id="279" r:id="rId84"/>
    <p:sldId id="282" r:id="rId85"/>
    <p:sldId id="1444" r:id="rId86"/>
    <p:sldId id="283" r:id="rId87"/>
    <p:sldId id="366" r:id="rId88"/>
    <p:sldId id="356" r:id="rId89"/>
    <p:sldId id="286" r:id="rId90"/>
    <p:sldId id="1490" r:id="rId91"/>
    <p:sldId id="1489" r:id="rId92"/>
    <p:sldId id="1486" r:id="rId93"/>
    <p:sldId id="1475" r:id="rId94"/>
    <p:sldId id="1476" r:id="rId95"/>
    <p:sldId id="1477" r:id="rId96"/>
    <p:sldId id="1478" r:id="rId97"/>
    <p:sldId id="1479" r:id="rId98"/>
    <p:sldId id="1487" r:id="rId99"/>
    <p:sldId id="1462" r:id="rId100"/>
    <p:sldId id="1468" r:id="rId101"/>
    <p:sldId id="1469" r:id="rId102"/>
    <p:sldId id="1488" r:id="rId103"/>
    <p:sldId id="1470" r:id="rId104"/>
    <p:sldId id="1471" r:id="rId105"/>
    <p:sldId id="1472" r:id="rId106"/>
    <p:sldId id="1473" r:id="rId107"/>
    <p:sldId id="1457" r:id="rId108"/>
    <p:sldId id="1458" r:id="rId109"/>
    <p:sldId id="1481"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45BAB-F1D9-404E-97A8-B0111C0322D7}" type="datetimeFigureOut">
              <a:rPr lang="en-IN" smtClean="0"/>
              <a:t>17-09-2022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F375B-E892-4DA2-8340-3FA58FB68F3C}" type="slidenum">
              <a:rPr lang="en-IN" smtClean="0"/>
              <a:t>‹#›</a:t>
            </a:fld>
            <a:endParaRPr lang="en-IN"/>
          </a:p>
        </p:txBody>
      </p:sp>
    </p:spTree>
    <p:extLst>
      <p:ext uri="{BB962C8B-B14F-4D97-AF65-F5344CB8AC3E}">
        <p14:creationId xmlns:p14="http://schemas.microsoft.com/office/powerpoint/2010/main" val="166074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a:p>
        </p:txBody>
      </p:sp>
      <p:sp>
        <p:nvSpPr>
          <p:cNvPr id="122884" name="Slide Number Placeholder 3"/>
          <p:cNvSpPr>
            <a:spLocks noGrp="1"/>
          </p:cNvSpPr>
          <p:nvPr>
            <p:ph type="sldNum" sz="quarter" idx="5"/>
          </p:nvPr>
        </p:nvSpPr>
        <p:spPr>
          <a:noFill/>
        </p:spPr>
        <p:txBody>
          <a:bodyPr/>
          <a:lstStyle/>
          <a:p>
            <a:fld id="{328F269D-4F90-47EE-B218-C6987F62139B}"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1143000" y="685800"/>
            <a:ext cx="4572000" cy="3429000"/>
          </a:xfrm>
          <a:ln/>
        </p:spPr>
      </p:sp>
      <p:sp>
        <p:nvSpPr>
          <p:cNvPr id="164867" name="Notes Placeholder 2"/>
          <p:cNvSpPr>
            <a:spLocks noGrp="1"/>
          </p:cNvSpPr>
          <p:nvPr>
            <p:ph type="body" idx="1"/>
          </p:nvPr>
        </p:nvSpPr>
        <p:spPr>
          <a:noFill/>
          <a:ln/>
        </p:spPr>
        <p:txBody>
          <a:bodyPr/>
          <a:lstStyle/>
          <a:p>
            <a:endParaRPr lang="en-US"/>
          </a:p>
        </p:txBody>
      </p:sp>
      <p:sp>
        <p:nvSpPr>
          <p:cNvPr id="164868" name="Slide Number Placeholder 3"/>
          <p:cNvSpPr>
            <a:spLocks noGrp="1"/>
          </p:cNvSpPr>
          <p:nvPr>
            <p:ph type="sldNum" sz="quarter" idx="5"/>
          </p:nvPr>
        </p:nvSpPr>
        <p:spPr>
          <a:noFill/>
        </p:spPr>
        <p:txBody>
          <a:bodyPr/>
          <a:lstStyle/>
          <a:p>
            <a:fld id="{325EB5F8-2C9C-4F43-AAF1-18E73123C7A2}"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1143000" y="685800"/>
            <a:ext cx="4572000" cy="3429000"/>
          </a:xfrm>
          <a:ln/>
        </p:spPr>
      </p:sp>
      <p:sp>
        <p:nvSpPr>
          <p:cNvPr id="165891" name="Notes Placeholder 2"/>
          <p:cNvSpPr>
            <a:spLocks noGrp="1"/>
          </p:cNvSpPr>
          <p:nvPr>
            <p:ph type="body" idx="1"/>
          </p:nvPr>
        </p:nvSpPr>
        <p:spPr>
          <a:noFill/>
          <a:ln/>
        </p:spPr>
        <p:txBody>
          <a:bodyPr/>
          <a:lstStyle/>
          <a:p>
            <a:endParaRPr lang="en-US"/>
          </a:p>
        </p:txBody>
      </p:sp>
      <p:sp>
        <p:nvSpPr>
          <p:cNvPr id="165892" name="Slide Number Placeholder 3"/>
          <p:cNvSpPr>
            <a:spLocks noGrp="1"/>
          </p:cNvSpPr>
          <p:nvPr>
            <p:ph type="sldNum" sz="quarter" idx="5"/>
          </p:nvPr>
        </p:nvSpPr>
        <p:spPr>
          <a:noFill/>
        </p:spPr>
        <p:txBody>
          <a:bodyPr/>
          <a:lstStyle/>
          <a:p>
            <a:fld id="{52AB9F56-5558-4F24-B3FB-9D24FA052592}"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143000" y="685800"/>
            <a:ext cx="4572000" cy="3429000"/>
          </a:xfrm>
          <a:ln/>
        </p:spPr>
      </p:sp>
      <p:sp>
        <p:nvSpPr>
          <p:cNvPr id="172035" name="Notes Placeholder 2"/>
          <p:cNvSpPr>
            <a:spLocks noGrp="1"/>
          </p:cNvSpPr>
          <p:nvPr>
            <p:ph type="body" idx="1"/>
          </p:nvPr>
        </p:nvSpPr>
        <p:spPr>
          <a:noFill/>
          <a:ln/>
        </p:spPr>
        <p:txBody>
          <a:bodyPr/>
          <a:lstStyle/>
          <a:p>
            <a:endParaRPr lang="en-US"/>
          </a:p>
        </p:txBody>
      </p:sp>
      <p:sp>
        <p:nvSpPr>
          <p:cNvPr id="172036" name="Slide Number Placeholder 3"/>
          <p:cNvSpPr>
            <a:spLocks noGrp="1"/>
          </p:cNvSpPr>
          <p:nvPr>
            <p:ph type="sldNum" sz="quarter" idx="5"/>
          </p:nvPr>
        </p:nvSpPr>
        <p:spPr>
          <a:noFill/>
        </p:spPr>
        <p:txBody>
          <a:bodyPr/>
          <a:lstStyle/>
          <a:p>
            <a:fld id="{005F54EB-97E0-4099-B7BA-0BEBC70D9DEE}" type="slidenum">
              <a:rPr lang="en-US" smtClean="0"/>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143000" y="685800"/>
            <a:ext cx="4572000" cy="3429000"/>
          </a:xfrm>
          <a:ln/>
        </p:spPr>
      </p:sp>
      <p:sp>
        <p:nvSpPr>
          <p:cNvPr id="203779" name="Notes Placeholder 2"/>
          <p:cNvSpPr>
            <a:spLocks noGrp="1"/>
          </p:cNvSpPr>
          <p:nvPr>
            <p:ph type="body" idx="1"/>
          </p:nvPr>
        </p:nvSpPr>
        <p:spPr>
          <a:noFill/>
          <a:ln/>
        </p:spPr>
        <p:txBody>
          <a:bodyPr/>
          <a:lstStyle/>
          <a:p>
            <a:endParaRPr lang="en-US"/>
          </a:p>
        </p:txBody>
      </p:sp>
      <p:sp>
        <p:nvSpPr>
          <p:cNvPr id="203780" name="Slide Number Placeholder 3"/>
          <p:cNvSpPr>
            <a:spLocks noGrp="1"/>
          </p:cNvSpPr>
          <p:nvPr>
            <p:ph type="sldNum" sz="quarter" idx="5"/>
          </p:nvPr>
        </p:nvSpPr>
        <p:spPr>
          <a:noFill/>
        </p:spPr>
        <p:txBody>
          <a:bodyPr/>
          <a:lstStyle/>
          <a:p>
            <a:fld id="{6647A620-7301-4DF5-B0E7-B413CF2967DA}" type="slidenum">
              <a:rPr lang="en-US" smtClean="0"/>
              <a:pPr/>
              <a:t>38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143000" y="685800"/>
            <a:ext cx="4572000" cy="3429000"/>
          </a:xfrm>
          <a:ln/>
        </p:spPr>
      </p:sp>
      <p:sp>
        <p:nvSpPr>
          <p:cNvPr id="203779" name="Notes Placeholder 2"/>
          <p:cNvSpPr>
            <a:spLocks noGrp="1"/>
          </p:cNvSpPr>
          <p:nvPr>
            <p:ph type="body" idx="1"/>
          </p:nvPr>
        </p:nvSpPr>
        <p:spPr>
          <a:noFill/>
          <a:ln/>
        </p:spPr>
        <p:txBody>
          <a:bodyPr/>
          <a:lstStyle/>
          <a:p>
            <a:endParaRPr lang="en-US"/>
          </a:p>
        </p:txBody>
      </p:sp>
      <p:sp>
        <p:nvSpPr>
          <p:cNvPr id="203780" name="Slide Number Placeholder 3"/>
          <p:cNvSpPr>
            <a:spLocks noGrp="1"/>
          </p:cNvSpPr>
          <p:nvPr>
            <p:ph type="sldNum" sz="quarter" idx="5"/>
          </p:nvPr>
        </p:nvSpPr>
        <p:spPr>
          <a:noFill/>
        </p:spPr>
        <p:txBody>
          <a:bodyPr/>
          <a:lstStyle/>
          <a:p>
            <a:fld id="{6647A620-7301-4DF5-B0E7-B413CF2967DA}" type="slidenum">
              <a:rPr lang="en-US" smtClean="0"/>
              <a:pPr/>
              <a:t>39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5B95FBF-BFA5-59A6-D02A-1E4EFA0BD8E7}"/>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509C97A6-08FA-44C1-BBC0-38E1B712610A}"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6D48AB6D-B114-0AB3-4686-62CD355A2196}"/>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7F438DDA-2BA7-C820-7C6B-5BA088E1951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89054FF-0670-C206-8AFE-CAB3F5BF9277}"/>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FE007096-D650-4D11-B300-0A2A7FC6D498}"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604F0B7D-627F-155F-41B8-82F4742DCA80}"/>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819B4A3-6EF0-6F70-4855-B88517CCA474}"/>
              </a:ext>
            </a:extLst>
          </p:cNvPr>
          <p:cNvSpPr>
            <a:spLocks noGrp="1" noChangeArrowheads="1"/>
          </p:cNvSpPr>
          <p:nvPr>
            <p:ph type="body" idx="1"/>
          </p:nvPr>
        </p:nvSpPr>
        <p:spPr>
          <a:noFill/>
        </p:spPr>
        <p:txBody>
          <a:bodyPr lIns="92286" tIns="46144" rIns="92286" bIns="46144"/>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1B9BA95-3C34-BBD6-C3E1-CECE90E03F1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9C89A5B9-1A0E-4AD2-B5B6-83B1AA78BC1B}"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97283" name="Rectangle 2">
            <a:extLst>
              <a:ext uri="{FF2B5EF4-FFF2-40B4-BE49-F238E27FC236}">
                <a16:creationId xmlns:a16="http://schemas.microsoft.com/office/drawing/2014/main" id="{4D14F300-2A54-DCF1-9A7A-704992E16AF1}"/>
              </a:ext>
            </a:extLst>
          </p:cNvPr>
          <p:cNvSpPr>
            <a:spLocks noChangeArrowheads="1" noTextEdit="1"/>
          </p:cNvSpPr>
          <p:nvPr>
            <p:ph type="sldImg"/>
          </p:nvPr>
        </p:nvSpPr>
        <p:spPr>
          <a:ln/>
        </p:spPr>
      </p:sp>
      <p:sp>
        <p:nvSpPr>
          <p:cNvPr id="97284" name="Rectangle 3">
            <a:extLst>
              <a:ext uri="{FF2B5EF4-FFF2-40B4-BE49-F238E27FC236}">
                <a16:creationId xmlns:a16="http://schemas.microsoft.com/office/drawing/2014/main" id="{0616EB82-5280-DAB5-723C-AD9F1658F39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E68153-086C-4434-9643-D618AE8142E1}" type="slidenum">
              <a:rPr lang="en-IN" smtClean="0"/>
              <a:t>82</a:t>
            </a:fld>
            <a:endParaRPr lang="en-IN"/>
          </a:p>
        </p:txBody>
      </p:sp>
    </p:spTree>
    <p:extLst>
      <p:ext uri="{BB962C8B-B14F-4D97-AF65-F5344CB8AC3E}">
        <p14:creationId xmlns:p14="http://schemas.microsoft.com/office/powerpoint/2010/main" val="71247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BE68153-086C-4434-9643-D618AE8142E1}" type="slidenum">
              <a:rPr lang="en-IN" smtClean="0"/>
              <a:t>88</a:t>
            </a:fld>
            <a:endParaRPr lang="en-IN"/>
          </a:p>
        </p:txBody>
      </p:sp>
    </p:spTree>
    <p:extLst>
      <p:ext uri="{BB962C8B-B14F-4D97-AF65-F5344CB8AC3E}">
        <p14:creationId xmlns:p14="http://schemas.microsoft.com/office/powerpoint/2010/main" val="271740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xfrm>
            <a:off x="1143000" y="685800"/>
            <a:ext cx="4572000" cy="3429000"/>
          </a:xfrm>
          <a:ln/>
        </p:spPr>
      </p:sp>
      <p:sp>
        <p:nvSpPr>
          <p:cNvPr id="150531" name="Notes Placeholder 2"/>
          <p:cNvSpPr>
            <a:spLocks noGrp="1"/>
          </p:cNvSpPr>
          <p:nvPr>
            <p:ph type="body" idx="1"/>
          </p:nvPr>
        </p:nvSpPr>
        <p:spPr>
          <a:noFill/>
          <a:ln/>
        </p:spPr>
        <p:txBody>
          <a:bodyPr/>
          <a:lstStyle/>
          <a:p>
            <a:endParaRPr lang="en-US"/>
          </a:p>
        </p:txBody>
      </p:sp>
      <p:sp>
        <p:nvSpPr>
          <p:cNvPr id="150532" name="Slide Number Placeholder 3"/>
          <p:cNvSpPr>
            <a:spLocks noGrp="1"/>
          </p:cNvSpPr>
          <p:nvPr>
            <p:ph type="sldNum" sz="quarter" idx="5"/>
          </p:nvPr>
        </p:nvSpPr>
        <p:spPr>
          <a:noFill/>
        </p:spPr>
        <p:txBody>
          <a:bodyPr/>
          <a:lstStyle/>
          <a:p>
            <a:fld id="{A389DE2C-3B26-4A25-93AF-715E14D6DC5D}" type="slidenum">
              <a:rPr lang="en-US" smtClean="0"/>
              <a:pPr/>
              <a:t>16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28C5053-24CF-C68F-AB22-0B4627890FA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345A4B1D-C785-46E2-9591-4CF683E6D225}" type="slidenum">
              <a:rPr lang="en-US" altLang="en-US" sz="1200">
                <a:latin typeface="Times New Roman" panose="02020603050405020304" pitchFamily="18" charset="0"/>
              </a:rPr>
              <a:pPr/>
              <a:t>99</a:t>
            </a:fld>
            <a:endParaRPr lang="en-US" altLang="en-US" sz="1200">
              <a:latin typeface="Times New Roman" panose="02020603050405020304" pitchFamily="18" charset="0"/>
            </a:endParaRPr>
          </a:p>
        </p:txBody>
      </p:sp>
      <p:sp>
        <p:nvSpPr>
          <p:cNvPr id="103427" name="Rectangle 2">
            <a:extLst>
              <a:ext uri="{FF2B5EF4-FFF2-40B4-BE49-F238E27FC236}">
                <a16:creationId xmlns:a16="http://schemas.microsoft.com/office/drawing/2014/main" id="{56744B28-49EA-9537-6757-CB2593B417B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E010457-04FF-B9A7-B312-211BF119A94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236918B-01D9-AF2F-2097-FA2FF9932229}"/>
              </a:ext>
            </a:extLst>
          </p:cNvPr>
          <p:cNvSpPr txBox="1">
            <a:spLocks noGrp="1" noChangeArrowheads="1"/>
          </p:cNvSpPr>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305" tIns="46153" rIns="92305" bIns="46153" anchor="b"/>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pPr algn="r"/>
            <a:fld id="{E972D4A9-03CB-4D2F-BDFC-97DDBB01109F}" type="slidenum">
              <a:rPr lang="en-US" altLang="en-US" sz="1200">
                <a:latin typeface="Times New Roman" panose="02020603050405020304" pitchFamily="18" charset="0"/>
              </a:rPr>
              <a:pPr algn="r"/>
              <a:t>100</a:t>
            </a:fld>
            <a:endParaRPr lang="en-US" altLang="en-US" sz="1200">
              <a:latin typeface="Times New Roman" panose="02020603050405020304" pitchFamily="18" charset="0"/>
            </a:endParaRPr>
          </a:p>
        </p:txBody>
      </p:sp>
      <p:sp>
        <p:nvSpPr>
          <p:cNvPr id="104451" name="Rectangle 2">
            <a:extLst>
              <a:ext uri="{FF2B5EF4-FFF2-40B4-BE49-F238E27FC236}">
                <a16:creationId xmlns:a16="http://schemas.microsoft.com/office/drawing/2014/main" id="{F8F4E71E-9829-015D-18DB-2CCDE10232F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C30CAC3E-88D3-3210-5691-BF98D53ECCA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179A122-5B21-9B06-65A4-476968DD494E}"/>
              </a:ext>
            </a:extLst>
          </p:cNvPr>
          <p:cNvSpPr txBox="1">
            <a:spLocks noGrp="1" noChangeArrowheads="1"/>
          </p:cNvSpPr>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305" tIns="46153" rIns="92305" bIns="46153" anchor="b"/>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pPr algn="r"/>
            <a:fld id="{6039F5BB-54AC-431C-879E-992B9C2FAA2E}" type="slidenum">
              <a:rPr lang="en-US" altLang="en-US" sz="1200">
                <a:latin typeface="Times New Roman" panose="02020603050405020304" pitchFamily="18" charset="0"/>
              </a:rPr>
              <a:pPr algn="r"/>
              <a:t>101</a:t>
            </a:fld>
            <a:endParaRPr lang="en-US" altLang="en-US" sz="1200">
              <a:latin typeface="Times New Roman" panose="02020603050405020304" pitchFamily="18" charset="0"/>
            </a:endParaRPr>
          </a:p>
        </p:txBody>
      </p:sp>
      <p:sp>
        <p:nvSpPr>
          <p:cNvPr id="105475" name="Rectangle 2">
            <a:extLst>
              <a:ext uri="{FF2B5EF4-FFF2-40B4-BE49-F238E27FC236}">
                <a16:creationId xmlns:a16="http://schemas.microsoft.com/office/drawing/2014/main" id="{31D3012C-444D-C5D9-9DB1-093C6F86EDF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59F1CDEC-9F28-ED27-7102-088A0CA71DA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0B84473-114C-91E6-8ABA-526A45807DE8}"/>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61C844B4-B03F-4FF4-8467-7768214FC6A4}"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107523" name="Rectangle 2">
            <a:extLst>
              <a:ext uri="{FF2B5EF4-FFF2-40B4-BE49-F238E27FC236}">
                <a16:creationId xmlns:a16="http://schemas.microsoft.com/office/drawing/2014/main" id="{8CC9FB44-8D3C-8700-3020-AFFE32E114E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50C3692-D213-726D-E49D-2C0B888D6FA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3C5A91B-6522-BA50-09FC-C04808F2AF7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8EEFC937-F94A-48F2-BBBA-C715275E2EB0}"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108547" name="Rectangle 2">
            <a:extLst>
              <a:ext uri="{FF2B5EF4-FFF2-40B4-BE49-F238E27FC236}">
                <a16:creationId xmlns:a16="http://schemas.microsoft.com/office/drawing/2014/main" id="{3BBE6D8C-F1FB-4ACE-2695-35B84EFBF34C}"/>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DEDC9DC4-0DF5-77B0-33D1-144BC286F56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6645A3D-79A1-5819-F67E-F5D0A661F448}"/>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B2049D41-A3F2-BDDE-B8C1-038C2420D43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83BCA9F-5666-A6F7-1891-887A654DCFD3}"/>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E8051FF6-1ECC-48C1-A7BA-F840C970C671}"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10595" name="Rectangle 2">
            <a:extLst>
              <a:ext uri="{FF2B5EF4-FFF2-40B4-BE49-F238E27FC236}">
                <a16:creationId xmlns:a16="http://schemas.microsoft.com/office/drawing/2014/main" id="{10394E4C-7D23-E098-15B2-226AECDBFC03}"/>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A4D0B6F8-B8FB-28A9-EB26-DF74C7790D1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0BDE1FE-84B0-4089-2EC0-BF6E0CD7A730}"/>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885E583D-2E11-4071-AACB-A21322B4150F}"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4EC78E5D-10CF-F5B9-0475-09D42BED1E1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A151711-1F3F-701F-BC33-6CE0FF5E7E9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37F20C4-B721-2322-FF74-E10E5D3B65B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243E1A73-5FC1-4816-932B-94C335CC1953}"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152D58EA-82FA-C819-3EDB-2BD6B0AB048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40ECCAE-D56A-AD2C-AEE0-469AB097E84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1A3714-1B8A-4E08-9A0C-7BCFF75D2E68}"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p:spPr>
        <p:txBody>
          <a:bodyPr/>
          <a:lstStyle/>
          <a:p>
            <a:endParaRPr lang="en-US"/>
          </a:p>
        </p:txBody>
      </p:sp>
      <p:sp>
        <p:nvSpPr>
          <p:cNvPr id="155652" name="Slide Number Placeholder 3"/>
          <p:cNvSpPr>
            <a:spLocks noGrp="1"/>
          </p:cNvSpPr>
          <p:nvPr>
            <p:ph type="sldNum" sz="quarter" idx="5"/>
          </p:nvPr>
        </p:nvSpPr>
        <p:spPr>
          <a:noFill/>
        </p:spPr>
        <p:txBody>
          <a:bodyPr/>
          <a:lstStyle/>
          <a:p>
            <a:fld id="{FFCF3820-C184-46AF-B7B7-61677E8D5CD9}"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2000" cy="3429000"/>
          </a:xfrm>
          <a:ln/>
        </p:spPr>
      </p:sp>
      <p:sp>
        <p:nvSpPr>
          <p:cNvPr id="156675" name="Notes Placeholder 2"/>
          <p:cNvSpPr>
            <a:spLocks noGrp="1"/>
          </p:cNvSpPr>
          <p:nvPr>
            <p:ph type="body" idx="1"/>
          </p:nvPr>
        </p:nvSpPr>
        <p:spPr>
          <a:noFill/>
          <a:ln/>
        </p:spPr>
        <p:txBody>
          <a:bodyPr/>
          <a:lstStyle/>
          <a:p>
            <a:endParaRPr lang="en-US"/>
          </a:p>
        </p:txBody>
      </p:sp>
      <p:sp>
        <p:nvSpPr>
          <p:cNvPr id="156676" name="Slide Number Placeholder 3"/>
          <p:cNvSpPr>
            <a:spLocks noGrp="1"/>
          </p:cNvSpPr>
          <p:nvPr>
            <p:ph type="sldNum" sz="quarter" idx="5"/>
          </p:nvPr>
        </p:nvSpPr>
        <p:spPr>
          <a:noFill/>
        </p:spPr>
        <p:txBody>
          <a:bodyPr/>
          <a:lstStyle/>
          <a:p>
            <a:fld id="{1F287C9E-38B5-45F2-8952-D1048B848FD5}"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143000" y="685800"/>
            <a:ext cx="4572000" cy="3429000"/>
          </a:xfrm>
          <a:ln/>
        </p:spPr>
      </p:sp>
      <p:sp>
        <p:nvSpPr>
          <p:cNvPr id="158723" name="Notes Placeholder 2"/>
          <p:cNvSpPr>
            <a:spLocks noGrp="1"/>
          </p:cNvSpPr>
          <p:nvPr>
            <p:ph type="body" idx="1"/>
          </p:nvPr>
        </p:nvSpPr>
        <p:spPr>
          <a:noFill/>
          <a:ln/>
        </p:spPr>
        <p:txBody>
          <a:bodyPr/>
          <a:lstStyle/>
          <a:p>
            <a:endParaRPr lang="en-US"/>
          </a:p>
        </p:txBody>
      </p:sp>
      <p:sp>
        <p:nvSpPr>
          <p:cNvPr id="158724" name="Slide Number Placeholder 3"/>
          <p:cNvSpPr>
            <a:spLocks noGrp="1"/>
          </p:cNvSpPr>
          <p:nvPr>
            <p:ph type="sldNum" sz="quarter" idx="5"/>
          </p:nvPr>
        </p:nvSpPr>
        <p:spPr>
          <a:noFill/>
        </p:spPr>
        <p:txBody>
          <a:bodyPr/>
          <a:lstStyle/>
          <a:p>
            <a:fld id="{ABD34442-7A49-4A3C-BF6A-23170935CB43}"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143000" y="685800"/>
            <a:ext cx="4572000" cy="3429000"/>
          </a:xfrm>
          <a:ln/>
        </p:spPr>
      </p:sp>
      <p:sp>
        <p:nvSpPr>
          <p:cNvPr id="160771" name="Notes Placeholder 2"/>
          <p:cNvSpPr>
            <a:spLocks noGrp="1"/>
          </p:cNvSpPr>
          <p:nvPr>
            <p:ph type="body" idx="1"/>
          </p:nvPr>
        </p:nvSpPr>
        <p:spPr>
          <a:noFill/>
          <a:ln/>
        </p:spPr>
        <p:txBody>
          <a:bodyPr/>
          <a:lstStyle/>
          <a:p>
            <a:endParaRPr lang="en-US"/>
          </a:p>
        </p:txBody>
      </p:sp>
      <p:sp>
        <p:nvSpPr>
          <p:cNvPr id="160772" name="Slide Number Placeholder 3"/>
          <p:cNvSpPr>
            <a:spLocks noGrp="1"/>
          </p:cNvSpPr>
          <p:nvPr>
            <p:ph type="sldNum" sz="quarter" idx="5"/>
          </p:nvPr>
        </p:nvSpPr>
        <p:spPr>
          <a:noFill/>
        </p:spPr>
        <p:txBody>
          <a:bodyPr/>
          <a:lstStyle/>
          <a:p>
            <a:fld id="{FFE3613F-4AA3-43B2-82BB-93BF3D8E8CD6}"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p:spPr>
        <p:txBody>
          <a:bodyPr/>
          <a:lstStyle/>
          <a:p>
            <a:endParaRPr lang="en-US"/>
          </a:p>
        </p:txBody>
      </p:sp>
      <p:sp>
        <p:nvSpPr>
          <p:cNvPr id="161796" name="Slide Number Placeholder 3"/>
          <p:cNvSpPr>
            <a:spLocks noGrp="1"/>
          </p:cNvSpPr>
          <p:nvPr>
            <p:ph type="sldNum" sz="quarter" idx="5"/>
          </p:nvPr>
        </p:nvSpPr>
        <p:spPr>
          <a:noFill/>
        </p:spPr>
        <p:txBody>
          <a:bodyPr/>
          <a:lstStyle/>
          <a:p>
            <a:fld id="{BA5226B7-6A5B-46B0-B3F4-2C58433B2D6E}"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43000" y="685800"/>
            <a:ext cx="4572000" cy="3429000"/>
          </a:xfrm>
          <a:ln/>
        </p:spPr>
      </p:sp>
      <p:sp>
        <p:nvSpPr>
          <p:cNvPr id="162819" name="Notes Placeholder 2"/>
          <p:cNvSpPr>
            <a:spLocks noGrp="1"/>
          </p:cNvSpPr>
          <p:nvPr>
            <p:ph type="body" idx="1"/>
          </p:nvPr>
        </p:nvSpPr>
        <p:spPr>
          <a:noFill/>
          <a:ln/>
        </p:spPr>
        <p:txBody>
          <a:bodyPr/>
          <a:lstStyle/>
          <a:p>
            <a:endParaRPr lang="en-US"/>
          </a:p>
        </p:txBody>
      </p:sp>
      <p:sp>
        <p:nvSpPr>
          <p:cNvPr id="162820" name="Slide Number Placeholder 3"/>
          <p:cNvSpPr>
            <a:spLocks noGrp="1"/>
          </p:cNvSpPr>
          <p:nvPr>
            <p:ph type="sldNum" sz="quarter" idx="5"/>
          </p:nvPr>
        </p:nvSpPr>
        <p:spPr>
          <a:noFill/>
        </p:spPr>
        <p:txBody>
          <a:bodyPr/>
          <a:lstStyle/>
          <a:p>
            <a:fld id="{DB283077-378E-4108-9A06-7E955F37A071}"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384640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41592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51855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16A3-9324-2B97-D545-1675624B8628}"/>
              </a:ext>
            </a:extLst>
          </p:cNvPr>
          <p:cNvSpPr>
            <a:spLocks noGrp="1"/>
          </p:cNvSpPr>
          <p:nvPr>
            <p:ph type="title"/>
          </p:nvPr>
        </p:nvSpPr>
        <p:spPr>
          <a:xfrm>
            <a:off x="457200" y="304800"/>
            <a:ext cx="8229600" cy="1139825"/>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8E0191E4-40EB-D403-1EF0-9501580C7F5C}"/>
              </a:ext>
            </a:extLst>
          </p:cNvPr>
          <p:cNvSpPr>
            <a:spLocks noGrp="1"/>
          </p:cNvSpPr>
          <p:nvPr>
            <p:ph type="tbl" idx="1"/>
          </p:nvPr>
        </p:nvSpPr>
        <p:spPr>
          <a:xfrm>
            <a:off x="457200" y="1600200"/>
            <a:ext cx="8229600" cy="4530725"/>
          </a:xfrm>
        </p:spPr>
        <p:txBody>
          <a:bodyPr/>
          <a:lstStyle/>
          <a:p>
            <a:endParaRPr lang="en-IN"/>
          </a:p>
        </p:txBody>
      </p:sp>
    </p:spTree>
    <p:extLst>
      <p:ext uri="{BB962C8B-B14F-4D97-AF65-F5344CB8AC3E}">
        <p14:creationId xmlns:p14="http://schemas.microsoft.com/office/powerpoint/2010/main" val="39072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DF11-8AF9-2E2A-27D4-67366BBB577D}"/>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87DF61-CD96-D91D-9679-AA8D1E3BF28A}"/>
              </a:ext>
            </a:extLst>
          </p:cNvPr>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AFDA99-E48B-3B89-596E-3129F86053EA}"/>
              </a:ext>
            </a:extLst>
          </p:cNvPr>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729185-35C8-8BFA-1AB0-4C001DCB82E6}"/>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C879050-80BB-9CA1-34CE-558E4CB962DD}"/>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C07F186-C1DD-9685-DD66-F7B6E9307358}"/>
              </a:ext>
            </a:extLst>
          </p:cNvPr>
          <p:cNvSpPr>
            <a:spLocks noGrp="1"/>
          </p:cNvSpPr>
          <p:nvPr>
            <p:ph type="sldNum" sz="quarter" idx="12"/>
          </p:nvPr>
        </p:nvSpPr>
        <p:spPr>
          <a:xfrm>
            <a:off x="6553200" y="6245225"/>
            <a:ext cx="2133600" cy="476250"/>
          </a:xfrm>
        </p:spPr>
        <p:txBody>
          <a:bodyPr/>
          <a:lstStyle>
            <a:lvl1pPr>
              <a:defRPr/>
            </a:lvl1pPr>
          </a:lstStyle>
          <a:p>
            <a:fld id="{8509162D-FAAE-4DB8-BA2E-C000BB8FBA6D}" type="slidenum">
              <a:rPr lang="en-US" altLang="en-US"/>
              <a:pPr/>
              <a:t>‹#›</a:t>
            </a:fld>
            <a:endParaRPr lang="en-US" altLang="en-US"/>
          </a:p>
        </p:txBody>
      </p:sp>
    </p:spTree>
    <p:extLst>
      <p:ext uri="{BB962C8B-B14F-4D97-AF65-F5344CB8AC3E}">
        <p14:creationId xmlns:p14="http://schemas.microsoft.com/office/powerpoint/2010/main" val="419567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EF45-E5AC-3E35-BAE8-FE1E2AF04779}"/>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183E5-417A-ECD8-453C-B4EB882102DE}"/>
              </a:ext>
            </a:extLst>
          </p:cNvPr>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E82788-D435-0CBC-60CB-6D6D30F2BF1D}"/>
              </a:ext>
            </a:extLst>
          </p:cNvPr>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691DC4-A0A8-F4F9-FC81-7AB2701C96D6}"/>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F6F0DCE-430C-4F23-C992-7782FFD2524B}"/>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411820E-D6A8-C2C6-77EC-23BEF6177DAB}"/>
              </a:ext>
            </a:extLst>
          </p:cNvPr>
          <p:cNvSpPr>
            <a:spLocks noGrp="1"/>
          </p:cNvSpPr>
          <p:nvPr>
            <p:ph type="sldNum" sz="quarter" idx="12"/>
          </p:nvPr>
        </p:nvSpPr>
        <p:spPr>
          <a:xfrm>
            <a:off x="6553200" y="6245225"/>
            <a:ext cx="2133600" cy="476250"/>
          </a:xfrm>
        </p:spPr>
        <p:txBody>
          <a:bodyPr/>
          <a:lstStyle>
            <a:lvl1pPr>
              <a:defRPr/>
            </a:lvl1pPr>
          </a:lstStyle>
          <a:p>
            <a:fld id="{38A0AFFE-8F64-4CE2-9438-2BD8796BF9CB}" type="slidenum">
              <a:rPr lang="en-US" altLang="en-US"/>
              <a:pPr/>
              <a:t>‹#›</a:t>
            </a:fld>
            <a:endParaRPr lang="en-US" altLang="en-US"/>
          </a:p>
        </p:txBody>
      </p:sp>
    </p:spTree>
    <p:extLst>
      <p:ext uri="{BB962C8B-B14F-4D97-AF65-F5344CB8AC3E}">
        <p14:creationId xmlns:p14="http://schemas.microsoft.com/office/powerpoint/2010/main" val="234459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34163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6ECED-BF79-438E-A28D-7B966712204A}"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8386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56ECED-BF79-438E-A28D-7B966712204A}"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24620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56ECED-BF79-438E-A28D-7B966712204A}"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7164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6ECED-BF79-438E-A28D-7B966712204A}"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17171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6ECED-BF79-438E-A28D-7B966712204A}"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7206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6ECED-BF79-438E-A28D-7B966712204A}"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46226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6ECED-BF79-438E-A28D-7B966712204A}"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197553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6ECED-BF79-438E-A28D-7B966712204A}" type="datetimeFigureOut">
              <a:rPr lang="en-IN" smtClean="0"/>
              <a:t>17-09-2022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7A5D4-09F4-46E5-B6E2-9A23FFCB7CE1}" type="slidenum">
              <a:rPr lang="en-IN" smtClean="0"/>
              <a:t>‹#›</a:t>
            </a:fld>
            <a:endParaRPr lang="en-IN"/>
          </a:p>
        </p:txBody>
      </p:sp>
    </p:spTree>
    <p:extLst>
      <p:ext uri="{BB962C8B-B14F-4D97-AF65-F5344CB8AC3E}">
        <p14:creationId xmlns:p14="http://schemas.microsoft.com/office/powerpoint/2010/main" val="1507518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1E1B-E0BF-D38F-ED9A-C6B2FEDD12DD}"/>
              </a:ext>
            </a:extLst>
          </p:cNvPr>
          <p:cNvSpPr>
            <a:spLocks noGrp="1"/>
          </p:cNvSpPr>
          <p:nvPr>
            <p:ph type="ctrTitle"/>
          </p:nvPr>
        </p:nvSpPr>
        <p:spPr>
          <a:xfrm>
            <a:off x="1143000" y="1122365"/>
            <a:ext cx="6858000" cy="1168685"/>
          </a:xfrm>
        </p:spPr>
        <p:txBody>
          <a:bodyPr>
            <a:normAutofit fontScale="90000"/>
          </a:bodyPr>
          <a:lstStyle/>
          <a:p>
            <a:r>
              <a:rPr lang="en-IN" dirty="0"/>
              <a:t>Advanced Pattern Mining </a:t>
            </a:r>
          </a:p>
        </p:txBody>
      </p:sp>
      <p:sp>
        <p:nvSpPr>
          <p:cNvPr id="3" name="Subtitle 2">
            <a:extLst>
              <a:ext uri="{FF2B5EF4-FFF2-40B4-BE49-F238E27FC236}">
                <a16:creationId xmlns:a16="http://schemas.microsoft.com/office/drawing/2014/main" id="{BEA40651-759A-647A-D848-D2F85E5BC3C3}"/>
              </a:ext>
            </a:extLst>
          </p:cNvPr>
          <p:cNvSpPr>
            <a:spLocks noGrp="1"/>
          </p:cNvSpPr>
          <p:nvPr>
            <p:ph type="subTitle" idx="1"/>
          </p:nvPr>
        </p:nvSpPr>
        <p:spPr>
          <a:xfrm>
            <a:off x="1143000" y="3287731"/>
            <a:ext cx="6858000" cy="1168685"/>
          </a:xfrm>
        </p:spPr>
        <p:txBody>
          <a:bodyPr>
            <a:normAutofit/>
          </a:bodyPr>
          <a:lstStyle/>
          <a:p>
            <a:r>
              <a:rPr lang="en-IN" sz="3200" dirty="0">
                <a:latin typeface="Times New Roman" panose="02020603050405020304" pitchFamily="18" charset="0"/>
                <a:cs typeface="Times New Roman" panose="02020603050405020304" pitchFamily="18" charset="0"/>
              </a:rPr>
              <a:t>P. Krishna Reddy, IIIT Hyderabad</a:t>
            </a:r>
          </a:p>
        </p:txBody>
      </p:sp>
    </p:spTree>
    <p:extLst>
      <p:ext uri="{BB962C8B-B14F-4D97-AF65-F5344CB8AC3E}">
        <p14:creationId xmlns:p14="http://schemas.microsoft.com/office/powerpoint/2010/main" val="416505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Contributions</a:t>
            </a:r>
          </a:p>
        </p:txBody>
      </p:sp>
      <p:sp>
        <p:nvSpPr>
          <p:cNvPr id="3" name="Content Placeholder 2"/>
          <p:cNvSpPr>
            <a:spLocks noGrp="1"/>
          </p:cNvSpPr>
          <p:nvPr>
            <p:ph idx="1"/>
          </p:nvPr>
        </p:nvSpPr>
        <p:spPr>
          <a:xfrm>
            <a:off x="457200" y="914401"/>
            <a:ext cx="8229600" cy="5562600"/>
          </a:xfrm>
        </p:spPr>
        <p:txBody>
          <a:bodyPr>
            <a:normAutofit/>
          </a:bodyPr>
          <a:lstStyle/>
          <a:p>
            <a:r>
              <a:rPr lang="en-IN" dirty="0"/>
              <a:t>We have proposed methodology to discover coverage patterns from transactional databases. </a:t>
            </a:r>
          </a:p>
          <a:p>
            <a:pPr lvl="1"/>
            <a:r>
              <a:rPr lang="en-IN" dirty="0"/>
              <a:t>Given a set of data items, a coverage pattern is a set of non-overlapping data items covered by a certain percentage of transactions. </a:t>
            </a:r>
          </a:p>
          <a:p>
            <a:pPr lvl="1"/>
            <a:r>
              <a:rPr lang="en-IN" dirty="0"/>
              <a:t>An </a:t>
            </a:r>
            <a:r>
              <a:rPr lang="en-IN" dirty="0" err="1"/>
              <a:t>Apriori</a:t>
            </a:r>
            <a:r>
              <a:rPr lang="en-IN" dirty="0"/>
              <a:t>-like algorithm called </a:t>
            </a:r>
            <a:r>
              <a:rPr lang="en-IN" dirty="0" err="1"/>
              <a:t>CMine</a:t>
            </a:r>
            <a:r>
              <a:rPr lang="en-IN" dirty="0"/>
              <a:t> is proposed for </a:t>
            </a:r>
            <a:r>
              <a:rPr lang="en-US" dirty="0"/>
              <a:t>mining coverage patterns.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6615C9A3-1D5D-AC49-950C-A59594C77DAA}"/>
              </a:ext>
            </a:extLst>
          </p:cNvPr>
          <p:cNvSpPr txBox="1">
            <a:spLocks noGrp="1"/>
          </p:cNvSpPr>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F74FDA6-1A18-403A-AAC8-64FF4A597C81}" type="slidenum">
              <a:rPr lang="en-US" altLang="en-US" sz="1200"/>
              <a:pPr algn="r" eaLnBrk="1" hangingPunct="1"/>
              <a:t>100</a:t>
            </a:fld>
            <a:endParaRPr lang="en-US" altLang="en-US" sz="1200"/>
          </a:p>
        </p:txBody>
      </p:sp>
      <p:sp>
        <p:nvSpPr>
          <p:cNvPr id="19459" name="Rectangle 2">
            <a:extLst>
              <a:ext uri="{FF2B5EF4-FFF2-40B4-BE49-F238E27FC236}">
                <a16:creationId xmlns:a16="http://schemas.microsoft.com/office/drawing/2014/main" id="{96628159-E548-4F99-56E5-F472977E0A7D}"/>
              </a:ext>
            </a:extLst>
          </p:cNvPr>
          <p:cNvSpPr>
            <a:spLocks noGrp="1" noChangeArrowheads="1"/>
          </p:cNvSpPr>
          <p:nvPr>
            <p:ph type="title" idx="4294967295"/>
          </p:nvPr>
        </p:nvSpPr>
        <p:spPr>
          <a:xfrm>
            <a:off x="152400" y="381000"/>
            <a:ext cx="8991600" cy="609600"/>
          </a:xfrm>
        </p:spPr>
        <p:txBody>
          <a:bodyPr>
            <a:normAutofit fontScale="90000"/>
          </a:bodyPr>
          <a:lstStyle/>
          <a:p>
            <a:pPr eaLnBrk="1" hangingPunct="1"/>
            <a:r>
              <a:rPr lang="en-US" altLang="en-US"/>
              <a:t>Defining Negative Correlated Patterns (I)</a:t>
            </a:r>
          </a:p>
        </p:txBody>
      </p:sp>
      <p:sp>
        <p:nvSpPr>
          <p:cNvPr id="19460" name="Rectangle 3">
            <a:extLst>
              <a:ext uri="{FF2B5EF4-FFF2-40B4-BE49-F238E27FC236}">
                <a16:creationId xmlns:a16="http://schemas.microsoft.com/office/drawing/2014/main" id="{D1F76699-CA3D-3F78-E5AD-A164814FD29A}"/>
              </a:ext>
            </a:extLst>
          </p:cNvPr>
          <p:cNvSpPr>
            <a:spLocks noGrp="1" noChangeArrowheads="1"/>
          </p:cNvSpPr>
          <p:nvPr>
            <p:ph type="body" idx="4294967295"/>
          </p:nvPr>
        </p:nvSpPr>
        <p:spPr>
          <a:xfrm>
            <a:off x="304800" y="1295400"/>
            <a:ext cx="8686800" cy="5334000"/>
          </a:xfrm>
        </p:spPr>
        <p:txBody>
          <a:bodyPr/>
          <a:lstStyle/>
          <a:p>
            <a:pPr eaLnBrk="1" hangingPunct="1">
              <a:lnSpc>
                <a:spcPct val="120000"/>
              </a:lnSpc>
            </a:pPr>
            <a:r>
              <a:rPr lang="en-US" altLang="en-US" sz="2000"/>
              <a:t>Definition 1 (support-based) </a:t>
            </a:r>
          </a:p>
          <a:p>
            <a:pPr lvl="1" eaLnBrk="1" hangingPunct="1">
              <a:lnSpc>
                <a:spcPct val="120000"/>
              </a:lnSpc>
            </a:pPr>
            <a:r>
              <a:rPr lang="en-US" altLang="en-US" sz="2000"/>
              <a:t>If itemsets X and Y are both frequent but rarely occur together, i.e., </a:t>
            </a:r>
          </a:p>
          <a:p>
            <a:pPr lvl="3" eaLnBrk="1" hangingPunct="1">
              <a:lnSpc>
                <a:spcPct val="120000"/>
              </a:lnSpc>
              <a:buFont typeface="Wingdings" panose="05000000000000000000" pitchFamily="2" charset="2"/>
              <a:buNone/>
            </a:pPr>
            <a:r>
              <a:rPr lang="en-US" altLang="en-US"/>
              <a:t>sup(X U Y) &lt; sup (X) </a:t>
            </a:r>
            <a:r>
              <a:rPr lang="en-US" altLang="en-US">
                <a:cs typeface="Tahoma" panose="020B0604030504040204" pitchFamily="34" charset="0"/>
              </a:rPr>
              <a:t>*</a:t>
            </a:r>
            <a:r>
              <a:rPr lang="en-US" altLang="en-US"/>
              <a:t> sup(Y)</a:t>
            </a:r>
          </a:p>
          <a:p>
            <a:pPr lvl="1" eaLnBrk="1" hangingPunct="1">
              <a:lnSpc>
                <a:spcPct val="120000"/>
              </a:lnSpc>
            </a:pPr>
            <a:r>
              <a:rPr lang="en-US" altLang="en-US" sz="2000"/>
              <a:t>Then X and Y are negatively correlated</a:t>
            </a:r>
          </a:p>
          <a:p>
            <a:pPr eaLnBrk="1" hangingPunct="1">
              <a:lnSpc>
                <a:spcPct val="120000"/>
              </a:lnSpc>
            </a:pPr>
            <a:r>
              <a:rPr lang="en-US" altLang="en-US" sz="2000"/>
              <a:t>Problem: A store sold two needle 100 packages A and B, only one transaction containing both A and B.</a:t>
            </a:r>
          </a:p>
          <a:p>
            <a:pPr lvl="1" eaLnBrk="1" hangingPunct="1">
              <a:lnSpc>
                <a:spcPct val="120000"/>
              </a:lnSpc>
            </a:pPr>
            <a:r>
              <a:rPr lang="en-US" altLang="en-US" sz="2000"/>
              <a:t>When there are in total 200 transactions, we have </a:t>
            </a:r>
          </a:p>
          <a:p>
            <a:pPr lvl="2" eaLnBrk="1" hangingPunct="1">
              <a:lnSpc>
                <a:spcPct val="120000"/>
              </a:lnSpc>
              <a:buFont typeface="Wingdings" panose="05000000000000000000" pitchFamily="2" charset="2"/>
              <a:buNone/>
            </a:pPr>
            <a:r>
              <a:rPr lang="en-US" altLang="en-US" sz="2000"/>
              <a:t>s(A U B) = 0.005, s(A) * s(B) = 0.25, s(A U B) &lt; s(A) * s(B)</a:t>
            </a:r>
          </a:p>
          <a:p>
            <a:pPr lvl="1" eaLnBrk="1" hangingPunct="1">
              <a:lnSpc>
                <a:spcPct val="120000"/>
              </a:lnSpc>
            </a:pPr>
            <a:r>
              <a:rPr lang="en-US" altLang="en-US" sz="2000"/>
              <a:t>When there are 10</a:t>
            </a:r>
            <a:r>
              <a:rPr lang="en-US" altLang="en-US" sz="2000" baseline="30000"/>
              <a:t>5</a:t>
            </a:r>
            <a:r>
              <a:rPr lang="en-US" altLang="en-US" sz="2000"/>
              <a:t> transactions, we have</a:t>
            </a:r>
          </a:p>
          <a:p>
            <a:pPr lvl="2" eaLnBrk="1" hangingPunct="1">
              <a:lnSpc>
                <a:spcPct val="120000"/>
              </a:lnSpc>
              <a:buFont typeface="Wingdings" panose="05000000000000000000" pitchFamily="2" charset="2"/>
              <a:buNone/>
            </a:pPr>
            <a:r>
              <a:rPr lang="en-US" altLang="en-US" sz="2000"/>
              <a:t>s(A U B) = 1/</a:t>
            </a:r>
            <a:r>
              <a:rPr lang="en-US" altLang="en-US" sz="1800"/>
              <a:t>10</a:t>
            </a:r>
            <a:r>
              <a:rPr lang="en-US" altLang="en-US" sz="1800" baseline="30000"/>
              <a:t>5</a:t>
            </a:r>
            <a:r>
              <a:rPr lang="en-US" altLang="en-US" sz="2000"/>
              <a:t>, s(A) * s(B) = 1/</a:t>
            </a:r>
            <a:r>
              <a:rPr lang="en-US" altLang="en-US" sz="1800"/>
              <a:t>10</a:t>
            </a:r>
            <a:r>
              <a:rPr lang="en-US" altLang="en-US" sz="1800" baseline="30000"/>
              <a:t>3 * </a:t>
            </a:r>
            <a:r>
              <a:rPr lang="en-US" altLang="en-US" sz="2000"/>
              <a:t>1/</a:t>
            </a:r>
            <a:r>
              <a:rPr lang="en-US" altLang="en-US" sz="1800"/>
              <a:t>10</a:t>
            </a:r>
            <a:r>
              <a:rPr lang="en-US" altLang="en-US" sz="1800" baseline="30000"/>
              <a:t>3</a:t>
            </a:r>
            <a:r>
              <a:rPr lang="en-US" altLang="en-US" sz="2000"/>
              <a:t>, s(A U B) &gt; s(A) * s(B)</a:t>
            </a:r>
          </a:p>
          <a:p>
            <a:pPr lvl="1" eaLnBrk="1" hangingPunct="1">
              <a:lnSpc>
                <a:spcPct val="120000"/>
              </a:lnSpc>
            </a:pPr>
            <a:r>
              <a:rPr lang="en-US" altLang="en-US" sz="2000"/>
              <a:t>Where is the problem? </a:t>
            </a:r>
            <a:r>
              <a:rPr lang="en-US" altLang="en-US" sz="2000">
                <a:cs typeface="Tahoma" panose="020B0604030504040204" pitchFamily="34" charset="0"/>
              </a:rPr>
              <a:t>—</a:t>
            </a:r>
            <a:r>
              <a:rPr lang="en-US" altLang="en-US" sz="2000"/>
              <a:t>Null transactions, i.e., the support-based definition is not null-invariant!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CB61A9D-1ED7-DD16-AB50-E7065D659B0B}"/>
              </a:ext>
            </a:extLst>
          </p:cNvPr>
          <p:cNvSpPr txBox="1">
            <a:spLocks noGrp="1"/>
          </p:cNvSpPr>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A81DEC5-435F-4307-842E-8AFD82A089BF}" type="slidenum">
              <a:rPr lang="en-US" altLang="en-US" sz="1200"/>
              <a:pPr algn="r" eaLnBrk="1" hangingPunct="1"/>
              <a:t>101</a:t>
            </a:fld>
            <a:endParaRPr lang="en-US" altLang="en-US" sz="1200"/>
          </a:p>
        </p:txBody>
      </p:sp>
      <p:sp>
        <p:nvSpPr>
          <p:cNvPr id="20483" name="Rectangle 2">
            <a:extLst>
              <a:ext uri="{FF2B5EF4-FFF2-40B4-BE49-F238E27FC236}">
                <a16:creationId xmlns:a16="http://schemas.microsoft.com/office/drawing/2014/main" id="{5A167D68-1638-6314-2B2F-BC08D7390AAD}"/>
              </a:ext>
            </a:extLst>
          </p:cNvPr>
          <p:cNvSpPr>
            <a:spLocks noGrp="1" noChangeArrowheads="1"/>
          </p:cNvSpPr>
          <p:nvPr>
            <p:ph type="title" idx="4294967295"/>
          </p:nvPr>
        </p:nvSpPr>
        <p:spPr>
          <a:xfrm>
            <a:off x="152400" y="381000"/>
            <a:ext cx="8991600" cy="609600"/>
          </a:xfrm>
        </p:spPr>
        <p:txBody>
          <a:bodyPr>
            <a:normAutofit fontScale="90000"/>
          </a:bodyPr>
          <a:lstStyle/>
          <a:p>
            <a:pPr eaLnBrk="1" hangingPunct="1"/>
            <a:r>
              <a:rPr lang="en-US" altLang="en-US"/>
              <a:t>Defining Negative Correlated Patterns (II)</a:t>
            </a:r>
          </a:p>
        </p:txBody>
      </p:sp>
      <p:sp>
        <p:nvSpPr>
          <p:cNvPr id="20484" name="Rectangle 3">
            <a:extLst>
              <a:ext uri="{FF2B5EF4-FFF2-40B4-BE49-F238E27FC236}">
                <a16:creationId xmlns:a16="http://schemas.microsoft.com/office/drawing/2014/main" id="{A470F5B3-7E15-60D9-A42E-002A0BF46B3C}"/>
              </a:ext>
            </a:extLst>
          </p:cNvPr>
          <p:cNvSpPr>
            <a:spLocks noGrp="1" noChangeArrowheads="1"/>
          </p:cNvSpPr>
          <p:nvPr>
            <p:ph type="body" idx="4294967295"/>
          </p:nvPr>
        </p:nvSpPr>
        <p:spPr>
          <a:xfrm>
            <a:off x="304800" y="1295400"/>
            <a:ext cx="8686800" cy="5334000"/>
          </a:xfrm>
        </p:spPr>
        <p:txBody>
          <a:bodyPr>
            <a:normAutofit lnSpcReduction="10000"/>
          </a:bodyPr>
          <a:lstStyle/>
          <a:p>
            <a:pPr eaLnBrk="1" hangingPunct="1">
              <a:lnSpc>
                <a:spcPct val="120000"/>
              </a:lnSpc>
            </a:pPr>
            <a:r>
              <a:rPr lang="en-US" altLang="en-US" sz="2000" dirty="0"/>
              <a:t>Definition 2 (negative itemset-based) </a:t>
            </a:r>
          </a:p>
          <a:p>
            <a:pPr lvl="1" eaLnBrk="1" hangingPunct="1">
              <a:lnSpc>
                <a:spcPct val="120000"/>
              </a:lnSpc>
            </a:pPr>
            <a:r>
              <a:rPr lang="en-US" altLang="en-US" sz="2000" dirty="0"/>
              <a:t>X is a </a:t>
            </a:r>
            <a:r>
              <a:rPr lang="en-US" altLang="en-US" sz="2000" i="1" dirty="0"/>
              <a:t>negative itemset</a:t>
            </a:r>
            <a:r>
              <a:rPr lang="en-US" altLang="en-US" sz="2000" dirty="0"/>
              <a:t> if (1) X = </a:t>
            </a:r>
            <a:r>
              <a:rPr lang="en-US" altLang="en-US" sz="2000" dirty="0">
                <a:cs typeface="Tahoma" panose="020B0604030504040204" pitchFamily="34" charset="0"/>
              </a:rPr>
              <a:t>Ā U B</a:t>
            </a:r>
            <a:r>
              <a:rPr lang="en-US" altLang="en-US" sz="2000" dirty="0"/>
              <a:t>, where B is a set of positive items, and </a:t>
            </a:r>
            <a:r>
              <a:rPr lang="en-US" altLang="en-US" sz="2000" dirty="0">
                <a:cs typeface="Tahoma" panose="020B0604030504040204" pitchFamily="34" charset="0"/>
              </a:rPr>
              <a:t>Ā is a set of negative items, |Ā|≥ 1, and (2) s(X) ≥ </a:t>
            </a:r>
            <a:r>
              <a:rPr lang="el-GR" altLang="en-US" sz="2000" dirty="0">
                <a:cs typeface="Tahoma" panose="020B0604030504040204" pitchFamily="34" charset="0"/>
              </a:rPr>
              <a:t>μ</a:t>
            </a:r>
            <a:endParaRPr lang="en-US" altLang="en-US" sz="2000" dirty="0"/>
          </a:p>
          <a:p>
            <a:pPr lvl="1" eaLnBrk="1" hangingPunct="1">
              <a:lnSpc>
                <a:spcPct val="120000"/>
              </a:lnSpc>
            </a:pPr>
            <a:r>
              <a:rPr lang="en-US" altLang="en-US" sz="2000" dirty="0"/>
              <a:t>Itemsets X is negatively correlated,  if</a:t>
            </a:r>
          </a:p>
          <a:p>
            <a:pPr lvl="3" eaLnBrk="1" hangingPunct="1">
              <a:lnSpc>
                <a:spcPct val="120000"/>
              </a:lnSpc>
              <a:buFont typeface="Wingdings" panose="05000000000000000000" pitchFamily="2" charset="2"/>
              <a:buNone/>
            </a:pPr>
            <a:endParaRPr lang="en-US" altLang="en-US" sz="1600" dirty="0"/>
          </a:p>
          <a:p>
            <a:pPr eaLnBrk="1" hangingPunct="1">
              <a:lnSpc>
                <a:spcPct val="120000"/>
              </a:lnSpc>
            </a:pPr>
            <a:endParaRPr lang="en-US" altLang="en-US" sz="2000" dirty="0"/>
          </a:p>
          <a:p>
            <a:pPr eaLnBrk="1" hangingPunct="1">
              <a:lnSpc>
                <a:spcPct val="120000"/>
              </a:lnSpc>
            </a:pPr>
            <a:r>
              <a:rPr lang="en-US" altLang="en-US" sz="2000" dirty="0"/>
              <a:t>This definition suffers a similar null-invariant problem</a:t>
            </a:r>
          </a:p>
          <a:p>
            <a:pPr eaLnBrk="1" hangingPunct="1">
              <a:lnSpc>
                <a:spcPct val="120000"/>
              </a:lnSpc>
            </a:pPr>
            <a:r>
              <a:rPr lang="en-US" altLang="en-US" sz="2000" dirty="0"/>
              <a:t>Definition 3 (</a:t>
            </a:r>
            <a:r>
              <a:rPr lang="en-US" altLang="en-US" sz="2000" dirty="0" err="1"/>
              <a:t>Kulzynski</a:t>
            </a:r>
            <a:r>
              <a:rPr lang="en-US" altLang="en-US" sz="2000" dirty="0"/>
              <a:t> measure-based)  If itemsets X and Y are frequent, but (P(X|Y) + P(Y|X))/2 &lt; </a:t>
            </a:r>
            <a:r>
              <a:rPr lang="ru-RU" altLang="en-US" sz="2000" dirty="0">
                <a:cs typeface="Tahoma" panose="020B0604030504040204" pitchFamily="34" charset="0"/>
              </a:rPr>
              <a:t>є</a:t>
            </a:r>
            <a:r>
              <a:rPr lang="en-US" altLang="en-US" sz="2000" dirty="0"/>
              <a:t>, where </a:t>
            </a:r>
            <a:r>
              <a:rPr lang="ru-RU" altLang="en-US" sz="2000" dirty="0">
                <a:cs typeface="Tahoma" panose="020B0604030504040204" pitchFamily="34" charset="0"/>
              </a:rPr>
              <a:t>є</a:t>
            </a:r>
            <a:r>
              <a:rPr lang="en-US" altLang="en-US" sz="2000" dirty="0"/>
              <a:t> is a negative pattern threshold, then X and Y are negatively correlated.</a:t>
            </a:r>
          </a:p>
          <a:p>
            <a:pPr eaLnBrk="1" hangingPunct="1">
              <a:lnSpc>
                <a:spcPct val="120000"/>
              </a:lnSpc>
            </a:pPr>
            <a:r>
              <a:rPr lang="en-US" altLang="en-US" sz="2000" dirty="0"/>
              <a:t>Ex. For the same needle package problem, when no matter there are 200 or 10</a:t>
            </a:r>
            <a:r>
              <a:rPr lang="en-US" altLang="en-US" sz="2000" baseline="30000" dirty="0"/>
              <a:t>5</a:t>
            </a:r>
            <a:r>
              <a:rPr lang="en-US" altLang="en-US" sz="2000" dirty="0"/>
              <a:t> transactions, if </a:t>
            </a:r>
            <a:r>
              <a:rPr lang="ru-RU" altLang="en-US" sz="2000" dirty="0">
                <a:cs typeface="Tahoma" panose="020B0604030504040204" pitchFamily="34" charset="0"/>
              </a:rPr>
              <a:t>є</a:t>
            </a:r>
            <a:r>
              <a:rPr lang="en-US" altLang="en-US" sz="2000" dirty="0"/>
              <a:t> = 0.01, we have</a:t>
            </a:r>
          </a:p>
          <a:p>
            <a:pPr lvl="2" eaLnBrk="1" hangingPunct="1">
              <a:lnSpc>
                <a:spcPct val="120000"/>
              </a:lnSpc>
              <a:buFont typeface="Wingdings" panose="05000000000000000000" pitchFamily="2" charset="2"/>
              <a:buNone/>
            </a:pPr>
            <a:r>
              <a:rPr lang="en-US" altLang="en-US" sz="2000" dirty="0"/>
              <a:t>(P(A|B) + P(B|A))/2 = (0.01 + 0.01)/2 &lt; </a:t>
            </a:r>
            <a:r>
              <a:rPr lang="ru-RU" altLang="en-US" sz="2000" dirty="0">
                <a:cs typeface="Tahoma" panose="020B0604030504040204" pitchFamily="34" charset="0"/>
              </a:rPr>
              <a:t>є</a:t>
            </a:r>
            <a:endParaRPr lang="en-US" altLang="en-US" sz="2000" dirty="0"/>
          </a:p>
        </p:txBody>
      </p:sp>
      <p:pic>
        <p:nvPicPr>
          <p:cNvPr id="20485" name="Picture 6">
            <a:extLst>
              <a:ext uri="{FF2B5EF4-FFF2-40B4-BE49-F238E27FC236}">
                <a16:creationId xmlns:a16="http://schemas.microsoft.com/office/drawing/2014/main" id="{FA5471F8-E152-3C0B-6568-C22BBD9CC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46400"/>
            <a:ext cx="76946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21190116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49C0096C-076B-E4B1-E853-884B14EBB9CF}"/>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4F49C5-44EF-4F13-BC49-7128F955238A}" type="slidenum">
              <a:rPr lang="en-US" altLang="en-US" sz="1200"/>
              <a:pPr eaLnBrk="1" hangingPunct="1"/>
              <a:t>103</a:t>
            </a:fld>
            <a:endParaRPr lang="en-US" altLang="en-US" sz="1200"/>
          </a:p>
        </p:txBody>
      </p:sp>
      <p:sp>
        <p:nvSpPr>
          <p:cNvPr id="22531" name="Rectangle 2">
            <a:extLst>
              <a:ext uri="{FF2B5EF4-FFF2-40B4-BE49-F238E27FC236}">
                <a16:creationId xmlns:a16="http://schemas.microsoft.com/office/drawing/2014/main" id="{F8DCF97E-A93C-803C-D673-D2A8B51B25D0}"/>
              </a:ext>
            </a:extLst>
          </p:cNvPr>
          <p:cNvSpPr>
            <a:spLocks noGrp="1" noChangeArrowheads="1"/>
          </p:cNvSpPr>
          <p:nvPr>
            <p:ph type="title"/>
          </p:nvPr>
        </p:nvSpPr>
        <p:spPr>
          <a:xfrm>
            <a:off x="304800" y="304800"/>
            <a:ext cx="8631238" cy="685800"/>
          </a:xfrm>
        </p:spPr>
        <p:txBody>
          <a:bodyPr/>
          <a:lstStyle/>
          <a:p>
            <a:pPr eaLnBrk="1" hangingPunct="1"/>
            <a:r>
              <a:rPr lang="en-US" altLang="en-US" sz="3200"/>
              <a:t>Constraint-based (Query-Directed) Mining</a:t>
            </a:r>
            <a:endParaRPr lang="en-GB" altLang="en-US" sz="3200"/>
          </a:p>
        </p:txBody>
      </p:sp>
      <p:sp>
        <p:nvSpPr>
          <p:cNvPr id="22532" name="Rectangle 3">
            <a:extLst>
              <a:ext uri="{FF2B5EF4-FFF2-40B4-BE49-F238E27FC236}">
                <a16:creationId xmlns:a16="http://schemas.microsoft.com/office/drawing/2014/main" id="{008E6B2E-B28B-FED6-9630-203DFFD24843}"/>
              </a:ext>
            </a:extLst>
          </p:cNvPr>
          <p:cNvSpPr>
            <a:spLocks noGrp="1" noChangeArrowheads="1"/>
          </p:cNvSpPr>
          <p:nvPr>
            <p:ph type="body" idx="1"/>
          </p:nvPr>
        </p:nvSpPr>
        <p:spPr>
          <a:xfrm>
            <a:off x="381000" y="1119883"/>
            <a:ext cx="8382000" cy="5280917"/>
          </a:xfrm>
        </p:spPr>
        <p:txBody>
          <a:bodyPr>
            <a:normAutofit/>
          </a:bodyPr>
          <a:lstStyle/>
          <a:p>
            <a:pPr eaLnBrk="1" hangingPunct="1">
              <a:lnSpc>
                <a:spcPct val="120000"/>
              </a:lnSpc>
            </a:pPr>
            <a:r>
              <a:rPr lang="en-US" altLang="en-US" sz="2000" dirty="0"/>
              <a:t>Finding </a:t>
            </a:r>
            <a:r>
              <a:rPr lang="en-US" altLang="en-US" sz="2000" dirty="0">
                <a:solidFill>
                  <a:schemeClr val="hlink"/>
                </a:solidFill>
              </a:rPr>
              <a:t>all</a:t>
            </a:r>
            <a:r>
              <a:rPr lang="en-US" altLang="en-US" sz="2000" dirty="0"/>
              <a:t> the patterns in a database </a:t>
            </a:r>
            <a:r>
              <a:rPr lang="en-US" altLang="en-US" sz="2000" dirty="0">
                <a:solidFill>
                  <a:schemeClr val="hlink"/>
                </a:solidFill>
              </a:rPr>
              <a:t>autonomously</a:t>
            </a:r>
            <a:r>
              <a:rPr lang="en-US" altLang="en-US" sz="2000" dirty="0"/>
              <a:t>? — unrealistic!</a:t>
            </a:r>
          </a:p>
          <a:p>
            <a:pPr lvl="1" eaLnBrk="1" hangingPunct="1">
              <a:lnSpc>
                <a:spcPct val="120000"/>
              </a:lnSpc>
            </a:pPr>
            <a:r>
              <a:rPr lang="en-US" altLang="en-US" sz="2000" dirty="0"/>
              <a:t>The patterns could be too many but not focused!</a:t>
            </a:r>
          </a:p>
          <a:p>
            <a:pPr eaLnBrk="1" hangingPunct="1">
              <a:lnSpc>
                <a:spcPct val="120000"/>
              </a:lnSpc>
            </a:pPr>
            <a:r>
              <a:rPr lang="en-US" altLang="en-US" sz="2000" dirty="0"/>
              <a:t>Data mining should be an </a:t>
            </a:r>
            <a:r>
              <a:rPr lang="en-US" altLang="en-US" sz="2000" dirty="0">
                <a:solidFill>
                  <a:schemeClr val="hlink"/>
                </a:solidFill>
              </a:rPr>
              <a:t>interactive </a:t>
            </a:r>
            <a:r>
              <a:rPr lang="en-US" altLang="en-US" sz="2000" dirty="0"/>
              <a:t>process </a:t>
            </a:r>
          </a:p>
          <a:p>
            <a:pPr lvl="1" eaLnBrk="1" hangingPunct="1">
              <a:lnSpc>
                <a:spcPct val="120000"/>
              </a:lnSpc>
            </a:pPr>
            <a:r>
              <a:rPr lang="en-US" altLang="en-US" sz="2000" dirty="0"/>
              <a:t>User directs what to be mined using a </a:t>
            </a:r>
            <a:r>
              <a:rPr lang="en-US" altLang="en-US" sz="2000" dirty="0">
                <a:solidFill>
                  <a:schemeClr val="hlink"/>
                </a:solidFill>
              </a:rPr>
              <a:t>data mining query language </a:t>
            </a:r>
            <a:r>
              <a:rPr lang="en-US" altLang="en-US" sz="2000" dirty="0"/>
              <a:t>(or a graphical user interface)</a:t>
            </a:r>
          </a:p>
          <a:p>
            <a:pPr eaLnBrk="1" hangingPunct="1">
              <a:lnSpc>
                <a:spcPct val="120000"/>
              </a:lnSpc>
            </a:pPr>
            <a:r>
              <a:rPr lang="en-US" altLang="en-US" sz="2000" dirty="0"/>
              <a:t>Constraint-based mining</a:t>
            </a:r>
          </a:p>
          <a:p>
            <a:pPr lvl="1" eaLnBrk="1" hangingPunct="1">
              <a:lnSpc>
                <a:spcPct val="120000"/>
              </a:lnSpc>
            </a:pPr>
            <a:r>
              <a:rPr lang="en-US" altLang="en-US" sz="2000" dirty="0"/>
              <a:t>User flexibility: provides</a:t>
            </a:r>
            <a:r>
              <a:rPr lang="en-US" altLang="en-US" sz="2000" dirty="0">
                <a:solidFill>
                  <a:schemeClr val="hlink"/>
                </a:solidFill>
              </a:rPr>
              <a:t> constraints</a:t>
            </a:r>
            <a:r>
              <a:rPr lang="en-US" altLang="en-US" sz="2000" dirty="0"/>
              <a:t> on what to be mined</a:t>
            </a:r>
          </a:p>
          <a:p>
            <a:pPr lvl="1" eaLnBrk="1" hangingPunct="1">
              <a:lnSpc>
                <a:spcPct val="120000"/>
              </a:lnSpc>
            </a:pPr>
            <a:r>
              <a:rPr lang="en-US" altLang="en-US" sz="2000" dirty="0"/>
              <a:t>Optimization: explores such constraints for efficient mining — </a:t>
            </a:r>
            <a:r>
              <a:rPr lang="en-US" altLang="en-US" sz="2000" dirty="0">
                <a:solidFill>
                  <a:schemeClr val="hlink"/>
                </a:solidFill>
              </a:rPr>
              <a:t>constraint-based mining: </a:t>
            </a:r>
            <a:r>
              <a:rPr lang="en-US" altLang="en-US" sz="2000" dirty="0"/>
              <a:t>constraint-pushing, similar to push selection first in DB query processing</a:t>
            </a:r>
          </a:p>
          <a:p>
            <a:pPr lvl="1" eaLnBrk="1" hangingPunct="1">
              <a:lnSpc>
                <a:spcPct val="120000"/>
              </a:lnSpc>
            </a:pPr>
            <a:r>
              <a:rPr lang="en-US" altLang="en-US" sz="2000" dirty="0"/>
              <a:t>Note: still find all the answers satisfying constraints, not finding some answers in “heuristic search”</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20D83B5D-5E01-8ECA-5B26-EC6E9A89AC9F}"/>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C1D907-A43E-4031-8A63-49EEED705001}" type="slidenum">
              <a:rPr lang="en-US" altLang="en-US" sz="1200"/>
              <a:pPr eaLnBrk="1" hangingPunct="1"/>
              <a:t>104</a:t>
            </a:fld>
            <a:endParaRPr lang="en-US" altLang="en-US" sz="1200"/>
          </a:p>
        </p:txBody>
      </p:sp>
      <p:sp>
        <p:nvSpPr>
          <p:cNvPr id="23555" name="Rectangle 2">
            <a:extLst>
              <a:ext uri="{FF2B5EF4-FFF2-40B4-BE49-F238E27FC236}">
                <a16:creationId xmlns:a16="http://schemas.microsoft.com/office/drawing/2014/main" id="{75E84EB1-050A-980A-376A-BEED9326EA8B}"/>
              </a:ext>
            </a:extLst>
          </p:cNvPr>
          <p:cNvSpPr>
            <a:spLocks noGrp="1" noChangeArrowheads="1"/>
          </p:cNvSpPr>
          <p:nvPr>
            <p:ph type="title"/>
          </p:nvPr>
        </p:nvSpPr>
        <p:spPr>
          <a:xfrm>
            <a:off x="704850" y="422275"/>
            <a:ext cx="7797800" cy="568325"/>
          </a:xfrm>
          <a:noFill/>
        </p:spPr>
        <p:txBody>
          <a:bodyPr lIns="92075" tIns="46038" rIns="92075" bIns="46038" anchor="ctr"/>
          <a:lstStyle/>
          <a:p>
            <a:pPr eaLnBrk="1" hangingPunct="1"/>
            <a:r>
              <a:rPr lang="en-US" altLang="en-US" sz="3200"/>
              <a:t>Constraints in Data Mining</a:t>
            </a:r>
            <a:endParaRPr lang="en-US" altLang="en-US" sz="4400"/>
          </a:p>
        </p:txBody>
      </p:sp>
      <p:sp>
        <p:nvSpPr>
          <p:cNvPr id="23556" name="Rectangle 3">
            <a:extLst>
              <a:ext uri="{FF2B5EF4-FFF2-40B4-BE49-F238E27FC236}">
                <a16:creationId xmlns:a16="http://schemas.microsoft.com/office/drawing/2014/main" id="{D06E8A87-D098-53EC-732A-2CA7761946AF}"/>
              </a:ext>
            </a:extLst>
          </p:cNvPr>
          <p:cNvSpPr>
            <a:spLocks noGrp="1" noChangeArrowheads="1"/>
          </p:cNvSpPr>
          <p:nvPr>
            <p:ph type="body" idx="1"/>
          </p:nvPr>
        </p:nvSpPr>
        <p:spPr>
          <a:xfrm>
            <a:off x="457200" y="1376736"/>
            <a:ext cx="8458200" cy="5024063"/>
          </a:xfrm>
          <a:noFill/>
        </p:spPr>
        <p:txBody>
          <a:bodyPr lIns="92075" tIns="46038" rIns="92075" bIns="46038"/>
          <a:lstStyle/>
          <a:p>
            <a:pPr eaLnBrk="1" hangingPunct="1">
              <a:lnSpc>
                <a:spcPct val="90000"/>
              </a:lnSpc>
            </a:pPr>
            <a:r>
              <a:rPr lang="en-US" altLang="en-US" sz="2400" dirty="0">
                <a:solidFill>
                  <a:srgbClr val="170981"/>
                </a:solidFill>
              </a:rPr>
              <a:t>Knowledge type constraint</a:t>
            </a:r>
            <a:r>
              <a:rPr lang="en-US" altLang="en-US" sz="2400" dirty="0"/>
              <a:t>: </a:t>
            </a:r>
          </a:p>
          <a:p>
            <a:pPr lvl="1" eaLnBrk="1" hangingPunct="1">
              <a:lnSpc>
                <a:spcPct val="90000"/>
              </a:lnSpc>
            </a:pPr>
            <a:r>
              <a:rPr lang="en-US" altLang="en-US" sz="2400" dirty="0"/>
              <a:t>classification, association, etc.</a:t>
            </a:r>
          </a:p>
          <a:p>
            <a:pPr eaLnBrk="1" hangingPunct="1">
              <a:lnSpc>
                <a:spcPct val="90000"/>
              </a:lnSpc>
            </a:pPr>
            <a:r>
              <a:rPr lang="en-US" altLang="en-US" sz="2400" dirty="0">
                <a:solidFill>
                  <a:srgbClr val="170981"/>
                </a:solidFill>
              </a:rPr>
              <a:t>Data constraint</a:t>
            </a:r>
            <a:r>
              <a:rPr lang="en-US" altLang="en-US" sz="2400" dirty="0">
                <a:solidFill>
                  <a:schemeClr val="accent2"/>
                </a:solidFill>
              </a:rPr>
              <a:t> </a:t>
            </a:r>
            <a:r>
              <a:rPr lang="en-US" altLang="en-US" sz="2400" dirty="0">
                <a:cs typeface="Times New Roman" panose="02020603050405020304" pitchFamily="18" charset="0"/>
              </a:rPr>
              <a:t>— using</a:t>
            </a:r>
            <a:r>
              <a:rPr lang="en-US" altLang="en-US" sz="2400" dirty="0"/>
              <a:t> SQL-like queries </a:t>
            </a:r>
          </a:p>
          <a:p>
            <a:pPr lvl="1" eaLnBrk="1" hangingPunct="1">
              <a:lnSpc>
                <a:spcPct val="90000"/>
              </a:lnSpc>
            </a:pPr>
            <a:r>
              <a:rPr lang="en-US" altLang="en-US" sz="2400" dirty="0"/>
              <a:t>find product pairs sold together in stores in </a:t>
            </a:r>
            <a:r>
              <a:rPr lang="en-US" altLang="en-US" sz="2400" dirty="0">
                <a:solidFill>
                  <a:srgbClr val="170981"/>
                </a:solidFill>
              </a:rPr>
              <a:t>Chicago this year</a:t>
            </a:r>
          </a:p>
          <a:p>
            <a:pPr eaLnBrk="1" hangingPunct="1">
              <a:lnSpc>
                <a:spcPct val="90000"/>
              </a:lnSpc>
            </a:pPr>
            <a:r>
              <a:rPr lang="en-US" altLang="en-US" sz="2400" dirty="0">
                <a:solidFill>
                  <a:srgbClr val="170981"/>
                </a:solidFill>
              </a:rPr>
              <a:t>Dimension/level constraint</a:t>
            </a:r>
            <a:endParaRPr lang="en-US" altLang="en-US" sz="2400" dirty="0"/>
          </a:p>
          <a:p>
            <a:pPr lvl="1" eaLnBrk="1" hangingPunct="1">
              <a:lnSpc>
                <a:spcPct val="90000"/>
              </a:lnSpc>
            </a:pPr>
            <a:r>
              <a:rPr lang="en-US" altLang="en-US" sz="2400" dirty="0"/>
              <a:t>in relevance to </a:t>
            </a:r>
            <a:r>
              <a:rPr lang="en-US" altLang="en-US" sz="2400" dirty="0">
                <a:solidFill>
                  <a:srgbClr val="170981"/>
                </a:solidFill>
              </a:rPr>
              <a:t>region, price, brand, customer category</a:t>
            </a:r>
          </a:p>
          <a:p>
            <a:pPr eaLnBrk="1" hangingPunct="1">
              <a:lnSpc>
                <a:spcPct val="90000"/>
              </a:lnSpc>
            </a:pPr>
            <a:r>
              <a:rPr lang="en-US" altLang="en-US" sz="2400" u="sng" dirty="0">
                <a:solidFill>
                  <a:schemeClr val="hlink"/>
                </a:solidFill>
              </a:rPr>
              <a:t>Rule (or pattern) constraint</a:t>
            </a:r>
            <a:endParaRPr lang="en-US" altLang="en-US" sz="2400" dirty="0"/>
          </a:p>
          <a:p>
            <a:pPr lvl="1" eaLnBrk="1" hangingPunct="1">
              <a:lnSpc>
                <a:spcPct val="90000"/>
              </a:lnSpc>
            </a:pPr>
            <a:r>
              <a:rPr lang="en-US" altLang="en-US" sz="2400" dirty="0"/>
              <a:t>small sales (price &lt; $10) triggers big sales (sum &gt; $200)</a:t>
            </a:r>
          </a:p>
          <a:p>
            <a:pPr eaLnBrk="1" hangingPunct="1">
              <a:lnSpc>
                <a:spcPct val="90000"/>
              </a:lnSpc>
            </a:pPr>
            <a:r>
              <a:rPr lang="en-US" altLang="en-US" sz="2400" dirty="0">
                <a:solidFill>
                  <a:srgbClr val="170981"/>
                </a:solidFill>
              </a:rPr>
              <a:t>Interestingness constraint</a:t>
            </a:r>
            <a:endParaRPr lang="en-US" altLang="en-US" sz="2400" dirty="0"/>
          </a:p>
          <a:p>
            <a:pPr lvl="1" eaLnBrk="1" hangingPunct="1">
              <a:lnSpc>
                <a:spcPct val="90000"/>
              </a:lnSpc>
            </a:pPr>
            <a:r>
              <a:rPr lang="en-US" altLang="en-US" sz="2400" dirty="0"/>
              <a:t>strong rules: </a:t>
            </a:r>
            <a:r>
              <a:rPr lang="en-US" altLang="en-US" sz="2400" dirty="0" err="1"/>
              <a:t>min_support</a:t>
            </a:r>
            <a:r>
              <a:rPr lang="en-US" altLang="en-US" sz="2400" dirty="0"/>
              <a:t> </a:t>
            </a:r>
            <a:r>
              <a:rPr lang="en-US" altLang="en-US" sz="2400" dirty="0">
                <a:sym typeface="Symbol" panose="05050102010706020507" pitchFamily="18" charset="2"/>
              </a:rPr>
              <a:t></a:t>
            </a:r>
            <a:r>
              <a:rPr lang="en-US" altLang="en-US" sz="2400" dirty="0"/>
              <a:t> 3%, </a:t>
            </a:r>
            <a:r>
              <a:rPr lang="en-US" altLang="en-US" sz="2400" dirty="0" err="1"/>
              <a:t>min_confidence</a:t>
            </a:r>
            <a:r>
              <a:rPr lang="en-US" altLang="en-US" sz="2400" dirty="0"/>
              <a:t> </a:t>
            </a:r>
            <a:r>
              <a:rPr lang="en-US" altLang="en-US" sz="2400" dirty="0">
                <a:sym typeface="Symbol" panose="05050102010706020507" pitchFamily="18" charset="2"/>
              </a:rPr>
              <a:t> </a:t>
            </a:r>
            <a:r>
              <a:rPr lang="en-US" altLang="en-US" sz="2400" dirty="0"/>
              <a:t> 60%</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A9BD3B2-5605-EC0E-F439-56F789EFDA8B}"/>
              </a:ext>
            </a:extLst>
          </p:cNvPr>
          <p:cNvSpPr>
            <a:spLocks noGrp="1"/>
          </p:cNvSpPr>
          <p:nvPr>
            <p:ph type="title"/>
          </p:nvPr>
        </p:nvSpPr>
        <p:spPr>
          <a:xfrm>
            <a:off x="628650" y="365126"/>
            <a:ext cx="7886700" cy="888321"/>
          </a:xfrm>
        </p:spPr>
        <p:txBody>
          <a:bodyPr/>
          <a:lstStyle/>
          <a:p>
            <a:r>
              <a:rPr lang="en-US" altLang="en-US" dirty="0"/>
              <a:t>Meta-Rule Guided Mining</a:t>
            </a:r>
          </a:p>
        </p:txBody>
      </p:sp>
      <p:sp>
        <p:nvSpPr>
          <p:cNvPr id="24579" name="Content Placeholder 2">
            <a:extLst>
              <a:ext uri="{FF2B5EF4-FFF2-40B4-BE49-F238E27FC236}">
                <a16:creationId xmlns:a16="http://schemas.microsoft.com/office/drawing/2014/main" id="{219BD9C1-6331-A75B-F759-A030B7DC23F4}"/>
              </a:ext>
            </a:extLst>
          </p:cNvPr>
          <p:cNvSpPr>
            <a:spLocks noGrp="1"/>
          </p:cNvSpPr>
          <p:nvPr>
            <p:ph idx="1"/>
          </p:nvPr>
        </p:nvSpPr>
        <p:spPr>
          <a:xfrm>
            <a:off x="628650" y="1510301"/>
            <a:ext cx="7886700" cy="4666662"/>
          </a:xfrm>
        </p:spPr>
        <p:txBody>
          <a:bodyPr>
            <a:normAutofit lnSpcReduction="10000"/>
          </a:bodyPr>
          <a:lstStyle/>
          <a:p>
            <a:pPr>
              <a:spcBef>
                <a:spcPts val="600"/>
              </a:spcBef>
              <a:spcAft>
                <a:spcPts val="600"/>
              </a:spcAft>
            </a:pPr>
            <a:r>
              <a:rPr lang="en-US" altLang="en-US" sz="2000" dirty="0"/>
              <a:t>Meta-rule can be in the rule form with partially instantiated predicates and constants </a:t>
            </a:r>
          </a:p>
          <a:p>
            <a:pPr marL="857250" lvl="2" indent="0">
              <a:spcBef>
                <a:spcPts val="600"/>
              </a:spcBef>
              <a:spcAft>
                <a:spcPts val="600"/>
              </a:spcAft>
              <a:buFont typeface="Wingdings" panose="05000000000000000000" pitchFamily="2" charset="2"/>
              <a:buNone/>
            </a:pPr>
            <a:r>
              <a:rPr lang="en-US" altLang="en-US" sz="2000" dirty="0"/>
              <a:t>P</a:t>
            </a:r>
            <a:r>
              <a:rPr lang="en-US" altLang="en-US" sz="2000" baseline="-25000" dirty="0"/>
              <a:t>1</a:t>
            </a:r>
            <a:r>
              <a:rPr lang="en-US" altLang="en-US" sz="2000" dirty="0"/>
              <a:t>(X, Y) ^ P</a:t>
            </a:r>
            <a:r>
              <a:rPr lang="en-US" altLang="en-US" sz="2000" baseline="-25000" dirty="0"/>
              <a:t>2</a:t>
            </a:r>
            <a:r>
              <a:rPr lang="en-US" altLang="en-US" sz="2000" dirty="0"/>
              <a:t>(X, W) =&gt; buys(X, “iPad”)</a:t>
            </a:r>
          </a:p>
          <a:p>
            <a:pPr>
              <a:spcBef>
                <a:spcPts val="600"/>
              </a:spcBef>
              <a:spcAft>
                <a:spcPts val="600"/>
              </a:spcAft>
            </a:pPr>
            <a:r>
              <a:rPr lang="en-US" altLang="en-US" sz="2000" dirty="0"/>
              <a:t>The resulting rule derived can be</a:t>
            </a:r>
          </a:p>
          <a:p>
            <a:pPr marL="914400" lvl="4" indent="0">
              <a:spcBef>
                <a:spcPts val="600"/>
              </a:spcBef>
              <a:spcAft>
                <a:spcPts val="600"/>
              </a:spcAft>
              <a:buSzPct val="60000"/>
              <a:buFont typeface="Wingdings" panose="05000000000000000000" pitchFamily="2" charset="2"/>
              <a:buNone/>
            </a:pPr>
            <a:r>
              <a:rPr lang="en-US" altLang="en-US" dirty="0"/>
              <a:t>age(X, “15-25”) ^ profession(X, “student”) =&gt; buys(X, “iPad”)</a:t>
            </a:r>
          </a:p>
          <a:p>
            <a:pPr>
              <a:spcBef>
                <a:spcPts val="600"/>
              </a:spcBef>
              <a:spcAft>
                <a:spcPts val="600"/>
              </a:spcAft>
            </a:pPr>
            <a:r>
              <a:rPr lang="en-US" altLang="en-US" sz="2000" dirty="0"/>
              <a:t>In general, it can be in the form of </a:t>
            </a:r>
          </a:p>
          <a:p>
            <a:pPr marL="914400" lvl="4" indent="0">
              <a:spcBef>
                <a:spcPts val="600"/>
              </a:spcBef>
              <a:spcAft>
                <a:spcPts val="600"/>
              </a:spcAft>
              <a:buSzPct val="60000"/>
              <a:buFont typeface="Wingdings" panose="05000000000000000000" pitchFamily="2" charset="2"/>
              <a:buNone/>
            </a:pPr>
            <a:r>
              <a:rPr lang="en-US" altLang="en-US" dirty="0"/>
              <a:t>P</a:t>
            </a:r>
            <a:r>
              <a:rPr lang="en-US" altLang="en-US" baseline="-25000" dirty="0"/>
              <a:t>1</a:t>
            </a:r>
            <a:r>
              <a:rPr lang="en-US" altLang="en-US" dirty="0"/>
              <a:t> ^ P</a:t>
            </a:r>
            <a:r>
              <a:rPr lang="en-US" altLang="en-US" baseline="-25000" dirty="0"/>
              <a:t>2</a:t>
            </a:r>
            <a:r>
              <a:rPr lang="en-US" altLang="en-US" dirty="0"/>
              <a:t> ^ … ^ P</a:t>
            </a:r>
            <a:r>
              <a:rPr lang="en-US" altLang="en-US" baseline="-25000" dirty="0"/>
              <a:t>l</a:t>
            </a:r>
            <a:r>
              <a:rPr lang="en-US" altLang="en-US" dirty="0"/>
              <a:t> =&gt; Q</a:t>
            </a:r>
            <a:r>
              <a:rPr lang="en-US" altLang="en-US" baseline="-25000" dirty="0"/>
              <a:t>1</a:t>
            </a:r>
            <a:r>
              <a:rPr lang="en-US" altLang="en-US" dirty="0"/>
              <a:t> ^ Q</a:t>
            </a:r>
            <a:r>
              <a:rPr lang="en-US" altLang="en-US" baseline="-25000" dirty="0"/>
              <a:t>2</a:t>
            </a:r>
            <a:r>
              <a:rPr lang="en-US" altLang="en-US" dirty="0"/>
              <a:t> ^ … ^ </a:t>
            </a:r>
            <a:r>
              <a:rPr lang="en-US" altLang="en-US" dirty="0" err="1"/>
              <a:t>Q</a:t>
            </a:r>
            <a:r>
              <a:rPr lang="en-US" altLang="en-US" baseline="-25000" dirty="0" err="1"/>
              <a:t>r</a:t>
            </a:r>
            <a:r>
              <a:rPr lang="en-US" altLang="en-US" dirty="0"/>
              <a:t> </a:t>
            </a:r>
          </a:p>
          <a:p>
            <a:pPr>
              <a:spcBef>
                <a:spcPts val="600"/>
              </a:spcBef>
              <a:spcAft>
                <a:spcPts val="600"/>
              </a:spcAft>
            </a:pPr>
            <a:r>
              <a:rPr lang="en-US" altLang="en-US" sz="2000" dirty="0"/>
              <a:t>Method to find meta-rules</a:t>
            </a:r>
          </a:p>
          <a:p>
            <a:pPr lvl="1">
              <a:spcBef>
                <a:spcPts val="600"/>
              </a:spcBef>
              <a:spcAft>
                <a:spcPts val="600"/>
              </a:spcAft>
            </a:pPr>
            <a:r>
              <a:rPr lang="en-US" altLang="en-US" sz="2000" dirty="0"/>
              <a:t>Find frequent (</a:t>
            </a:r>
            <a:r>
              <a:rPr lang="en-US" altLang="en-US" sz="2000" dirty="0" err="1"/>
              <a:t>l+r</a:t>
            </a:r>
            <a:r>
              <a:rPr lang="en-US" altLang="en-US" sz="2000" dirty="0"/>
              <a:t>) predicates (based on min-support threshold)</a:t>
            </a:r>
          </a:p>
          <a:p>
            <a:pPr lvl="1">
              <a:spcBef>
                <a:spcPts val="600"/>
              </a:spcBef>
              <a:spcAft>
                <a:spcPts val="600"/>
              </a:spcAft>
            </a:pPr>
            <a:r>
              <a:rPr lang="en-US" altLang="en-US" sz="2000" dirty="0"/>
              <a:t>Push constants deeply when possible into the mining process (see the remaining discussions on constraint-push techniques)</a:t>
            </a:r>
          </a:p>
          <a:p>
            <a:pPr lvl="1">
              <a:spcBef>
                <a:spcPts val="600"/>
              </a:spcBef>
              <a:spcAft>
                <a:spcPts val="600"/>
              </a:spcAft>
            </a:pPr>
            <a:r>
              <a:rPr lang="en-US" altLang="en-US" sz="2000" dirty="0"/>
              <a:t>Use confidence, correlation, and other measures when possible</a:t>
            </a:r>
          </a:p>
        </p:txBody>
      </p:sp>
      <p:sp>
        <p:nvSpPr>
          <p:cNvPr id="24580" name="Slide Number Placeholder 3">
            <a:extLst>
              <a:ext uri="{FF2B5EF4-FFF2-40B4-BE49-F238E27FC236}">
                <a16:creationId xmlns:a16="http://schemas.microsoft.com/office/drawing/2014/main" id="{26FF54EB-E81F-2F97-6035-C43AC105AF6A}"/>
              </a:ext>
            </a:extLst>
          </p:cNvPr>
          <p:cNvSpPr>
            <a:spLocks noGrp="1"/>
          </p:cNvSpPr>
          <p:nvPr>
            <p:ph type="sldNum" sz="quarter" idx="10"/>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0BDC98D-C4C3-4236-9BB7-6D61A1EEACAE}" type="slidenum">
              <a:rPr lang="en-US" altLang="en-US" sz="1200"/>
              <a:pPr eaLnBrk="1" hangingPunct="1"/>
              <a:t>105</a:t>
            </a:fld>
            <a:endParaRPr lang="en-US" altLang="en-US"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87057245-71F8-3365-D988-579C8583F0AD}"/>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D7BF56-E143-4ABC-8BC1-9A75B708DB1A}" type="slidenum">
              <a:rPr lang="en-US" altLang="en-US" sz="1200"/>
              <a:pPr eaLnBrk="1" hangingPunct="1"/>
              <a:t>106</a:t>
            </a:fld>
            <a:endParaRPr lang="en-US" altLang="en-US" sz="1200"/>
          </a:p>
        </p:txBody>
      </p:sp>
      <p:sp>
        <p:nvSpPr>
          <p:cNvPr id="25603" name="Rectangle 2">
            <a:extLst>
              <a:ext uri="{FF2B5EF4-FFF2-40B4-BE49-F238E27FC236}">
                <a16:creationId xmlns:a16="http://schemas.microsoft.com/office/drawing/2014/main" id="{A6B12209-3551-06A8-F621-3AD20BBEF6A6}"/>
              </a:ext>
            </a:extLst>
          </p:cNvPr>
          <p:cNvSpPr>
            <a:spLocks noGrp="1" noChangeArrowheads="1"/>
          </p:cNvSpPr>
          <p:nvPr>
            <p:ph type="title"/>
          </p:nvPr>
        </p:nvSpPr>
        <p:spPr>
          <a:xfrm>
            <a:off x="628650" y="365127"/>
            <a:ext cx="7886700" cy="549274"/>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Constraint-Based Frequent Pattern Mining</a:t>
            </a:r>
          </a:p>
        </p:txBody>
      </p:sp>
      <p:sp>
        <p:nvSpPr>
          <p:cNvPr id="25604" name="Rectangle 3">
            <a:extLst>
              <a:ext uri="{FF2B5EF4-FFF2-40B4-BE49-F238E27FC236}">
                <a16:creationId xmlns:a16="http://schemas.microsoft.com/office/drawing/2014/main" id="{79430712-4CC2-5E13-F3B6-12CAAC720465}"/>
              </a:ext>
            </a:extLst>
          </p:cNvPr>
          <p:cNvSpPr>
            <a:spLocks noGrp="1" noChangeArrowheads="1"/>
          </p:cNvSpPr>
          <p:nvPr>
            <p:ph type="body" idx="1"/>
          </p:nvPr>
        </p:nvSpPr>
        <p:spPr>
          <a:xfrm>
            <a:off x="380999" y="1219200"/>
            <a:ext cx="8691081" cy="5334000"/>
          </a:xfrm>
        </p:spPr>
        <p:txBody>
          <a:bodyPr>
            <a:normAutofit/>
          </a:bodyPr>
          <a:lstStyle/>
          <a:p>
            <a:pPr eaLnBrk="1" hangingPunct="1">
              <a:spcAft>
                <a:spcPts val="600"/>
              </a:spcAft>
            </a:pPr>
            <a:r>
              <a:rPr lang="en-US" altLang="en-US" sz="2000" dirty="0"/>
              <a:t>Pattern space pruning constraints</a:t>
            </a:r>
          </a:p>
          <a:p>
            <a:pPr lvl="1" eaLnBrk="1" hangingPunct="1">
              <a:spcAft>
                <a:spcPts val="600"/>
              </a:spcAft>
            </a:pPr>
            <a:r>
              <a:rPr lang="en-US" altLang="en-US" sz="2000" dirty="0">
                <a:solidFill>
                  <a:schemeClr val="tx2"/>
                </a:solidFill>
              </a:rPr>
              <a:t>Anti-monotonic</a:t>
            </a:r>
            <a:r>
              <a:rPr lang="en-US" altLang="en-US" sz="2000" dirty="0"/>
              <a:t>: If constraint c is violated, its further mining can be terminated</a:t>
            </a:r>
          </a:p>
          <a:p>
            <a:pPr lvl="1" eaLnBrk="1" hangingPunct="1">
              <a:spcAft>
                <a:spcPts val="600"/>
              </a:spcAft>
            </a:pPr>
            <a:r>
              <a:rPr lang="en-US" altLang="en-US" sz="2000" dirty="0">
                <a:solidFill>
                  <a:schemeClr val="tx2"/>
                </a:solidFill>
              </a:rPr>
              <a:t>Monotonic</a:t>
            </a:r>
            <a:r>
              <a:rPr lang="en-US" altLang="en-US" sz="2000" dirty="0"/>
              <a:t>: If c is satisfied, no need to check c again</a:t>
            </a:r>
          </a:p>
          <a:p>
            <a:pPr lvl="1" eaLnBrk="1" hangingPunct="1">
              <a:spcAft>
                <a:spcPts val="600"/>
              </a:spcAft>
            </a:pPr>
            <a:r>
              <a:rPr lang="en-US" altLang="en-US" sz="2000" dirty="0">
                <a:solidFill>
                  <a:schemeClr val="tx2"/>
                </a:solidFill>
              </a:rPr>
              <a:t>Succinct</a:t>
            </a:r>
            <a:r>
              <a:rPr lang="en-US" altLang="en-US" sz="2000" dirty="0"/>
              <a:t>: c must be satisfied, so one can start with the data sets satisfying c</a:t>
            </a:r>
          </a:p>
          <a:p>
            <a:pPr lvl="1" eaLnBrk="1" hangingPunct="1">
              <a:spcAft>
                <a:spcPts val="600"/>
              </a:spcAft>
            </a:pPr>
            <a:r>
              <a:rPr lang="en-US" altLang="en-US" sz="2000" dirty="0">
                <a:solidFill>
                  <a:schemeClr val="tx2"/>
                </a:solidFill>
              </a:rPr>
              <a:t>Convertible</a:t>
            </a:r>
            <a:r>
              <a:rPr lang="en-US" altLang="en-US" sz="2000" dirty="0"/>
              <a:t>: c is not monotonic nor anti-monotonic, but it can be converted into it if items in the transaction can be properly ordered</a:t>
            </a:r>
          </a:p>
          <a:p>
            <a:pPr eaLnBrk="1" hangingPunct="1">
              <a:spcAft>
                <a:spcPts val="600"/>
              </a:spcAft>
            </a:pPr>
            <a:r>
              <a:rPr lang="en-US" altLang="en-US" sz="2000" dirty="0"/>
              <a:t>Data space pruning constraint</a:t>
            </a:r>
          </a:p>
          <a:p>
            <a:pPr lvl="1" eaLnBrk="1" hangingPunct="1">
              <a:spcAft>
                <a:spcPts val="600"/>
              </a:spcAft>
            </a:pPr>
            <a:r>
              <a:rPr lang="en-US" altLang="en-US" sz="2000" dirty="0">
                <a:solidFill>
                  <a:schemeClr val="tx2"/>
                </a:solidFill>
              </a:rPr>
              <a:t>Data succinct: </a:t>
            </a:r>
            <a:r>
              <a:rPr lang="en-US" altLang="en-US" sz="2000" dirty="0"/>
              <a:t>Data space can be pruned at the initial pattern mining process</a:t>
            </a:r>
          </a:p>
          <a:p>
            <a:pPr lvl="1" eaLnBrk="1" hangingPunct="1">
              <a:spcAft>
                <a:spcPts val="600"/>
              </a:spcAft>
            </a:pPr>
            <a:r>
              <a:rPr lang="en-US" altLang="en-US" sz="2000" dirty="0">
                <a:solidFill>
                  <a:schemeClr val="tx2"/>
                </a:solidFill>
              </a:rPr>
              <a:t>Data anti-monotonic</a:t>
            </a:r>
            <a:r>
              <a:rPr lang="en-US" altLang="en-US" sz="2000" dirty="0"/>
              <a:t>: If a transaction t does not satisfy c, t can be pruned from its further mining</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2B184AB5-B78D-056B-CFFA-841B1E54E664}"/>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B95223-7822-42AA-A644-38C044616351}" type="slidenum">
              <a:rPr lang="en-US" altLang="en-US" sz="1200"/>
              <a:pPr eaLnBrk="1" hangingPunct="1"/>
              <a:t>107</a:t>
            </a:fld>
            <a:endParaRPr lang="en-US" altLang="en-US" sz="1200"/>
          </a:p>
        </p:txBody>
      </p:sp>
      <p:sp>
        <p:nvSpPr>
          <p:cNvPr id="40963" name="Rectangle 2">
            <a:extLst>
              <a:ext uri="{FF2B5EF4-FFF2-40B4-BE49-F238E27FC236}">
                <a16:creationId xmlns:a16="http://schemas.microsoft.com/office/drawing/2014/main" id="{9D90D410-41D3-2F03-4119-436B2FDC93CA}"/>
              </a:ext>
            </a:extLst>
          </p:cNvPr>
          <p:cNvSpPr>
            <a:spLocks noGrp="1" noChangeArrowheads="1"/>
          </p:cNvSpPr>
          <p:nvPr>
            <p:ph type="title"/>
          </p:nvPr>
        </p:nvSpPr>
        <p:spPr>
          <a:xfrm>
            <a:off x="838200" y="304800"/>
            <a:ext cx="7335838" cy="593725"/>
          </a:xfrm>
        </p:spPr>
        <p:txBody>
          <a:bodyPr/>
          <a:lstStyle/>
          <a:p>
            <a:pPr eaLnBrk="1" hangingPunct="1"/>
            <a:r>
              <a:rPr lang="en-US" altLang="en-US" sz="3200"/>
              <a:t>What Constraints Are Convertible?</a:t>
            </a:r>
          </a:p>
        </p:txBody>
      </p:sp>
      <p:graphicFrame>
        <p:nvGraphicFramePr>
          <p:cNvPr id="1567794" name="Group 50">
            <a:extLst>
              <a:ext uri="{FF2B5EF4-FFF2-40B4-BE49-F238E27FC236}">
                <a16:creationId xmlns:a16="http://schemas.microsoft.com/office/drawing/2014/main" id="{E6418AC4-1B10-B1DB-A830-5981BFD977A4}"/>
              </a:ext>
            </a:extLst>
          </p:cNvPr>
          <p:cNvGraphicFramePr>
            <a:graphicFrameLocks noGrp="1"/>
          </p:cNvGraphicFramePr>
          <p:nvPr>
            <p:extLst>
              <p:ext uri="{D42A27DB-BD31-4B8C-83A1-F6EECF244321}">
                <p14:modId xmlns:p14="http://schemas.microsoft.com/office/powerpoint/2010/main" val="4292567327"/>
              </p:ext>
            </p:extLst>
          </p:nvPr>
        </p:nvGraphicFramePr>
        <p:xfrm>
          <a:off x="457200" y="898525"/>
          <a:ext cx="8458200" cy="5332412"/>
        </p:xfrm>
        <a:graphic>
          <a:graphicData uri="http://schemas.openxmlformats.org/drawingml/2006/table">
            <a:tbl>
              <a:tblPr/>
              <a:tblGrid>
                <a:gridCol w="4343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665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Constraint</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Convertible anti-monotone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Convertible monotone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Strongly convertible</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avg(S)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2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median(S)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10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sum(S) </a:t>
                      </a:r>
                      <a:r>
                        <a:rPr kumimoji="0" lang="en-US" sz="1800" b="1" i="0" u="none" strike="noStrike" cap="none" normalizeH="0" baseline="0" dirty="0">
                          <a:ln>
                            <a:noFill/>
                          </a:ln>
                          <a:solidFill>
                            <a:schemeClr val="tx1"/>
                          </a:solidFill>
                          <a:effectLst/>
                          <a:latin typeface="Tahoma" pitchFamily="34" charset="0"/>
                          <a:sym typeface="Symbol" pitchFamily="18" charset="2"/>
                        </a:rPr>
                        <a:t></a:t>
                      </a:r>
                      <a:r>
                        <a:rPr kumimoji="0" lang="en-US" sz="1800" b="0" i="0" u="none" strike="noStrike" cap="none" normalizeH="0" baseline="0" dirty="0">
                          <a:ln>
                            <a:noFill/>
                          </a:ln>
                          <a:solidFill>
                            <a:schemeClr val="tx1"/>
                          </a:solidFill>
                          <a:effectLst/>
                          <a:latin typeface="Tahoma" pitchFamily="34" charset="0"/>
                          <a:sym typeface="Wingdings" pitchFamily="2" charset="2"/>
                        </a:rPr>
                        <a:t> </a:t>
                      </a:r>
                      <a:r>
                        <a:rPr kumimoji="0" lang="en-US" sz="1800" b="0" i="0" u="none" strike="noStrike" cap="none" normalizeH="0" baseline="0" dirty="0">
                          <a:ln>
                            <a:noFill/>
                          </a:ln>
                          <a:solidFill>
                            <a:schemeClr val="tx1"/>
                          </a:solidFill>
                          <a:effectLst/>
                          <a:latin typeface="Tahoma" pitchFamily="34" charset="0"/>
                        </a:rPr>
                        <a:t>v (items could be of any value, v </a:t>
                      </a:r>
                      <a:r>
                        <a:rPr kumimoji="0" lang="en-US" sz="1800" b="1" i="0" u="none" strike="noStrike" cap="none" normalizeH="0" baseline="0" dirty="0">
                          <a:ln>
                            <a:noFill/>
                          </a:ln>
                          <a:solidFill>
                            <a:schemeClr val="tx1"/>
                          </a:solidFill>
                          <a:effectLst/>
                          <a:latin typeface="Tahoma" pitchFamily="34" charset="0"/>
                          <a:sym typeface="Symbol" pitchFamily="18" charset="2"/>
                        </a:rPr>
                        <a:t></a:t>
                      </a:r>
                      <a:r>
                        <a:rPr kumimoji="0" lang="en-US" sz="1800" b="0" i="0" u="none" strike="noStrike" cap="none" normalizeH="0" baseline="0" dirty="0">
                          <a:ln>
                            <a:noFill/>
                          </a:ln>
                          <a:solidFill>
                            <a:schemeClr val="tx1"/>
                          </a:solidFill>
                          <a:effectLst/>
                          <a:latin typeface="Tahoma" pitchFamily="34" charset="0"/>
                        </a:rPr>
                        <a:t> 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9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9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10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4E7210CF-43D7-6E2F-74F0-CCDBA7B1DFB4}"/>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0D8F3C2-0A54-4929-9863-8BC628109FC2}" type="slidenum">
              <a:rPr lang="en-US" altLang="en-US" sz="1200"/>
              <a:pPr eaLnBrk="1" hangingPunct="1"/>
              <a:t>108</a:t>
            </a:fld>
            <a:endParaRPr lang="en-US" altLang="en-US" sz="1200"/>
          </a:p>
        </p:txBody>
      </p:sp>
      <p:sp>
        <p:nvSpPr>
          <p:cNvPr id="41987" name="Rectangle 2">
            <a:extLst>
              <a:ext uri="{FF2B5EF4-FFF2-40B4-BE49-F238E27FC236}">
                <a16:creationId xmlns:a16="http://schemas.microsoft.com/office/drawing/2014/main" id="{FA6BA67D-5EE9-CBBC-905E-2001F2CE9B1D}"/>
              </a:ext>
            </a:extLst>
          </p:cNvPr>
          <p:cNvSpPr>
            <a:spLocks noGrp="1" noChangeArrowheads="1"/>
          </p:cNvSpPr>
          <p:nvPr>
            <p:ph type="title"/>
          </p:nvPr>
        </p:nvSpPr>
        <p:spPr>
          <a:xfrm>
            <a:off x="381000" y="228600"/>
            <a:ext cx="8610600" cy="685800"/>
          </a:xfrm>
        </p:spPr>
        <p:txBody>
          <a:bodyPr/>
          <a:lstStyle/>
          <a:p>
            <a:pPr eaLnBrk="1" hangingPunct="1"/>
            <a:r>
              <a:rPr lang="en-US" altLang="en-US" sz="3200"/>
              <a:t>Constraint-Based Mining — A General Picture</a:t>
            </a:r>
          </a:p>
        </p:txBody>
      </p:sp>
      <p:graphicFrame>
        <p:nvGraphicFramePr>
          <p:cNvPr id="1568865" name="Group 97">
            <a:extLst>
              <a:ext uri="{FF2B5EF4-FFF2-40B4-BE49-F238E27FC236}">
                <a16:creationId xmlns:a16="http://schemas.microsoft.com/office/drawing/2014/main" id="{3BF412A5-894C-78E1-2582-B42281DF078C}"/>
              </a:ext>
            </a:extLst>
          </p:cNvPr>
          <p:cNvGraphicFramePr>
            <a:graphicFrameLocks noGrp="1"/>
          </p:cNvGraphicFramePr>
          <p:nvPr>
            <p:extLst>
              <p:ext uri="{D42A27DB-BD31-4B8C-83A1-F6EECF244321}">
                <p14:modId xmlns:p14="http://schemas.microsoft.com/office/powerpoint/2010/main" val="950976503"/>
              </p:ext>
            </p:extLst>
          </p:nvPr>
        </p:nvGraphicFramePr>
        <p:xfrm>
          <a:off x="685800" y="1078787"/>
          <a:ext cx="8229600" cy="5236294"/>
        </p:xfrm>
        <a:graphic>
          <a:graphicData uri="http://schemas.openxmlformats.org/drawingml/2006/table">
            <a:tbl>
              <a:tblPr/>
              <a:tblGrid>
                <a:gridCol w="2606675">
                  <a:extLst>
                    <a:ext uri="{9D8B030D-6E8A-4147-A177-3AD203B41FA5}">
                      <a16:colId xmlns:a16="http://schemas.microsoft.com/office/drawing/2014/main" val="20000"/>
                    </a:ext>
                  </a:extLst>
                </a:gridCol>
                <a:gridCol w="1736725">
                  <a:extLst>
                    <a:ext uri="{9D8B030D-6E8A-4147-A177-3AD203B41FA5}">
                      <a16:colId xmlns:a16="http://schemas.microsoft.com/office/drawing/2014/main" val="20001"/>
                    </a:ext>
                  </a:extLst>
                </a:gridCol>
                <a:gridCol w="2011363">
                  <a:extLst>
                    <a:ext uri="{9D8B030D-6E8A-4147-A177-3AD203B41FA5}">
                      <a16:colId xmlns:a16="http://schemas.microsoft.com/office/drawing/2014/main" val="20002"/>
                    </a:ext>
                  </a:extLst>
                </a:gridCol>
                <a:gridCol w="1874837">
                  <a:extLst>
                    <a:ext uri="{9D8B030D-6E8A-4147-A177-3AD203B41FA5}">
                      <a16:colId xmlns:a16="http://schemas.microsoft.com/office/drawing/2014/main" val="20003"/>
                    </a:ext>
                  </a:extLst>
                </a:gridCol>
              </a:tblGrid>
              <a:tr h="28008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Anti-monotone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Monotone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Succinct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17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v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min(S)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min(S)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max(S)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max(S)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count(S)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weakly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count(S)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weakly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617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sum(S)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 (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sum(S)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 (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7887">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range(S)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range(S)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hlink"/>
                          </a:solidFill>
                          <a:effectLst/>
                          <a:latin typeface="Tahoma" pitchFamily="34" charset="0"/>
                          <a:sym typeface="Symbol" pitchFamily="18" charset="2"/>
                        </a:rPr>
                        <a:t>avg(S)  v,   { ,  ,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hlink"/>
                          </a:solidFill>
                          <a:effectLst/>
                          <a:latin typeface="Tahoma" pitchFamily="34" charset="0"/>
                        </a:rPr>
                        <a:t>convertible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hlink"/>
                          </a:solidFill>
                          <a:effectLst/>
                          <a:latin typeface="Tahoma" pitchFamily="34" charset="0"/>
                        </a:rPr>
                        <a:t>convertible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support(S)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7887">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support(S)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US" altLang="en-US" sz="2000">
                <a:latin typeface="Calibri" panose="020F0502020204030204" pitchFamily="34" charset="0"/>
                <a:cs typeface="Calibri" panose="020F0502020204030204" pitchFamily="34" charset="0"/>
              </a:rPr>
              <a:t>Diverse </a:t>
            </a:r>
            <a:r>
              <a:rPr lang="en-US" altLang="en-US" sz="2000" dirty="0">
                <a:latin typeface="Calibri" panose="020F0502020204030204" pitchFamily="34" charset="0"/>
                <a:cs typeface="Calibri" panose="020F0502020204030204" pitchFamily="34" charset="0"/>
              </a:rPr>
              <a:t>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04251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69822"/>
          </a:xfrm>
        </p:spPr>
        <p:txBody>
          <a:bodyPr>
            <a:normAutofit fontScale="90000"/>
          </a:bodyPr>
          <a:lstStyle/>
          <a:p>
            <a:r>
              <a:rPr lang="en-US" dirty="0"/>
              <a:t>Related Work</a:t>
            </a:r>
          </a:p>
        </p:txBody>
      </p:sp>
      <p:sp>
        <p:nvSpPr>
          <p:cNvPr id="3" name="Content Placeholder 2"/>
          <p:cNvSpPr>
            <a:spLocks noGrp="1"/>
          </p:cNvSpPr>
          <p:nvPr>
            <p:ph idx="1"/>
          </p:nvPr>
        </p:nvSpPr>
        <p:spPr>
          <a:xfrm>
            <a:off x="304800" y="1143000"/>
            <a:ext cx="8534400" cy="5334000"/>
          </a:xfrm>
        </p:spPr>
        <p:txBody>
          <a:bodyPr>
            <a:normAutofit fontScale="92500" lnSpcReduction="20000"/>
          </a:bodyPr>
          <a:lstStyle/>
          <a:p>
            <a:r>
              <a:rPr lang="en-IN" dirty="0"/>
              <a:t>Coverage patterns</a:t>
            </a:r>
          </a:p>
          <a:p>
            <a:pPr lvl="1"/>
            <a:r>
              <a:rPr lang="en-IN" dirty="0"/>
              <a:t>The notion of coverage is being used for solving the set cover problem [2] in set theory and node cover problem [3] in graphs respectively. </a:t>
            </a:r>
          </a:p>
          <a:p>
            <a:pPr lvl="1"/>
            <a:r>
              <a:rPr lang="en-IN" dirty="0"/>
              <a:t>In [4], the  notion of coverage and overlap is used to examine the creation of a tag cloud for exploring and understanding a set of objects.  </a:t>
            </a:r>
          </a:p>
          <a:p>
            <a:pPr lvl="1"/>
            <a:r>
              <a:rPr lang="en-IN" dirty="0"/>
              <a:t>In [5], the notion of coverage and overlap is used to solve the problem of topical query decomposition. </a:t>
            </a:r>
          </a:p>
          <a:p>
            <a:r>
              <a:rPr lang="en-IN" dirty="0"/>
              <a:t>Online Advertisement</a:t>
            </a:r>
          </a:p>
          <a:p>
            <a:pPr lvl="1"/>
            <a:r>
              <a:rPr lang="en-IN" dirty="0"/>
              <a:t>Most of the research work on online advertisement has been focused on auction </a:t>
            </a:r>
            <a:r>
              <a:rPr lang="en-US" dirty="0"/>
              <a:t>models [7], keyword or phrase identification based on user queries [8], contextual advertising </a:t>
            </a:r>
            <a:r>
              <a:rPr lang="en-IN" dirty="0"/>
              <a:t>[9] and allocation and scheduling of advertisements [10]. </a:t>
            </a:r>
          </a:p>
          <a:p>
            <a:r>
              <a:rPr lang="en-IN" sz="3100" dirty="0"/>
              <a:t>To our knowledge, not much amount of research work has been carried out on improving the options offered by the publisher to the advertisers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1193"/>
          </a:xfrm>
        </p:spPr>
        <p:txBody>
          <a:bodyPr>
            <a:normAutofit fontScale="90000"/>
          </a:bodyPr>
          <a:lstStyle/>
          <a:p>
            <a:r>
              <a:rPr lang="en-US" dirty="0"/>
              <a:t>Advantages</a:t>
            </a:r>
          </a:p>
        </p:txBody>
      </p:sp>
      <p:sp>
        <p:nvSpPr>
          <p:cNvPr id="3" name="Content Placeholder 2"/>
          <p:cNvSpPr>
            <a:spLocks noGrp="1"/>
          </p:cNvSpPr>
          <p:nvPr>
            <p:ph idx="1"/>
          </p:nvPr>
        </p:nvSpPr>
        <p:spPr>
          <a:xfrm>
            <a:off x="457200" y="1219201"/>
            <a:ext cx="8229600" cy="4906964"/>
          </a:xfrm>
        </p:spPr>
        <p:txBody>
          <a:bodyPr>
            <a:normAutofit/>
          </a:bodyPr>
          <a:lstStyle/>
          <a:p>
            <a:r>
              <a:rPr lang="en-IN" dirty="0"/>
              <a:t>We have proposed a different kind of knowledge patterns. </a:t>
            </a:r>
          </a:p>
          <a:p>
            <a:r>
              <a:rPr lang="en-IN" dirty="0"/>
              <a:t>The proposed patterns can be employed in improving the performance of several applications such as banner advertisements.</a:t>
            </a:r>
            <a:endParaRPr lang="en-US" dirty="0"/>
          </a:p>
          <a:p>
            <a:pPr lvl="1"/>
            <a:r>
              <a:rPr lang="en-IN" dirty="0"/>
              <a:t>help the advertiser by making his advertisement visible to a certain percentage of web site visitors.</a:t>
            </a:r>
          </a:p>
          <a:p>
            <a:pPr lvl="1"/>
            <a:r>
              <a:rPr lang="en-IN" dirty="0"/>
              <a:t>Ensuring the publisher to meet the demands of multiple advertisers by considering several groups of potential pages.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b="1" dirty="0">
                <a:latin typeface="Times New Roman" pitchFamily="18" charset="0"/>
                <a:cs typeface="Times New Roman" pitchFamily="18" charset="0"/>
              </a:rPr>
              <a:t>Coverage patterns</a:t>
            </a:r>
          </a:p>
          <a:p>
            <a:r>
              <a:rPr lang="en-US" sz="3600" dirty="0">
                <a:latin typeface="Times New Roman" pitchFamily="18" charset="0"/>
                <a:cs typeface="Times New Roman" pitchFamily="18" charset="0"/>
              </a:rPr>
              <a:t>Mining Coverage Patterns</a:t>
            </a:r>
          </a:p>
          <a:p>
            <a:r>
              <a:rPr lang="en-US" sz="3600"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Coverage Patterns and Banner Advertisement</a:t>
            </a:r>
          </a:p>
        </p:txBody>
      </p:sp>
      <p:sp>
        <p:nvSpPr>
          <p:cNvPr id="3" name="Content Placeholder 2"/>
          <p:cNvSpPr>
            <a:spLocks noGrp="1"/>
          </p:cNvSpPr>
          <p:nvPr>
            <p:ph idx="1"/>
          </p:nvPr>
        </p:nvSpPr>
        <p:spPr/>
        <p:txBody>
          <a:bodyPr>
            <a:normAutofit/>
          </a:bodyPr>
          <a:lstStyle/>
          <a:p>
            <a:r>
              <a:rPr lang="en-IN" dirty="0"/>
              <a:t>We identify the issue of banner advertisement placement as one of the potential application of coverage patterns. </a:t>
            </a:r>
          </a:p>
          <a:p>
            <a:pPr lvl="1"/>
            <a:r>
              <a:rPr lang="en-IN" dirty="0"/>
              <a:t>For a given e-commerce web site,  transactions generated from click stream dataset can be used to identify the sets of web pages that cover a given percentage of visitors’ population. </a:t>
            </a:r>
          </a:p>
          <a:p>
            <a:pPr lvl="1"/>
            <a:r>
              <a:rPr lang="en-IN" dirty="0"/>
              <a:t> We consider transactions generated from click stream data of a web site. However, the model can be extended to any transactional </a:t>
            </a:r>
            <a:r>
              <a:rPr lang="en-US" dirty="0"/>
              <a:t>data 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Basic Terminology</a:t>
            </a:r>
          </a:p>
        </p:txBody>
      </p:sp>
      <p:sp>
        <p:nvSpPr>
          <p:cNvPr id="3" name="Content Placeholder 2"/>
          <p:cNvSpPr>
            <a:spLocks noGrp="1"/>
          </p:cNvSpPr>
          <p:nvPr>
            <p:ph idx="1"/>
          </p:nvPr>
        </p:nvSpPr>
        <p:spPr>
          <a:xfrm>
            <a:off x="457200" y="1219201"/>
            <a:ext cx="8229600" cy="4906964"/>
          </a:xfrm>
        </p:spPr>
        <p:txBody>
          <a:bodyPr>
            <a:noAutofit/>
          </a:bodyPr>
          <a:lstStyle/>
          <a:p>
            <a:pPr>
              <a:lnSpc>
                <a:spcPct val="90000"/>
              </a:lnSpc>
            </a:pPr>
            <a:r>
              <a:rPr lang="en-US" sz="2000" dirty="0">
                <a:latin typeface="Times New Roman" pitchFamily="18" charset="0"/>
                <a:cs typeface="Times New Roman" pitchFamily="18" charset="0"/>
              </a:rPr>
              <a:t>Let W = {w1,w2, · · · , </a:t>
            </a:r>
            <a:r>
              <a:rPr lang="en-US" sz="2000" dirty="0" err="1">
                <a:latin typeface="Times New Roman" pitchFamily="18" charset="0"/>
                <a:cs typeface="Times New Roman" pitchFamily="18" charset="0"/>
              </a:rPr>
              <a:t>wn</a:t>
            </a:r>
            <a:r>
              <a:rPr lang="en-US" sz="2000" dirty="0">
                <a:latin typeface="Times New Roman" pitchFamily="18" charset="0"/>
                <a:cs typeface="Times New Roman" pitchFamily="18" charset="0"/>
              </a:rPr>
              <a:t>} be a set of identifiers of web pages and D be a set of transactions, where each transaction T is a set of web pages such that T ⊆ W. </a:t>
            </a:r>
          </a:p>
          <a:p>
            <a:pPr>
              <a:lnSpc>
                <a:spcPct val="90000"/>
              </a:lnSpc>
            </a:pPr>
            <a:r>
              <a:rPr lang="en-US" sz="2000" dirty="0">
                <a:latin typeface="Times New Roman" pitchFamily="18" charset="0"/>
                <a:cs typeface="Times New Roman" pitchFamily="18" charset="0"/>
              </a:rPr>
              <a:t>Associated with each transaction is a unique transactional identifier called TID.</a:t>
            </a:r>
          </a:p>
          <a:p>
            <a:pPr>
              <a:lnSpc>
                <a:spcPct val="80000"/>
              </a:lnSpc>
            </a:pPr>
            <a:r>
              <a:rPr lang="en-US" sz="2000" dirty="0">
                <a:latin typeface="Times New Roman" pitchFamily="18" charset="0"/>
                <a:cs typeface="Times New Roman" pitchFamily="18" charset="0"/>
              </a:rPr>
              <a:t>A set of web pages in W i.e., X = {</a:t>
            </a:r>
            <a:r>
              <a:rPr lang="en-US" sz="2000" dirty="0" err="1">
                <a:latin typeface="Times New Roman" pitchFamily="18" charset="0"/>
                <a:cs typeface="Times New Roman" pitchFamily="18" charset="0"/>
              </a:rPr>
              <a:t>wp</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wq</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wr</a:t>
            </a:r>
            <a:r>
              <a:rPr lang="en-US" sz="2000" dirty="0">
                <a:latin typeface="Times New Roman" pitchFamily="18" charset="0"/>
                <a:cs typeface="Times New Roman" pitchFamily="18" charset="0"/>
              </a:rPr>
              <a:t>}, </a:t>
            </a:r>
          </a:p>
          <a:p>
            <a:pPr>
              <a:lnSpc>
                <a:spcPct val="80000"/>
              </a:lnSpc>
              <a:buNone/>
            </a:pPr>
            <a:r>
              <a:rPr lang="en-US" sz="2000" dirty="0">
                <a:latin typeface="Times New Roman" pitchFamily="18" charset="0"/>
                <a:cs typeface="Times New Roman" pitchFamily="18" charset="0"/>
              </a:rPr>
              <a:t>	1 ≤ p ≤ q ≤ r ≤ n, is called a pattern. </a:t>
            </a:r>
          </a:p>
          <a:p>
            <a:pPr>
              <a:lnSpc>
                <a:spcPct val="80000"/>
              </a:lnSpc>
            </a:pPr>
            <a:r>
              <a:rPr lang="en-US" sz="2000" dirty="0">
                <a:latin typeface="Times New Roman" pitchFamily="18" charset="0"/>
                <a:cs typeface="Times New Roman" pitchFamily="18" charset="0"/>
              </a:rPr>
              <a:t>A pattern containing ‘k’ number of web pages is called a k-pattern. In other words, the length of k-pattern is k.</a:t>
            </a:r>
          </a:p>
          <a:p>
            <a:r>
              <a:rPr lang="en-US" sz="2000" dirty="0">
                <a:latin typeface="Times New Roman" pitchFamily="18" charset="0"/>
                <a:cs typeface="Times New Roman" pitchFamily="18" charset="0"/>
              </a:rPr>
              <a:t>The percentage of transactions in D that contain the web page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W is known as the “relative frequency of a web page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W” and denoted as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Let |</a:t>
            </a:r>
            <a:r>
              <a:rPr lang="en-US" sz="2000" dirty="0" err="1">
                <a:latin typeface="Times New Roman" pitchFamily="18" charset="0"/>
                <a:cs typeface="Times New Roman" pitchFamily="18" charset="0"/>
              </a:rPr>
              <a:t>T</a:t>
            </a:r>
            <a:r>
              <a:rPr lang="en-US" sz="2000" baseline="50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indicates the total number of transactions that contain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The relative frequency of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is denoted as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That is,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a:t>
            </a:r>
            <a:r>
              <a:rPr lang="en-US" sz="2000" baseline="50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|)/|D|.</a:t>
            </a:r>
          </a:p>
          <a:p>
            <a:pPr>
              <a:lnSpc>
                <a:spcPct val="80000"/>
              </a:lnSpc>
            </a:pPr>
            <a:endParaRPr lang="en-US" sz="2000" dirty="0">
              <a:latin typeface="Times New Roman" pitchFamily="18" charset="0"/>
              <a:cs typeface="Times New Roman" pitchFamily="18" charset="0"/>
            </a:endParaRPr>
          </a:p>
          <a:p>
            <a:pPr>
              <a:lnSpc>
                <a:spcPct val="90000"/>
              </a:lnSpc>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p:txBody>
          <a:bodyPr/>
          <a:lstStyle/>
          <a:p>
            <a:pPr eaLnBrk="1" hangingPunct="1"/>
            <a:r>
              <a:rPr lang="en-US" b="1" dirty="0"/>
              <a:t>Proposed Model…</a:t>
            </a:r>
          </a:p>
        </p:txBody>
      </p:sp>
      <p:sp>
        <p:nvSpPr>
          <p:cNvPr id="40963" name="Content Placeholder 4"/>
          <p:cNvSpPr>
            <a:spLocks noGrp="1"/>
          </p:cNvSpPr>
          <p:nvPr>
            <p:ph idx="1"/>
          </p:nvPr>
        </p:nvSpPr>
        <p:spPr>
          <a:xfrm>
            <a:off x="457200" y="1447800"/>
            <a:ext cx="8229600" cy="685800"/>
          </a:xfrm>
        </p:spPr>
        <p:txBody>
          <a:bodyPr>
            <a:normAutofit fontScale="47500" lnSpcReduction="20000"/>
          </a:bodyPr>
          <a:lstStyle/>
          <a:p>
            <a:pPr eaLnBrk="1" hangingPunct="1">
              <a:buNone/>
            </a:pPr>
            <a:r>
              <a:rPr lang="pt-BR" sz="2400" dirty="0"/>
              <a:t>			             </a:t>
            </a:r>
            <a:r>
              <a:rPr lang="pt-BR" sz="3800" dirty="0"/>
              <a:t>TRANSACTIONAL DATABASE </a:t>
            </a:r>
          </a:p>
          <a:p>
            <a:pPr eaLnBrk="1" hangingPunct="1">
              <a:buNone/>
            </a:pPr>
            <a:r>
              <a:rPr lang="pt-BR" sz="2400" dirty="0"/>
              <a:t>	</a:t>
            </a:r>
            <a:r>
              <a:rPr lang="pt-BR" sz="5000" dirty="0"/>
              <a:t>Table 1.</a:t>
            </a:r>
          </a:p>
        </p:txBody>
      </p:sp>
      <p:graphicFrame>
        <p:nvGraphicFramePr>
          <p:cNvPr id="6" name="Content Placeholder 5"/>
          <p:cNvGraphicFramePr>
            <a:graphicFrameLocks/>
          </p:cNvGraphicFramePr>
          <p:nvPr/>
        </p:nvGraphicFramePr>
        <p:xfrm>
          <a:off x="838200" y="2133600"/>
          <a:ext cx="3733800" cy="3200400"/>
        </p:xfrm>
        <a:graphic>
          <a:graphicData uri="http://schemas.openxmlformats.org/drawingml/2006/table">
            <a:tbl>
              <a:tblPr firstRow="1" bandRow="1">
                <a:tableStyleId>{5C22544A-7EE6-4342-B048-85BDC9FD1C3A}</a:tableStyleId>
              </a:tblPr>
              <a:tblGrid>
                <a:gridCol w="646235">
                  <a:extLst>
                    <a:ext uri="{9D8B030D-6E8A-4147-A177-3AD203B41FA5}">
                      <a16:colId xmlns:a16="http://schemas.microsoft.com/office/drawing/2014/main" val="20000"/>
                    </a:ext>
                  </a:extLst>
                </a:gridCol>
                <a:gridCol w="1220665">
                  <a:extLst>
                    <a:ext uri="{9D8B030D-6E8A-4147-A177-3AD203B41FA5}">
                      <a16:colId xmlns:a16="http://schemas.microsoft.com/office/drawing/2014/main" val="20001"/>
                    </a:ext>
                  </a:extLst>
                </a:gridCol>
                <a:gridCol w="574431">
                  <a:extLst>
                    <a:ext uri="{9D8B030D-6E8A-4147-A177-3AD203B41FA5}">
                      <a16:colId xmlns:a16="http://schemas.microsoft.com/office/drawing/2014/main" val="20002"/>
                    </a:ext>
                  </a:extLst>
                </a:gridCol>
                <a:gridCol w="1292469">
                  <a:extLst>
                    <a:ext uri="{9D8B030D-6E8A-4147-A177-3AD203B41FA5}">
                      <a16:colId xmlns:a16="http://schemas.microsoft.com/office/drawing/2014/main" val="20003"/>
                    </a:ext>
                  </a:extLst>
                </a:gridCol>
              </a:tblGrid>
              <a:tr h="711200">
                <a:tc>
                  <a:txBody>
                    <a:bodyPr/>
                    <a:lstStyle/>
                    <a:p>
                      <a:r>
                        <a:rPr lang="en-US" sz="1800" dirty="0"/>
                        <a:t>TID</a:t>
                      </a:r>
                    </a:p>
                  </a:txBody>
                  <a:tcPr/>
                </a:tc>
                <a:tc>
                  <a:txBody>
                    <a:bodyPr/>
                    <a:lstStyle/>
                    <a:p>
                      <a:r>
                        <a:rPr lang="en-US" sz="1800" dirty="0"/>
                        <a:t>Web pages</a:t>
                      </a:r>
                    </a:p>
                  </a:txBody>
                  <a:tcPr/>
                </a:tc>
                <a:tc>
                  <a:txBody>
                    <a:bodyPr/>
                    <a:lstStyle/>
                    <a:p>
                      <a:r>
                        <a:rPr lang="en-US" sz="1800" dirty="0"/>
                        <a:t>TID</a:t>
                      </a:r>
                    </a:p>
                  </a:txBody>
                  <a:tcPr/>
                </a:tc>
                <a:tc>
                  <a:txBody>
                    <a:bodyPr/>
                    <a:lstStyle/>
                    <a:p>
                      <a:r>
                        <a:rPr lang="en-US" sz="1800" dirty="0"/>
                        <a:t>Web pages</a:t>
                      </a:r>
                    </a:p>
                  </a:txBody>
                  <a:tcPr/>
                </a:tc>
                <a:extLst>
                  <a:ext uri="{0D108BD9-81ED-4DB2-BD59-A6C34878D82A}">
                    <a16:rowId xmlns:a16="http://schemas.microsoft.com/office/drawing/2014/main" val="10000"/>
                  </a:ext>
                </a:extLst>
              </a:tr>
              <a:tr h="497840">
                <a:tc>
                  <a:txBody>
                    <a:bodyPr/>
                    <a:lstStyle/>
                    <a:p>
                      <a:r>
                        <a:rPr lang="en-US" sz="1800" dirty="0"/>
                        <a:t>1</a:t>
                      </a:r>
                    </a:p>
                  </a:txBody>
                  <a:tcPr/>
                </a:tc>
                <a:tc>
                  <a:txBody>
                    <a:bodyPr/>
                    <a:lstStyle/>
                    <a:p>
                      <a:r>
                        <a:rPr lang="en-US" sz="1800" dirty="0"/>
                        <a:t>a, b, c</a:t>
                      </a:r>
                    </a:p>
                  </a:txBody>
                  <a:tcPr/>
                </a:tc>
                <a:tc>
                  <a:txBody>
                    <a:bodyPr/>
                    <a:lstStyle/>
                    <a:p>
                      <a:r>
                        <a:rPr lang="en-US" sz="1800" dirty="0"/>
                        <a:t>6</a:t>
                      </a:r>
                    </a:p>
                  </a:txBody>
                  <a:tcPr/>
                </a:tc>
                <a:tc>
                  <a:txBody>
                    <a:bodyPr/>
                    <a:lstStyle/>
                    <a:p>
                      <a:r>
                        <a:rPr lang="en-US" sz="1800" dirty="0"/>
                        <a:t>b, d</a:t>
                      </a:r>
                    </a:p>
                  </a:txBody>
                  <a:tcPr/>
                </a:tc>
                <a:extLst>
                  <a:ext uri="{0D108BD9-81ED-4DB2-BD59-A6C34878D82A}">
                    <a16:rowId xmlns:a16="http://schemas.microsoft.com/office/drawing/2014/main" val="10001"/>
                  </a:ext>
                </a:extLst>
              </a:tr>
              <a:tr h="497840">
                <a:tc>
                  <a:txBody>
                    <a:bodyPr/>
                    <a:lstStyle/>
                    <a:p>
                      <a:r>
                        <a:rPr lang="en-US" sz="1800"/>
                        <a:t>2</a:t>
                      </a:r>
                      <a:endParaRPr lang="en-US" sz="1800" dirty="0"/>
                    </a:p>
                  </a:txBody>
                  <a:tcPr/>
                </a:tc>
                <a:tc>
                  <a:txBody>
                    <a:bodyPr/>
                    <a:lstStyle/>
                    <a:p>
                      <a:r>
                        <a:rPr lang="en-US" sz="1800" dirty="0"/>
                        <a:t>a, c, e</a:t>
                      </a:r>
                    </a:p>
                  </a:txBody>
                  <a:tcPr/>
                </a:tc>
                <a:tc>
                  <a:txBody>
                    <a:bodyPr/>
                    <a:lstStyle/>
                    <a:p>
                      <a:r>
                        <a:rPr lang="en-US" sz="1800" dirty="0"/>
                        <a:t>7</a:t>
                      </a:r>
                    </a:p>
                  </a:txBody>
                  <a:tcPr/>
                </a:tc>
                <a:tc>
                  <a:txBody>
                    <a:bodyPr/>
                    <a:lstStyle/>
                    <a:p>
                      <a:r>
                        <a:rPr lang="en-US" sz="1800" dirty="0"/>
                        <a:t>b, d</a:t>
                      </a:r>
                    </a:p>
                  </a:txBody>
                  <a:tcPr/>
                </a:tc>
                <a:extLst>
                  <a:ext uri="{0D108BD9-81ED-4DB2-BD59-A6C34878D82A}">
                    <a16:rowId xmlns:a16="http://schemas.microsoft.com/office/drawing/2014/main" val="10002"/>
                  </a:ext>
                </a:extLst>
              </a:tr>
              <a:tr h="497840">
                <a:tc>
                  <a:txBody>
                    <a:bodyPr/>
                    <a:lstStyle/>
                    <a:p>
                      <a:r>
                        <a:rPr lang="en-US" sz="1800" dirty="0"/>
                        <a:t>3</a:t>
                      </a:r>
                    </a:p>
                  </a:txBody>
                  <a:tcPr/>
                </a:tc>
                <a:tc>
                  <a:txBody>
                    <a:bodyPr/>
                    <a:lstStyle/>
                    <a:p>
                      <a:r>
                        <a:rPr lang="en-US" sz="1800" dirty="0"/>
                        <a:t>a, c, e</a:t>
                      </a:r>
                    </a:p>
                  </a:txBody>
                  <a:tcPr/>
                </a:tc>
                <a:tc>
                  <a:txBody>
                    <a:bodyPr/>
                    <a:lstStyle/>
                    <a:p>
                      <a:r>
                        <a:rPr lang="en-US" sz="1800" dirty="0"/>
                        <a:t>8</a:t>
                      </a:r>
                    </a:p>
                  </a:txBody>
                  <a:tcPr/>
                </a:tc>
                <a:tc>
                  <a:txBody>
                    <a:bodyPr/>
                    <a:lstStyle/>
                    <a:p>
                      <a:r>
                        <a:rPr lang="en-US" sz="1800" dirty="0"/>
                        <a:t>b, e</a:t>
                      </a:r>
                    </a:p>
                  </a:txBody>
                  <a:tcPr/>
                </a:tc>
                <a:extLst>
                  <a:ext uri="{0D108BD9-81ED-4DB2-BD59-A6C34878D82A}">
                    <a16:rowId xmlns:a16="http://schemas.microsoft.com/office/drawing/2014/main" val="10003"/>
                  </a:ext>
                </a:extLst>
              </a:tr>
              <a:tr h="497840">
                <a:tc>
                  <a:txBody>
                    <a:bodyPr/>
                    <a:lstStyle/>
                    <a:p>
                      <a:r>
                        <a:rPr lang="en-US" sz="1800" dirty="0"/>
                        <a:t>4</a:t>
                      </a:r>
                    </a:p>
                  </a:txBody>
                  <a:tcPr/>
                </a:tc>
                <a:tc>
                  <a:txBody>
                    <a:bodyPr/>
                    <a:lstStyle/>
                    <a:p>
                      <a:r>
                        <a:rPr lang="en-US" sz="1800" dirty="0"/>
                        <a:t>a, c, d</a:t>
                      </a:r>
                    </a:p>
                  </a:txBody>
                  <a:tcPr/>
                </a:tc>
                <a:tc>
                  <a:txBody>
                    <a:bodyPr/>
                    <a:lstStyle/>
                    <a:p>
                      <a:r>
                        <a:rPr lang="en-US" sz="1800" dirty="0"/>
                        <a:t>9</a:t>
                      </a:r>
                    </a:p>
                  </a:txBody>
                  <a:tcPr/>
                </a:tc>
                <a:tc>
                  <a:txBody>
                    <a:bodyPr/>
                    <a:lstStyle/>
                    <a:p>
                      <a:r>
                        <a:rPr lang="en-US" sz="1800" dirty="0"/>
                        <a:t>b, e</a:t>
                      </a:r>
                    </a:p>
                  </a:txBody>
                  <a:tcPr/>
                </a:tc>
                <a:extLst>
                  <a:ext uri="{0D108BD9-81ED-4DB2-BD59-A6C34878D82A}">
                    <a16:rowId xmlns:a16="http://schemas.microsoft.com/office/drawing/2014/main" val="10004"/>
                  </a:ext>
                </a:extLst>
              </a:tr>
              <a:tr h="497840">
                <a:tc>
                  <a:txBody>
                    <a:bodyPr/>
                    <a:lstStyle/>
                    <a:p>
                      <a:r>
                        <a:rPr lang="en-US" sz="1800" dirty="0"/>
                        <a:t>5</a:t>
                      </a:r>
                    </a:p>
                  </a:txBody>
                  <a:tcPr/>
                </a:tc>
                <a:tc>
                  <a:txBody>
                    <a:bodyPr/>
                    <a:lstStyle/>
                    <a:p>
                      <a:r>
                        <a:rPr lang="en-US" sz="1800" dirty="0"/>
                        <a:t>b, d, f</a:t>
                      </a:r>
                    </a:p>
                  </a:txBody>
                  <a:tcPr/>
                </a:tc>
                <a:tc>
                  <a:txBody>
                    <a:bodyPr/>
                    <a:lstStyle/>
                    <a:p>
                      <a:r>
                        <a:rPr lang="en-US" sz="1800" dirty="0"/>
                        <a:t>10</a:t>
                      </a:r>
                    </a:p>
                  </a:txBody>
                  <a:tcPr/>
                </a:tc>
                <a:tc>
                  <a:txBody>
                    <a:bodyPr/>
                    <a:lstStyle/>
                    <a:p>
                      <a:r>
                        <a:rPr lang="en-US" sz="1800" dirty="0"/>
                        <a:t>a, b</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p:cNvGraphicFramePr>
          <p:nvPr/>
        </p:nvGraphicFramePr>
        <p:xfrm>
          <a:off x="5257800" y="2133600"/>
          <a:ext cx="2590800" cy="2834640"/>
        </p:xfrm>
        <a:graphic>
          <a:graphicData uri="http://schemas.openxmlformats.org/drawingml/2006/table">
            <a:tbl>
              <a:tblPr firstRow="1" bandRow="1">
                <a:tableStyleId>{5C22544A-7EE6-4342-B048-85BDC9FD1C3A}</a:tableStyleId>
              </a:tblPr>
              <a:tblGrid>
                <a:gridCol w="767644">
                  <a:extLst>
                    <a:ext uri="{9D8B030D-6E8A-4147-A177-3AD203B41FA5}">
                      <a16:colId xmlns:a16="http://schemas.microsoft.com/office/drawing/2014/main" val="20000"/>
                    </a:ext>
                  </a:extLst>
                </a:gridCol>
                <a:gridCol w="1823156">
                  <a:extLst>
                    <a:ext uri="{9D8B030D-6E8A-4147-A177-3AD203B41FA5}">
                      <a16:colId xmlns:a16="http://schemas.microsoft.com/office/drawing/2014/main" val="20001"/>
                    </a:ext>
                  </a:extLst>
                </a:gridCol>
              </a:tblGrid>
              <a:tr h="640080">
                <a:tc>
                  <a:txBody>
                    <a:bodyPr/>
                    <a:lstStyle/>
                    <a:p>
                      <a:r>
                        <a:rPr lang="en-US" sz="1800" dirty="0"/>
                        <a:t>Item</a:t>
                      </a:r>
                    </a:p>
                  </a:txBody>
                  <a:tcPr/>
                </a:tc>
                <a:tc>
                  <a:txBody>
                    <a:bodyPr/>
                    <a:lstStyle/>
                    <a:p>
                      <a:r>
                        <a:rPr lang="en-US" sz="1800" dirty="0"/>
                        <a:t>Relative Frequency (RF)</a:t>
                      </a:r>
                    </a:p>
                  </a:txBody>
                  <a:tcPr/>
                </a:tc>
                <a:extLst>
                  <a:ext uri="{0D108BD9-81ED-4DB2-BD59-A6C34878D82A}">
                    <a16:rowId xmlns:a16="http://schemas.microsoft.com/office/drawing/2014/main" val="10000"/>
                  </a:ext>
                </a:extLst>
              </a:tr>
              <a:tr h="365760">
                <a:tc>
                  <a:txBody>
                    <a:bodyPr/>
                    <a:lstStyle/>
                    <a:p>
                      <a:r>
                        <a:rPr lang="en-US" sz="1800" dirty="0"/>
                        <a:t>a</a:t>
                      </a:r>
                    </a:p>
                  </a:txBody>
                  <a:tcPr/>
                </a:tc>
                <a:tc>
                  <a:txBody>
                    <a:bodyPr/>
                    <a:lstStyle/>
                    <a:p>
                      <a:r>
                        <a:rPr lang="en-US" sz="1800" dirty="0"/>
                        <a:t>0.5</a:t>
                      </a:r>
                    </a:p>
                  </a:txBody>
                  <a:tcPr/>
                </a:tc>
                <a:extLst>
                  <a:ext uri="{0D108BD9-81ED-4DB2-BD59-A6C34878D82A}">
                    <a16:rowId xmlns:a16="http://schemas.microsoft.com/office/drawing/2014/main" val="10001"/>
                  </a:ext>
                </a:extLst>
              </a:tr>
              <a:tr h="365760">
                <a:tc>
                  <a:txBody>
                    <a:bodyPr/>
                    <a:lstStyle/>
                    <a:p>
                      <a:r>
                        <a:rPr lang="en-US" sz="1800" dirty="0"/>
                        <a:t>b</a:t>
                      </a:r>
                    </a:p>
                  </a:txBody>
                  <a:tcPr/>
                </a:tc>
                <a:tc>
                  <a:txBody>
                    <a:bodyPr/>
                    <a:lstStyle/>
                    <a:p>
                      <a:r>
                        <a:rPr lang="en-US" sz="1800" dirty="0"/>
                        <a:t>0.7</a:t>
                      </a:r>
                    </a:p>
                  </a:txBody>
                  <a:tcPr/>
                </a:tc>
                <a:extLst>
                  <a:ext uri="{0D108BD9-81ED-4DB2-BD59-A6C34878D82A}">
                    <a16:rowId xmlns:a16="http://schemas.microsoft.com/office/drawing/2014/main" val="10002"/>
                  </a:ext>
                </a:extLst>
              </a:tr>
              <a:tr h="365760">
                <a:tc>
                  <a:txBody>
                    <a:bodyPr/>
                    <a:lstStyle/>
                    <a:p>
                      <a:r>
                        <a:rPr lang="en-US" sz="1800" dirty="0"/>
                        <a:t>c</a:t>
                      </a:r>
                    </a:p>
                  </a:txBody>
                  <a:tcPr/>
                </a:tc>
                <a:tc>
                  <a:txBody>
                    <a:bodyPr/>
                    <a:lstStyle/>
                    <a:p>
                      <a:r>
                        <a:rPr lang="en-US" sz="1800" dirty="0"/>
                        <a:t>0.4</a:t>
                      </a:r>
                    </a:p>
                  </a:txBody>
                  <a:tcPr/>
                </a:tc>
                <a:extLst>
                  <a:ext uri="{0D108BD9-81ED-4DB2-BD59-A6C34878D82A}">
                    <a16:rowId xmlns:a16="http://schemas.microsoft.com/office/drawing/2014/main" val="10003"/>
                  </a:ext>
                </a:extLst>
              </a:tr>
              <a:tr h="365760">
                <a:tc>
                  <a:txBody>
                    <a:bodyPr/>
                    <a:lstStyle/>
                    <a:p>
                      <a:r>
                        <a:rPr lang="en-US" sz="1800" dirty="0"/>
                        <a:t>d</a:t>
                      </a:r>
                    </a:p>
                  </a:txBody>
                  <a:tcPr/>
                </a:tc>
                <a:tc>
                  <a:txBody>
                    <a:bodyPr/>
                    <a:lstStyle/>
                    <a:p>
                      <a:r>
                        <a:rPr lang="en-US" sz="1800" dirty="0"/>
                        <a:t>0.4</a:t>
                      </a:r>
                    </a:p>
                  </a:txBody>
                  <a:tcPr/>
                </a:tc>
                <a:extLst>
                  <a:ext uri="{0D108BD9-81ED-4DB2-BD59-A6C34878D82A}">
                    <a16:rowId xmlns:a16="http://schemas.microsoft.com/office/drawing/2014/main" val="10004"/>
                  </a:ext>
                </a:extLst>
              </a:tr>
              <a:tr h="365760">
                <a:tc>
                  <a:txBody>
                    <a:bodyPr/>
                    <a:lstStyle/>
                    <a:p>
                      <a:r>
                        <a:rPr lang="en-US" sz="1800" dirty="0"/>
                        <a:t>e</a:t>
                      </a:r>
                    </a:p>
                  </a:txBody>
                  <a:tcPr/>
                </a:tc>
                <a:tc>
                  <a:txBody>
                    <a:bodyPr/>
                    <a:lstStyle/>
                    <a:p>
                      <a:r>
                        <a:rPr lang="en-US" sz="1800" dirty="0"/>
                        <a:t>0.4</a:t>
                      </a:r>
                    </a:p>
                  </a:txBody>
                  <a:tcPr/>
                </a:tc>
                <a:extLst>
                  <a:ext uri="{0D108BD9-81ED-4DB2-BD59-A6C34878D82A}">
                    <a16:rowId xmlns:a16="http://schemas.microsoft.com/office/drawing/2014/main" val="10005"/>
                  </a:ext>
                </a:extLst>
              </a:tr>
              <a:tr h="365760">
                <a:tc>
                  <a:txBody>
                    <a:bodyPr/>
                    <a:lstStyle/>
                    <a:p>
                      <a:r>
                        <a:rPr lang="en-US" sz="1800" dirty="0"/>
                        <a:t>f</a:t>
                      </a:r>
                    </a:p>
                  </a:txBody>
                  <a:tcPr/>
                </a:tc>
                <a:tc>
                  <a:txBody>
                    <a:bodyPr/>
                    <a:lstStyle/>
                    <a:p>
                      <a:r>
                        <a:rPr lang="en-US" sz="1800" dirty="0"/>
                        <a:t>0.1</a:t>
                      </a:r>
                    </a:p>
                  </a:txBody>
                  <a:tcPr/>
                </a:tc>
                <a:extLst>
                  <a:ext uri="{0D108BD9-81ED-4DB2-BD59-A6C34878D82A}">
                    <a16:rowId xmlns:a16="http://schemas.microsoft.com/office/drawing/2014/main" val="10006"/>
                  </a:ext>
                </a:extLst>
              </a:tr>
            </a:tbl>
          </a:graphicData>
        </a:graphic>
      </p:graphicFrame>
      <p:sp>
        <p:nvSpPr>
          <p:cNvPr id="9" name="Content Placeholder 2"/>
          <p:cNvSpPr txBox="1">
            <a:spLocks/>
          </p:cNvSpPr>
          <p:nvPr/>
        </p:nvSpPr>
        <p:spPr>
          <a:xfrm>
            <a:off x="1600200" y="5638800"/>
            <a:ext cx="6324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b} is a pattern. Since</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there are two web pages in this pattern it is a 2-pattern.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rmAutofit/>
          </a:bodyPr>
          <a:lstStyle/>
          <a:p>
            <a:r>
              <a:rPr lang="en-US" sz="2000" dirty="0"/>
              <a:t>Note that from the advertisement point of view the pages that are visited by more number of users are interesting. We capture this aspect with the notion of frequent page.</a:t>
            </a:r>
          </a:p>
          <a:p>
            <a:endParaRPr lang="en-US" sz="2000" dirty="0"/>
          </a:p>
          <a:p>
            <a:r>
              <a:rPr lang="en-US" sz="2000" dirty="0"/>
              <a:t>The frequent web pages are web pages which have relative frequency no less than the user-</a:t>
            </a:r>
            <a:r>
              <a:rPr lang="en-US" sz="2000" dirty="0" err="1"/>
              <a:t>speciﬁed</a:t>
            </a:r>
            <a:r>
              <a:rPr lang="en-US" sz="2000" dirty="0"/>
              <a:t> threshold value, called minimum relative frequency(</a:t>
            </a:r>
            <a:r>
              <a:rPr lang="en-US" sz="2000" i="1" dirty="0" err="1"/>
              <a:t>minRF</a:t>
            </a:r>
            <a:r>
              <a:rPr lang="en-US" sz="2000" dirty="0"/>
              <a:t>) .  That is, RF(</a:t>
            </a:r>
            <a:r>
              <a:rPr lang="en-US" sz="2000" dirty="0" err="1"/>
              <a:t>w</a:t>
            </a:r>
            <a:r>
              <a:rPr lang="en-US" sz="1200" dirty="0" err="1"/>
              <a:t>i</a:t>
            </a:r>
            <a:r>
              <a:rPr lang="en-US" sz="2000" dirty="0"/>
              <a:t>) ≥ </a:t>
            </a:r>
            <a:r>
              <a:rPr lang="en-US" sz="2000" i="1" dirty="0" err="1"/>
              <a:t>minRF</a:t>
            </a:r>
            <a:r>
              <a:rPr lang="en-US" sz="2000" i="1" dirty="0"/>
              <a:t>.</a:t>
            </a:r>
          </a:p>
          <a:p>
            <a:endParaRPr lang="en-US" sz="2000" i="1" dirty="0"/>
          </a:p>
          <a:p>
            <a:r>
              <a:rPr lang="en-US" sz="2000" dirty="0"/>
              <a:t>Example 2: Continuing with the example, the relative frequency of ‘a’ i.e., RF(a) =| T </a:t>
            </a:r>
            <a:r>
              <a:rPr lang="en-US" sz="2000" baseline="50000" dirty="0"/>
              <a:t>a </a:t>
            </a:r>
            <a:r>
              <a:rPr lang="en-US" sz="2000" dirty="0"/>
              <a:t>|/|D|= 5/10 = 0.5. If the user-</a:t>
            </a:r>
            <a:r>
              <a:rPr lang="en-US" sz="2000" dirty="0" err="1"/>
              <a:t>speciﬁed</a:t>
            </a:r>
            <a:r>
              <a:rPr lang="en-US" sz="2000" dirty="0"/>
              <a:t> </a:t>
            </a:r>
            <a:r>
              <a:rPr lang="en-US" sz="2000" dirty="0" err="1"/>
              <a:t>minRF</a:t>
            </a:r>
            <a:r>
              <a:rPr lang="en-US" sz="2000" dirty="0"/>
              <a:t> = 0.5, then ‘a’ is called a frequent web page because RF(a) ≥ </a:t>
            </a:r>
            <a:r>
              <a:rPr lang="en-US" sz="2000" dirty="0" err="1"/>
              <a:t>minRF</a:t>
            </a:r>
            <a:r>
              <a:rPr lang="en-US" sz="2000" dirty="0"/>
              <a:t>.</a:t>
            </a:r>
          </a:p>
        </p:txBody>
      </p:sp>
      <p:sp>
        <p:nvSpPr>
          <p:cNvPr id="4" name="Rectangle 2"/>
          <p:cNvSpPr>
            <a:spLocks noGrp="1" noChangeArrowheads="1"/>
          </p:cNvSpPr>
          <p:nvPr>
            <p:ph type="title"/>
          </p:nvPr>
        </p:nvSpPr>
        <p:spPr/>
        <p:txBody>
          <a:bodyPr/>
          <a:lstStyle/>
          <a:p>
            <a:pPr eaLnBrk="1" hangingPunct="1"/>
            <a:r>
              <a:rPr lang="en-US" b="1" dirty="0"/>
              <a:t>Frequent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2133600"/>
          </a:xfrm>
        </p:spPr>
        <p:txBody>
          <a:bodyPr>
            <a:noAutofit/>
          </a:bodyPr>
          <a:lstStyle/>
          <a:p>
            <a:r>
              <a:rPr lang="en-US" sz="2800" dirty="0">
                <a:latin typeface="Times New Roman" pitchFamily="18" charset="0"/>
                <a:cs typeface="Times New Roman" pitchFamily="18" charset="0"/>
              </a:rPr>
              <a:t>The coverage set is a set of transactions. </a:t>
            </a:r>
          </a:p>
          <a:p>
            <a:pPr lvl="1"/>
            <a:r>
              <a:rPr lang="en-US" sz="2400" dirty="0">
                <a:latin typeface="Times New Roman" pitchFamily="18" charset="0"/>
                <a:cs typeface="Times New Roman" pitchFamily="18" charset="0"/>
              </a:rPr>
              <a:t> Notion: How many users visit at least one web page in the set. </a:t>
            </a:r>
          </a:p>
          <a:p>
            <a:pPr>
              <a:lnSpc>
                <a:spcPct val="80000"/>
              </a:lnSpc>
            </a:pPr>
            <a:r>
              <a:rPr lang="en-US" sz="2400" dirty="0">
                <a:latin typeface="Times New Roman" pitchFamily="18" charset="0"/>
                <a:cs typeface="Times New Roman" pitchFamily="18" charset="0"/>
              </a:rPr>
              <a:t>Coverage set of a pattern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1 ≤ p ≤ q ≤ r ≤ n: </a:t>
            </a:r>
          </a:p>
          <a:p>
            <a:pPr lvl="1">
              <a:lnSpc>
                <a:spcPct val="80000"/>
              </a:lnSpc>
            </a:pPr>
            <a:r>
              <a:rPr lang="en-US" sz="2000" dirty="0">
                <a:latin typeface="Times New Roman" pitchFamily="18" charset="0"/>
                <a:cs typeface="Times New Roman" pitchFamily="18" charset="0"/>
              </a:rPr>
              <a:t>The set of distinct TIDs containing at least one web page of X is called the coverage set of pattern X and is denoted as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(X). Therefore, </a:t>
            </a:r>
            <a:r>
              <a:rPr lang="en-US" sz="2000" i="1" dirty="0" err="1">
                <a:latin typeface="Times New Roman" pitchFamily="18" charset="0"/>
                <a:cs typeface="Times New Roman" pitchFamily="18" charset="0"/>
              </a:rPr>
              <a:t>CSet</a:t>
            </a:r>
            <a:r>
              <a:rPr lang="en-US" sz="2000" i="1" dirty="0">
                <a:latin typeface="Times New Roman" pitchFamily="18" charset="0"/>
                <a:cs typeface="Times New Roman" pitchFamily="18" charset="0"/>
              </a:rPr>
              <a:t>(X) = {T</a:t>
            </a:r>
            <a:r>
              <a:rPr lang="en-US" sz="2000" i="1" baseline="42000" dirty="0">
                <a:latin typeface="Times New Roman" pitchFamily="18" charset="0"/>
                <a:cs typeface="Times New Roman" pitchFamily="18" charset="0"/>
              </a:rPr>
              <a:t>w</a:t>
            </a:r>
            <a:r>
              <a:rPr lang="en-US" sz="1200" i="1" baseline="42000" dirty="0">
                <a:latin typeface="Times New Roman" pitchFamily="18" charset="0"/>
                <a:cs typeface="Times New Roman" pitchFamily="18" charset="0"/>
              </a:rPr>
              <a:t>p</a:t>
            </a:r>
            <a:r>
              <a:rPr lang="en-US" sz="2000" i="1" dirty="0">
                <a:latin typeface="Times New Roman" pitchFamily="18" charset="0"/>
                <a:cs typeface="Times New Roman" pitchFamily="18" charset="0"/>
              </a:rPr>
              <a:t>∪ · · · ∪ </a:t>
            </a:r>
            <a:r>
              <a:rPr lang="en-US" sz="2000" i="1" dirty="0" err="1">
                <a:latin typeface="Times New Roman" pitchFamily="18" charset="0"/>
                <a:cs typeface="Times New Roman" pitchFamily="18" charset="0"/>
              </a:rPr>
              <a:t>T</a:t>
            </a:r>
            <a:r>
              <a:rPr lang="en-US" sz="2000" i="1" baseline="42000" dirty="0" err="1">
                <a:latin typeface="Times New Roman" pitchFamily="18" charset="0"/>
                <a:cs typeface="Times New Roman" pitchFamily="18" charset="0"/>
              </a:rPr>
              <a:t>w</a:t>
            </a:r>
            <a:r>
              <a:rPr lang="en-US" sz="1000" i="1" baseline="42000" dirty="0" err="1">
                <a:latin typeface="Times New Roman" pitchFamily="18" charset="0"/>
                <a:cs typeface="Times New Roman" pitchFamily="18" charset="0"/>
              </a:rPr>
              <a:t>q</a:t>
            </a:r>
            <a:r>
              <a:rPr lang="en-US" sz="1000" i="1" baseline="4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T</a:t>
            </a:r>
            <a:r>
              <a:rPr lang="en-US" sz="2000" i="1" baseline="42000" dirty="0" err="1">
                <a:latin typeface="Times New Roman" pitchFamily="18" charset="0"/>
                <a:cs typeface="Times New Roman" pitchFamily="18" charset="0"/>
              </a:rPr>
              <a:t>w</a:t>
            </a:r>
            <a:r>
              <a:rPr lang="en-US" sz="1000" i="1" baseline="42000" dirty="0" err="1">
                <a:latin typeface="Times New Roman" pitchFamily="18" charset="0"/>
                <a:cs typeface="Times New Roman" pitchFamily="18" charset="0"/>
              </a:rPr>
              <a:t>r</a:t>
            </a:r>
            <a:r>
              <a:rPr lang="en-US" sz="1000" i="1" baseline="4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p>
          <a:p>
            <a:pPr>
              <a:lnSpc>
                <a:spcPct val="80000"/>
              </a:lnSpc>
            </a:pPr>
            <a:endParaRPr lang="en-US" sz="2400" i="1" dirty="0">
              <a:latin typeface="Times New Roman" pitchFamily="18" charset="0"/>
              <a:cs typeface="Times New Roman" pitchFamily="18" charset="0"/>
            </a:endParaRPr>
          </a:p>
        </p:txBody>
      </p:sp>
      <p:sp>
        <p:nvSpPr>
          <p:cNvPr id="4" name="Rectangle 2"/>
          <p:cNvSpPr>
            <a:spLocks noGrp="1" noChangeArrowheads="1"/>
          </p:cNvSpPr>
          <p:nvPr>
            <p:ph type="title"/>
          </p:nvPr>
        </p:nvSpPr>
        <p:spPr>
          <a:xfrm>
            <a:off x="457200" y="274638"/>
            <a:ext cx="8229600" cy="792162"/>
          </a:xfrm>
        </p:spPr>
        <p:txBody>
          <a:bodyPr/>
          <a:lstStyle/>
          <a:p>
            <a:pPr eaLnBrk="1" hangingPunct="1"/>
            <a:r>
              <a:rPr lang="en-US" b="1" dirty="0"/>
              <a:t>Coverage Set</a:t>
            </a:r>
          </a:p>
        </p:txBody>
      </p:sp>
      <p:graphicFrame>
        <p:nvGraphicFramePr>
          <p:cNvPr id="5" name="Content Placeholder 5"/>
          <p:cNvGraphicFramePr>
            <a:graphicFrameLocks/>
          </p:cNvGraphicFramePr>
          <p:nvPr/>
        </p:nvGraphicFramePr>
        <p:xfrm>
          <a:off x="533400" y="3352800"/>
          <a:ext cx="3200401" cy="2714415"/>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592667">
                <a:tc>
                  <a:txBody>
                    <a:bodyPr/>
                    <a:lstStyle/>
                    <a:p>
                      <a:r>
                        <a:rPr lang="en-US" sz="1800" dirty="0"/>
                        <a:t>TID</a:t>
                      </a:r>
                    </a:p>
                  </a:txBody>
                  <a:tcPr/>
                </a:tc>
                <a:tc>
                  <a:txBody>
                    <a:bodyPr/>
                    <a:lstStyle/>
                    <a:p>
                      <a:r>
                        <a:rPr lang="en-US" sz="1800" dirty="0"/>
                        <a:t>Web pages</a:t>
                      </a:r>
                    </a:p>
                  </a:txBody>
                  <a:tcPr/>
                </a:tc>
                <a:tc>
                  <a:txBody>
                    <a:bodyPr/>
                    <a:lstStyle/>
                    <a:p>
                      <a:r>
                        <a:rPr lang="en-US" sz="1800" dirty="0"/>
                        <a:t>TID</a:t>
                      </a:r>
                    </a:p>
                  </a:txBody>
                  <a:tcPr/>
                </a:tc>
                <a:tc>
                  <a:txBody>
                    <a:bodyPr/>
                    <a:lstStyle/>
                    <a:p>
                      <a:r>
                        <a:rPr lang="en-US" sz="1800" dirty="0"/>
                        <a:t>Web pages</a:t>
                      </a:r>
                    </a:p>
                  </a:txBody>
                  <a:tcPr/>
                </a:tc>
                <a:extLst>
                  <a:ext uri="{0D108BD9-81ED-4DB2-BD59-A6C34878D82A}">
                    <a16:rowId xmlns:a16="http://schemas.microsoft.com/office/drawing/2014/main" val="10000"/>
                  </a:ext>
                </a:extLst>
              </a:tr>
              <a:tr h="414867">
                <a:tc>
                  <a:txBody>
                    <a:bodyPr/>
                    <a:lstStyle/>
                    <a:p>
                      <a:r>
                        <a:rPr lang="en-US" sz="1800" dirty="0"/>
                        <a:t>1</a:t>
                      </a:r>
                    </a:p>
                  </a:txBody>
                  <a:tcPr/>
                </a:tc>
                <a:tc>
                  <a:txBody>
                    <a:bodyPr/>
                    <a:lstStyle/>
                    <a:p>
                      <a:r>
                        <a:rPr lang="en-US" sz="1800" dirty="0"/>
                        <a:t>a, b, c</a:t>
                      </a:r>
                    </a:p>
                  </a:txBody>
                  <a:tcPr/>
                </a:tc>
                <a:tc>
                  <a:txBody>
                    <a:bodyPr/>
                    <a:lstStyle/>
                    <a:p>
                      <a:r>
                        <a:rPr lang="en-US" sz="1800" dirty="0"/>
                        <a:t>6</a:t>
                      </a:r>
                    </a:p>
                  </a:txBody>
                  <a:tcPr/>
                </a:tc>
                <a:tc>
                  <a:txBody>
                    <a:bodyPr/>
                    <a:lstStyle/>
                    <a:p>
                      <a:r>
                        <a:rPr lang="en-US" sz="1800" dirty="0"/>
                        <a:t>b, d</a:t>
                      </a:r>
                    </a:p>
                  </a:txBody>
                  <a:tcPr/>
                </a:tc>
                <a:extLst>
                  <a:ext uri="{0D108BD9-81ED-4DB2-BD59-A6C34878D82A}">
                    <a16:rowId xmlns:a16="http://schemas.microsoft.com/office/drawing/2014/main" val="10001"/>
                  </a:ext>
                </a:extLst>
              </a:tr>
              <a:tr h="414867">
                <a:tc>
                  <a:txBody>
                    <a:bodyPr/>
                    <a:lstStyle/>
                    <a:p>
                      <a:r>
                        <a:rPr lang="en-US" sz="1800" dirty="0"/>
                        <a:t>2</a:t>
                      </a:r>
                    </a:p>
                  </a:txBody>
                  <a:tcPr/>
                </a:tc>
                <a:tc>
                  <a:txBody>
                    <a:bodyPr/>
                    <a:lstStyle/>
                    <a:p>
                      <a:r>
                        <a:rPr lang="en-US" sz="1800" dirty="0"/>
                        <a:t>a, c, e</a:t>
                      </a:r>
                    </a:p>
                  </a:txBody>
                  <a:tcPr/>
                </a:tc>
                <a:tc>
                  <a:txBody>
                    <a:bodyPr/>
                    <a:lstStyle/>
                    <a:p>
                      <a:r>
                        <a:rPr lang="en-US" sz="1800" dirty="0"/>
                        <a:t>7</a:t>
                      </a:r>
                    </a:p>
                  </a:txBody>
                  <a:tcPr/>
                </a:tc>
                <a:tc>
                  <a:txBody>
                    <a:bodyPr/>
                    <a:lstStyle/>
                    <a:p>
                      <a:r>
                        <a:rPr lang="en-US" sz="1800" dirty="0"/>
                        <a:t>b, d</a:t>
                      </a:r>
                    </a:p>
                  </a:txBody>
                  <a:tcPr/>
                </a:tc>
                <a:extLst>
                  <a:ext uri="{0D108BD9-81ED-4DB2-BD59-A6C34878D82A}">
                    <a16:rowId xmlns:a16="http://schemas.microsoft.com/office/drawing/2014/main" val="10002"/>
                  </a:ext>
                </a:extLst>
              </a:tr>
              <a:tr h="414867">
                <a:tc>
                  <a:txBody>
                    <a:bodyPr/>
                    <a:lstStyle/>
                    <a:p>
                      <a:r>
                        <a:rPr lang="en-US" sz="1800" dirty="0"/>
                        <a:t>3</a:t>
                      </a:r>
                    </a:p>
                  </a:txBody>
                  <a:tcPr/>
                </a:tc>
                <a:tc>
                  <a:txBody>
                    <a:bodyPr/>
                    <a:lstStyle/>
                    <a:p>
                      <a:r>
                        <a:rPr lang="en-US" sz="1800" dirty="0"/>
                        <a:t>a, c, e</a:t>
                      </a:r>
                    </a:p>
                  </a:txBody>
                  <a:tcPr/>
                </a:tc>
                <a:tc>
                  <a:txBody>
                    <a:bodyPr/>
                    <a:lstStyle/>
                    <a:p>
                      <a:r>
                        <a:rPr lang="en-US" sz="1800" dirty="0"/>
                        <a:t>8</a:t>
                      </a:r>
                    </a:p>
                  </a:txBody>
                  <a:tcPr/>
                </a:tc>
                <a:tc>
                  <a:txBody>
                    <a:bodyPr/>
                    <a:lstStyle/>
                    <a:p>
                      <a:r>
                        <a:rPr lang="en-US" sz="1800" dirty="0"/>
                        <a:t>b, e</a:t>
                      </a:r>
                    </a:p>
                  </a:txBody>
                  <a:tcPr/>
                </a:tc>
                <a:extLst>
                  <a:ext uri="{0D108BD9-81ED-4DB2-BD59-A6C34878D82A}">
                    <a16:rowId xmlns:a16="http://schemas.microsoft.com/office/drawing/2014/main" val="10003"/>
                  </a:ext>
                </a:extLst>
              </a:tr>
              <a:tr h="414867">
                <a:tc>
                  <a:txBody>
                    <a:bodyPr/>
                    <a:lstStyle/>
                    <a:p>
                      <a:r>
                        <a:rPr lang="en-US" sz="1800" dirty="0"/>
                        <a:t>4</a:t>
                      </a:r>
                    </a:p>
                  </a:txBody>
                  <a:tcPr/>
                </a:tc>
                <a:tc>
                  <a:txBody>
                    <a:bodyPr/>
                    <a:lstStyle/>
                    <a:p>
                      <a:r>
                        <a:rPr lang="en-US" sz="1800" dirty="0"/>
                        <a:t>a, c, d</a:t>
                      </a:r>
                    </a:p>
                  </a:txBody>
                  <a:tcPr/>
                </a:tc>
                <a:tc>
                  <a:txBody>
                    <a:bodyPr/>
                    <a:lstStyle/>
                    <a:p>
                      <a:r>
                        <a:rPr lang="en-US" sz="1800" dirty="0"/>
                        <a:t>9</a:t>
                      </a:r>
                    </a:p>
                  </a:txBody>
                  <a:tcPr/>
                </a:tc>
                <a:tc>
                  <a:txBody>
                    <a:bodyPr/>
                    <a:lstStyle/>
                    <a:p>
                      <a:r>
                        <a:rPr lang="en-US" sz="1800" dirty="0"/>
                        <a:t>b, e</a:t>
                      </a:r>
                    </a:p>
                  </a:txBody>
                  <a:tcPr/>
                </a:tc>
                <a:extLst>
                  <a:ext uri="{0D108BD9-81ED-4DB2-BD59-A6C34878D82A}">
                    <a16:rowId xmlns:a16="http://schemas.microsoft.com/office/drawing/2014/main" val="10004"/>
                  </a:ext>
                </a:extLst>
              </a:tr>
              <a:tr h="414867">
                <a:tc>
                  <a:txBody>
                    <a:bodyPr/>
                    <a:lstStyle/>
                    <a:p>
                      <a:r>
                        <a:rPr lang="en-US" sz="1800" dirty="0"/>
                        <a:t>5</a:t>
                      </a:r>
                    </a:p>
                  </a:txBody>
                  <a:tcPr/>
                </a:tc>
                <a:tc>
                  <a:txBody>
                    <a:bodyPr/>
                    <a:lstStyle/>
                    <a:p>
                      <a:r>
                        <a:rPr lang="en-US" sz="1800" dirty="0"/>
                        <a:t>b, d, f</a:t>
                      </a:r>
                    </a:p>
                  </a:txBody>
                  <a:tcPr/>
                </a:tc>
                <a:tc>
                  <a:txBody>
                    <a:bodyPr/>
                    <a:lstStyle/>
                    <a:p>
                      <a:r>
                        <a:rPr lang="en-US" sz="1800" dirty="0"/>
                        <a:t>10</a:t>
                      </a:r>
                    </a:p>
                  </a:txBody>
                  <a:tcPr/>
                </a:tc>
                <a:tc>
                  <a:txBody>
                    <a:bodyPr/>
                    <a:lstStyle/>
                    <a:p>
                      <a:r>
                        <a:rPr lang="en-US" sz="1800" dirty="0"/>
                        <a:t>a, b</a:t>
                      </a: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3962400" y="3505200"/>
            <a:ext cx="4953000" cy="2308324"/>
          </a:xfrm>
          <a:prstGeom prst="rect">
            <a:avLst/>
          </a:prstGeom>
        </p:spPr>
        <p:txBody>
          <a:bodyPr wrap="square">
            <a:spAutoFit/>
          </a:bodyPr>
          <a:lstStyle/>
          <a:p>
            <a:r>
              <a:rPr lang="en-US" sz="2400" dirty="0">
                <a:latin typeface="Times New Roman" pitchFamily="18" charset="0"/>
                <a:cs typeface="Times New Roman" pitchFamily="18" charset="0"/>
              </a:rPr>
              <a:t>Example:  The set of </a:t>
            </a:r>
            <a:r>
              <a:rPr lang="en-US" sz="2400" dirty="0" err="1">
                <a:latin typeface="Times New Roman" pitchFamily="18" charset="0"/>
                <a:cs typeface="Times New Roman" pitchFamily="18" charset="0"/>
              </a:rPr>
              <a:t>tids</a:t>
            </a:r>
            <a:r>
              <a:rPr lang="en-US" sz="2400" dirty="0">
                <a:latin typeface="Times New Roman" pitchFamily="18" charset="0"/>
                <a:cs typeface="Times New Roman" pitchFamily="18" charset="0"/>
              </a:rPr>
              <a:t> containing the web page `a' i.e., T</a:t>
            </a:r>
            <a:r>
              <a:rPr lang="en-US" sz="2400" baseline="30000" dirty="0">
                <a:latin typeface="Times New Roman" pitchFamily="18" charset="0"/>
                <a:cs typeface="Times New Roman" pitchFamily="18" charset="0"/>
              </a:rPr>
              <a:t>a</a:t>
            </a:r>
            <a:r>
              <a:rPr lang="en-US" sz="2400" dirty="0">
                <a:latin typeface="Times New Roman" pitchFamily="18" charset="0"/>
                <a:cs typeface="Times New Roman" pitchFamily="18" charset="0"/>
              </a:rPr>
              <a:t> ={1,2,3,4,10}. Similarly, T</a:t>
            </a:r>
            <a:r>
              <a:rPr lang="en-US" sz="2400" baseline="30000" dirty="0">
                <a:latin typeface="Times New Roman" pitchFamily="18" charset="0"/>
                <a:cs typeface="Times New Roman" pitchFamily="18" charset="0"/>
              </a:rPr>
              <a:t>b</a:t>
            </a:r>
            <a:r>
              <a:rPr lang="en-US" sz="2400" dirty="0">
                <a:latin typeface="Times New Roman" pitchFamily="18" charset="0"/>
                <a:cs typeface="Times New Roman" pitchFamily="18" charset="0"/>
              </a:rPr>
              <a:t>={1,5,6,7,8,9,10}.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coverage set of {</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i.e.,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={1,2,3,4,5,6,7,8,9,10} . </a:t>
            </a:r>
          </a:p>
        </p:txBody>
      </p:sp>
      <p:sp>
        <p:nvSpPr>
          <p:cNvPr id="7" name="TextBox 6"/>
          <p:cNvSpPr txBox="1"/>
          <p:nvPr/>
        </p:nvSpPr>
        <p:spPr>
          <a:xfrm>
            <a:off x="0" y="6172200"/>
            <a:ext cx="8839200" cy="461665"/>
          </a:xfrm>
          <a:prstGeom prst="rect">
            <a:avLst/>
          </a:prstGeom>
          <a:noFill/>
        </p:spPr>
        <p:txBody>
          <a:bodyPr wrap="square" rtlCol="0">
            <a:spAutoFit/>
          </a:bodyPr>
          <a:lstStyle/>
          <a:p>
            <a:r>
              <a:rPr lang="en-US" sz="2400" dirty="0">
                <a:latin typeface="Times New Roman" pitchFamily="18" charset="0"/>
                <a:cs typeface="Times New Roman" pitchFamily="18" charset="0"/>
              </a:rPr>
              <a:t>Note: In case of frequent patterns,  the support of  {</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={1,10}=2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199"/>
          </a:xfrm>
        </p:spPr>
        <p:txBody>
          <a:bodyPr>
            <a:noAutofit/>
          </a:bodyPr>
          <a:lstStyle/>
          <a:p>
            <a:r>
              <a:rPr lang="en-US" sz="2000" dirty="0">
                <a:latin typeface="Times New Roman" pitchFamily="18" charset="0"/>
                <a:cs typeface="Times New Roman" pitchFamily="18" charset="0"/>
              </a:rPr>
              <a:t>A pattern will be interesting if its coverage set contains more than a threshold number of transactions. This aspect is captured through the notion of coverage support.</a:t>
            </a:r>
          </a:p>
          <a:p>
            <a:r>
              <a:rPr lang="en-US" sz="2000" b="1" i="1" dirty="0">
                <a:latin typeface="Times New Roman" pitchFamily="18" charset="0"/>
                <a:cs typeface="Times New Roman" pitchFamily="18" charset="0"/>
              </a:rPr>
              <a:t>Coverage-support of a pattern X </a:t>
            </a:r>
            <a:r>
              <a:rPr lang="en-US" sz="2000" i="1" dirty="0">
                <a:latin typeface="Times New Roman" pitchFamily="18" charset="0"/>
                <a:cs typeface="Times New Roman" pitchFamily="18" charset="0"/>
              </a:rPr>
              <a:t>: The ratio </a:t>
            </a:r>
            <a:r>
              <a:rPr lang="en-US" sz="2000" dirty="0">
                <a:latin typeface="Times New Roman" pitchFamily="18" charset="0"/>
                <a:cs typeface="Times New Roman" pitchFamily="18" charset="0"/>
              </a:rPr>
              <a:t>of size of coverage set of </a:t>
            </a:r>
            <a:r>
              <a:rPr lang="en-US" sz="2000" i="1" dirty="0">
                <a:latin typeface="Times New Roman" pitchFamily="18" charset="0"/>
                <a:cs typeface="Times New Roman" pitchFamily="18" charset="0"/>
              </a:rPr>
              <a:t>X </a:t>
            </a:r>
            <a:r>
              <a:rPr lang="en-US" sz="2000" dirty="0">
                <a:latin typeface="Times New Roman" pitchFamily="18" charset="0"/>
                <a:cs typeface="Times New Roman" pitchFamily="18" charset="0"/>
              </a:rPr>
              <a:t>to the transactional database size</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called the coverage-support of pattern </a:t>
            </a:r>
            <a:r>
              <a:rPr lang="en-US" sz="2000" i="1" dirty="0">
                <a:latin typeface="Times New Roman" pitchFamily="18" charset="0"/>
                <a:cs typeface="Times New Roman" pitchFamily="18" charset="0"/>
              </a:rPr>
              <a:t>X and denoted as CS(X). </a:t>
            </a:r>
          </a:p>
          <a:p>
            <a:pPr lvl="1"/>
            <a:r>
              <a:rPr lang="en-US" sz="2000" i="1" dirty="0">
                <a:latin typeface="Times New Roman" pitchFamily="18" charset="0"/>
                <a:cs typeface="Times New Roman" pitchFamily="18" charset="0"/>
              </a:rPr>
              <a:t>CS(X) = |</a:t>
            </a:r>
            <a:r>
              <a:rPr lang="en-US" sz="2000" i="1" dirty="0" err="1">
                <a:latin typeface="Times New Roman" pitchFamily="18" charset="0"/>
                <a:cs typeface="Times New Roman" pitchFamily="18" charset="0"/>
              </a:rPr>
              <a:t>CSet</a:t>
            </a:r>
            <a:r>
              <a:rPr lang="en-US" sz="2000" i="1" dirty="0">
                <a:latin typeface="Times New Roman" pitchFamily="18" charset="0"/>
                <a:cs typeface="Times New Roman" pitchFamily="18" charset="0"/>
              </a:rPr>
              <a:t>(X)|/ |D|.</a:t>
            </a:r>
          </a:p>
          <a:p>
            <a:r>
              <a:rPr lang="en-US" sz="2000" dirty="0">
                <a:latin typeface="Times New Roman" pitchFamily="18" charset="0"/>
                <a:cs typeface="Times New Roman" pitchFamily="18" charset="0"/>
              </a:rPr>
              <a:t>For a pattern </a:t>
            </a:r>
            <a:r>
              <a:rPr lang="en-US" sz="2000" i="1" dirty="0">
                <a:latin typeface="Times New Roman" pitchFamily="18" charset="0"/>
                <a:cs typeface="Times New Roman" pitchFamily="18" charset="0"/>
              </a:rPr>
              <a:t>X, CS(X) ∈ [0, 1]. </a:t>
            </a:r>
          </a:p>
          <a:p>
            <a:pPr lvl="1"/>
            <a:r>
              <a:rPr lang="en-US" sz="2400" dirty="0">
                <a:latin typeface="Times New Roman" pitchFamily="18" charset="0"/>
                <a:cs typeface="Times New Roman" pitchFamily="18" charset="0"/>
              </a:rPr>
              <a:t>If CS(X) = 0, no single web page of X has appeared in the entire transactional database. </a:t>
            </a:r>
          </a:p>
          <a:p>
            <a:pPr lvl="1"/>
            <a:r>
              <a:rPr lang="en-US" sz="2400" dirty="0">
                <a:latin typeface="Times New Roman" pitchFamily="18" charset="0"/>
                <a:cs typeface="Times New Roman" pitchFamily="18" charset="0"/>
              </a:rPr>
              <a:t>If CS(X) = 1, every transaction in T contains at least one web page </a:t>
            </a:r>
            <a:r>
              <a:rPr lang="en-US" sz="2400" dirty="0" err="1">
                <a:latin typeface="Times New Roman" pitchFamily="18" charset="0"/>
                <a:cs typeface="Times New Roman" pitchFamily="18" charset="0"/>
              </a:rPr>
              <a:t>wj</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X.</a:t>
            </a:r>
          </a:p>
          <a:p>
            <a:r>
              <a:rPr lang="en-US" sz="2000" dirty="0">
                <a:latin typeface="Times New Roman" pitchFamily="18" charset="0"/>
                <a:cs typeface="Times New Roman" pitchFamily="18" charset="0"/>
              </a:rPr>
              <a:t>Example: Coverage support of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i.e., CS({</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})|/|D| = 10/10=1.</a:t>
            </a:r>
          </a:p>
        </p:txBody>
      </p:sp>
      <p:sp>
        <p:nvSpPr>
          <p:cNvPr id="4" name="Rectangle 2"/>
          <p:cNvSpPr>
            <a:spLocks noGrp="1" noChangeArrowheads="1"/>
          </p:cNvSpPr>
          <p:nvPr>
            <p:ph type="title"/>
          </p:nvPr>
        </p:nvSpPr>
        <p:spPr>
          <a:xfrm>
            <a:off x="628650" y="365126"/>
            <a:ext cx="7886700" cy="610919"/>
          </a:xfrm>
        </p:spPr>
        <p:txBody>
          <a:bodyPr>
            <a:normAutofit fontScale="90000"/>
          </a:bodyPr>
          <a:lstStyle/>
          <a:p>
            <a:pPr eaLnBrk="1" hangingPunct="1"/>
            <a:r>
              <a:rPr lang="en-US" b="1" dirty="0"/>
              <a:t>Coverage Support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1F5ECE-1D59-B52A-4301-88BFE0C4BE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966" y="82195"/>
            <a:ext cx="8229600" cy="587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F5372CA-3AE2-71F7-CE89-50DB06578DD1}"/>
              </a:ext>
            </a:extLst>
          </p:cNvPr>
          <p:cNvSpPr txBox="1"/>
          <p:nvPr/>
        </p:nvSpPr>
        <p:spPr>
          <a:xfrm>
            <a:off x="3380200" y="6287784"/>
            <a:ext cx="2839303" cy="369332"/>
          </a:xfrm>
          <a:prstGeom prst="rect">
            <a:avLst/>
          </a:prstGeom>
          <a:noFill/>
        </p:spPr>
        <p:txBody>
          <a:bodyPr wrap="none" rtlCol="0">
            <a:spAutoFit/>
          </a:bodyPr>
          <a:lstStyle/>
          <a:p>
            <a:r>
              <a:rPr lang="en-IN" dirty="0"/>
              <a:t>Pattern Mining: A Road Map</a:t>
            </a:r>
          </a:p>
        </p:txBody>
      </p:sp>
    </p:spTree>
    <p:extLst>
      <p:ext uri="{BB962C8B-B14F-4D97-AF65-F5344CB8AC3E}">
        <p14:creationId xmlns:p14="http://schemas.microsoft.com/office/powerpoint/2010/main" val="204330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Autofit/>
          </a:bodyPr>
          <a:lstStyle/>
          <a:p>
            <a:r>
              <a:rPr lang="en-US" sz="2400" dirty="0">
                <a:latin typeface="Times New Roman" pitchFamily="18" charset="0"/>
                <a:cs typeface="Times New Roman" pitchFamily="18" charset="0"/>
              </a:rPr>
              <a:t>Adding other web pages in particular web pages co-occurring with any of the web pages belonging to  pattern X  may not increase the coverage support, significantly.</a:t>
            </a:r>
          </a:p>
          <a:p>
            <a:pPr lvl="1"/>
            <a:r>
              <a:rPr lang="en-US" sz="1800" dirty="0">
                <a:latin typeface="Times New Roman" pitchFamily="18" charset="0"/>
                <a:cs typeface="Times New Roman" pitchFamily="18" charset="0"/>
              </a:rPr>
              <a:t>Due to co-occurrence, there is an overlap of coverage set of X and coverage set of new single web page.</a:t>
            </a:r>
          </a:p>
          <a:p>
            <a:pPr lvl="1"/>
            <a:r>
              <a:rPr lang="en-US" sz="1800" dirty="0">
                <a:latin typeface="Times New Roman" pitchFamily="18" charset="0"/>
                <a:cs typeface="Times New Roman" pitchFamily="18" charset="0"/>
              </a:rPr>
              <a:t>The same users visit the new web page.</a:t>
            </a:r>
          </a:p>
          <a:p>
            <a:pPr lvl="1"/>
            <a:r>
              <a:rPr lang="en-US" sz="1800" dirty="0">
                <a:latin typeface="Times New Roman" pitchFamily="18" charset="0"/>
                <a:cs typeface="Times New Roman" pitchFamily="18" charset="0"/>
              </a:rPr>
              <a:t>Such a pattern can be uninteresting to the advertiser because, the advertisement will be displayed to the same user multiple times.</a:t>
            </a:r>
          </a:p>
          <a:p>
            <a:r>
              <a:rPr lang="en-US" sz="2000" dirty="0">
                <a:latin typeface="Times New Roman" pitchFamily="18" charset="0"/>
                <a:cs typeface="Times New Roman" pitchFamily="18" charset="0"/>
              </a:rPr>
              <a:t>Example:  T</a:t>
            </a:r>
            <a:r>
              <a:rPr lang="en-US" sz="2000" baseline="30000" dirty="0">
                <a:latin typeface="Times New Roman" pitchFamily="18" charset="0"/>
                <a:cs typeface="Times New Roman" pitchFamily="18" charset="0"/>
              </a:rPr>
              <a:t>a</a:t>
            </a:r>
            <a:r>
              <a:rPr lang="en-US" sz="2000" dirty="0">
                <a:latin typeface="Times New Roman" pitchFamily="18" charset="0"/>
                <a:cs typeface="Times New Roman" pitchFamily="18" charset="0"/>
              </a:rPr>
              <a:t>={1,2,3,4,10}. T</a:t>
            </a:r>
            <a:r>
              <a:rPr lang="en-US" sz="2000" baseline="30000" dirty="0">
                <a:latin typeface="Times New Roman" pitchFamily="18" charset="0"/>
                <a:cs typeface="Times New Roman" pitchFamily="18" charset="0"/>
              </a:rPr>
              <a:t>b</a:t>
            </a:r>
            <a:r>
              <a:rPr lang="en-US" sz="2000" dirty="0">
                <a:latin typeface="Times New Roman" pitchFamily="18" charset="0"/>
                <a:cs typeface="Times New Roman" pitchFamily="18" charset="0"/>
              </a:rPr>
              <a:t>={1,5,6,7,8,9,10}, and </a:t>
            </a:r>
            <a:r>
              <a:rPr lang="en-US" sz="2000" dirty="0" err="1">
                <a:latin typeface="Times New Roman" pitchFamily="18" charset="0"/>
                <a:cs typeface="Times New Roman" pitchFamily="18" charset="0"/>
              </a:rPr>
              <a:t>T</a:t>
            </a:r>
            <a:r>
              <a:rPr lang="en-US" sz="2000" baseline="30000" dirty="0" err="1">
                <a:latin typeface="Times New Roman" pitchFamily="18" charset="0"/>
                <a:cs typeface="Times New Roman" pitchFamily="18" charset="0"/>
              </a:rPr>
              <a:t>c</a:t>
            </a:r>
            <a:r>
              <a:rPr lang="en-US" sz="2000" dirty="0">
                <a:latin typeface="Times New Roman" pitchFamily="18" charset="0"/>
                <a:cs typeface="Times New Roman" pitchFamily="18" charset="0"/>
              </a:rPr>
              <a:t>={1,2,3,4}. CS(a)=0.5, CS(b)=0.7, CS(c)=0.4.</a:t>
            </a:r>
          </a:p>
          <a:p>
            <a:pPr lvl="1"/>
            <a:r>
              <a:rPr lang="en-US" sz="2000" dirty="0">
                <a:latin typeface="Times New Roman" pitchFamily="18" charset="0"/>
                <a:cs typeface="Times New Roman" pitchFamily="18" charset="0"/>
              </a:rPr>
              <a:t>We can note that CS(</a:t>
            </a:r>
            <a:r>
              <a:rPr lang="en-US" sz="2000" dirty="0" err="1">
                <a:latin typeface="Times New Roman" pitchFamily="18" charset="0"/>
                <a:cs typeface="Times New Roman" pitchFamily="18" charset="0"/>
              </a:rPr>
              <a:t>a,c</a:t>
            </a:r>
            <a:r>
              <a:rPr lang="en-US" sz="2000" dirty="0">
                <a:latin typeface="Times New Roman" pitchFamily="18" charset="0"/>
                <a:cs typeface="Times New Roman" pitchFamily="18" charset="0"/>
              </a:rPr>
              <a:t>)=5/10=0.5. However, this pattern is uninteresting as the pattern `c' has not increased coverage-support of the pattern `a'.</a:t>
            </a:r>
          </a:p>
          <a:p>
            <a:pPr lvl="1"/>
            <a:r>
              <a:rPr lang="en-US" sz="2000" dirty="0">
                <a:latin typeface="Times New Roman" pitchFamily="18" charset="0"/>
                <a:cs typeface="Times New Roman" pitchFamily="18" charset="0"/>
              </a:rPr>
              <a:t>We can note that CS(</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)=1.As compared to {</a:t>
            </a:r>
            <a:r>
              <a:rPr lang="en-US" sz="2000" dirty="0" err="1">
                <a:latin typeface="Times New Roman" pitchFamily="18" charset="0"/>
                <a:cs typeface="Times New Roman" pitchFamily="18" charset="0"/>
              </a:rPr>
              <a:t>a,c</a:t>
            </a:r>
            <a:r>
              <a:rPr lang="en-US" sz="2000" dirty="0">
                <a:latin typeface="Times New Roman" pitchFamily="18" charset="0"/>
                <a:cs typeface="Times New Roman" pitchFamily="18" charset="0"/>
              </a:rPr>
              <a:t>}, the pattern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is interesting because,  the web page  `b’ has increased the coverage support of a pattern. </a:t>
            </a:r>
          </a:p>
        </p:txBody>
      </p:sp>
      <p:sp>
        <p:nvSpPr>
          <p:cNvPr id="4"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a:t>Overlap ratio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92162"/>
          </a:xfrm>
        </p:spPr>
        <p:txBody>
          <a:bodyPr>
            <a:normAutofit/>
          </a:bodyPr>
          <a:lstStyle/>
          <a:p>
            <a:pPr eaLnBrk="1" hangingPunct="1"/>
            <a:r>
              <a:rPr lang="en-US" sz="4000" b="1" dirty="0"/>
              <a:t>Overlap Ratio</a:t>
            </a:r>
          </a:p>
        </p:txBody>
      </p:sp>
      <p:sp>
        <p:nvSpPr>
          <p:cNvPr id="46083" name="Content Placeholder 2"/>
          <p:cNvSpPr>
            <a:spLocks noGrp="1"/>
          </p:cNvSpPr>
          <p:nvPr>
            <p:ph idx="1"/>
          </p:nvPr>
        </p:nvSpPr>
        <p:spPr>
          <a:xfrm>
            <a:off x="457200" y="1066800"/>
            <a:ext cx="8229600" cy="5257800"/>
          </a:xfrm>
        </p:spPr>
        <p:txBody>
          <a:bodyPr>
            <a:normAutofit/>
          </a:bodyPr>
          <a:lstStyle/>
          <a:p>
            <a:r>
              <a:rPr lang="en-US" sz="2400" dirty="0">
                <a:latin typeface="Times New Roman" pitchFamily="18" charset="0"/>
                <a:cs typeface="Times New Roman" pitchFamily="18" charset="0"/>
              </a:rPr>
              <a:t>The set of pages will have more coverage support if there is minimum intersection of  coverage set of individual pages in the set. We capture this aspect with overlap ratio.</a:t>
            </a:r>
          </a:p>
          <a:p>
            <a:r>
              <a:rPr lang="en-US" sz="2400" b="1" i="1" dirty="0">
                <a:latin typeface="Times New Roman" pitchFamily="18" charset="0"/>
                <a:cs typeface="Times New Roman" pitchFamily="18" charset="0"/>
              </a:rPr>
              <a:t>Overlap ratio of a pattern OR(X) </a:t>
            </a:r>
            <a:r>
              <a:rPr lang="en-US" sz="2400" dirty="0">
                <a:latin typeface="Times New Roman" pitchFamily="18" charset="0"/>
                <a:cs typeface="Times New Roman" pitchFamily="18" charset="0"/>
              </a:rPr>
              <a:t>: Overlap ratio of a pattern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1 ≤ p ≤ q ≤ r ≤ n and </a:t>
            </a:r>
            <a:r>
              <a:rPr lang="en-US" sz="2400" i="1" dirty="0">
                <a:latin typeface="Times New Roman" pitchFamily="18" charset="0"/>
                <a:cs typeface="Times New Roman" pitchFamily="18" charset="0"/>
              </a:rPr>
              <a:t>T</a:t>
            </a:r>
            <a:r>
              <a:rPr lang="en-US" sz="2400" i="1" baseline="42000" dirty="0">
                <a:latin typeface="Times New Roman" pitchFamily="18" charset="0"/>
                <a:cs typeface="Times New Roman" pitchFamily="18" charset="0"/>
              </a:rPr>
              <a:t>w</a:t>
            </a:r>
            <a:r>
              <a:rPr lang="en-US" sz="1600" i="1" baseline="42000" dirty="0">
                <a:latin typeface="Times New Roman" pitchFamily="18" charset="0"/>
                <a:cs typeface="Times New Roman" pitchFamily="18" charset="0"/>
              </a:rPr>
              <a:t>p</a:t>
            </a:r>
            <a:r>
              <a:rPr lang="en-US" sz="2400" i="1" dirty="0">
                <a:latin typeface="Times New Roman" pitchFamily="18" charset="0"/>
                <a:cs typeface="Times New Roman" pitchFamily="18" charset="0"/>
              </a:rPr>
              <a:t>&gt;=· · ·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q</a:t>
            </a:r>
            <a:r>
              <a:rPr lang="en-US" sz="2400" i="1" dirty="0">
                <a:latin typeface="Times New Roman" pitchFamily="18" charset="0"/>
                <a:cs typeface="Times New Roman" pitchFamily="18" charset="0"/>
              </a:rPr>
              <a:t> &gt;=</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r</a:t>
            </a:r>
            <a:r>
              <a:rPr lang="en-US" sz="1400" i="1" baseline="42000" dirty="0">
                <a:latin typeface="Times New Roman" pitchFamily="18" charset="0"/>
                <a:cs typeface="Times New Roman" pitchFamily="18" charset="0"/>
              </a:rPr>
              <a:t> </a:t>
            </a:r>
            <a:r>
              <a:rPr lang="en-US" sz="2400" dirty="0">
                <a:latin typeface="Times New Roman" pitchFamily="18" charset="0"/>
                <a:cs typeface="Times New Roman" pitchFamily="18" charset="0"/>
              </a:rPr>
              <a:t>, is ratio of the number of transactions</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common in X−{</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to the number of transactions in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1600" dirty="0">
                <a:latin typeface="Times New Roman" pitchFamily="18" charset="0"/>
                <a:cs typeface="Times New Roman" pitchFamily="18" charset="0"/>
              </a:rPr>
              <a:t>.</a:t>
            </a:r>
          </a:p>
          <a:p>
            <a:r>
              <a:rPr lang="en-US" sz="2800" dirty="0"/>
              <a:t>OR(X) =  |</a:t>
            </a:r>
            <a:r>
              <a:rPr lang="en-US" sz="2800" dirty="0" err="1"/>
              <a:t>CSet</a:t>
            </a:r>
            <a:r>
              <a:rPr lang="en-US" sz="2800" dirty="0"/>
              <a:t>(X−{</a:t>
            </a:r>
            <a:r>
              <a:rPr lang="en-US" sz="2800" dirty="0" err="1"/>
              <a:t>w</a:t>
            </a:r>
            <a:r>
              <a:rPr lang="en-US" sz="2000" dirty="0" err="1"/>
              <a:t>r</a:t>
            </a:r>
            <a:r>
              <a:rPr lang="en-US" sz="2800" dirty="0"/>
              <a:t>})∩ </a:t>
            </a:r>
            <a:r>
              <a:rPr lang="en-US" sz="2800" dirty="0" err="1"/>
              <a:t>CSet</a:t>
            </a:r>
            <a:r>
              <a:rPr lang="en-US" sz="2800" dirty="0"/>
              <a:t>({</a:t>
            </a:r>
            <a:r>
              <a:rPr lang="en-US" sz="2800" dirty="0" err="1"/>
              <a:t>w</a:t>
            </a:r>
            <a:r>
              <a:rPr lang="en-US" sz="1800" dirty="0" err="1"/>
              <a:t>r</a:t>
            </a:r>
            <a:r>
              <a:rPr lang="en-US" sz="2800" dirty="0"/>
              <a:t>}) |  </a:t>
            </a:r>
          </a:p>
          <a:p>
            <a:pPr lvl="7">
              <a:buNone/>
            </a:pPr>
            <a:r>
              <a:rPr lang="en-US" sz="2400" dirty="0" err="1"/>
              <a:t>CSet</a:t>
            </a:r>
            <a:r>
              <a:rPr lang="en-US" sz="2400" dirty="0"/>
              <a:t>({</a:t>
            </a:r>
            <a:r>
              <a:rPr lang="en-US" sz="2400" dirty="0" err="1"/>
              <a:t>wr</a:t>
            </a:r>
            <a:r>
              <a:rPr lang="en-US" sz="2400" dirty="0"/>
              <a:t>})</a:t>
            </a:r>
          </a:p>
          <a:p>
            <a:endParaRPr lang="en-US" sz="16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a:p>
            <a:pPr lvl="2"/>
            <a:endParaRPr lang="en-US" sz="300" b="1" dirty="0">
              <a:latin typeface="Times New Roman" pitchFamily="18" charset="0"/>
              <a:cs typeface="Times New Roman" pitchFamily="18" charset="0"/>
            </a:endParaRPr>
          </a:p>
        </p:txBody>
      </p:sp>
      <p:cxnSp>
        <p:nvCxnSpPr>
          <p:cNvPr id="7" name="Straight Connector 6"/>
          <p:cNvCxnSpPr/>
          <p:nvPr/>
        </p:nvCxnSpPr>
        <p:spPr>
          <a:xfrm>
            <a:off x="1991474" y="4045450"/>
            <a:ext cx="43434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28650" y="365126"/>
            <a:ext cx="7886700" cy="590371"/>
          </a:xfrm>
        </p:spPr>
        <p:txBody>
          <a:bodyPr>
            <a:normAutofit fontScale="90000"/>
          </a:bodyPr>
          <a:lstStyle/>
          <a:p>
            <a:pPr eaLnBrk="1" hangingPunct="1"/>
            <a:r>
              <a:rPr lang="en-US" b="1" dirty="0"/>
              <a:t>…Overlap Ratio</a:t>
            </a:r>
          </a:p>
        </p:txBody>
      </p:sp>
      <p:sp>
        <p:nvSpPr>
          <p:cNvPr id="47107" name="Content Placeholder 2"/>
          <p:cNvSpPr>
            <a:spLocks noGrp="1"/>
          </p:cNvSpPr>
          <p:nvPr>
            <p:ph idx="1"/>
          </p:nvPr>
        </p:nvSpPr>
        <p:spPr>
          <a:xfrm>
            <a:off x="457200" y="1219200"/>
            <a:ext cx="8229600" cy="5333999"/>
          </a:xfrm>
        </p:spPr>
        <p:txBody>
          <a:bodyPr>
            <a:normAutofit/>
          </a:bodyPr>
          <a:lstStyle/>
          <a:p>
            <a:pPr eaLnBrk="1" hangingPunct="1"/>
            <a:r>
              <a:rPr lang="en-US" sz="2400" dirty="0">
                <a:latin typeface="Times New Roman" pitchFamily="18" charset="0"/>
                <a:cs typeface="Times New Roman" pitchFamily="18" charset="0"/>
              </a:rPr>
              <a:t>For a pattern X, OR(X) ∈ [0, 1]. If OR(X) = 0, there exists no common transactions between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400" dirty="0" err="1">
                <a:latin typeface="Times New Roman" pitchFamily="18" charset="0"/>
                <a:cs typeface="Times New Roman" pitchFamily="18" charset="0"/>
              </a:rPr>
              <a:t>r</a:t>
            </a:r>
            <a:r>
              <a:rPr lang="en-US" sz="2400" dirty="0">
                <a:latin typeface="Times New Roman" pitchFamily="18" charset="0"/>
                <a:cs typeface="Times New Roman" pitchFamily="18" charset="0"/>
              </a:rPr>
              <a:t>}. </a:t>
            </a:r>
          </a:p>
          <a:p>
            <a:pPr eaLnBrk="1" hangingPunct="1"/>
            <a:r>
              <a:rPr lang="en-US" sz="2400" dirty="0">
                <a:latin typeface="Times New Roman" pitchFamily="18" charset="0"/>
                <a:cs typeface="Times New Roman" pitchFamily="18" charset="0"/>
              </a:rPr>
              <a:t>If OR(X) = 1, then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has occurred in the transactions where at least one web page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j</a:t>
            </a:r>
            <a:r>
              <a:rPr lang="en-US" sz="1600" dirty="0">
                <a:latin typeface="Times New Roman" pitchFamily="18" charset="0"/>
                <a:cs typeface="Times New Roman" pitchFamily="18" charset="0"/>
              </a:rPr>
              <a:t> </a:t>
            </a:r>
            <a:r>
              <a:rPr lang="en-US" sz="2400" dirty="0">
                <a:latin typeface="Times New Roman" pitchFamily="18" charset="0"/>
                <a:cs typeface="Times New Roman" pitchFamily="18" charset="0"/>
              </a:rPr>
              <a:t>∈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has occurred.</a:t>
            </a:r>
          </a:p>
          <a:p>
            <a:r>
              <a:rPr lang="en-US" sz="2400" dirty="0">
                <a:latin typeface="Times New Roman" pitchFamily="18" charset="0"/>
                <a:cs typeface="Times New Roman" pitchFamily="18" charset="0"/>
              </a:rPr>
              <a:t>Continuing with the example,</a:t>
            </a:r>
          </a:p>
          <a:p>
            <a:pPr lvl="1"/>
            <a:r>
              <a:rPr lang="en-US" sz="2000" dirty="0">
                <a:latin typeface="Times New Roman" pitchFamily="18" charset="0"/>
                <a:cs typeface="Times New Roman" pitchFamily="18" charset="0"/>
              </a:rPr>
              <a:t> The OR({</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(b) </a:t>
            </a:r>
            <a:r>
              <a:rPr lang="en-US" sz="2000" dirty="0"/>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 = 2/5 = 0.4.</a:t>
            </a:r>
          </a:p>
          <a:p>
            <a:r>
              <a:rPr lang="en-US" sz="2400" dirty="0">
                <a:latin typeface="Times New Roman" pitchFamily="18" charset="0"/>
                <a:cs typeface="Times New Roman" pitchFamily="18" charset="0"/>
              </a:rPr>
              <a:t>Note that a coverage pattern is interesting if it has high coverage support and low overlap ratio. </a:t>
            </a:r>
          </a:p>
          <a:p>
            <a:pPr lvl="1"/>
            <a:r>
              <a:rPr lang="en-US" sz="2000" dirty="0">
                <a:latin typeface="Times New Roman" pitchFamily="18" charset="0"/>
                <a:cs typeface="Times New Roman" pitchFamily="18" charset="0"/>
              </a:rPr>
              <a:t>As a result an advertisement is exposed to more number of users by reducing repetitive display of the advertisement. The </a:t>
            </a:r>
            <a:r>
              <a:rPr lang="en-US" sz="2000" dirty="0" err="1">
                <a:latin typeface="Times New Roman" pitchFamily="18" charset="0"/>
                <a:cs typeface="Times New Roman" pitchFamily="18" charset="0"/>
              </a:rPr>
              <a:t>deﬁnition</a:t>
            </a:r>
            <a:r>
              <a:rPr lang="en-US" sz="2000" dirty="0">
                <a:latin typeface="Times New Roman" pitchFamily="18" charset="0"/>
                <a:cs typeface="Times New Roman" pitchFamily="18" charset="0"/>
              </a:rPr>
              <a:t> of coverage pattern is as follows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b="1" dirty="0"/>
              <a:t>Coverage Pattern</a:t>
            </a:r>
          </a:p>
        </p:txBody>
      </p:sp>
      <p:sp>
        <p:nvSpPr>
          <p:cNvPr id="49155" name="Content Placeholder 2"/>
          <p:cNvSpPr>
            <a:spLocks noGrp="1"/>
          </p:cNvSpPr>
          <p:nvPr>
            <p:ph idx="1"/>
          </p:nvPr>
        </p:nvSpPr>
        <p:spPr/>
        <p:txBody>
          <a:bodyPr>
            <a:normAutofit/>
          </a:bodyPr>
          <a:lstStyle/>
          <a:p>
            <a:pPr eaLnBrk="1" hangingPunct="1"/>
            <a:r>
              <a:rPr lang="en-US" sz="2400" b="1" i="1" dirty="0"/>
              <a:t>Coverage pattern X </a:t>
            </a:r>
            <a:r>
              <a:rPr lang="en-US" sz="2400" dirty="0"/>
              <a:t>:</a:t>
            </a:r>
            <a:r>
              <a:rPr lang="en-US" sz="2400" i="1" dirty="0"/>
              <a:t> </a:t>
            </a:r>
            <a:r>
              <a:rPr lang="en-US" sz="2400" dirty="0"/>
              <a:t>A pattern X ={</a:t>
            </a:r>
            <a:r>
              <a:rPr lang="en-US" sz="2400" dirty="0" err="1"/>
              <a:t>w</a:t>
            </a:r>
            <a:r>
              <a:rPr lang="en-US" sz="1800" dirty="0" err="1"/>
              <a:t>p</a:t>
            </a:r>
            <a:r>
              <a:rPr lang="en-US" sz="2400" dirty="0"/>
              <a:t>, …. , </a:t>
            </a:r>
            <a:r>
              <a:rPr lang="en-US" sz="2400" dirty="0" err="1"/>
              <a:t>w</a:t>
            </a:r>
            <a:r>
              <a:rPr lang="en-US" sz="1800" dirty="0" err="1"/>
              <a:t>q</a:t>
            </a:r>
            <a:r>
              <a:rPr lang="en-US" sz="2400" dirty="0"/>
              <a:t>, </a:t>
            </a:r>
            <a:r>
              <a:rPr lang="en-US" sz="2400" dirty="0" err="1"/>
              <a:t>w</a:t>
            </a:r>
            <a:r>
              <a:rPr lang="en-US" sz="1800" dirty="0" err="1"/>
              <a:t>r</a:t>
            </a:r>
            <a:r>
              <a:rPr lang="en-US" sz="2400" dirty="0"/>
              <a:t>}, where 1 ≤ p ≤ q ≤ r ≤ n, is said to be a coverage pattern if CS(x) ≥ </a:t>
            </a:r>
            <a:r>
              <a:rPr lang="en-US" sz="2400" dirty="0" err="1"/>
              <a:t>minCS</a:t>
            </a:r>
            <a:r>
              <a:rPr lang="en-US" sz="2400" dirty="0"/>
              <a:t> and OR(X) ≤ </a:t>
            </a:r>
            <a:r>
              <a:rPr lang="en-US" sz="2400" dirty="0" err="1"/>
              <a:t>maxOR</a:t>
            </a:r>
            <a:r>
              <a:rPr lang="en-US" sz="2400" dirty="0"/>
              <a:t> and RF(</a:t>
            </a:r>
            <a:r>
              <a:rPr lang="en-US" sz="2400" dirty="0" err="1"/>
              <a:t>w</a:t>
            </a:r>
            <a:r>
              <a:rPr lang="en-US" sz="1600" dirty="0" err="1"/>
              <a:t>i</a:t>
            </a:r>
            <a:r>
              <a:rPr lang="en-US" sz="2400" dirty="0"/>
              <a:t>) ≥ </a:t>
            </a:r>
            <a:r>
              <a:rPr lang="en-US" sz="2400" dirty="0" err="1"/>
              <a:t>minRF</a:t>
            </a:r>
            <a:r>
              <a:rPr lang="en-US" sz="2400" dirty="0"/>
              <a:t> ∀ </a:t>
            </a:r>
            <a:r>
              <a:rPr lang="en-US" sz="2400" dirty="0" err="1"/>
              <a:t>w</a:t>
            </a:r>
            <a:r>
              <a:rPr lang="en-US" sz="1400" dirty="0" err="1"/>
              <a:t>i</a:t>
            </a:r>
            <a:r>
              <a:rPr lang="en-US" sz="2400" dirty="0"/>
              <a:t> ∈ X.</a:t>
            </a:r>
          </a:p>
          <a:p>
            <a:pPr eaLnBrk="1" hangingPunct="1">
              <a:buFontTx/>
              <a:buNone/>
            </a:pPr>
            <a:r>
              <a:rPr lang="en-US" sz="2400" dirty="0"/>
              <a:t>   A coverage pattern </a:t>
            </a:r>
            <a:r>
              <a:rPr lang="en-US" sz="2400" i="1" dirty="0"/>
              <a:t>X </a:t>
            </a:r>
            <a:r>
              <a:rPr lang="en-US" sz="2400" dirty="0"/>
              <a:t>having CS(X) = a% and OR(X) = b% is expressed as </a:t>
            </a:r>
          </a:p>
          <a:p>
            <a:pPr eaLnBrk="1" hangingPunct="1">
              <a:buFontTx/>
              <a:buNone/>
            </a:pPr>
            <a:r>
              <a:rPr lang="en-US" sz="2400" dirty="0"/>
              <a:t>	   X [CS = a%, OR = b%]</a:t>
            </a:r>
          </a:p>
          <a:p>
            <a:r>
              <a:rPr lang="en-US" sz="2400" dirty="0"/>
              <a:t>If </a:t>
            </a:r>
            <a:r>
              <a:rPr lang="en-US" sz="2400" dirty="0" err="1"/>
              <a:t>minRF</a:t>
            </a:r>
            <a:r>
              <a:rPr lang="en-US" sz="2400" dirty="0"/>
              <a:t>=0.4, </a:t>
            </a:r>
            <a:r>
              <a:rPr lang="en-US" sz="2400" dirty="0" err="1"/>
              <a:t>minCS</a:t>
            </a:r>
            <a:r>
              <a:rPr lang="en-US" sz="2400" dirty="0"/>
              <a:t>=0.7 and </a:t>
            </a:r>
            <a:r>
              <a:rPr lang="en-US" sz="2400" dirty="0" err="1"/>
              <a:t>maxOR</a:t>
            </a:r>
            <a:r>
              <a:rPr lang="en-US" sz="2400" dirty="0"/>
              <a:t>=0.5, then the pattern {</a:t>
            </a:r>
            <a:r>
              <a:rPr lang="en-US" sz="2400" dirty="0" err="1"/>
              <a:t>a,b</a:t>
            </a:r>
            <a:r>
              <a:rPr lang="en-US" sz="2400" dirty="0"/>
              <a:t>} is a coverage pattern. It is because RF(a) &gt;= </a:t>
            </a:r>
            <a:r>
              <a:rPr lang="en-US" sz="2400" dirty="0" err="1"/>
              <a:t>minRF</a:t>
            </a:r>
            <a:r>
              <a:rPr lang="en-US" sz="2400" dirty="0"/>
              <a:t>, RF(b) &gt;= </a:t>
            </a:r>
            <a:r>
              <a:rPr lang="en-US" sz="2400" dirty="0" err="1"/>
              <a:t>minRF</a:t>
            </a:r>
            <a:r>
              <a:rPr lang="en-US" sz="2400" dirty="0"/>
              <a:t>, CS({</a:t>
            </a:r>
            <a:r>
              <a:rPr lang="en-US" sz="2400" dirty="0" err="1"/>
              <a:t>a,b</a:t>
            </a:r>
            <a:r>
              <a:rPr lang="en-US" sz="2400" dirty="0"/>
              <a:t>}) &gt;= </a:t>
            </a:r>
            <a:r>
              <a:rPr lang="en-US" sz="2400" dirty="0" err="1"/>
              <a:t>minCS</a:t>
            </a:r>
            <a:r>
              <a:rPr lang="en-US" sz="2400" dirty="0"/>
              <a:t> and OR({</a:t>
            </a:r>
            <a:r>
              <a:rPr lang="en-US" sz="2400" dirty="0" err="1"/>
              <a:t>a,b</a:t>
            </a:r>
            <a:r>
              <a:rPr lang="en-US" sz="2400" dirty="0"/>
              <a:t>}) &lt;= </a:t>
            </a:r>
            <a:r>
              <a:rPr lang="en-US" sz="2400" dirty="0" err="1"/>
              <a:t>maxOR</a:t>
            </a:r>
            <a:r>
              <a:rPr lang="en-US" sz="2400" dirty="0"/>
              <a:t>. This pattern is written as follows:  </a:t>
            </a:r>
          </a:p>
          <a:p>
            <a:pPr lvl="1"/>
            <a:r>
              <a:rPr lang="en-US" sz="2000" dirty="0"/>
              <a:t>{</a:t>
            </a:r>
            <a:r>
              <a:rPr lang="en-US" sz="2000" dirty="0" err="1"/>
              <a:t>a,b</a:t>
            </a:r>
            <a:r>
              <a:rPr lang="en-US" sz="2000" dirty="0"/>
              <a:t>} [CS=1 (=100%), OR= 0.4 (=40%)]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pPr eaLnBrk="1" hangingPunct="1"/>
            <a:r>
              <a:rPr lang="en-US" sz="4000" b="1" dirty="0">
                <a:latin typeface="Times New Roman" charset="0"/>
                <a:cs typeface="Times New Roman" charset="0"/>
              </a:rPr>
              <a:t>Problem Statement</a:t>
            </a:r>
          </a:p>
        </p:txBody>
      </p:sp>
      <p:sp>
        <p:nvSpPr>
          <p:cNvPr id="51203" name="Content Placeholder 2"/>
          <p:cNvSpPr>
            <a:spLocks noGrp="1"/>
          </p:cNvSpPr>
          <p:nvPr>
            <p:ph idx="1"/>
          </p:nvPr>
        </p:nvSpPr>
        <p:spPr>
          <a:xfrm>
            <a:off x="457200" y="1600201"/>
            <a:ext cx="8305800" cy="4525963"/>
          </a:xfrm>
        </p:spPr>
        <p:txBody>
          <a:bodyPr/>
          <a:lstStyle/>
          <a:p>
            <a:pPr eaLnBrk="1" hangingPunct="1"/>
            <a:r>
              <a:rPr lang="en-US" sz="2400">
                <a:latin typeface="Times New Roman" charset="0"/>
                <a:cs typeface="Times New Roman" charset="0"/>
              </a:rPr>
              <a:t>Given a transactional database </a:t>
            </a:r>
            <a:r>
              <a:rPr lang="en-US" sz="2400" i="1">
                <a:latin typeface="Times New Roman" charset="0"/>
                <a:cs typeface="Times New Roman" charset="0"/>
              </a:rPr>
              <a:t>D, </a:t>
            </a:r>
            <a:r>
              <a:rPr lang="en-US" sz="2400">
                <a:latin typeface="Times New Roman" charset="0"/>
                <a:cs typeface="Times New Roman" charset="0"/>
              </a:rPr>
              <a:t>set of web pages </a:t>
            </a:r>
            <a:r>
              <a:rPr lang="en-US" sz="2400" i="1">
                <a:latin typeface="Times New Roman" charset="0"/>
                <a:cs typeface="Times New Roman" charset="0"/>
              </a:rPr>
              <a:t>W </a:t>
            </a:r>
            <a:r>
              <a:rPr lang="en-US" sz="2400">
                <a:latin typeface="Times New Roman" charset="0"/>
                <a:cs typeface="Times New Roman" charset="0"/>
              </a:rPr>
              <a:t>and user-specified minimum relatively frequency</a:t>
            </a:r>
            <a:r>
              <a:rPr lang="en-US" sz="2400" i="1">
                <a:latin typeface="Times New Roman" charset="0"/>
                <a:cs typeface="Times New Roman" charset="0"/>
              </a:rPr>
              <a:t> </a:t>
            </a:r>
            <a:r>
              <a:rPr lang="en-US" sz="2400">
                <a:latin typeface="Times New Roman" charset="0"/>
                <a:cs typeface="Times New Roman" charset="0"/>
              </a:rPr>
              <a:t>(</a:t>
            </a:r>
            <a:r>
              <a:rPr lang="en-US" sz="2400" i="1">
                <a:latin typeface="Times New Roman" charset="0"/>
                <a:cs typeface="Times New Roman" charset="0"/>
              </a:rPr>
              <a:t>minRF), </a:t>
            </a:r>
            <a:r>
              <a:rPr lang="en-US" sz="2400">
                <a:latin typeface="Times New Roman" charset="0"/>
                <a:cs typeface="Times New Roman" charset="0"/>
              </a:rPr>
              <a:t>minimum coverage support </a:t>
            </a:r>
            <a:r>
              <a:rPr lang="en-US" sz="2400" i="1">
                <a:latin typeface="Times New Roman" charset="0"/>
                <a:cs typeface="Times New Roman" charset="0"/>
              </a:rPr>
              <a:t>(minCS) </a:t>
            </a:r>
            <a:r>
              <a:rPr lang="en-US" sz="2400">
                <a:latin typeface="Times New Roman" charset="0"/>
                <a:cs typeface="Times New Roman" charset="0"/>
              </a:rPr>
              <a:t>and maximum overlap ratio (</a:t>
            </a:r>
            <a:r>
              <a:rPr lang="en-US" sz="2400" i="1">
                <a:latin typeface="Times New Roman" charset="0"/>
                <a:cs typeface="Times New Roman" charset="0"/>
              </a:rPr>
              <a:t>maxOR), </a:t>
            </a:r>
            <a:r>
              <a:rPr lang="en-US" sz="2400">
                <a:latin typeface="Times New Roman" charset="0"/>
                <a:cs typeface="Times New Roman" charset="0"/>
              </a:rPr>
              <a:t>discover complete set of coverage patterns such that</a:t>
            </a:r>
          </a:p>
          <a:p>
            <a:pPr marL="914400" lvl="1" indent="-514350" eaLnBrk="1" hangingPunct="1">
              <a:buFont typeface="Calibri" pitchFamily="34" charset="0"/>
              <a:buAutoNum type="romanLcPeriod"/>
            </a:pPr>
            <a:r>
              <a:rPr lang="en-US" sz="2000">
                <a:latin typeface="Times New Roman" charset="0"/>
                <a:cs typeface="Times New Roman" charset="0"/>
              </a:rPr>
              <a:t>If X is a coverage 1-pattern (i.e., k = 1), then RF(w</a:t>
            </a:r>
            <a:r>
              <a:rPr lang="en-US" sz="1400">
                <a:latin typeface="Times New Roman" charset="0"/>
                <a:cs typeface="Times New Roman" charset="0"/>
              </a:rPr>
              <a:t>i</a:t>
            </a:r>
            <a:r>
              <a:rPr lang="en-US" sz="2000">
                <a:latin typeface="Times New Roman" charset="0"/>
                <a:cs typeface="Times New Roman" charset="0"/>
              </a:rPr>
              <a:t>) ≥ minRF, w</a:t>
            </a:r>
            <a:r>
              <a:rPr lang="en-US" sz="1400">
                <a:latin typeface="Times New Roman" charset="0"/>
                <a:cs typeface="Times New Roman" charset="0"/>
              </a:rPr>
              <a:t>i</a:t>
            </a:r>
            <a:r>
              <a:rPr lang="en-US" sz="2000">
                <a:latin typeface="Times New Roman" charset="0"/>
                <a:cs typeface="Times New Roman" charset="0"/>
              </a:rPr>
              <a:t> ∈ X.</a:t>
            </a:r>
          </a:p>
          <a:p>
            <a:pPr marL="914400" lvl="1" indent="-514350" eaLnBrk="1" hangingPunct="1">
              <a:buFont typeface="Calibri" pitchFamily="34" charset="0"/>
              <a:buAutoNum type="romanLcPeriod"/>
            </a:pPr>
            <a:r>
              <a:rPr lang="en-US" sz="2000">
                <a:latin typeface="Times New Roman" charset="0"/>
                <a:cs typeface="Times New Roman" charset="0"/>
              </a:rPr>
              <a:t>Otherwise (i.e., when k &gt; 1), each coverage pattern X</a:t>
            </a:r>
          </a:p>
          <a:p>
            <a:pPr eaLnBrk="1" hangingPunct="1">
              <a:buFontTx/>
              <a:buNone/>
            </a:pPr>
            <a:r>
              <a:rPr lang="en-US" sz="2000">
                <a:latin typeface="Times New Roman" charset="0"/>
                <a:cs typeface="Times New Roman" charset="0"/>
              </a:rPr>
              <a:t>      	must have CS(X) ≥ minCS, OR(X) ≤ maxOR and</a:t>
            </a:r>
          </a:p>
          <a:p>
            <a:pPr eaLnBrk="1" hangingPunct="1">
              <a:buFontTx/>
              <a:buNone/>
            </a:pPr>
            <a:r>
              <a:rPr lang="en-US" sz="2000">
                <a:latin typeface="Times New Roman" charset="0"/>
                <a:cs typeface="Times New Roman" charset="0"/>
              </a:rPr>
              <a:t>    		  RF(w</a:t>
            </a:r>
            <a:r>
              <a:rPr lang="en-US" sz="1400">
                <a:latin typeface="Times New Roman" charset="0"/>
                <a:cs typeface="Times New Roman" charset="0"/>
              </a:rPr>
              <a:t>i</a:t>
            </a:r>
            <a:r>
              <a:rPr lang="en-US" sz="2000">
                <a:latin typeface="Times New Roman" charset="0"/>
                <a:cs typeface="Times New Roman" charset="0"/>
              </a:rPr>
              <a:t>) ≥ minRF, where w</a:t>
            </a:r>
            <a:r>
              <a:rPr lang="en-US" sz="1400">
                <a:latin typeface="Times New Roman" charset="0"/>
                <a:cs typeface="Times New Roman" charset="0"/>
              </a:rPr>
              <a:t>i</a:t>
            </a:r>
            <a:r>
              <a:rPr lang="en-US" sz="2000">
                <a:latin typeface="Times New Roman" charset="0"/>
                <a:cs typeface="Times New Roman" charset="0"/>
              </a:rPr>
              <a:t> ∈ 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dirty="0">
                <a:latin typeface="Times New Roman" pitchFamily="18" charset="0"/>
                <a:cs typeface="Times New Roman" pitchFamily="18" charset="0"/>
              </a:rPr>
              <a:t>Coverage patterns</a:t>
            </a:r>
          </a:p>
          <a:p>
            <a:r>
              <a:rPr lang="en-US" sz="3600" b="1" dirty="0">
                <a:latin typeface="Times New Roman" pitchFamily="18" charset="0"/>
                <a:cs typeface="Times New Roman" pitchFamily="18" charset="0"/>
              </a:rPr>
              <a:t>Mining Coverage Patterns</a:t>
            </a:r>
          </a:p>
          <a:p>
            <a:r>
              <a:rPr lang="en-US" sz="3600"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Coverage Patterns</a:t>
            </a:r>
          </a:p>
        </p:txBody>
      </p:sp>
      <p:sp>
        <p:nvSpPr>
          <p:cNvPr id="3" name="Content Placeholder 2"/>
          <p:cNvSpPr>
            <a:spLocks noGrp="1"/>
          </p:cNvSpPr>
          <p:nvPr>
            <p:ph idx="1"/>
          </p:nvPr>
        </p:nvSpPr>
        <p:spPr/>
        <p:txBody>
          <a:bodyPr>
            <a:normAutofit/>
          </a:bodyPr>
          <a:lstStyle/>
          <a:p>
            <a:r>
              <a:rPr lang="en-IN" dirty="0"/>
              <a:t>Naïve approach</a:t>
            </a:r>
          </a:p>
          <a:p>
            <a:pPr lvl="1"/>
            <a:r>
              <a:rPr lang="en-IN" dirty="0"/>
              <a:t>Extract all  possible patterns (leads to combinatorial explosion)</a:t>
            </a:r>
          </a:p>
          <a:p>
            <a:pPr lvl="1"/>
            <a:r>
              <a:rPr lang="en-IN" dirty="0"/>
              <a:t>Each pattern in CP is added to the coverage pattern set if it satisfies </a:t>
            </a:r>
            <a:r>
              <a:rPr lang="en-IN" dirty="0" err="1"/>
              <a:t>minCS</a:t>
            </a:r>
            <a:r>
              <a:rPr lang="en-IN" dirty="0"/>
              <a:t>; </a:t>
            </a:r>
            <a:r>
              <a:rPr lang="en-IN" dirty="0" err="1"/>
              <a:t>minRF</a:t>
            </a:r>
            <a:r>
              <a:rPr lang="en-IN" dirty="0"/>
              <a:t> and </a:t>
            </a:r>
            <a:r>
              <a:rPr lang="en-IN" dirty="0" err="1"/>
              <a:t>maxOR</a:t>
            </a:r>
            <a:r>
              <a:rPr lang="en-IN" dirty="0"/>
              <a:t> constraints. </a:t>
            </a:r>
          </a:p>
          <a:p>
            <a:r>
              <a:rPr lang="en-IN" dirty="0"/>
              <a:t>Opportunity</a:t>
            </a:r>
          </a:p>
          <a:p>
            <a:pPr lvl="1"/>
            <a:r>
              <a:rPr lang="en-IN" dirty="0"/>
              <a:t>The search space can be reduced if the coverage pattern satisfies downward closure property on either coverage support or overlap ratio.</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Extracting Coverage Patterns</a:t>
            </a:r>
          </a:p>
        </p:txBody>
      </p:sp>
      <p:sp>
        <p:nvSpPr>
          <p:cNvPr id="3" name="Content Placeholder 2"/>
          <p:cNvSpPr>
            <a:spLocks noGrp="1"/>
          </p:cNvSpPr>
          <p:nvPr>
            <p:ph idx="1"/>
          </p:nvPr>
        </p:nvSpPr>
        <p:spPr>
          <a:xfrm>
            <a:off x="381000" y="990600"/>
            <a:ext cx="8382000" cy="5410199"/>
          </a:xfrm>
        </p:spPr>
        <p:txBody>
          <a:bodyPr>
            <a:noAutofit/>
          </a:bodyPr>
          <a:lstStyle/>
          <a:p>
            <a:r>
              <a:rPr lang="en-US" sz="2400" dirty="0">
                <a:latin typeface="Times New Roman" pitchFamily="18" charset="0"/>
                <a:cs typeface="Times New Roman" pitchFamily="18" charset="0"/>
              </a:rPr>
              <a:t>Coverage support does not satisfy downward closure property. That is, although a pattern satisfies </a:t>
            </a:r>
            <a:r>
              <a:rPr lang="en-US" sz="2400" dirty="0" err="1">
                <a:latin typeface="Times New Roman" pitchFamily="18" charset="0"/>
                <a:cs typeface="Times New Roman" pitchFamily="18" charset="0"/>
              </a:rPr>
              <a:t>minCS</a:t>
            </a:r>
            <a:r>
              <a:rPr lang="en-US" sz="2400" dirty="0">
                <a:latin typeface="Times New Roman" pitchFamily="18" charset="0"/>
                <a:cs typeface="Times New Roman" pitchFamily="18" charset="0"/>
              </a:rPr>
              <a:t>, it is not necessary that all its non-empty subsets will also satisfy </a:t>
            </a:r>
            <a:r>
              <a:rPr lang="en-US" sz="2400" dirty="0" err="1">
                <a:latin typeface="Times New Roman" pitchFamily="18" charset="0"/>
                <a:cs typeface="Times New Roman" pitchFamily="18" charset="0"/>
              </a:rPr>
              <a:t>minCS</a:t>
            </a:r>
            <a:r>
              <a:rPr lang="en-US" sz="2400" dirty="0">
                <a:latin typeface="Times New Roman" pitchFamily="18" charset="0"/>
                <a:cs typeface="Times New Roman" pitchFamily="18" charset="0"/>
              </a:rPr>
              <a:t> value.</a:t>
            </a:r>
          </a:p>
          <a:p>
            <a:pPr lvl="1"/>
            <a:r>
              <a:rPr lang="en-US" sz="1800" dirty="0">
                <a:latin typeface="Times New Roman" pitchFamily="18" charset="0"/>
                <a:cs typeface="Times New Roman" pitchFamily="18" charset="0"/>
              </a:rPr>
              <a:t>Consider the patterns {a}, {e} and {</a:t>
            </a:r>
            <a:r>
              <a:rPr lang="en-US" sz="1800" dirty="0" err="1">
                <a:latin typeface="Times New Roman" pitchFamily="18" charset="0"/>
                <a:cs typeface="Times New Roman" pitchFamily="18" charset="0"/>
              </a:rPr>
              <a:t>a,e</a:t>
            </a:r>
            <a:r>
              <a:rPr lang="en-US" sz="1800" dirty="0">
                <a:latin typeface="Times New Roman" pitchFamily="18" charset="0"/>
                <a:cs typeface="Times New Roman" pitchFamily="18" charset="0"/>
              </a:rPr>
              <a:t>}. The coverage supports of these patterns are 0.5, 0.4 and 0.7, respectively. If the user-specified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=0.7, then the pattern {</a:t>
            </a:r>
            <a:r>
              <a:rPr lang="en-US" sz="1800" dirty="0" err="1">
                <a:latin typeface="Times New Roman" pitchFamily="18" charset="0"/>
                <a:cs typeface="Times New Roman" pitchFamily="18" charset="0"/>
              </a:rPr>
              <a:t>a,e</a:t>
            </a:r>
            <a:r>
              <a:rPr lang="en-US" sz="1800" dirty="0">
                <a:latin typeface="Times New Roman" pitchFamily="18" charset="0"/>
                <a:cs typeface="Times New Roman" pitchFamily="18" charset="0"/>
              </a:rPr>
              <a:t>} satisfies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 value. However, its non-empty subsets do not satisfy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 value.</a:t>
            </a:r>
          </a:p>
          <a:p>
            <a:r>
              <a:rPr lang="en-US" sz="2400" dirty="0">
                <a:latin typeface="Times New Roman" pitchFamily="18" charset="0"/>
                <a:cs typeface="Times New Roman" pitchFamily="18" charset="0"/>
              </a:rPr>
              <a:t>The parameter overlap ratio also does not satisfy downward closure property if a pattern is considered as an unordered set of web pages.</a:t>
            </a:r>
          </a:p>
          <a:p>
            <a:r>
              <a:rPr lang="en-US" sz="2400" dirty="0">
                <a:latin typeface="Times New Roman" pitchFamily="18" charset="0"/>
                <a:cs typeface="Times New Roman" pitchFamily="18" charset="0"/>
              </a:rPr>
              <a:t>The Overlap ratio satisfies  downward closure property if a pattern is an ordered set, where web pages are sorted in descending order of their frequencies. This property is known as the sorted closure property.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Extracting Coverage Patterns</a:t>
            </a:r>
          </a:p>
        </p:txBody>
      </p:sp>
      <p:sp>
        <p:nvSpPr>
          <p:cNvPr id="3" name="Content Placeholder 2"/>
          <p:cNvSpPr>
            <a:spLocks noGrp="1"/>
          </p:cNvSpPr>
          <p:nvPr>
            <p:ph idx="1"/>
          </p:nvPr>
        </p:nvSpPr>
        <p:spPr>
          <a:xfrm>
            <a:off x="304800" y="1295400"/>
            <a:ext cx="8229600" cy="5181600"/>
          </a:xfrm>
        </p:spPr>
        <p:txBody>
          <a:bodyPr>
            <a:normAutofit/>
          </a:bodyPr>
          <a:lstStyle/>
          <a:p>
            <a:r>
              <a:rPr lang="en-US" sz="2400" dirty="0">
                <a:latin typeface="Times New Roman" pitchFamily="18" charset="0"/>
                <a:cs typeface="Times New Roman" pitchFamily="18" charset="0"/>
              </a:rPr>
              <a:t>If X</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rPr>
              <a:t> Y, then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(X)  </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(Y).</a:t>
            </a:r>
          </a:p>
          <a:p>
            <a:r>
              <a:rPr lang="en-US" sz="2400" dirty="0">
                <a:latin typeface="Times New Roman" pitchFamily="18" charset="0"/>
                <a:cs typeface="Times New Roman" pitchFamily="18" charset="0"/>
              </a:rPr>
              <a:t>Sorted closure property: Let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1 ≤ p ≤ q ≤ r ≤ n be a pattern such that </a:t>
            </a:r>
            <a:r>
              <a:rPr lang="en-US" sz="2400" i="1" dirty="0">
                <a:latin typeface="Times New Roman" pitchFamily="18" charset="0"/>
                <a:cs typeface="Times New Roman" pitchFamily="18" charset="0"/>
              </a:rPr>
              <a:t>T</a:t>
            </a:r>
            <a:r>
              <a:rPr lang="en-US" sz="2400" i="1" baseline="42000" dirty="0">
                <a:latin typeface="Times New Roman" pitchFamily="18" charset="0"/>
                <a:cs typeface="Times New Roman" pitchFamily="18" charset="0"/>
              </a:rPr>
              <a:t>w</a:t>
            </a:r>
            <a:r>
              <a:rPr lang="en-US" sz="1600" i="1" baseline="42000" dirty="0">
                <a:latin typeface="Times New Roman" pitchFamily="18" charset="0"/>
                <a:cs typeface="Times New Roman" pitchFamily="18" charset="0"/>
              </a:rPr>
              <a:t>p</a:t>
            </a:r>
            <a:r>
              <a:rPr lang="en-US" sz="2400" i="1" dirty="0">
                <a:latin typeface="Times New Roman" pitchFamily="18" charset="0"/>
                <a:cs typeface="Times New Roman" pitchFamily="18" charset="0"/>
              </a:rPr>
              <a:t>&gt;=· · ·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q</a:t>
            </a:r>
            <a:r>
              <a:rPr lang="en-US" sz="2400" i="1" dirty="0">
                <a:latin typeface="Times New Roman" pitchFamily="18" charset="0"/>
                <a:cs typeface="Times New Roman" pitchFamily="18" charset="0"/>
              </a:rPr>
              <a:t>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r</a:t>
            </a:r>
            <a:r>
              <a:rPr lang="en-US" sz="2400" dirty="0">
                <a:latin typeface="Times New Roman" pitchFamily="18" charset="0"/>
                <a:cs typeface="Times New Roman" pitchFamily="18" charset="0"/>
              </a:rPr>
              <a:t>. If OR(X) &lt;=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all its non-empty subsets containing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having size k&gt;= 2 will also have overlap ratio less than or equal to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Rationale: Let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18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400" dirty="0" err="1">
                <a:latin typeface="Times New Roman" pitchFamily="18" charset="0"/>
                <a:cs typeface="Times New Roman" pitchFamily="18" charset="0"/>
              </a:rPr>
              <a:t>b</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be the web pages having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b</a:t>
            </a:r>
            <a:r>
              <a:rPr lang="en-US" sz="2400" dirty="0">
                <a:latin typeface="Times New Roman" pitchFamily="18" charset="0"/>
                <a:cs typeface="Times New Roman" pitchFamily="18" charset="0"/>
              </a:rPr>
              <a:t>) ≥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If OR(</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&gt;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then OR({</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b</a:t>
            </a:r>
            <a:r>
              <a:rPr lang="en-US" sz="2400" dirty="0">
                <a:latin typeface="Times New Roman" pitchFamily="18" charset="0"/>
                <a:cs typeface="Times New Roman" pitchFamily="18" charset="0"/>
              </a:rPr>
              <a:t>}U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&gt;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because from above property </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a</a:t>
            </a:r>
            <a:r>
              <a:rPr lang="en-US" sz="2000" dirty="0">
                <a:latin typeface="Times New Roman" pitchFamily="18" charset="0"/>
                <a:cs typeface="Times New Roman" pitchFamily="18" charset="0"/>
              </a:rPr>
              <a:t> U </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a:t>
            </a:r>
          </a:p>
          <a:p>
            <a:r>
              <a:rPr lang="en-US" sz="2400" dirty="0">
                <a:latin typeface="Times New Roman" pitchFamily="18" charset="0"/>
                <a:cs typeface="Times New Roman" pitchFamily="18" charset="0"/>
              </a:rPr>
              <a:t>(Non-overlap pattern X.) A pattern X is said to be </a:t>
            </a:r>
            <a:r>
              <a:rPr lang="en-US" sz="2400" i="1" dirty="0">
                <a:latin typeface="Times New Roman" pitchFamily="18" charset="0"/>
                <a:cs typeface="Times New Roman" pitchFamily="18" charset="0"/>
              </a:rPr>
              <a:t>non-overlap </a:t>
            </a:r>
            <a:r>
              <a:rPr lang="en-US" sz="2400" dirty="0">
                <a:latin typeface="Times New Roman" pitchFamily="18" charset="0"/>
                <a:cs typeface="Times New Roman" pitchFamily="18" charset="0"/>
              </a:rPr>
              <a:t>if</a:t>
            </a:r>
            <a:r>
              <a:rPr lang="en-US" sz="2400" i="1" dirty="0">
                <a:latin typeface="Times New Roman" pitchFamily="18" charset="0"/>
                <a:cs typeface="Times New Roman" pitchFamily="18" charset="0"/>
              </a:rPr>
              <a:t> OR(X) ≤ </a:t>
            </a:r>
            <a:r>
              <a:rPr lang="en-US" sz="2400" i="1" dirty="0" err="1">
                <a:latin typeface="Times New Roman" pitchFamily="18" charset="0"/>
                <a:cs typeface="Times New Roman" pitchFamily="18" charset="0"/>
              </a:rPr>
              <a:t>maxOR</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and</a:t>
            </a:r>
            <a:r>
              <a:rPr lang="en-US" sz="2400" i="1" dirty="0">
                <a:latin typeface="Times New Roman" pitchFamily="18" charset="0"/>
                <a:cs typeface="Times New Roman" pitchFamily="18" charset="0"/>
              </a:rPr>
              <a:t> RF(</a:t>
            </a:r>
            <a:r>
              <a:rPr lang="en-US" sz="2400" i="1" dirty="0" err="1">
                <a:latin typeface="Times New Roman" pitchFamily="18" charset="0"/>
                <a:cs typeface="Times New Roman" pitchFamily="18" charset="0"/>
              </a:rPr>
              <a:t>w</a:t>
            </a:r>
            <a:r>
              <a:rPr lang="en-US" sz="12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minRF</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w</a:t>
            </a:r>
            <a:r>
              <a:rPr lang="en-US" sz="12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 X.</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Extracting Coverage Patterns</a:t>
            </a:r>
          </a:p>
        </p:txBody>
      </p:sp>
      <p:sp>
        <p:nvSpPr>
          <p:cNvPr id="3" name="Content Placeholder 2"/>
          <p:cNvSpPr>
            <a:spLocks noGrp="1"/>
          </p:cNvSpPr>
          <p:nvPr>
            <p:ph idx="1"/>
          </p:nvPr>
        </p:nvSpPr>
        <p:spPr>
          <a:xfrm>
            <a:off x="381000" y="1371600"/>
            <a:ext cx="8229600" cy="4525963"/>
          </a:xfrm>
        </p:spPr>
        <p:txBody>
          <a:bodyPr>
            <a:normAutofit/>
          </a:bodyPr>
          <a:lstStyle/>
          <a:p>
            <a:r>
              <a:rPr lang="en-US" sz="2800" dirty="0">
                <a:latin typeface="Times New Roman" pitchFamily="18" charset="0"/>
                <a:cs typeface="Times New Roman" pitchFamily="18" charset="0"/>
              </a:rPr>
              <a:t>Every coverage pattern is a non-overlap pattern</a:t>
            </a:r>
          </a:p>
          <a:p>
            <a:r>
              <a:rPr lang="en-US" sz="2800" dirty="0">
                <a:latin typeface="Times New Roman" pitchFamily="18" charset="0"/>
                <a:cs typeface="Times New Roman" pitchFamily="18" charset="0"/>
              </a:rPr>
              <a:t>However, every non-overlap pattern may not be a coverage pattern.</a:t>
            </a:r>
          </a:p>
          <a:p>
            <a:r>
              <a:rPr lang="en-US" sz="2800" dirty="0">
                <a:latin typeface="Times New Roman" pitchFamily="18" charset="0"/>
                <a:cs typeface="Times New Roman" pitchFamily="18" charset="0"/>
              </a:rPr>
              <a:t>The sorted closure property of non-overlap patterns is used for minimizing the search space while mining complete set of coverage patterns by designing an algorithm similar to the </a:t>
            </a:r>
            <a:r>
              <a:rPr lang="en-US" sz="2800" dirty="0" err="1">
                <a:latin typeface="Times New Roman" pitchFamily="18" charset="0"/>
                <a:cs typeface="Times New Roman" pitchFamily="18" charset="0"/>
              </a:rPr>
              <a:t>Apriori</a:t>
            </a:r>
            <a:r>
              <a:rPr lang="en-US" sz="2800" dirty="0">
                <a:latin typeface="Times New Roman" pitchFamily="18" charset="0"/>
                <a:cs typeface="Times New Roman" pitchFamily="18" charset="0"/>
              </a:rPr>
              <a:t> algorithm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017142"/>
            <a:ext cx="8330415" cy="5506554"/>
          </a:xfrm>
        </p:spPr>
        <p:txBody>
          <a:bodyPr>
            <a:normAutofit fontScale="92500" lnSpcReduction="10000"/>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Multidimensional mining </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384115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b="1" dirty="0"/>
              <a:t>Proposed Algorithm</a:t>
            </a:r>
          </a:p>
        </p:txBody>
      </p:sp>
      <p:sp>
        <p:nvSpPr>
          <p:cNvPr id="52227" name="Content Placeholder 2"/>
          <p:cNvSpPr>
            <a:spLocks noGrp="1"/>
          </p:cNvSpPr>
          <p:nvPr>
            <p:ph idx="1"/>
          </p:nvPr>
        </p:nvSpPr>
        <p:spPr>
          <a:xfrm>
            <a:off x="609600" y="1524000"/>
            <a:ext cx="7772400" cy="3429000"/>
          </a:xfrm>
        </p:spPr>
        <p:txBody>
          <a:bodyPr/>
          <a:lstStyle/>
          <a:p>
            <a:pPr eaLnBrk="1" hangingPunct="1"/>
            <a:r>
              <a:rPr lang="en-US" sz="2400" dirty="0"/>
              <a:t>The proposed algorithm </a:t>
            </a:r>
            <a:r>
              <a:rPr lang="en-US" sz="2400" i="1" dirty="0" err="1"/>
              <a:t>CMine</a:t>
            </a:r>
            <a:r>
              <a:rPr lang="en-US" sz="2400" dirty="0"/>
              <a:t> employs </a:t>
            </a:r>
            <a:r>
              <a:rPr lang="en-US" sz="2400" i="1" dirty="0"/>
              <a:t>level-wise </a:t>
            </a:r>
            <a:r>
              <a:rPr lang="en-US" sz="2400" dirty="0"/>
              <a:t>search to discover the complete set of coverage patterns.</a:t>
            </a:r>
          </a:p>
          <a:p>
            <a:pPr eaLnBrk="1" hangingPunct="1"/>
            <a:r>
              <a:rPr lang="en-US" sz="2400" dirty="0"/>
              <a:t>In </a:t>
            </a:r>
            <a:r>
              <a:rPr lang="en-US" sz="2400" i="1" dirty="0"/>
              <a:t>level-wise </a:t>
            </a:r>
            <a:r>
              <a:rPr lang="en-US" sz="2400" dirty="0"/>
              <a:t>search</a:t>
            </a:r>
            <a:r>
              <a:rPr lang="en-US" sz="2400" i="1" dirty="0"/>
              <a:t>, k-</a:t>
            </a:r>
            <a:r>
              <a:rPr lang="en-US" sz="2400" dirty="0"/>
              <a:t>patterns</a:t>
            </a:r>
            <a:r>
              <a:rPr lang="en-US" sz="2400" i="1" dirty="0"/>
              <a:t> </a:t>
            </a:r>
            <a:r>
              <a:rPr lang="en-US" sz="2400" dirty="0"/>
              <a:t>are used to explore </a:t>
            </a:r>
            <a:r>
              <a:rPr lang="en-US" sz="2400" i="1" dirty="0"/>
              <a:t>(k + 1)-</a:t>
            </a:r>
            <a:r>
              <a:rPr lang="en-US" sz="2400" dirty="0"/>
              <a:t>patterns.</a:t>
            </a:r>
          </a:p>
          <a:p>
            <a:pPr eaLnBrk="1" hangingPunct="1"/>
            <a:r>
              <a:rPr lang="en-US" sz="2400" dirty="0"/>
              <a:t>Notations</a:t>
            </a:r>
          </a:p>
          <a:p>
            <a:pPr eaLnBrk="1" hangingPunct="1">
              <a:buFontTx/>
              <a:buNone/>
            </a:pPr>
            <a:r>
              <a:rPr lang="en-US" sz="2400" dirty="0"/>
              <a:t>     </a:t>
            </a:r>
          </a:p>
          <a:p>
            <a:pPr eaLnBrk="1" hangingPunct="1">
              <a:buFontTx/>
              <a:buNone/>
            </a:pPr>
            <a:r>
              <a:rPr lang="en-US" sz="2400" dirty="0"/>
              <a:t> </a:t>
            </a:r>
          </a:p>
        </p:txBody>
      </p:sp>
      <p:graphicFrame>
        <p:nvGraphicFramePr>
          <p:cNvPr id="7" name="Table 6"/>
          <p:cNvGraphicFramePr>
            <a:graphicFrameLocks noGrp="1"/>
          </p:cNvGraphicFramePr>
          <p:nvPr/>
        </p:nvGraphicFramePr>
        <p:xfrm>
          <a:off x="2590800" y="3962400"/>
          <a:ext cx="3581400" cy="283464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40080">
                <a:tc>
                  <a:txBody>
                    <a:bodyPr/>
                    <a:lstStyle/>
                    <a:p>
                      <a:r>
                        <a:rPr lang="en-US" sz="1800" b="0" dirty="0">
                          <a:solidFill>
                            <a:schemeClr val="tx1"/>
                          </a:solidFill>
                        </a:rPr>
                        <a:t>F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0" dirty="0">
                          <a:solidFill>
                            <a:schemeClr val="tx1"/>
                          </a:solidFill>
                        </a:rPr>
                        <a:t>Set of Frequent items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r>
                        <a:rPr lang="en-US" sz="1800" dirty="0"/>
                        <a:t>C</a:t>
                      </a:r>
                      <a:r>
                        <a:rPr lang="en-US" sz="1200" dirty="0"/>
                        <a:t>k</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Candidate </a:t>
                      </a:r>
                      <a:r>
                        <a:rPr lang="en-US" sz="1800" i="0" dirty="0"/>
                        <a:t>K</a:t>
                      </a:r>
                      <a:r>
                        <a:rPr lang="en-US" sz="1800" dirty="0"/>
                        <a:t>-patterns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080">
                <a:tc>
                  <a:txBody>
                    <a:bodyPr/>
                    <a:lstStyle/>
                    <a:p>
                      <a:r>
                        <a:rPr lang="en-US" sz="1800" dirty="0" err="1"/>
                        <a:t>L</a:t>
                      </a:r>
                      <a:r>
                        <a:rPr lang="en-US" sz="1200" dirty="0" err="1"/>
                        <a:t>k</a:t>
                      </a:r>
                      <a:endParaRPr 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Coverage </a:t>
                      </a:r>
                      <a:r>
                        <a:rPr lang="en-US" sz="1800" b="0" i="0" dirty="0"/>
                        <a:t>K-</a:t>
                      </a:r>
                      <a:r>
                        <a:rPr lang="en-US" sz="1800" dirty="0"/>
                        <a:t>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r>
                        <a:rPr lang="en-US" sz="1800" dirty="0" err="1"/>
                        <a:t>NO</a:t>
                      </a:r>
                      <a:r>
                        <a:rPr lang="en-US" sz="1200" dirty="0" err="1"/>
                        <a:t>k</a:t>
                      </a:r>
                      <a:endParaRPr 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non-overlap K-patterns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28650" y="365127"/>
            <a:ext cx="7886700" cy="549274"/>
          </a:xfrm>
        </p:spPr>
        <p:txBody>
          <a:bodyPr>
            <a:normAutofit fontScale="90000"/>
          </a:bodyPr>
          <a:lstStyle/>
          <a:p>
            <a:pPr eaLnBrk="1" hangingPunct="1"/>
            <a:r>
              <a:rPr lang="en-US" dirty="0" err="1"/>
              <a:t>CMine</a:t>
            </a:r>
            <a:r>
              <a:rPr lang="en-US" dirty="0"/>
              <a:t> Algorithm</a:t>
            </a:r>
          </a:p>
        </p:txBody>
      </p:sp>
      <p:sp>
        <p:nvSpPr>
          <p:cNvPr id="53251" name="Content Placeholder 2"/>
          <p:cNvSpPr>
            <a:spLocks noGrp="1"/>
          </p:cNvSpPr>
          <p:nvPr>
            <p:ph idx="1"/>
          </p:nvPr>
        </p:nvSpPr>
        <p:spPr>
          <a:xfrm>
            <a:off x="381000" y="1219200"/>
            <a:ext cx="8229600" cy="5181600"/>
          </a:xfrm>
        </p:spPr>
        <p:txBody>
          <a:bodyPr>
            <a:normAutofit lnSpcReduction="10000"/>
          </a:bodyPr>
          <a:lstStyle/>
          <a:p>
            <a:pPr eaLnBrk="1" hangingPunct="1"/>
            <a:r>
              <a:rPr lang="en-US" sz="2400" dirty="0"/>
              <a:t>Step 1: In the first scan of the database, </a:t>
            </a:r>
            <a:r>
              <a:rPr lang="en-US" sz="2400" b="1" i="1" dirty="0" err="1"/>
              <a:t>CMine</a:t>
            </a:r>
            <a:r>
              <a:rPr lang="en-US" sz="2400" dirty="0"/>
              <a:t> discovers set of all frequent items (denoted as </a:t>
            </a:r>
            <a:r>
              <a:rPr lang="en-US" sz="2400" i="1" dirty="0"/>
              <a:t>F) </a:t>
            </a:r>
            <a:r>
              <a:rPr lang="en-US" sz="2400" dirty="0"/>
              <a:t>and coverage 1-patterns (denoted as L</a:t>
            </a:r>
            <a:r>
              <a:rPr lang="en-US" sz="1400" dirty="0"/>
              <a:t>1</a:t>
            </a:r>
            <a:r>
              <a:rPr lang="en-US" sz="2400" dirty="0"/>
              <a:t>).  Next, items in NO</a:t>
            </a:r>
            <a:r>
              <a:rPr lang="en-US" sz="1400" dirty="0"/>
              <a:t>1</a:t>
            </a:r>
            <a:r>
              <a:rPr lang="en-US" sz="2400" dirty="0"/>
              <a:t> are sorted in descending order of their frequencies.</a:t>
            </a:r>
          </a:p>
          <a:p>
            <a:pPr eaLnBrk="1" hangingPunct="1"/>
            <a:r>
              <a:rPr lang="en-US" sz="2400" dirty="0"/>
              <a:t>Step 2: Using NO</a:t>
            </a:r>
            <a:r>
              <a:rPr lang="en-US" sz="1600" dirty="0"/>
              <a:t>1</a:t>
            </a:r>
            <a:r>
              <a:rPr lang="en-US" sz="2400" dirty="0"/>
              <a:t> as a seed set, candidate patterns C</a:t>
            </a:r>
            <a:r>
              <a:rPr lang="en-US" sz="1600" dirty="0"/>
              <a:t>2</a:t>
            </a:r>
            <a:r>
              <a:rPr lang="en-US" sz="2400" dirty="0"/>
              <a:t> are generated.</a:t>
            </a:r>
          </a:p>
          <a:p>
            <a:pPr eaLnBrk="1" hangingPunct="1"/>
            <a:r>
              <a:rPr lang="en-US" sz="2400" dirty="0"/>
              <a:t>Step 3: From </a:t>
            </a:r>
            <a:r>
              <a:rPr lang="en-US" sz="2400" i="1" dirty="0"/>
              <a:t>C</a:t>
            </a:r>
            <a:r>
              <a:rPr lang="en-US" sz="1600" i="1" dirty="0"/>
              <a:t>2</a:t>
            </a:r>
            <a:r>
              <a:rPr lang="en-US" sz="2400" i="1" dirty="0"/>
              <a:t>, </a:t>
            </a:r>
            <a:r>
              <a:rPr lang="en-US" sz="2400" dirty="0"/>
              <a:t>the patterns that satisfy </a:t>
            </a:r>
            <a:r>
              <a:rPr lang="en-US" sz="2400" i="1" dirty="0" err="1"/>
              <a:t>minCS</a:t>
            </a:r>
            <a:r>
              <a:rPr lang="en-US" sz="2400" i="1" dirty="0"/>
              <a:t> </a:t>
            </a:r>
            <a:r>
              <a:rPr lang="en-US" sz="2400" dirty="0"/>
              <a:t>and</a:t>
            </a:r>
            <a:r>
              <a:rPr lang="en-US" sz="2400" i="1" dirty="0"/>
              <a:t> </a:t>
            </a:r>
            <a:r>
              <a:rPr lang="en-US" sz="2400" i="1" dirty="0" err="1"/>
              <a:t>maxOR</a:t>
            </a:r>
            <a:r>
              <a:rPr lang="en-US" sz="2400" i="1" dirty="0"/>
              <a:t> </a:t>
            </a:r>
            <a:r>
              <a:rPr lang="en-US" sz="2400" dirty="0"/>
              <a:t>are generated as </a:t>
            </a:r>
            <a:r>
              <a:rPr lang="en-US" sz="2400" i="1" dirty="0"/>
              <a:t>coverage </a:t>
            </a:r>
            <a:r>
              <a:rPr lang="en-US" sz="2400" dirty="0"/>
              <a:t>2-patterns, </a:t>
            </a:r>
            <a:r>
              <a:rPr lang="en-US" sz="2400" i="1" dirty="0"/>
              <a:t>L</a:t>
            </a:r>
            <a:r>
              <a:rPr lang="en-US" sz="1600" i="1" dirty="0"/>
              <a:t>2</a:t>
            </a:r>
            <a:r>
              <a:rPr lang="en-US" sz="2400" i="1" dirty="0"/>
              <a:t>.</a:t>
            </a:r>
          </a:p>
          <a:p>
            <a:pPr eaLnBrk="1" hangingPunct="1"/>
            <a:r>
              <a:rPr lang="en-US" sz="2400" b="1" dirty="0"/>
              <a:t>Simultaneously, all candidate 2-patterns that satisfy </a:t>
            </a:r>
            <a:r>
              <a:rPr lang="en-US" sz="2400" b="1" i="1" dirty="0" err="1"/>
              <a:t>maxOR</a:t>
            </a:r>
            <a:r>
              <a:rPr lang="en-US" sz="2400" b="1" i="1" dirty="0"/>
              <a:t> </a:t>
            </a:r>
            <a:r>
              <a:rPr lang="en-US" sz="2400" b="1" dirty="0"/>
              <a:t>are generated as </a:t>
            </a:r>
            <a:r>
              <a:rPr lang="en-US" sz="2400" b="1" i="1" dirty="0"/>
              <a:t>non-overlap </a:t>
            </a:r>
            <a:r>
              <a:rPr lang="en-US" sz="2400" b="1" dirty="0"/>
              <a:t>2-patterns</a:t>
            </a:r>
            <a:r>
              <a:rPr lang="en-US" sz="2400" b="1" i="1" dirty="0"/>
              <a:t> NO</a:t>
            </a:r>
            <a:r>
              <a:rPr lang="en-US" sz="1600" b="1" i="1" dirty="0"/>
              <a:t>2</a:t>
            </a:r>
            <a:r>
              <a:rPr lang="en-US" sz="2400" b="1" i="1" dirty="0"/>
              <a:t>.</a:t>
            </a:r>
          </a:p>
          <a:p>
            <a:r>
              <a:rPr lang="en-US" sz="2400" dirty="0"/>
              <a:t>Step 4 : </a:t>
            </a:r>
            <a:r>
              <a:rPr lang="en-US" sz="2400" i="1" dirty="0"/>
              <a:t>C</a:t>
            </a:r>
            <a:r>
              <a:rPr lang="en-US" sz="1600" i="1" dirty="0"/>
              <a:t>3</a:t>
            </a:r>
            <a:r>
              <a:rPr lang="en-US" sz="2400" i="1" dirty="0"/>
              <a:t> is </a:t>
            </a:r>
            <a:r>
              <a:rPr lang="en-US" sz="2400" dirty="0"/>
              <a:t>generated by combining  </a:t>
            </a:r>
            <a:r>
              <a:rPr lang="en-US" sz="2400" i="1" dirty="0"/>
              <a:t>NO</a:t>
            </a:r>
            <a:r>
              <a:rPr lang="en-US" sz="1800" i="1" dirty="0"/>
              <a:t>2     </a:t>
            </a:r>
            <a:r>
              <a:rPr lang="en-US" sz="2400" i="1" dirty="0"/>
              <a:t>     </a:t>
            </a:r>
            <a:r>
              <a:rPr lang="en-US" sz="2400" i="1" dirty="0" err="1"/>
              <a:t>NO</a:t>
            </a:r>
            <a:r>
              <a:rPr lang="en-US" sz="1800" i="1" dirty="0" err="1"/>
              <a:t>2</a:t>
            </a:r>
            <a:r>
              <a:rPr lang="en-US" sz="2400" i="1" dirty="0"/>
              <a:t>.</a:t>
            </a:r>
          </a:p>
          <a:p>
            <a:r>
              <a:rPr lang="en-US" sz="2400" dirty="0"/>
              <a:t>Step 5 : From </a:t>
            </a:r>
            <a:r>
              <a:rPr lang="en-US" sz="2400" i="1" dirty="0"/>
              <a:t>C</a:t>
            </a:r>
            <a:r>
              <a:rPr lang="en-US" sz="1800" i="1" dirty="0"/>
              <a:t>3</a:t>
            </a:r>
            <a:r>
              <a:rPr lang="en-US" sz="2400" i="1" dirty="0"/>
              <a:t>, L</a:t>
            </a:r>
            <a:r>
              <a:rPr lang="en-US" sz="1800" i="1" dirty="0"/>
              <a:t>3</a:t>
            </a:r>
            <a:r>
              <a:rPr lang="en-US" sz="2400" i="1" dirty="0"/>
              <a:t> and NO</a:t>
            </a:r>
            <a:r>
              <a:rPr lang="en-US" sz="1800" i="1" dirty="0"/>
              <a:t>3</a:t>
            </a:r>
            <a:r>
              <a:rPr lang="en-US" sz="2400" i="1" dirty="0"/>
              <a:t> </a:t>
            </a:r>
            <a:r>
              <a:rPr lang="en-US" sz="2400" dirty="0"/>
              <a:t>are discovered.</a:t>
            </a:r>
          </a:p>
          <a:p>
            <a:r>
              <a:rPr lang="en-US" sz="2400" dirty="0"/>
              <a:t>The above process is repeated until no new coverage pattern is found, or no new candidate pattern can be generated.</a:t>
            </a:r>
          </a:p>
          <a:p>
            <a:pPr eaLnBrk="1" hangingPunct="1">
              <a:buFontTx/>
              <a:buNone/>
            </a:pPr>
            <a:endParaRPr lang="en-US" sz="2400" dirty="0"/>
          </a:p>
        </p:txBody>
      </p:sp>
      <p:sp>
        <p:nvSpPr>
          <p:cNvPr id="7" name="Isosceles Triangle 6"/>
          <p:cNvSpPr/>
          <p:nvPr/>
        </p:nvSpPr>
        <p:spPr>
          <a:xfrm rot="16200000">
            <a:off x="5829300" y="4610100"/>
            <a:ext cx="3048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Isosceles Triangle 7"/>
          <p:cNvSpPr/>
          <p:nvPr/>
        </p:nvSpPr>
        <p:spPr>
          <a:xfrm rot="5400000">
            <a:off x="5600700" y="4610100"/>
            <a:ext cx="3048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792162"/>
          </a:xfrm>
        </p:spPr>
        <p:txBody>
          <a:bodyPr/>
          <a:lstStyle/>
          <a:p>
            <a:r>
              <a:rPr lang="en-US" dirty="0" err="1"/>
              <a:t>CMine</a:t>
            </a:r>
            <a:r>
              <a:rPr lang="en-US" dirty="0"/>
              <a:t> Algorithm Example</a:t>
            </a:r>
          </a:p>
        </p:txBody>
      </p:sp>
      <p:sp>
        <p:nvSpPr>
          <p:cNvPr id="58371" name="Content Placeholder 2"/>
          <p:cNvSpPr>
            <a:spLocks noGrp="1"/>
          </p:cNvSpPr>
          <p:nvPr>
            <p:ph idx="1"/>
          </p:nvPr>
        </p:nvSpPr>
        <p:spPr>
          <a:xfrm>
            <a:off x="457200" y="1143001"/>
            <a:ext cx="8229600" cy="5715000"/>
          </a:xfrm>
        </p:spPr>
        <p:txBody>
          <a:bodyPr/>
          <a:lstStyle/>
          <a:p>
            <a:endParaRPr lang="en-US" dirty="0"/>
          </a:p>
        </p:txBody>
      </p:sp>
      <p:sp>
        <p:nvSpPr>
          <p:cNvPr id="58374" name="TextBox 5"/>
          <p:cNvSpPr txBox="1">
            <a:spLocks noChangeArrowheads="1"/>
          </p:cNvSpPr>
          <p:nvPr/>
        </p:nvSpPr>
        <p:spPr bwMode="auto">
          <a:xfrm>
            <a:off x="838200" y="6172200"/>
            <a:ext cx="6934200" cy="369332"/>
          </a:xfrm>
          <a:prstGeom prst="rect">
            <a:avLst/>
          </a:prstGeom>
          <a:noFill/>
          <a:ln w="9525">
            <a:noFill/>
            <a:miter lim="800000"/>
            <a:headEnd/>
            <a:tailEnd/>
          </a:ln>
        </p:spPr>
        <p:txBody>
          <a:bodyPr>
            <a:spAutoFit/>
          </a:bodyPr>
          <a:lstStyle/>
          <a:p>
            <a:r>
              <a:rPr lang="en-US" dirty="0" err="1"/>
              <a:t>minRF</a:t>
            </a:r>
            <a:r>
              <a:rPr lang="en-US" dirty="0"/>
              <a:t> = 0.4, </a:t>
            </a:r>
            <a:r>
              <a:rPr lang="en-US" dirty="0" err="1"/>
              <a:t>minCS</a:t>
            </a:r>
            <a:r>
              <a:rPr lang="en-US" dirty="0"/>
              <a:t> = 0.7, </a:t>
            </a:r>
            <a:r>
              <a:rPr lang="en-US" dirty="0" err="1"/>
              <a:t>maxOR</a:t>
            </a:r>
            <a:r>
              <a:rPr lang="en-US" dirty="0"/>
              <a:t> = 0.5 for database given in Table 1. </a:t>
            </a:r>
          </a:p>
        </p:txBody>
      </p:sp>
      <p:pic>
        <p:nvPicPr>
          <p:cNvPr id="1026" name="Picture 2"/>
          <p:cNvPicPr>
            <a:picLocks noChangeAspect="1" noChangeArrowheads="1"/>
          </p:cNvPicPr>
          <p:nvPr/>
        </p:nvPicPr>
        <p:blipFill>
          <a:blip r:embed="rId2" cstate="print"/>
          <a:srcRect/>
          <a:stretch>
            <a:fillRect/>
          </a:stretch>
        </p:blipFill>
        <p:spPr bwMode="auto">
          <a:xfrm>
            <a:off x="0" y="1143000"/>
            <a:ext cx="7848600" cy="4845198"/>
          </a:xfrm>
          <a:prstGeom prst="rect">
            <a:avLst/>
          </a:prstGeom>
          <a:noFill/>
          <a:ln w="9525">
            <a:noFill/>
            <a:miter lim="800000"/>
            <a:headEnd/>
            <a:tailEnd/>
          </a:ln>
        </p:spPr>
      </p:pic>
      <p:sp>
        <p:nvSpPr>
          <p:cNvPr id="7" name="TextBox 6"/>
          <p:cNvSpPr txBox="1"/>
          <p:nvPr/>
        </p:nvSpPr>
        <p:spPr>
          <a:xfrm>
            <a:off x="5181600" y="4038600"/>
            <a:ext cx="3581400" cy="2031325"/>
          </a:xfrm>
          <a:prstGeom prst="rect">
            <a:avLst/>
          </a:prstGeom>
          <a:noFill/>
        </p:spPr>
        <p:txBody>
          <a:bodyPr wrap="square" rtlCol="0">
            <a:spAutoFit/>
          </a:bodyPr>
          <a:lstStyle/>
          <a:p>
            <a:r>
              <a:rPr lang="en-US" dirty="0">
                <a:latin typeface="Times New Roman" pitchFamily="18" charset="0"/>
                <a:cs typeface="Times New Roman" pitchFamily="18" charset="0"/>
              </a:rPr>
              <a:t>Note: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b,a</a:t>
            </a:r>
            <a:r>
              <a:rPr lang="en-US" dirty="0">
                <a:latin typeface="Times New Roman" pitchFamily="18" charset="0"/>
                <a:cs typeface="Times New Roman" pitchFamily="18" charset="0"/>
              </a:rPr>
              <a:t>} will be joined with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b,c</a:t>
            </a:r>
            <a:r>
              <a:rPr lang="en-US" dirty="0">
                <a:latin typeface="Times New Roman" pitchFamily="18" charset="0"/>
                <a:cs typeface="Times New Roman" pitchFamily="18" charset="0"/>
              </a:rPr>
              <a:t>}  and forms a pattern {</a:t>
            </a:r>
            <a:r>
              <a:rPr lang="en-US" dirty="0" err="1">
                <a:latin typeface="Times New Roman" pitchFamily="18" charset="0"/>
                <a:cs typeface="Times New Roman" pitchFamily="18" charset="0"/>
              </a:rPr>
              <a:t>b,a,c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as  RF(a) &gt; RF(c).</a:t>
            </a:r>
          </a:p>
          <a:p>
            <a:r>
              <a:rPr lang="en-US" dirty="0">
                <a:latin typeface="Times New Roman" pitchFamily="18" charset="0"/>
                <a:cs typeface="Times New Roman" pitchFamily="18" charset="0"/>
              </a:rPr>
              <a:t>(ii) {</a:t>
            </a:r>
            <a:r>
              <a:rPr lang="en-US" dirty="0" err="1">
                <a:latin typeface="Times New Roman" pitchFamily="18" charset="0"/>
                <a:cs typeface="Times New Roman" pitchFamily="18" charset="0"/>
              </a:rPr>
              <a:t>b,c</a:t>
            </a:r>
            <a:r>
              <a:rPr lang="en-US" dirty="0">
                <a:latin typeface="Times New Roman" pitchFamily="18" charset="0"/>
                <a:cs typeface="Times New Roman" pitchFamily="18" charset="0"/>
              </a:rPr>
              <a:t>} can not be joined with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a:t>
            </a:r>
            <a:r>
              <a:rPr lang="en-US" dirty="0">
                <a:latin typeface="Times New Roman" pitchFamily="18" charset="0"/>
                <a:cs typeface="Times New Roman" pitchFamily="18" charset="0"/>
              </a:rPr>
              <a:t>}  to form a pattern {</a:t>
            </a:r>
            <a:r>
              <a:rPr lang="en-US" dirty="0" err="1">
                <a:latin typeface="Times New Roman" pitchFamily="18" charset="0"/>
                <a:cs typeface="Times New Roman" pitchFamily="18" charset="0"/>
              </a:rPr>
              <a:t>b,c,a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as  RF(c) &lt; RF(a).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dirty="0">
                <a:latin typeface="Times New Roman" pitchFamily="18" charset="0"/>
                <a:cs typeface="Times New Roman" pitchFamily="18" charset="0"/>
              </a:rPr>
              <a:t>Coverage patterns</a:t>
            </a:r>
          </a:p>
          <a:p>
            <a:r>
              <a:rPr lang="en-US" sz="3600" dirty="0">
                <a:latin typeface="Times New Roman" pitchFamily="18" charset="0"/>
                <a:cs typeface="Times New Roman" pitchFamily="18" charset="0"/>
              </a:rPr>
              <a:t>Mining Coverage Patterns</a:t>
            </a:r>
          </a:p>
          <a:p>
            <a:r>
              <a:rPr lang="en-US" sz="3600" b="1"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28650" y="365126"/>
            <a:ext cx="7886700" cy="641741"/>
          </a:xfrm>
        </p:spPr>
        <p:txBody>
          <a:bodyPr/>
          <a:lstStyle/>
          <a:p>
            <a:pPr eaLnBrk="1" hangingPunct="1"/>
            <a:r>
              <a:rPr lang="en-US" sz="3200" b="1" dirty="0">
                <a:latin typeface="Times New Roman" charset="0"/>
                <a:cs typeface="Times New Roman" charset="0"/>
              </a:rPr>
              <a:t>Experimental Results</a:t>
            </a:r>
          </a:p>
        </p:txBody>
      </p:sp>
      <p:sp>
        <p:nvSpPr>
          <p:cNvPr id="3" name="Content Placeholder 2"/>
          <p:cNvSpPr>
            <a:spLocks noGrp="1"/>
          </p:cNvSpPr>
          <p:nvPr>
            <p:ph idx="1"/>
          </p:nvPr>
        </p:nvSpPr>
        <p:spPr>
          <a:xfrm>
            <a:off x="457200" y="1219200"/>
            <a:ext cx="8229600" cy="4953000"/>
          </a:xfrm>
        </p:spPr>
        <p:txBody>
          <a:bodyPr rtlCol="0">
            <a:normAutofit/>
          </a:bodyPr>
          <a:lstStyle/>
          <a:p>
            <a:pPr eaLnBrk="1" fontAlgn="auto" hangingPunct="1">
              <a:spcAft>
                <a:spcPts val="0"/>
              </a:spcAft>
              <a:buFont typeface="Arial" pitchFamily="34" charset="0"/>
              <a:buChar char="•"/>
              <a:defRPr/>
            </a:pPr>
            <a:r>
              <a:rPr lang="en-US" sz="2000" dirty="0">
                <a:latin typeface="Times New Roman" pitchFamily="18" charset="0"/>
                <a:cs typeface="Times New Roman" pitchFamily="18" charset="0"/>
              </a:rPr>
              <a:t>For experimental purposes we have chosen two kinds of datasets: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)real world dataset and (ii)synthetic-dataset.</a:t>
            </a:r>
          </a:p>
          <a:p>
            <a:pPr eaLnBrk="1" fontAlgn="auto" hangingPunct="1">
              <a:spcAft>
                <a:spcPts val="0"/>
              </a:spcAft>
              <a:buFont typeface="Arial" pitchFamily="34" charset="0"/>
              <a:buChar char="•"/>
              <a:defRPr/>
            </a:pPr>
            <a:r>
              <a:rPr lang="en-US" sz="2000" dirty="0">
                <a:latin typeface="Times New Roman" pitchFamily="18" charset="0"/>
                <a:cs typeface="Times New Roman" pitchFamily="18" charset="0"/>
              </a:rPr>
              <a:t>The four real world datasets considered for the experiments are described below.</a:t>
            </a:r>
          </a:p>
          <a:p>
            <a:pPr lvl="1" eaLnBrk="1" fontAlgn="auto" hangingPunct="1">
              <a:spcAft>
                <a:spcPts val="0"/>
              </a:spcAft>
              <a:buFont typeface="Arial" pitchFamily="34" charset="0"/>
              <a:buChar char="•"/>
              <a:defRPr/>
            </a:pPr>
            <a:r>
              <a:rPr lang="en-US" sz="1600" dirty="0" err="1">
                <a:latin typeface="Times New Roman" pitchFamily="18" charset="0"/>
                <a:cs typeface="Times New Roman" pitchFamily="18" charset="0"/>
              </a:rPr>
              <a:t>Kosarak</a:t>
            </a:r>
            <a:r>
              <a:rPr lang="en-US" sz="1600" dirty="0">
                <a:latin typeface="Times New Roman" pitchFamily="18" charset="0"/>
                <a:cs typeface="Times New Roman" pitchFamily="18" charset="0"/>
              </a:rPr>
              <a:t> dataset is a sparse dataset with  9,90,002 number of transactions containing 41,270 distinct items.</a:t>
            </a:r>
          </a:p>
          <a:p>
            <a:pPr lvl="1">
              <a:buFont typeface="Arial" pitchFamily="34" charset="0"/>
              <a:buChar char="•"/>
              <a:defRPr/>
            </a:pPr>
            <a:r>
              <a:rPr lang="en-US" sz="1600" dirty="0">
                <a:latin typeface="Times New Roman" pitchFamily="18" charset="0"/>
                <a:cs typeface="Times New Roman" pitchFamily="18" charset="0"/>
              </a:rPr>
              <a:t>MSNBC dataset contains data from Internet Information Server (IIS) logs for msnbc.com and news-related portions of msn.com for the entire day of September, 28, 1999 . Requests are at the level of page category. The number of categories are 17 and the number of transactions are 989,818</a:t>
            </a:r>
          </a:p>
          <a:p>
            <a:pPr lvl="1"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Mushroom dataset is a dense dataset containing 8,124 transactions and 119 distinct items.</a:t>
            </a:r>
          </a:p>
          <a:p>
            <a:pPr lvl="1"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BMS-POS dataset contains click stream data of a dotcom company . The dataset contains 515,597 number of transactions and 1656 distinct items.</a:t>
            </a:r>
          </a:p>
          <a:p>
            <a:pPr eaLnBrk="1" fontAlgn="auto" hangingPunct="1">
              <a:spcAft>
                <a:spcPts val="0"/>
              </a:spcAft>
              <a:buFont typeface="Arial" pitchFamily="34" charset="0"/>
              <a:buChar char="•"/>
              <a:defRPr/>
            </a:pPr>
            <a:r>
              <a:rPr lang="en-US" sz="1800" dirty="0">
                <a:latin typeface="Times New Roman" pitchFamily="18" charset="0"/>
                <a:cs typeface="Times New Roman" pitchFamily="18" charset="0"/>
              </a:rPr>
              <a:t>The synthetic dataset T40I10D100K dataset which is generated by the dataset generator [9]. The dataset contains 100000 transactions and 941 distinct items.</a:t>
            </a:r>
          </a:p>
          <a:p>
            <a:pPr eaLnBrk="1" fontAlgn="auto" hangingPunct="1">
              <a:spcAft>
                <a:spcPts val="0"/>
              </a:spcAft>
              <a:buFont typeface="Arial" pitchFamily="34" charset="0"/>
              <a:buChar char="•"/>
              <a:defRPr/>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CMine</a:t>
            </a:r>
            <a:r>
              <a:rPr lang="en-US" sz="1800" dirty="0">
                <a:latin typeface="Times New Roman" pitchFamily="18" charset="0"/>
                <a:cs typeface="Times New Roman" pitchFamily="18" charset="0"/>
              </a:rPr>
              <a:t> algorithm was written in Java and run with Windows XP on a 2.66 GHz machine with 2GB memory.</a:t>
            </a:r>
          </a:p>
          <a:p>
            <a:pPr eaLnBrk="1" fontAlgn="auto" hangingPunct="1">
              <a:spcAft>
                <a:spcPts val="0"/>
              </a:spcAft>
              <a:buFont typeface="Arial" pitchFamily="34" charset="0"/>
              <a:buChar char="•"/>
              <a:defRPr/>
            </a:pPr>
            <a:endParaRPr lang="en-US" sz="1800" dirty="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2564"/>
          </a:xfrm>
        </p:spPr>
        <p:txBody>
          <a:bodyPr>
            <a:normAutofit fontScale="90000"/>
          </a:bodyPr>
          <a:lstStyle/>
          <a:p>
            <a:r>
              <a:rPr lang="en-US" b="1" dirty="0"/>
              <a:t>Usefulness of coverage patterns</a:t>
            </a:r>
          </a:p>
        </p:txBody>
      </p:sp>
      <p:graphicFrame>
        <p:nvGraphicFramePr>
          <p:cNvPr id="7" name="Content Placeholder 6"/>
          <p:cNvGraphicFramePr>
            <a:graphicFrameLocks noGrp="1"/>
          </p:cNvGraphicFramePr>
          <p:nvPr>
            <p:ph sz="half" idx="1"/>
          </p:nvPr>
        </p:nvGraphicFramePr>
        <p:xfrm>
          <a:off x="4724400" y="2895600"/>
          <a:ext cx="4191000" cy="3595003"/>
        </p:xfrm>
        <a:graphic>
          <a:graphicData uri="http://schemas.openxmlformats.org/drawingml/2006/table">
            <a:tbl>
              <a:tblPr firstRow="1" bandRow="1">
                <a:tableStyleId>{5C22544A-7EE6-4342-B048-85BDC9FD1C3A}</a:tableStyleId>
              </a:tblPr>
              <a:tblGrid>
                <a:gridCol w="504473">
                  <a:extLst>
                    <a:ext uri="{9D8B030D-6E8A-4147-A177-3AD203B41FA5}">
                      <a16:colId xmlns:a16="http://schemas.microsoft.com/office/drawing/2014/main" val="20000"/>
                    </a:ext>
                  </a:extLst>
                </a:gridCol>
                <a:gridCol w="2619728">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tblGrid>
              <a:tr h="626640">
                <a:tc>
                  <a:txBody>
                    <a:bodyPr/>
                    <a:lstStyle/>
                    <a:p>
                      <a:r>
                        <a:rPr lang="en-US" sz="1800" dirty="0" err="1"/>
                        <a:t>S.No</a:t>
                      </a:r>
                      <a:endParaRPr lang="en-US" sz="1800" dirty="0"/>
                    </a:p>
                  </a:txBody>
                  <a:tcPr/>
                </a:tc>
                <a:tc>
                  <a:txBody>
                    <a:bodyPr/>
                    <a:lstStyle/>
                    <a:p>
                      <a:r>
                        <a:rPr lang="en-US" sz="1800" dirty="0"/>
                        <a:t>Coverage Pattern</a:t>
                      </a:r>
                    </a:p>
                  </a:txBody>
                  <a:tcPr/>
                </a:tc>
                <a:tc>
                  <a:txBody>
                    <a:bodyPr/>
                    <a:lstStyle/>
                    <a:p>
                      <a:r>
                        <a:rPr lang="en-US" sz="1800" dirty="0"/>
                        <a:t>CS</a:t>
                      </a:r>
                    </a:p>
                  </a:txBody>
                  <a:tcPr/>
                </a:tc>
                <a:extLst>
                  <a:ext uri="{0D108BD9-81ED-4DB2-BD59-A6C34878D82A}">
                    <a16:rowId xmlns:a16="http://schemas.microsoft.com/office/drawing/2014/main" val="10000"/>
                  </a:ext>
                </a:extLst>
              </a:tr>
              <a:tr h="358080">
                <a:tc>
                  <a:txBody>
                    <a:bodyPr/>
                    <a:lstStyle/>
                    <a:p>
                      <a:r>
                        <a:rPr lang="en-US" sz="1800" dirty="0"/>
                        <a:t>1</a:t>
                      </a:r>
                    </a:p>
                  </a:txBody>
                  <a:tcPr/>
                </a:tc>
                <a:tc>
                  <a:txBody>
                    <a:bodyPr/>
                    <a:lstStyle/>
                    <a:p>
                      <a:r>
                        <a:rPr lang="en-US" sz="1800" dirty="0"/>
                        <a:t>{local, misc, front page}</a:t>
                      </a:r>
                    </a:p>
                  </a:txBody>
                  <a:tcPr/>
                </a:tc>
                <a:tc>
                  <a:txBody>
                    <a:bodyPr/>
                    <a:lstStyle/>
                    <a:p>
                      <a:r>
                        <a:rPr lang="en-US" sz="1800" dirty="0"/>
                        <a:t>0.42</a:t>
                      </a:r>
                    </a:p>
                  </a:txBody>
                  <a:tcPr/>
                </a:tc>
                <a:extLst>
                  <a:ext uri="{0D108BD9-81ED-4DB2-BD59-A6C34878D82A}">
                    <a16:rowId xmlns:a16="http://schemas.microsoft.com/office/drawing/2014/main" val="10001"/>
                  </a:ext>
                </a:extLst>
              </a:tr>
              <a:tr h="626640">
                <a:tc>
                  <a:txBody>
                    <a:bodyPr/>
                    <a:lstStyle/>
                    <a:p>
                      <a:r>
                        <a:rPr lang="en-US" sz="1800"/>
                        <a:t>2</a:t>
                      </a:r>
                      <a:endParaRPr lang="en-US" sz="1800" dirty="0"/>
                    </a:p>
                  </a:txBody>
                  <a:tcPr/>
                </a:tc>
                <a:tc>
                  <a:txBody>
                    <a:bodyPr/>
                    <a:lstStyle/>
                    <a:p>
                      <a:r>
                        <a:rPr lang="en-US" sz="1800" dirty="0"/>
                        <a:t>{news, health, front page}</a:t>
                      </a:r>
                    </a:p>
                  </a:txBody>
                  <a:tcPr/>
                </a:tc>
                <a:tc>
                  <a:txBody>
                    <a:bodyPr/>
                    <a:lstStyle/>
                    <a:p>
                      <a:r>
                        <a:rPr lang="en-US" sz="1800" dirty="0"/>
                        <a:t>0.43</a:t>
                      </a:r>
                    </a:p>
                  </a:txBody>
                  <a:tcPr/>
                </a:tc>
                <a:extLst>
                  <a:ext uri="{0D108BD9-81ED-4DB2-BD59-A6C34878D82A}">
                    <a16:rowId xmlns:a16="http://schemas.microsoft.com/office/drawing/2014/main" val="10002"/>
                  </a:ext>
                </a:extLst>
              </a:tr>
              <a:tr h="626640">
                <a:tc>
                  <a:txBody>
                    <a:bodyPr/>
                    <a:lstStyle/>
                    <a:p>
                      <a:r>
                        <a:rPr lang="en-US" sz="1800" dirty="0"/>
                        <a:t>3</a:t>
                      </a:r>
                    </a:p>
                  </a:txBody>
                  <a:tcPr/>
                </a:tc>
                <a:tc>
                  <a:txBody>
                    <a:bodyPr/>
                    <a:lstStyle/>
                    <a:p>
                      <a:r>
                        <a:rPr lang="en-US" sz="1800" dirty="0"/>
                        <a:t>{tech, opinion, front page}</a:t>
                      </a:r>
                    </a:p>
                  </a:txBody>
                  <a:tcPr/>
                </a:tc>
                <a:tc>
                  <a:txBody>
                    <a:bodyPr/>
                    <a:lstStyle/>
                    <a:p>
                      <a:r>
                        <a:rPr lang="en-US" sz="1800" dirty="0"/>
                        <a:t>0.41</a:t>
                      </a:r>
                    </a:p>
                  </a:txBody>
                  <a:tcPr/>
                </a:tc>
                <a:extLst>
                  <a:ext uri="{0D108BD9-81ED-4DB2-BD59-A6C34878D82A}">
                    <a16:rowId xmlns:a16="http://schemas.microsoft.com/office/drawing/2014/main" val="10003"/>
                  </a:ext>
                </a:extLst>
              </a:tr>
              <a:tr h="369491">
                <a:tc>
                  <a:txBody>
                    <a:bodyPr/>
                    <a:lstStyle/>
                    <a:p>
                      <a:r>
                        <a:rPr lang="en-US" sz="1800" dirty="0"/>
                        <a:t>4</a:t>
                      </a:r>
                    </a:p>
                  </a:txBody>
                  <a:tcPr/>
                </a:tc>
                <a:tc>
                  <a:txBody>
                    <a:bodyPr/>
                    <a:lstStyle/>
                    <a:p>
                      <a:r>
                        <a:rPr lang="en-US" sz="1800" dirty="0"/>
                        <a:t>{on-air, news, misc}</a:t>
                      </a:r>
                    </a:p>
                  </a:txBody>
                  <a:tcPr/>
                </a:tc>
                <a:tc>
                  <a:txBody>
                    <a:bodyPr/>
                    <a:lstStyle/>
                    <a:p>
                      <a:r>
                        <a:rPr lang="en-US" sz="1800" dirty="0"/>
                        <a:t>0.40</a:t>
                      </a:r>
                    </a:p>
                  </a:txBody>
                  <a:tcPr/>
                </a:tc>
                <a:extLst>
                  <a:ext uri="{0D108BD9-81ED-4DB2-BD59-A6C34878D82A}">
                    <a16:rowId xmlns:a16="http://schemas.microsoft.com/office/drawing/2014/main" val="10004"/>
                  </a:ext>
                </a:extLst>
              </a:tr>
              <a:tr h="358080">
                <a:tc>
                  <a:txBody>
                    <a:bodyPr/>
                    <a:lstStyle/>
                    <a:p>
                      <a:r>
                        <a:rPr lang="en-US" sz="1800" dirty="0"/>
                        <a:t>5</a:t>
                      </a:r>
                    </a:p>
                  </a:txBody>
                  <a:tcPr/>
                </a:tc>
                <a:tc>
                  <a:txBody>
                    <a:bodyPr/>
                    <a:lstStyle/>
                    <a:p>
                      <a:r>
                        <a:rPr lang="en-US" sz="1800" dirty="0"/>
                        <a:t>{tech, weather, on-air}</a:t>
                      </a:r>
                    </a:p>
                  </a:txBody>
                  <a:tcPr/>
                </a:tc>
                <a:tc>
                  <a:txBody>
                    <a:bodyPr/>
                    <a:lstStyle/>
                    <a:p>
                      <a:r>
                        <a:rPr lang="en-US" sz="1800" dirty="0"/>
                        <a:t>0.41</a:t>
                      </a:r>
                    </a:p>
                  </a:txBody>
                  <a:tcPr/>
                </a:tc>
                <a:extLst>
                  <a:ext uri="{0D108BD9-81ED-4DB2-BD59-A6C34878D82A}">
                    <a16:rowId xmlns:a16="http://schemas.microsoft.com/office/drawing/2014/main" val="10005"/>
                  </a:ext>
                </a:extLst>
              </a:tr>
              <a:tr h="587192">
                <a:tc>
                  <a:txBody>
                    <a:bodyPr/>
                    <a:lstStyle/>
                    <a:p>
                      <a:r>
                        <a:rPr lang="en-US" sz="1800" dirty="0"/>
                        <a:t>6</a:t>
                      </a:r>
                    </a:p>
                  </a:txBody>
                  <a:tcPr/>
                </a:tc>
                <a:tc>
                  <a:txBody>
                    <a:bodyPr/>
                    <a:lstStyle/>
                    <a:p>
                      <a:r>
                        <a:rPr lang="en-US" sz="1800" dirty="0"/>
                        <a:t>{sports, misc, opinion}</a:t>
                      </a:r>
                    </a:p>
                  </a:txBody>
                  <a:tcPr/>
                </a:tc>
                <a:tc>
                  <a:txBody>
                    <a:bodyPr/>
                    <a:lstStyle/>
                    <a:p>
                      <a:r>
                        <a:rPr lang="en-US" sz="1800" dirty="0"/>
                        <a:t>0.43</a:t>
                      </a: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304800" y="1295400"/>
            <a:ext cx="8305800" cy="2123658"/>
          </a:xfrm>
          <a:prstGeom prst="rect">
            <a:avLst/>
          </a:prstGeom>
        </p:spPr>
        <p:txBody>
          <a:bodyPr wrap="square">
            <a:spAutoFit/>
          </a:bodyPr>
          <a:lstStyle/>
          <a:p>
            <a:pPr>
              <a:buFont typeface="Arial" pitchFamily="34" charset="0"/>
              <a:buChar char="•"/>
            </a:pPr>
            <a:r>
              <a:rPr lang="en-US" dirty="0">
                <a:latin typeface="Times New Roman" pitchFamily="18" charset="0"/>
                <a:cs typeface="Times New Roman" pitchFamily="18" charset="0"/>
              </a:rPr>
              <a:t> The names of web page categories  involved in MSNBC are</a:t>
            </a:r>
          </a:p>
          <a:p>
            <a:pPr lvl="1">
              <a:buFont typeface="Arial" pitchFamily="34" charset="0"/>
              <a:buChar char="•"/>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frontpage</a:t>
            </a:r>
            <a:r>
              <a:rPr lang="en-US" sz="2400" dirty="0">
                <a:latin typeface="Times New Roman" pitchFamily="18" charset="0"/>
                <a:cs typeface="Times New Roman" pitchFamily="18" charset="0"/>
              </a:rPr>
              <a:t>”, “news”, “tech”, “local”, “opinion”, “on-air”, “misc”, “weather”, “health”, “living”, “business”, “sports”, “summary”, “</a:t>
            </a:r>
            <a:r>
              <a:rPr lang="en-US" sz="2400" dirty="0" err="1">
                <a:latin typeface="Times New Roman" pitchFamily="18" charset="0"/>
                <a:cs typeface="Times New Roman" pitchFamily="18" charset="0"/>
              </a:rPr>
              <a:t>bbs</a:t>
            </a:r>
            <a:r>
              <a:rPr lang="en-US" sz="2400" dirty="0">
                <a:latin typeface="Times New Roman" pitchFamily="18" charset="0"/>
                <a:cs typeface="Times New Roman" pitchFamily="18" charset="0"/>
              </a:rPr>
              <a:t>” (bulletin board service), “travel”, “msn-news”, and “msn-sports”. </a:t>
            </a:r>
          </a:p>
          <a:p>
            <a:endParaRPr lang="en-US" dirty="0">
              <a:latin typeface="Times New Roman" pitchFamily="18" charset="0"/>
              <a:cs typeface="Times New Roman" pitchFamily="18" charset="0"/>
            </a:endParaRPr>
          </a:p>
        </p:txBody>
      </p:sp>
      <p:sp>
        <p:nvSpPr>
          <p:cNvPr id="8" name="Rectangle 7"/>
          <p:cNvSpPr/>
          <p:nvPr/>
        </p:nvSpPr>
        <p:spPr>
          <a:xfrm>
            <a:off x="228600" y="3962400"/>
            <a:ext cx="4191000" cy="2677656"/>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Advantage: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Proposed approach provides ﬂexibility to the publisher to meet the demands of multiple advertisers by considering different sets of web pages.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z="3200" dirty="0">
                <a:latin typeface="Times New Roman" charset="0"/>
                <a:cs typeface="Times New Roman" charset="0"/>
              </a:rPr>
              <a:t>Coverage pattern generation</a:t>
            </a:r>
          </a:p>
        </p:txBody>
      </p:sp>
      <p:pic>
        <p:nvPicPr>
          <p:cNvPr id="1027" name="Picture 3" descr="D:\pakdd final submission\131\source\latex source\figure2v1.png"/>
          <p:cNvPicPr>
            <a:picLocks noGrp="1" noChangeAspect="1" noChangeArrowheads="1"/>
          </p:cNvPicPr>
          <p:nvPr>
            <p:ph idx="1"/>
          </p:nvPr>
        </p:nvPicPr>
        <p:blipFill>
          <a:blip r:embed="rId3" cstate="print"/>
          <a:srcRect/>
          <a:stretch>
            <a:fillRect/>
          </a:stretch>
        </p:blipFill>
        <p:spPr bwMode="auto">
          <a:xfrm>
            <a:off x="457200" y="1219201"/>
            <a:ext cx="8458200" cy="495684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t>Scalability of CMine Algorithm </a:t>
            </a:r>
          </a:p>
        </p:txBody>
      </p:sp>
      <p:sp>
        <p:nvSpPr>
          <p:cNvPr id="66565" name="TextBox 5"/>
          <p:cNvSpPr txBox="1">
            <a:spLocks noChangeArrowheads="1"/>
          </p:cNvSpPr>
          <p:nvPr/>
        </p:nvSpPr>
        <p:spPr bwMode="auto">
          <a:xfrm>
            <a:off x="5334000" y="4572001"/>
            <a:ext cx="3200400" cy="246221"/>
          </a:xfrm>
          <a:prstGeom prst="rect">
            <a:avLst/>
          </a:prstGeom>
          <a:noFill/>
          <a:ln w="9525">
            <a:noFill/>
            <a:miter lim="800000"/>
            <a:headEnd/>
            <a:tailEnd/>
          </a:ln>
        </p:spPr>
        <p:txBody>
          <a:bodyPr>
            <a:spAutoFit/>
          </a:bodyPr>
          <a:lstStyle/>
          <a:p>
            <a:r>
              <a:rPr lang="en-US" sz="1000" dirty="0"/>
              <a:t>             Fig 4.  Scalability of </a:t>
            </a:r>
            <a:r>
              <a:rPr lang="en-US" sz="1000" dirty="0" err="1"/>
              <a:t>CMine</a:t>
            </a:r>
            <a:r>
              <a:rPr lang="en-US" sz="1000" dirty="0"/>
              <a:t> algorithm</a:t>
            </a:r>
          </a:p>
        </p:txBody>
      </p:sp>
      <p:pic>
        <p:nvPicPr>
          <p:cNvPr id="2051" name="Picture 3" descr="D:\pakdd final submission\131\source\latex source\figure4_1.png"/>
          <p:cNvPicPr>
            <a:picLocks noGrp="1" noChangeAspect="1" noChangeArrowheads="1"/>
          </p:cNvPicPr>
          <p:nvPr>
            <p:ph sz="half" idx="1"/>
          </p:nvPr>
        </p:nvPicPr>
        <p:blipFill>
          <a:blip r:embed="rId3" cstate="print"/>
          <a:srcRect/>
          <a:stretch>
            <a:fillRect/>
          </a:stretch>
        </p:blipFill>
        <p:spPr bwMode="auto">
          <a:xfrm>
            <a:off x="685800" y="1219200"/>
            <a:ext cx="7724777" cy="469353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b="1" dirty="0"/>
              <a:t>Conclusions and Future Work</a:t>
            </a:r>
          </a:p>
        </p:txBody>
      </p:sp>
      <p:sp>
        <p:nvSpPr>
          <p:cNvPr id="98307" name="Content Placeholder 2"/>
          <p:cNvSpPr>
            <a:spLocks noGrp="1"/>
          </p:cNvSpPr>
          <p:nvPr>
            <p:ph idx="1"/>
          </p:nvPr>
        </p:nvSpPr>
        <p:spPr>
          <a:xfrm>
            <a:off x="457200" y="1524001"/>
            <a:ext cx="8229600" cy="4602164"/>
          </a:xfrm>
        </p:spPr>
        <p:txBody>
          <a:bodyPr>
            <a:noAutofit/>
          </a:bodyPr>
          <a:lstStyle/>
          <a:p>
            <a:r>
              <a:rPr lang="en-US" sz="2800" dirty="0">
                <a:latin typeface="Times New Roman" pitchFamily="18" charset="0"/>
                <a:cs typeface="Times New Roman" pitchFamily="18" charset="0"/>
              </a:rPr>
              <a:t>Proposed a  framework of data mining pattern called “coverage pattern” </a:t>
            </a:r>
          </a:p>
          <a:p>
            <a:r>
              <a:rPr lang="en-US" sz="2800" dirty="0">
                <a:latin typeface="Times New Roman" pitchFamily="18" charset="0"/>
                <a:cs typeface="Times New Roman" pitchFamily="18" charset="0"/>
              </a:rPr>
              <a:t>Proposed a  methodology to extract the same from transactional databases.</a:t>
            </a:r>
          </a:p>
          <a:p>
            <a:r>
              <a:rPr lang="en-US" sz="2800" dirty="0">
                <a:latin typeface="Times New Roman" pitchFamily="18" charset="0"/>
                <a:cs typeface="Times New Roman" pitchFamily="18" charset="0"/>
              </a:rPr>
              <a:t> Through experimental results, we have shown that the proposed model and methodology can effectively discover coverage patterns.</a:t>
            </a:r>
          </a:p>
          <a:p>
            <a:r>
              <a:rPr lang="en-US" sz="2800" dirty="0">
                <a:latin typeface="Times New Roman" pitchFamily="18" charset="0"/>
                <a:cs typeface="Times New Roman" pitchFamily="18" charset="0"/>
              </a:rPr>
              <a:t>The coverage patterns help the publisher to meet the demands of multiple advertisers.</a:t>
            </a:r>
          </a:p>
          <a:p>
            <a:endParaRPr lang="en-US"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b="1" dirty="0"/>
              <a:t>Conclusions and Future Work</a:t>
            </a:r>
          </a:p>
        </p:txBody>
      </p:sp>
      <p:sp>
        <p:nvSpPr>
          <p:cNvPr id="98307" name="Content Placeholder 2"/>
          <p:cNvSpPr>
            <a:spLocks noGrp="1"/>
          </p:cNvSpPr>
          <p:nvPr>
            <p:ph idx="1"/>
          </p:nvPr>
        </p:nvSpPr>
        <p:spPr>
          <a:xfrm>
            <a:off x="457200" y="1613043"/>
            <a:ext cx="8229600" cy="4513122"/>
          </a:xfrm>
        </p:spPr>
        <p:txBody>
          <a:bodyPr>
            <a:normAutofit/>
          </a:bodyPr>
          <a:lstStyle/>
          <a:p>
            <a:r>
              <a:rPr lang="en-US" sz="2800" dirty="0">
                <a:latin typeface="Times New Roman" pitchFamily="18" charset="0"/>
                <a:cs typeface="Times New Roman" pitchFamily="18" charset="0"/>
              </a:rPr>
              <a:t>We are going to investigate how both frequent and coverage pattern knowledge can be used for </a:t>
            </a:r>
            <a:r>
              <a:rPr lang="en-US" sz="2800" dirty="0" err="1">
                <a:latin typeface="Times New Roman" pitchFamily="18" charset="0"/>
                <a:cs typeface="Times New Roman" pitchFamily="18" charset="0"/>
              </a:rPr>
              <a:t>efﬁcient</a:t>
            </a:r>
            <a:r>
              <a:rPr lang="en-US" sz="2800" dirty="0">
                <a:latin typeface="Times New Roman" pitchFamily="18" charset="0"/>
                <a:cs typeface="Times New Roman" pitchFamily="18" charset="0"/>
              </a:rPr>
              <a:t> banner advertisement placement.</a:t>
            </a:r>
          </a:p>
          <a:p>
            <a:r>
              <a:rPr lang="en-US" sz="2800" dirty="0">
                <a:latin typeface="Times New Roman" pitchFamily="18" charset="0"/>
                <a:cs typeface="Times New Roman" pitchFamily="18" charset="0"/>
              </a:rPr>
              <a:t>How the content of the web page and search query can be exploited to explore content </a:t>
            </a:r>
            <a:r>
              <a:rPr lang="en-US" sz="2800" dirty="0" err="1">
                <a:latin typeface="Times New Roman" pitchFamily="18" charset="0"/>
                <a:cs typeface="Times New Roman" pitchFamily="18" charset="0"/>
              </a:rPr>
              <a:t>speciﬁc</a:t>
            </a:r>
            <a:r>
              <a:rPr lang="en-US" sz="2800" dirty="0">
                <a:latin typeface="Times New Roman" pitchFamily="18" charset="0"/>
                <a:cs typeface="Times New Roman" pitchFamily="18" charset="0"/>
              </a:rPr>
              <a:t> coverage patterns. </a:t>
            </a:r>
          </a:p>
          <a:p>
            <a:r>
              <a:rPr lang="en-US" sz="2800" dirty="0">
                <a:latin typeface="Times New Roman" pitchFamily="18" charset="0"/>
                <a:cs typeface="Times New Roman" pitchFamily="18" charset="0"/>
              </a:rPr>
              <a:t>The notion of coverage patterns can be extended to other domains like bio-informatics for extracting potential knowledge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051" y="1141287"/>
            <a:ext cx="7772400" cy="1470025"/>
          </a:xfrm>
        </p:spPr>
        <p:txBody>
          <a:bodyPr>
            <a:normAutofit/>
          </a:bodyPr>
          <a:lstStyle/>
          <a:p>
            <a:r>
              <a:rPr lang="en-US" sz="3600" b="1" dirty="0">
                <a:latin typeface="Times New Roman" pitchFamily="18" charset="0"/>
                <a:cs typeface="Times New Roman" pitchFamily="18" charset="0"/>
              </a:rPr>
              <a:t>Discovering Coverage Patterns for Banner Advertisement Placement</a:t>
            </a:r>
          </a:p>
        </p:txBody>
      </p:sp>
      <p:sp>
        <p:nvSpPr>
          <p:cNvPr id="3" name="Subtitle 2"/>
          <p:cNvSpPr>
            <a:spLocks noGrp="1"/>
          </p:cNvSpPr>
          <p:nvPr>
            <p:ph type="subTitle" idx="1"/>
          </p:nvPr>
        </p:nvSpPr>
        <p:spPr>
          <a:xfrm>
            <a:off x="228600" y="3102796"/>
            <a:ext cx="8610600" cy="3526604"/>
          </a:xfrm>
        </p:spPr>
        <p:txBody>
          <a:bodyPr>
            <a:normAutofit/>
          </a:bodyPr>
          <a:lstStyle/>
          <a:p>
            <a:r>
              <a:rPr lang="en-US" sz="2400" dirty="0">
                <a:solidFill>
                  <a:schemeClr val="tx1"/>
                </a:solidFill>
                <a:latin typeface="Times New Roman" pitchFamily="18" charset="0"/>
                <a:cs typeface="Times New Roman" pitchFamily="18" charset="0"/>
              </a:rPr>
              <a:t>P. </a:t>
            </a:r>
            <a:r>
              <a:rPr lang="en-US" sz="2400" dirty="0" err="1">
                <a:solidFill>
                  <a:schemeClr val="tx1"/>
                </a:solidFill>
                <a:latin typeface="Times New Roman" pitchFamily="18" charset="0"/>
                <a:cs typeface="Times New Roman" pitchFamily="18" charset="0"/>
              </a:rPr>
              <a:t>Gowtham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Srinivas</a:t>
            </a:r>
            <a:r>
              <a:rPr lang="en-US" sz="2400" dirty="0">
                <a:solidFill>
                  <a:schemeClr val="tx1"/>
                </a:solidFill>
                <a:latin typeface="Times New Roman" pitchFamily="18" charset="0"/>
                <a:cs typeface="Times New Roman" pitchFamily="18" charset="0"/>
              </a:rPr>
              <a:t>, P. Krishna Reddy, S. </a:t>
            </a:r>
            <a:r>
              <a:rPr lang="en-US" sz="2400" dirty="0" err="1">
                <a:solidFill>
                  <a:schemeClr val="tx1"/>
                </a:solidFill>
                <a:latin typeface="Times New Roman" pitchFamily="18" charset="0"/>
                <a:cs typeface="Times New Roman" pitchFamily="18" charset="0"/>
              </a:rPr>
              <a:t>Bhargav</a:t>
            </a:r>
            <a:r>
              <a:rPr lang="en-US" sz="2400" dirty="0">
                <a:solidFill>
                  <a:schemeClr val="tx1"/>
                </a:solidFill>
                <a:latin typeface="Times New Roman" pitchFamily="18" charset="0"/>
                <a:cs typeface="Times New Roman" pitchFamily="18" charset="0"/>
              </a:rPr>
              <a:t>,</a:t>
            </a:r>
          </a:p>
          <a:p>
            <a:r>
              <a:rPr lang="en-IN" sz="2400" dirty="0">
                <a:solidFill>
                  <a:schemeClr val="tx1"/>
                </a:solidFill>
                <a:latin typeface="Times New Roman" pitchFamily="18" charset="0"/>
                <a:cs typeface="Times New Roman" pitchFamily="18" charset="0"/>
              </a:rPr>
              <a:t>R. </a:t>
            </a:r>
            <a:r>
              <a:rPr lang="en-IN" sz="2400" dirty="0" err="1">
                <a:solidFill>
                  <a:schemeClr val="tx1"/>
                </a:solidFill>
                <a:latin typeface="Times New Roman" pitchFamily="18" charset="0"/>
                <a:cs typeface="Times New Roman" pitchFamily="18" charset="0"/>
              </a:rPr>
              <a:t>Uday</a:t>
            </a:r>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Kiran</a:t>
            </a:r>
            <a:r>
              <a:rPr lang="en-IN" sz="2400" dirty="0">
                <a:solidFill>
                  <a:schemeClr val="tx1"/>
                </a:solidFill>
                <a:latin typeface="Times New Roman" pitchFamily="18" charset="0"/>
                <a:cs typeface="Times New Roman" pitchFamily="18" charset="0"/>
              </a:rPr>
              <a:t>, and D. </a:t>
            </a:r>
            <a:r>
              <a:rPr lang="en-IN" sz="2400" dirty="0" err="1">
                <a:solidFill>
                  <a:schemeClr val="tx1"/>
                </a:solidFill>
                <a:latin typeface="Times New Roman" pitchFamily="18" charset="0"/>
                <a:cs typeface="Times New Roman" pitchFamily="18" charset="0"/>
              </a:rPr>
              <a:t>Satheesh</a:t>
            </a:r>
            <a:r>
              <a:rPr lang="en-IN" sz="2400" dirty="0">
                <a:solidFill>
                  <a:schemeClr val="tx1"/>
                </a:solidFill>
                <a:latin typeface="Times New Roman" pitchFamily="18" charset="0"/>
                <a:cs typeface="Times New Roman" pitchFamily="18" charset="0"/>
              </a:rPr>
              <a:t> Kumar</a:t>
            </a:r>
          </a:p>
          <a:p>
            <a:r>
              <a:rPr lang="en-IN" sz="2000" dirty="0">
                <a:solidFill>
                  <a:schemeClr val="tx1"/>
                </a:solidFill>
                <a:latin typeface="Times New Roman" pitchFamily="18" charset="0"/>
                <a:cs typeface="Times New Roman" pitchFamily="18" charset="0"/>
              </a:rPr>
              <a:t>International Institute of Information Technology </a:t>
            </a:r>
          </a:p>
          <a:p>
            <a:r>
              <a:rPr lang="en-IN" sz="2000" dirty="0">
                <a:solidFill>
                  <a:schemeClr val="tx1"/>
                </a:solidFill>
                <a:latin typeface="Times New Roman" pitchFamily="18" charset="0"/>
                <a:cs typeface="Times New Roman" pitchFamily="18" charset="0"/>
              </a:rPr>
              <a:t>Hyderabad (IIIT-H) , India </a:t>
            </a:r>
          </a:p>
          <a:p>
            <a:endParaRPr lang="en-IN" sz="2400" dirty="0">
              <a:solidFill>
                <a:schemeClr val="tx1"/>
              </a:solidFill>
              <a:latin typeface="Times New Roman" pitchFamily="18" charset="0"/>
              <a:cs typeface="Times New Roman" pitchFamily="18" charset="0"/>
            </a:endParaRPr>
          </a:p>
          <a:p>
            <a:r>
              <a:rPr lang="en-IN" sz="2400" dirty="0">
                <a:solidFill>
                  <a:schemeClr val="tx1"/>
                </a:solidFill>
                <a:latin typeface="Times New Roman" pitchFamily="18" charset="0"/>
                <a:cs typeface="Times New Roman" pitchFamily="18" charset="0"/>
              </a:rPr>
              <a:t>Presented by </a:t>
            </a:r>
            <a:r>
              <a:rPr lang="en-IN" sz="2400" dirty="0" err="1">
                <a:solidFill>
                  <a:schemeClr val="tx1"/>
                </a:solidFill>
                <a:latin typeface="Times New Roman" pitchFamily="18" charset="0"/>
                <a:cs typeface="Times New Roman" pitchFamily="18" charset="0"/>
              </a:rPr>
              <a:t>P.Krishna</a:t>
            </a:r>
            <a:r>
              <a:rPr lang="en-IN" sz="2400" dirty="0">
                <a:solidFill>
                  <a:schemeClr val="tx1"/>
                </a:solidFill>
                <a:latin typeface="Times New Roman" pitchFamily="18" charset="0"/>
                <a:cs typeface="Times New Roman" pitchFamily="18" charset="0"/>
              </a:rPr>
              <a:t> Reddy</a:t>
            </a:r>
          </a:p>
          <a:p>
            <a:r>
              <a:rPr lang="en-IN" sz="2400" dirty="0">
                <a:solidFill>
                  <a:schemeClr val="tx1"/>
                </a:solidFill>
                <a:latin typeface="Times New Roman" pitchFamily="18" charset="0"/>
                <a:cs typeface="Times New Roman" pitchFamily="18" charset="0"/>
              </a:rPr>
              <a:t>E-mail:  pkreddy@iiit.ac.in</a:t>
            </a: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6104-5ACA-EB94-4C46-D66B012E3B56}"/>
              </a:ext>
            </a:extLst>
          </p:cNvPr>
          <p:cNvSpPr>
            <a:spLocks noGrp="1"/>
          </p:cNvSpPr>
          <p:nvPr>
            <p:ph type="title"/>
          </p:nvPr>
        </p:nvSpPr>
        <p:spPr/>
        <p:txBody>
          <a:bodyPr>
            <a:normAutofit/>
          </a:bodyPr>
          <a:lstStyle/>
          <a:p>
            <a:r>
              <a:rPr lang="en-IN" sz="3600" dirty="0"/>
              <a:t>  MIDSEM: TILL THE PRECEDING SLIDE. </a:t>
            </a:r>
          </a:p>
        </p:txBody>
      </p:sp>
      <p:sp>
        <p:nvSpPr>
          <p:cNvPr id="3" name="Content Placeholder 2">
            <a:extLst>
              <a:ext uri="{FF2B5EF4-FFF2-40B4-BE49-F238E27FC236}">
                <a16:creationId xmlns:a16="http://schemas.microsoft.com/office/drawing/2014/main" id="{C81E82A4-55FA-1388-75AA-34F7408006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2329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fontScale="92500" lnSpcReduction="10000"/>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b="1"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Multidimensional Associations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4226075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739ECF3-9008-C106-6276-61E8BF2C867E}"/>
              </a:ext>
            </a:extLst>
          </p:cNvPr>
          <p:cNvSpPr>
            <a:spLocks noGrp="1" noChangeArrowheads="1"/>
          </p:cNvSpPr>
          <p:nvPr>
            <p:ph type="title"/>
          </p:nvPr>
        </p:nvSpPr>
        <p:spPr>
          <a:xfrm>
            <a:off x="457200" y="304800"/>
            <a:ext cx="8229600" cy="838200"/>
          </a:xfrm>
        </p:spPr>
        <p:txBody>
          <a:bodyPr/>
          <a:lstStyle/>
          <a:p>
            <a:pPr algn="ctr"/>
            <a:r>
              <a:rPr lang="en-US" altLang="en-US" b="1" dirty="0"/>
              <a:t>About Multilevel Pattern Mining</a:t>
            </a:r>
          </a:p>
        </p:txBody>
      </p:sp>
      <p:sp>
        <p:nvSpPr>
          <p:cNvPr id="90115" name="Rectangle 3">
            <a:extLst>
              <a:ext uri="{FF2B5EF4-FFF2-40B4-BE49-F238E27FC236}">
                <a16:creationId xmlns:a16="http://schemas.microsoft.com/office/drawing/2014/main" id="{4D8D48D6-A2BA-3E51-1730-0128F8532FFF}"/>
              </a:ext>
            </a:extLst>
          </p:cNvPr>
          <p:cNvSpPr>
            <a:spLocks noGrp="1" noChangeArrowheads="1"/>
          </p:cNvSpPr>
          <p:nvPr>
            <p:ph type="body" idx="1"/>
          </p:nvPr>
        </p:nvSpPr>
        <p:spPr>
          <a:xfrm>
            <a:off x="457200" y="1371600"/>
            <a:ext cx="8229600" cy="4530725"/>
          </a:xfrm>
        </p:spPr>
        <p:txBody>
          <a:bodyPr/>
          <a:lstStyle/>
          <a:p>
            <a:r>
              <a:rPr lang="en-US" altLang="en-US" sz="2600" dirty="0"/>
              <a:t>Applications require association rules at many levels of abstraction</a:t>
            </a:r>
          </a:p>
          <a:p>
            <a:pPr lvl="1"/>
            <a:r>
              <a:rPr lang="en-US" altLang="en-US" sz="2200" dirty="0"/>
              <a:t>“80 percent of customers that purchase milk may also purchase Bread”</a:t>
            </a:r>
          </a:p>
          <a:p>
            <a:pPr lvl="1"/>
            <a:r>
              <a:rPr lang="en-US" altLang="en-US" sz="2200" dirty="0"/>
              <a:t>“75 percent of people buy wheat bread if they buy “milk(2%)”</a:t>
            </a:r>
          </a:p>
          <a:p>
            <a:r>
              <a:rPr lang="en-US" altLang="en-US" sz="2600" dirty="0"/>
              <a:t> The association relationship in the latter statement is expressed at a lower level of abstraction but carries more specific and concrete information than that in the former. </a:t>
            </a:r>
          </a:p>
          <a:p>
            <a:r>
              <a:rPr lang="en-US" altLang="en-US" sz="2600" dirty="0"/>
              <a:t>Therefore, a data mining system should provide efficient methods for mining multiple-level association rules.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15E90D7-79AC-3F95-96E4-1C6D1D6B7678}"/>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graphicFrame>
        <p:nvGraphicFramePr>
          <p:cNvPr id="33894" name="Group 102">
            <a:extLst>
              <a:ext uri="{FF2B5EF4-FFF2-40B4-BE49-F238E27FC236}">
                <a16:creationId xmlns:a16="http://schemas.microsoft.com/office/drawing/2014/main" id="{DAF6A436-BC70-C470-EADA-45EC989B1E0B}"/>
              </a:ext>
            </a:extLst>
          </p:cNvPr>
          <p:cNvGraphicFramePr>
            <a:graphicFrameLocks noGrp="1"/>
          </p:cNvGraphicFramePr>
          <p:nvPr>
            <p:ph idx="1"/>
          </p:nvPr>
        </p:nvGraphicFramePr>
        <p:xfrm>
          <a:off x="990600" y="2057400"/>
          <a:ext cx="2438400" cy="1866900"/>
        </p:xfrm>
        <a:graphic>
          <a:graphicData uri="http://schemas.openxmlformats.org/drawingml/2006/table">
            <a:tbl>
              <a:tblPr/>
              <a:tblGrid>
                <a:gridCol w="762000">
                  <a:extLst>
                    <a:ext uri="{9D8B030D-6E8A-4147-A177-3AD203B41FA5}">
                      <a16:colId xmlns:a16="http://schemas.microsoft.com/office/drawing/2014/main" val="1645144386"/>
                    </a:ext>
                  </a:extLst>
                </a:gridCol>
                <a:gridCol w="1676400">
                  <a:extLst>
                    <a:ext uri="{9D8B030D-6E8A-4147-A177-3AD203B41FA5}">
                      <a16:colId xmlns:a16="http://schemas.microsoft.com/office/drawing/2014/main" val="3244025098"/>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4407712"/>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{m1, b2}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4556224"/>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 b1}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3245987"/>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7468866"/>
                  </a:ext>
                </a:extLst>
              </a:tr>
            </a:tbl>
          </a:graphicData>
        </a:graphic>
      </p:graphicFrame>
      <p:sp>
        <p:nvSpPr>
          <p:cNvPr id="33897" name="Text Box 105">
            <a:extLst>
              <a:ext uri="{FF2B5EF4-FFF2-40B4-BE49-F238E27FC236}">
                <a16:creationId xmlns:a16="http://schemas.microsoft.com/office/drawing/2014/main" id="{07F38297-66AF-57F2-AE7E-787E3B0B2666}"/>
              </a:ext>
            </a:extLst>
          </p:cNvPr>
          <p:cNvSpPr txBox="1">
            <a:spLocks noChangeArrowheads="1"/>
          </p:cNvSpPr>
          <p:nvPr/>
        </p:nvSpPr>
        <p:spPr bwMode="auto">
          <a:xfrm>
            <a:off x="4724400" y="190500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Frequent itemset: {b2}</a:t>
            </a:r>
          </a:p>
        </p:txBody>
      </p:sp>
      <p:sp>
        <p:nvSpPr>
          <p:cNvPr id="33898" name="Text Box 106">
            <a:extLst>
              <a:ext uri="{FF2B5EF4-FFF2-40B4-BE49-F238E27FC236}">
                <a16:creationId xmlns:a16="http://schemas.microsoft.com/office/drawing/2014/main" id="{1073A465-97B7-C744-CF9B-8E62BADCB885}"/>
              </a:ext>
            </a:extLst>
          </p:cNvPr>
          <p:cNvSpPr txBox="1">
            <a:spLocks noChangeArrowheads="1"/>
          </p:cNvSpPr>
          <p:nvPr/>
        </p:nvSpPr>
        <p:spPr bwMode="auto">
          <a:xfrm>
            <a:off x="4800600" y="2895600"/>
            <a:ext cx="260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Association  rules: none</a:t>
            </a:r>
          </a:p>
        </p:txBody>
      </p:sp>
      <p:sp>
        <p:nvSpPr>
          <p:cNvPr id="33899" name="Text Box 107">
            <a:extLst>
              <a:ext uri="{FF2B5EF4-FFF2-40B4-BE49-F238E27FC236}">
                <a16:creationId xmlns:a16="http://schemas.microsoft.com/office/drawing/2014/main" id="{5B7692C0-25EE-81A8-807B-48E92051F542}"/>
              </a:ext>
            </a:extLst>
          </p:cNvPr>
          <p:cNvSpPr txBox="1">
            <a:spLocks noChangeArrowheads="1"/>
          </p:cNvSpPr>
          <p:nvPr/>
        </p:nvSpPr>
        <p:spPr bwMode="auto">
          <a:xfrm>
            <a:off x="4724400" y="3886200"/>
            <a:ext cx="274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Is this database useless?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9"/>
                                        </p:tgtEl>
                                        <p:attrNameLst>
                                          <p:attrName>style.visibility</p:attrName>
                                        </p:attrNameLst>
                                      </p:cBhvr>
                                      <p:to>
                                        <p:strVal val="visible"/>
                                      </p:to>
                                    </p:set>
                                    <p:animEffect transition="in" filter="blinds(horizontal)">
                                      <p:cBhvr>
                                        <p:cTn id="7" dur="500"/>
                                        <p:tgtEl>
                                          <p:spTgt spid="33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10D8B8-6997-5571-D376-D9ECC29B1D4D}"/>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graphicFrame>
        <p:nvGraphicFramePr>
          <p:cNvPr id="69636" name="Group 4">
            <a:extLst>
              <a:ext uri="{FF2B5EF4-FFF2-40B4-BE49-F238E27FC236}">
                <a16:creationId xmlns:a16="http://schemas.microsoft.com/office/drawing/2014/main" id="{834E632A-5828-F2D1-116E-ABB45E680BB4}"/>
              </a:ext>
            </a:extLst>
          </p:cNvPr>
          <p:cNvGraphicFramePr>
            <a:graphicFrameLocks noGrp="1"/>
          </p:cNvGraphicFramePr>
          <p:nvPr>
            <p:ph idx="1"/>
          </p:nvPr>
        </p:nvGraphicFramePr>
        <p:xfrm>
          <a:off x="5486400" y="1981200"/>
          <a:ext cx="2438400" cy="1866900"/>
        </p:xfrm>
        <a:graphic>
          <a:graphicData uri="http://schemas.openxmlformats.org/drawingml/2006/table">
            <a:tbl>
              <a:tblPr/>
              <a:tblGrid>
                <a:gridCol w="762000">
                  <a:extLst>
                    <a:ext uri="{9D8B030D-6E8A-4147-A177-3AD203B41FA5}">
                      <a16:colId xmlns:a16="http://schemas.microsoft.com/office/drawing/2014/main" val="212866796"/>
                    </a:ext>
                  </a:extLst>
                </a:gridCol>
                <a:gridCol w="1676400">
                  <a:extLst>
                    <a:ext uri="{9D8B030D-6E8A-4147-A177-3AD203B41FA5}">
                      <a16:colId xmlns:a16="http://schemas.microsoft.com/office/drawing/2014/main" val="1022422004"/>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8496073"/>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33029700"/>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4879774"/>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8110012"/>
                  </a:ext>
                </a:extLst>
              </a:tr>
            </a:tbl>
          </a:graphicData>
        </a:graphic>
      </p:graphicFrame>
      <p:sp>
        <p:nvSpPr>
          <p:cNvPr id="69653" name="Text Box 21">
            <a:extLst>
              <a:ext uri="{FF2B5EF4-FFF2-40B4-BE49-F238E27FC236}">
                <a16:creationId xmlns:a16="http://schemas.microsoft.com/office/drawing/2014/main" id="{97E20E71-F94A-6D9C-6718-C7D0B8113B85}"/>
              </a:ext>
            </a:extLst>
          </p:cNvPr>
          <p:cNvSpPr txBox="1">
            <a:spLocks noChangeArrowheads="1"/>
          </p:cNvSpPr>
          <p:nvPr/>
        </p:nvSpPr>
        <p:spPr bwMode="auto">
          <a:xfrm>
            <a:off x="5105400" y="4191000"/>
            <a:ext cx="357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 = 50%     miniconf = 50%</a:t>
            </a:r>
          </a:p>
        </p:txBody>
      </p:sp>
      <p:sp>
        <p:nvSpPr>
          <p:cNvPr id="69654" name="Text Box 22">
            <a:extLst>
              <a:ext uri="{FF2B5EF4-FFF2-40B4-BE49-F238E27FC236}">
                <a16:creationId xmlns:a16="http://schemas.microsoft.com/office/drawing/2014/main" id="{70978EFB-A744-E82E-AF92-6250CCE022AD}"/>
              </a:ext>
            </a:extLst>
          </p:cNvPr>
          <p:cNvSpPr txBox="1">
            <a:spLocks noChangeArrowheads="1"/>
          </p:cNvSpPr>
          <p:nvPr/>
        </p:nvSpPr>
        <p:spPr bwMode="auto">
          <a:xfrm>
            <a:off x="914400" y="4953000"/>
            <a:ext cx="329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Frequent itemset: {milk, bread}</a:t>
            </a:r>
          </a:p>
        </p:txBody>
      </p:sp>
      <p:sp>
        <p:nvSpPr>
          <p:cNvPr id="69655" name="Text Box 23">
            <a:extLst>
              <a:ext uri="{FF2B5EF4-FFF2-40B4-BE49-F238E27FC236}">
                <a16:creationId xmlns:a16="http://schemas.microsoft.com/office/drawing/2014/main" id="{43F755B6-81A0-BBCC-5791-A45C07C64E40}"/>
              </a:ext>
            </a:extLst>
          </p:cNvPr>
          <p:cNvSpPr txBox="1">
            <a:spLocks noChangeArrowheads="1"/>
          </p:cNvSpPr>
          <p:nvPr/>
        </p:nvSpPr>
        <p:spPr bwMode="auto">
          <a:xfrm>
            <a:off x="4572000" y="4953000"/>
            <a:ext cx="275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A.A rules: milk &lt;=&gt; bread</a:t>
            </a:r>
          </a:p>
        </p:txBody>
      </p:sp>
      <p:sp>
        <p:nvSpPr>
          <p:cNvPr id="69679" name="Text Box 47">
            <a:extLst>
              <a:ext uri="{FF2B5EF4-FFF2-40B4-BE49-F238E27FC236}">
                <a16:creationId xmlns:a16="http://schemas.microsoft.com/office/drawing/2014/main" id="{06177D3C-3CAB-211A-06F0-91D51F5EBEB5}"/>
              </a:ext>
            </a:extLst>
          </p:cNvPr>
          <p:cNvSpPr txBox="1">
            <a:spLocks noChangeArrowheads="1"/>
          </p:cNvSpPr>
          <p:nvPr/>
        </p:nvSpPr>
        <p:spPr bwMode="auto">
          <a:xfrm>
            <a:off x="2057400" y="1905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69680" name="Text Box 48">
            <a:extLst>
              <a:ext uri="{FF2B5EF4-FFF2-40B4-BE49-F238E27FC236}">
                <a16:creationId xmlns:a16="http://schemas.microsoft.com/office/drawing/2014/main" id="{135F2AED-C5F3-B302-E934-E2205C13B31B}"/>
              </a:ext>
            </a:extLst>
          </p:cNvPr>
          <p:cNvSpPr txBox="1">
            <a:spLocks noChangeArrowheads="1"/>
          </p:cNvSpPr>
          <p:nvPr/>
        </p:nvSpPr>
        <p:spPr bwMode="auto">
          <a:xfrm>
            <a:off x="1158875" y="26304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69682" name="Text Box 50">
            <a:extLst>
              <a:ext uri="{FF2B5EF4-FFF2-40B4-BE49-F238E27FC236}">
                <a16:creationId xmlns:a16="http://schemas.microsoft.com/office/drawing/2014/main" id="{5C236671-B082-846F-FB28-C48567E19F49}"/>
              </a:ext>
            </a:extLst>
          </p:cNvPr>
          <p:cNvSpPr txBox="1">
            <a:spLocks noChangeArrowheads="1"/>
          </p:cNvSpPr>
          <p:nvPr/>
        </p:nvSpPr>
        <p:spPr bwMode="auto">
          <a:xfrm>
            <a:off x="2835275" y="26304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69683" name="Text Box 51">
            <a:extLst>
              <a:ext uri="{FF2B5EF4-FFF2-40B4-BE49-F238E27FC236}">
                <a16:creationId xmlns:a16="http://schemas.microsoft.com/office/drawing/2014/main" id="{E147732C-8B03-B111-1A19-4DF09B2F9F64}"/>
              </a:ext>
            </a:extLst>
          </p:cNvPr>
          <p:cNvSpPr txBox="1">
            <a:spLocks noChangeArrowheads="1"/>
          </p:cNvSpPr>
          <p:nvPr/>
        </p:nvSpPr>
        <p:spPr bwMode="auto">
          <a:xfrm>
            <a:off x="838200" y="3581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69684" name="Text Box 52">
            <a:extLst>
              <a:ext uri="{FF2B5EF4-FFF2-40B4-BE49-F238E27FC236}">
                <a16:creationId xmlns:a16="http://schemas.microsoft.com/office/drawing/2014/main" id="{E0D3CE35-6BE9-1577-FF06-02B413DE77F4}"/>
              </a:ext>
            </a:extLst>
          </p:cNvPr>
          <p:cNvSpPr txBox="1">
            <a:spLocks noChangeArrowheads="1"/>
          </p:cNvSpPr>
          <p:nvPr/>
        </p:nvSpPr>
        <p:spPr bwMode="auto">
          <a:xfrm>
            <a:off x="1600200" y="3581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69685" name="Text Box 53">
            <a:extLst>
              <a:ext uri="{FF2B5EF4-FFF2-40B4-BE49-F238E27FC236}">
                <a16:creationId xmlns:a16="http://schemas.microsoft.com/office/drawing/2014/main" id="{3D206529-D36E-728E-921C-0ECB76C1CE95}"/>
              </a:ext>
            </a:extLst>
          </p:cNvPr>
          <p:cNvSpPr txBox="1">
            <a:spLocks noChangeArrowheads="1"/>
          </p:cNvSpPr>
          <p:nvPr/>
        </p:nvSpPr>
        <p:spPr bwMode="auto">
          <a:xfrm>
            <a:off x="2514600" y="35814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69686" name="Text Box 54">
            <a:extLst>
              <a:ext uri="{FF2B5EF4-FFF2-40B4-BE49-F238E27FC236}">
                <a16:creationId xmlns:a16="http://schemas.microsoft.com/office/drawing/2014/main" id="{3AA8BA9A-D62D-BD20-EF72-FD9A24E29A39}"/>
              </a:ext>
            </a:extLst>
          </p:cNvPr>
          <p:cNvSpPr txBox="1">
            <a:spLocks noChangeArrowheads="1"/>
          </p:cNvSpPr>
          <p:nvPr/>
        </p:nvSpPr>
        <p:spPr bwMode="auto">
          <a:xfrm>
            <a:off x="3429000" y="35814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69687" name="Line 55">
            <a:extLst>
              <a:ext uri="{FF2B5EF4-FFF2-40B4-BE49-F238E27FC236}">
                <a16:creationId xmlns:a16="http://schemas.microsoft.com/office/drawing/2014/main" id="{C32A934F-D776-A03D-E469-19360726D86E}"/>
              </a:ext>
            </a:extLst>
          </p:cNvPr>
          <p:cNvSpPr>
            <a:spLocks noChangeShapeType="1"/>
          </p:cNvSpPr>
          <p:nvPr/>
        </p:nvSpPr>
        <p:spPr bwMode="auto">
          <a:xfrm flipH="1">
            <a:off x="1600200" y="22860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88" name="Line 56">
            <a:extLst>
              <a:ext uri="{FF2B5EF4-FFF2-40B4-BE49-F238E27FC236}">
                <a16:creationId xmlns:a16="http://schemas.microsoft.com/office/drawing/2014/main" id="{80CB33B0-9F83-88E7-5163-65CAD9F439F2}"/>
              </a:ext>
            </a:extLst>
          </p:cNvPr>
          <p:cNvSpPr>
            <a:spLocks noChangeShapeType="1"/>
          </p:cNvSpPr>
          <p:nvPr/>
        </p:nvSpPr>
        <p:spPr bwMode="auto">
          <a:xfrm>
            <a:off x="2667000" y="22860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89" name="Line 57">
            <a:extLst>
              <a:ext uri="{FF2B5EF4-FFF2-40B4-BE49-F238E27FC236}">
                <a16:creationId xmlns:a16="http://schemas.microsoft.com/office/drawing/2014/main" id="{D8E62D45-123D-69BC-86CA-3682253E5DAB}"/>
              </a:ext>
            </a:extLst>
          </p:cNvPr>
          <p:cNvSpPr>
            <a:spLocks noChangeShapeType="1"/>
          </p:cNvSpPr>
          <p:nvPr/>
        </p:nvSpPr>
        <p:spPr bwMode="auto">
          <a:xfrm flipH="1">
            <a:off x="990600" y="29718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0" name="Line 58">
            <a:extLst>
              <a:ext uri="{FF2B5EF4-FFF2-40B4-BE49-F238E27FC236}">
                <a16:creationId xmlns:a16="http://schemas.microsoft.com/office/drawing/2014/main" id="{DC87F7A5-F2DC-8505-0EBE-DDFD9382EE8C}"/>
              </a:ext>
            </a:extLst>
          </p:cNvPr>
          <p:cNvSpPr>
            <a:spLocks noChangeShapeType="1"/>
          </p:cNvSpPr>
          <p:nvPr/>
        </p:nvSpPr>
        <p:spPr bwMode="auto">
          <a:xfrm>
            <a:off x="16002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1" name="Line 59">
            <a:extLst>
              <a:ext uri="{FF2B5EF4-FFF2-40B4-BE49-F238E27FC236}">
                <a16:creationId xmlns:a16="http://schemas.microsoft.com/office/drawing/2014/main" id="{01C0A831-B98E-70DD-DAA6-F7AD6DE28AF2}"/>
              </a:ext>
            </a:extLst>
          </p:cNvPr>
          <p:cNvSpPr>
            <a:spLocks noChangeShapeType="1"/>
          </p:cNvSpPr>
          <p:nvPr/>
        </p:nvSpPr>
        <p:spPr bwMode="auto">
          <a:xfrm flipH="1">
            <a:off x="27432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2" name="Line 60">
            <a:extLst>
              <a:ext uri="{FF2B5EF4-FFF2-40B4-BE49-F238E27FC236}">
                <a16:creationId xmlns:a16="http://schemas.microsoft.com/office/drawing/2014/main" id="{D7EC8AE5-8BD0-D921-D0AE-5AF30D949EAD}"/>
              </a:ext>
            </a:extLst>
          </p:cNvPr>
          <p:cNvSpPr>
            <a:spLocks noChangeShapeType="1"/>
          </p:cNvSpPr>
          <p:nvPr/>
        </p:nvSpPr>
        <p:spPr bwMode="auto">
          <a:xfrm>
            <a:off x="33528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3" name="Text Box 61">
            <a:extLst>
              <a:ext uri="{FF2B5EF4-FFF2-40B4-BE49-F238E27FC236}">
                <a16:creationId xmlns:a16="http://schemas.microsoft.com/office/drawing/2014/main" id="{491CD133-547F-11A3-9199-50441F227A11}"/>
              </a:ext>
            </a:extLst>
          </p:cNvPr>
          <p:cNvSpPr txBox="1">
            <a:spLocks noChangeArrowheads="1"/>
          </p:cNvSpPr>
          <p:nvPr/>
        </p:nvSpPr>
        <p:spPr bwMode="auto">
          <a:xfrm>
            <a:off x="669925" y="1408113"/>
            <a:ext cx="399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What if we have this abstraction tree?</a:t>
            </a:r>
          </a:p>
        </p:txBody>
      </p:sp>
      <p:sp>
        <p:nvSpPr>
          <p:cNvPr id="69694" name="AutoShape 62">
            <a:extLst>
              <a:ext uri="{FF2B5EF4-FFF2-40B4-BE49-F238E27FC236}">
                <a16:creationId xmlns:a16="http://schemas.microsoft.com/office/drawing/2014/main" id="{E564E3F2-B2C6-87A7-0B03-AB7808980C8B}"/>
              </a:ext>
            </a:extLst>
          </p:cNvPr>
          <p:cNvSpPr>
            <a:spLocks noChangeArrowheads="1"/>
          </p:cNvSpPr>
          <p:nvPr/>
        </p:nvSpPr>
        <p:spPr bwMode="auto">
          <a:xfrm>
            <a:off x="4038600" y="2667000"/>
            <a:ext cx="976313" cy="485775"/>
          </a:xfrm>
          <a:prstGeom prst="rightArrow">
            <a:avLst>
              <a:gd name="adj1" fmla="val 50000"/>
              <a:gd name="adj2" fmla="val 50245"/>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par>
                                <p:cTn id="8" presetID="3" presetClass="entr" presetSubtype="10" fill="hold" nodeType="withEffect">
                                  <p:stCondLst>
                                    <p:cond delay="0"/>
                                  </p:stCondLst>
                                  <p:childTnLst>
                                    <p:set>
                                      <p:cBhvr>
                                        <p:cTn id="9" dur="1" fill="hold">
                                          <p:stCondLst>
                                            <p:cond delay="0"/>
                                          </p:stCondLst>
                                        </p:cTn>
                                        <p:tgtEl>
                                          <p:spTgt spid="69694"/>
                                        </p:tgtEl>
                                        <p:attrNameLst>
                                          <p:attrName>style.visibility</p:attrName>
                                        </p:attrNameLst>
                                      </p:cBhvr>
                                      <p:to>
                                        <p:strVal val="visible"/>
                                      </p:to>
                                    </p:set>
                                    <p:animEffect transition="in" filter="blinds(horizontal)">
                                      <p:cBhvr>
                                        <p:cTn id="10" dur="500"/>
                                        <p:tgtEl>
                                          <p:spTgt spid="6969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9653"/>
                                        </p:tgtEl>
                                        <p:attrNameLst>
                                          <p:attrName>style.visibility</p:attrName>
                                        </p:attrNameLst>
                                      </p:cBhvr>
                                      <p:to>
                                        <p:strVal val="visible"/>
                                      </p:to>
                                    </p:set>
                                    <p:animEffect transition="in" filter="blinds(horizontal)">
                                      <p:cBhvr>
                                        <p:cTn id="13" dur="500"/>
                                        <p:tgtEl>
                                          <p:spTgt spid="69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54"/>
                                        </p:tgtEl>
                                        <p:attrNameLst>
                                          <p:attrName>style.visibility</p:attrName>
                                        </p:attrNameLst>
                                      </p:cBhvr>
                                      <p:to>
                                        <p:strVal val="visible"/>
                                      </p:to>
                                    </p:set>
                                    <p:animEffect transition="in" filter="blinds(horizontal)">
                                      <p:cBhvr>
                                        <p:cTn id="18" dur="500"/>
                                        <p:tgtEl>
                                          <p:spTgt spid="6965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655"/>
                                        </p:tgtEl>
                                        <p:attrNameLst>
                                          <p:attrName>style.visibility</p:attrName>
                                        </p:attrNameLst>
                                      </p:cBhvr>
                                      <p:to>
                                        <p:strVal val="visible"/>
                                      </p:to>
                                    </p:set>
                                    <p:animEffect transition="in" filter="blinds(horizontal)">
                                      <p:cBhvr>
                                        <p:cTn id="21" dur="500"/>
                                        <p:tgtEl>
                                          <p:spTgt spid="6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3" grpId="0"/>
      <p:bldP spid="69654" grpId="0"/>
      <p:bldP spid="696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778E34A-752B-02B1-BBF2-3F2DB8D634AC}"/>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sp>
        <p:nvSpPr>
          <p:cNvPr id="72745" name="Text Box 41">
            <a:extLst>
              <a:ext uri="{FF2B5EF4-FFF2-40B4-BE49-F238E27FC236}">
                <a16:creationId xmlns:a16="http://schemas.microsoft.com/office/drawing/2014/main" id="{134E9EAA-17FC-7A3F-FC2E-2E67944FC4DC}"/>
              </a:ext>
            </a:extLst>
          </p:cNvPr>
          <p:cNvSpPr txBox="1">
            <a:spLocks noChangeArrowheads="1"/>
          </p:cNvSpPr>
          <p:nvPr/>
        </p:nvSpPr>
        <p:spPr bwMode="auto">
          <a:xfrm>
            <a:off x="609600" y="1549400"/>
            <a:ext cx="85391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en-US" altLang="zh-CN" sz="2800">
                <a:latin typeface="Times New Roman" panose="02020603050405020304" pitchFamily="18" charset="0"/>
                <a:ea typeface="SimSun" panose="02010600030101010101" pitchFamily="2" charset="-122"/>
                <a:cs typeface="Times New Roman" panose="02020603050405020304" pitchFamily="18" charset="0"/>
              </a:rPr>
              <a:t>   Sometimes, at primitive data level, data does not show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any significant pattern. But there are useful information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hiding behind.</a:t>
            </a:r>
          </a:p>
        </p:txBody>
      </p:sp>
      <p:sp>
        <p:nvSpPr>
          <p:cNvPr id="72746" name="Text Box 42">
            <a:extLst>
              <a:ext uri="{FF2B5EF4-FFF2-40B4-BE49-F238E27FC236}">
                <a16:creationId xmlns:a16="http://schemas.microsoft.com/office/drawing/2014/main" id="{A6591BF1-A891-4204-1254-3F7E2B1E6A30}"/>
              </a:ext>
            </a:extLst>
          </p:cNvPr>
          <p:cNvSpPr txBox="1">
            <a:spLocks noChangeArrowheads="1"/>
          </p:cNvSpPr>
          <p:nvPr/>
        </p:nvSpPr>
        <p:spPr bwMode="auto">
          <a:xfrm>
            <a:off x="533400" y="3733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sz="2800">
                <a:latin typeface="Times New Roman" panose="02020603050405020304" pitchFamily="18" charset="0"/>
                <a:ea typeface="SimSun" panose="02010600030101010101" pitchFamily="2" charset="-122"/>
                <a:cs typeface="Times New Roman" panose="02020603050405020304" pitchFamily="18" charset="0"/>
              </a:rPr>
              <a:t>   The goal of Multiple-Level Association Analysis is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to find</a:t>
            </a:r>
            <a:r>
              <a:rPr lang="en-US" altLang="zh-CN" sz="2800">
                <a:solidFill>
                  <a:schemeClr val="tx2"/>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a:latin typeface="Times New Roman" panose="02020603050405020304" pitchFamily="18" charset="0"/>
                <a:ea typeface="SimSun" panose="02010600030101010101" pitchFamily="2" charset="-122"/>
                <a:cs typeface="Times New Roman" panose="02020603050405020304" pitchFamily="18" charset="0"/>
              </a:rPr>
              <a:t>the hidden information in or between levels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of abstraction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F63D46C-3B0C-BB5A-F1C6-988A371A70F0}"/>
              </a:ext>
            </a:extLst>
          </p:cNvPr>
          <p:cNvSpPr>
            <a:spLocks noGrp="1" noChangeArrowheads="1"/>
          </p:cNvSpPr>
          <p:nvPr>
            <p:ph type="title"/>
          </p:nvPr>
        </p:nvSpPr>
        <p:spPr>
          <a:xfrm>
            <a:off x="457200" y="304800"/>
            <a:ext cx="8229600" cy="838200"/>
          </a:xfrm>
        </p:spPr>
        <p:txBody>
          <a:bodyPr/>
          <a:lstStyle/>
          <a:p>
            <a:pPr algn="ctr"/>
            <a:r>
              <a:rPr lang="en-US" altLang="en-US" b="1" dirty="0"/>
              <a:t>Input </a:t>
            </a:r>
          </a:p>
        </p:txBody>
      </p:sp>
      <p:sp>
        <p:nvSpPr>
          <p:cNvPr id="92163" name="Rectangle 3">
            <a:extLst>
              <a:ext uri="{FF2B5EF4-FFF2-40B4-BE49-F238E27FC236}">
                <a16:creationId xmlns:a16="http://schemas.microsoft.com/office/drawing/2014/main" id="{379BA7B3-6428-9D58-5ECF-5E1F24194DCE}"/>
              </a:ext>
            </a:extLst>
          </p:cNvPr>
          <p:cNvSpPr>
            <a:spLocks noGrp="1" noChangeArrowheads="1"/>
          </p:cNvSpPr>
          <p:nvPr>
            <p:ph type="body" idx="1"/>
          </p:nvPr>
        </p:nvSpPr>
        <p:spPr>
          <a:xfrm>
            <a:off x="457200" y="1371600"/>
            <a:ext cx="8229600" cy="5105400"/>
          </a:xfrm>
        </p:spPr>
        <p:txBody>
          <a:bodyPr>
            <a:normAutofit/>
          </a:bodyPr>
          <a:lstStyle/>
          <a:p>
            <a:pPr>
              <a:lnSpc>
                <a:spcPct val="90000"/>
              </a:lnSpc>
            </a:pPr>
            <a:r>
              <a:rPr lang="en-US" altLang="en-US" sz="2500" dirty="0"/>
              <a:t>Input to Multi-Level Association Rule Mining</a:t>
            </a:r>
          </a:p>
          <a:p>
            <a:pPr lvl="1">
              <a:lnSpc>
                <a:spcPct val="90000"/>
              </a:lnSpc>
            </a:pPr>
            <a:r>
              <a:rPr lang="en-US" altLang="en-US" sz="2400" dirty="0"/>
              <a:t>1) data at multiple levels of abstraction, and </a:t>
            </a:r>
          </a:p>
          <a:p>
            <a:pPr lvl="1">
              <a:lnSpc>
                <a:spcPct val="90000"/>
              </a:lnSpc>
            </a:pPr>
            <a:r>
              <a:rPr lang="en-US" altLang="en-US" sz="2400" dirty="0"/>
              <a:t>2) efficient methods for multiple-level rule mining. </a:t>
            </a:r>
          </a:p>
          <a:p>
            <a:pPr>
              <a:lnSpc>
                <a:spcPct val="90000"/>
              </a:lnSpc>
            </a:pPr>
            <a:r>
              <a:rPr lang="en-US" altLang="en-US" sz="2500" dirty="0"/>
              <a:t>The first requirement can be satisfied by providing concept taxonomies from the primitive level concepts to higher levels. </a:t>
            </a:r>
          </a:p>
          <a:p>
            <a:pPr>
              <a:lnSpc>
                <a:spcPct val="90000"/>
              </a:lnSpc>
            </a:pPr>
            <a:r>
              <a:rPr lang="en-US" altLang="en-US" sz="2500" dirty="0"/>
              <a:t>In many applications, the taxonomy information is either </a:t>
            </a:r>
          </a:p>
          <a:p>
            <a:pPr lvl="1">
              <a:lnSpc>
                <a:spcPct val="90000"/>
              </a:lnSpc>
            </a:pPr>
            <a:r>
              <a:rPr lang="en-US" altLang="en-US" sz="2400" dirty="0"/>
              <a:t>stored implicitly in the database</a:t>
            </a:r>
          </a:p>
          <a:p>
            <a:pPr lvl="1">
              <a:lnSpc>
                <a:spcPct val="90000"/>
              </a:lnSpc>
            </a:pPr>
            <a:r>
              <a:rPr lang="en-US" altLang="en-US" sz="2400" dirty="0"/>
              <a:t>provided by experts or users, </a:t>
            </a:r>
          </a:p>
          <a:p>
            <a:pPr lvl="1">
              <a:lnSpc>
                <a:spcPct val="90000"/>
              </a:lnSpc>
            </a:pPr>
            <a:r>
              <a:rPr lang="en-US" altLang="en-US" sz="2400" dirty="0"/>
              <a:t>or computed by applying some cluster analysis methods</a:t>
            </a:r>
          </a:p>
          <a:p>
            <a:pPr>
              <a:lnSpc>
                <a:spcPct val="90000"/>
              </a:lnSpc>
            </a:pPr>
            <a:r>
              <a:rPr lang="en-US" altLang="en-US" sz="2500" dirty="0"/>
              <a:t> We assume that concept taxonomies exist.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B1FF622-C20E-67CD-B4C8-1AF4D10AB512}"/>
              </a:ext>
            </a:extLst>
          </p:cNvPr>
          <p:cNvSpPr>
            <a:spLocks noGrp="1" noChangeArrowheads="1"/>
          </p:cNvSpPr>
          <p:nvPr>
            <p:ph type="title"/>
          </p:nvPr>
        </p:nvSpPr>
        <p:spPr/>
        <p:txBody>
          <a:bodyPr/>
          <a:lstStyle/>
          <a:p>
            <a:r>
              <a:rPr lang="en-US" altLang="zh-CN" sz="2400" b="1" dirty="0">
                <a:ea typeface="SimSun" panose="02010600030101010101" pitchFamily="2" charset="-122"/>
              </a:rPr>
              <a:t>Requirements in Multiple-Level Association Analysis</a:t>
            </a:r>
            <a:r>
              <a:rPr lang="en-US" altLang="zh-CN" sz="2000" b="1" dirty="0">
                <a:latin typeface="Arial" panose="020B0604020202020204" pitchFamily="34" charset="0"/>
                <a:ea typeface="SimSun" panose="02010600030101010101" pitchFamily="2" charset="-122"/>
              </a:rPr>
              <a:t> </a:t>
            </a:r>
          </a:p>
        </p:txBody>
      </p:sp>
      <p:sp>
        <p:nvSpPr>
          <p:cNvPr id="73734" name="Rectangle 6">
            <a:extLst>
              <a:ext uri="{FF2B5EF4-FFF2-40B4-BE49-F238E27FC236}">
                <a16:creationId xmlns:a16="http://schemas.microsoft.com/office/drawing/2014/main" id="{0B690664-A3C1-98F0-EF56-8377340B4CFD}"/>
              </a:ext>
            </a:extLst>
          </p:cNvPr>
          <p:cNvSpPr>
            <a:spLocks noChangeArrowheads="1"/>
          </p:cNvSpPr>
          <p:nvPr/>
        </p:nvSpPr>
        <p:spPr bwMode="auto">
          <a:xfrm>
            <a:off x="533400" y="1600200"/>
            <a:ext cx="807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Char char="•"/>
              <a:defRPr sz="3000">
                <a:solidFill>
                  <a:schemeClr val="tx1"/>
                </a:solidFill>
                <a:latin typeface="Times New Roman" panose="02020603050405020304" pitchFamily="18" charset="0"/>
                <a:cs typeface="Times New Roman" panose="02020603050405020304" pitchFamily="18" charset="0"/>
              </a:defRPr>
            </a:lvl1pPr>
            <a:lvl2pPr marL="669925" indent="-325438" algn="l">
              <a:spcBef>
                <a:spcPct val="20000"/>
              </a:spcBef>
              <a:buClr>
                <a:schemeClr val="tx1"/>
              </a:buClr>
              <a:buChar char="•"/>
              <a:defRPr sz="2600">
                <a:solidFill>
                  <a:schemeClr val="tx1"/>
                </a:solidFill>
                <a:latin typeface="Times New Roman" panose="02020603050405020304" pitchFamily="18" charset="0"/>
                <a:cs typeface="Times New Roman" panose="02020603050405020304" pitchFamily="18" charset="0"/>
              </a:defRPr>
            </a:lvl2pPr>
            <a:lvl3pPr marL="1022350" indent="-350838" algn="l">
              <a:spcBef>
                <a:spcPct val="20000"/>
              </a:spcBef>
              <a:buClr>
                <a:schemeClr val="tx1"/>
              </a:buClr>
              <a:buChar char="•"/>
              <a:defRPr sz="2200">
                <a:solidFill>
                  <a:schemeClr val="tx1"/>
                </a:solidFill>
                <a:latin typeface="Times New Roman" panose="02020603050405020304" pitchFamily="18" charset="0"/>
                <a:cs typeface="Times New Roman" panose="02020603050405020304" pitchFamily="18" charset="0"/>
              </a:defRPr>
            </a:lvl3pPr>
            <a:lvl4pPr marL="1339850" indent="-315913" algn="l">
              <a:spcBef>
                <a:spcPct val="20000"/>
              </a:spcBef>
              <a:buClr>
                <a:schemeClr val="tx1"/>
              </a:buClr>
              <a:buChar char="•"/>
              <a:defRPr sz="2000">
                <a:solidFill>
                  <a:schemeClr val="tx1"/>
                </a:solidFill>
                <a:latin typeface="Times New Roman" panose="02020603050405020304" pitchFamily="18" charset="0"/>
                <a:cs typeface="Times New Roman" panose="02020603050405020304" pitchFamily="18" charset="0"/>
              </a:defRPr>
            </a:lvl4pPr>
            <a:lvl5pPr marL="1681163" indent="-339725" algn="l">
              <a:spcBef>
                <a:spcPct val="20000"/>
              </a:spcBef>
              <a:buClr>
                <a:schemeClr val="tx1"/>
              </a:buClr>
              <a:buChar char="•"/>
              <a:defRPr sz="2000">
                <a:solidFill>
                  <a:schemeClr val="tx1"/>
                </a:solidFill>
                <a:latin typeface="Times New Roman" panose="02020603050405020304" pitchFamily="18" charset="0"/>
                <a:cs typeface="Times New Roman" panose="02020603050405020304" pitchFamily="18" charset="0"/>
              </a:defRPr>
            </a:lvl5pPr>
            <a:lvl6pPr marL="21383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6pPr>
            <a:lvl7pPr marL="25955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7pPr>
            <a:lvl8pPr marL="30527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8pPr>
            <a:lvl9pPr marL="35099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buFontTx/>
              <a:buNone/>
            </a:pPr>
            <a:r>
              <a:rPr lang="en-US" altLang="zh-CN" sz="2500" dirty="0">
                <a:ea typeface="SimSun" panose="02010600030101010101" pitchFamily="2" charset="-122"/>
              </a:rPr>
              <a:t>Two general requirements to do multiple-level  association rule mining:</a:t>
            </a:r>
          </a:p>
          <a:p>
            <a:pPr>
              <a:lnSpc>
                <a:spcPct val="90000"/>
              </a:lnSpc>
              <a:buFontTx/>
              <a:buNone/>
            </a:pPr>
            <a:endParaRPr lang="en-US" altLang="zh-CN" sz="2500" dirty="0">
              <a:ea typeface="SimSun" panose="02010600030101010101" pitchFamily="2" charset="-122"/>
            </a:endParaRPr>
          </a:p>
          <a:p>
            <a:pPr>
              <a:lnSpc>
                <a:spcPct val="90000"/>
              </a:lnSpc>
              <a:buFontTx/>
              <a:buNone/>
            </a:pPr>
            <a:r>
              <a:rPr lang="en-US" altLang="zh-CN" sz="2500" dirty="0">
                <a:ea typeface="SimSun" panose="02010600030101010101" pitchFamily="2" charset="-122"/>
              </a:rPr>
              <a:t>1) Provide data at multiple levels of abstraction. (a common practice now)</a:t>
            </a:r>
          </a:p>
          <a:p>
            <a:pPr>
              <a:lnSpc>
                <a:spcPct val="90000"/>
              </a:lnSpc>
              <a:buFontTx/>
              <a:buNone/>
            </a:pPr>
            <a:endParaRPr lang="en-US" altLang="zh-CN" sz="2500" dirty="0">
              <a:ea typeface="SimSun" panose="02010600030101010101" pitchFamily="2" charset="-122"/>
            </a:endParaRPr>
          </a:p>
          <a:p>
            <a:pPr>
              <a:lnSpc>
                <a:spcPct val="90000"/>
              </a:lnSpc>
              <a:buFontTx/>
              <a:buNone/>
            </a:pPr>
            <a:r>
              <a:rPr lang="en-US" altLang="zh-CN" sz="2500" dirty="0">
                <a:ea typeface="SimSun" panose="02010600030101010101" pitchFamily="2" charset="-122"/>
              </a:rPr>
              <a:t>2) Find efficient methods for multiple-level rule mining.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854B055-87A7-955B-D85D-055DD4E6CBE0}"/>
              </a:ext>
            </a:extLst>
          </p:cNvPr>
          <p:cNvSpPr>
            <a:spLocks noGrp="1" noChangeArrowheads="1"/>
          </p:cNvSpPr>
          <p:nvPr>
            <p:ph type="title"/>
          </p:nvPr>
        </p:nvSpPr>
        <p:spPr>
          <a:xfrm>
            <a:off x="457200" y="304800"/>
            <a:ext cx="8229600" cy="609600"/>
          </a:xfrm>
        </p:spPr>
        <p:txBody>
          <a:bodyPr>
            <a:normAutofit fontScale="90000"/>
          </a:bodyPr>
          <a:lstStyle/>
          <a:p>
            <a:pPr algn="ctr"/>
            <a:r>
              <a:rPr lang="en-US" altLang="en-US" sz="3800"/>
              <a:t>Observation</a:t>
            </a:r>
          </a:p>
        </p:txBody>
      </p:sp>
      <p:sp>
        <p:nvSpPr>
          <p:cNvPr id="93187" name="Rectangle 3">
            <a:extLst>
              <a:ext uri="{FF2B5EF4-FFF2-40B4-BE49-F238E27FC236}">
                <a16:creationId xmlns:a16="http://schemas.microsoft.com/office/drawing/2014/main" id="{18B215DC-F304-6099-EB16-F32F87C7E2D8}"/>
              </a:ext>
            </a:extLst>
          </p:cNvPr>
          <p:cNvSpPr>
            <a:spLocks noGrp="1" noChangeArrowheads="1"/>
          </p:cNvSpPr>
          <p:nvPr>
            <p:ph type="body" idx="1"/>
          </p:nvPr>
        </p:nvSpPr>
        <p:spPr>
          <a:xfrm>
            <a:off x="457200" y="1143000"/>
            <a:ext cx="8229600" cy="4987925"/>
          </a:xfrm>
        </p:spPr>
        <p:txBody>
          <a:bodyPr>
            <a:normAutofit/>
          </a:bodyPr>
          <a:lstStyle/>
          <a:p>
            <a:pPr>
              <a:lnSpc>
                <a:spcPct val="80000"/>
              </a:lnSpc>
            </a:pPr>
            <a:r>
              <a:rPr lang="en-US" altLang="en-US" dirty="0">
                <a:latin typeface="Times New Roman" panose="02020603050405020304" pitchFamily="18" charset="0"/>
                <a:cs typeface="Times New Roman" panose="02020603050405020304" pitchFamily="18" charset="0"/>
              </a:rPr>
              <a:t>One choice </a:t>
            </a:r>
          </a:p>
          <a:p>
            <a:pPr lvl="1">
              <a:lnSpc>
                <a:spcPct val="80000"/>
              </a:lnSpc>
            </a:pPr>
            <a:r>
              <a:rPr lang="en-US" altLang="en-US" dirty="0">
                <a:latin typeface="Times New Roman" panose="02020603050405020304" pitchFamily="18" charset="0"/>
                <a:cs typeface="Times New Roman" panose="02020603050405020304" pitchFamily="18" charset="0"/>
              </a:rPr>
              <a:t>Direct application of the existing single-level association rule mining methods to multiple-level association mining. </a:t>
            </a:r>
          </a:p>
          <a:p>
            <a:pPr lvl="1">
              <a:lnSpc>
                <a:spcPct val="80000"/>
              </a:lnSpc>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For example, one may apply the </a:t>
            </a:r>
            <a:r>
              <a:rPr lang="en-US" altLang="en-US" dirty="0" err="1">
                <a:latin typeface="Times New Roman" panose="02020603050405020304" pitchFamily="18" charset="0"/>
                <a:cs typeface="Times New Roman" panose="02020603050405020304" pitchFamily="18" charset="0"/>
              </a:rPr>
              <a:t>Apriori</a:t>
            </a:r>
            <a:r>
              <a:rPr lang="en-US" altLang="en-US" dirty="0">
                <a:latin typeface="Times New Roman" panose="02020603050405020304" pitchFamily="18" charset="0"/>
                <a:cs typeface="Times New Roman" panose="02020603050405020304" pitchFamily="18" charset="0"/>
              </a:rPr>
              <a:t> algorithm  to examine data items at multiple levels of abstraction under the same minimum support and minimum confidence thresholds.</a:t>
            </a:r>
          </a:p>
          <a:p>
            <a:pPr lvl="1">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dirty="0" err="1">
                <a:latin typeface="Times New Roman" panose="02020603050405020304" pitchFamily="18" charset="0"/>
                <a:cs typeface="Times New Roman" panose="02020603050405020304" pitchFamily="18" charset="0"/>
              </a:rPr>
              <a:t>Apriori</a:t>
            </a:r>
            <a:r>
              <a:rPr lang="en-US" altLang="en-US" dirty="0">
                <a:latin typeface="Times New Roman" panose="02020603050405020304" pitchFamily="18" charset="0"/>
                <a:cs typeface="Times New Roman" panose="02020603050405020304" pitchFamily="18" charset="0"/>
              </a:rPr>
              <a:t>  with single minimum support and minimum confidence may lead to some undesirable results.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3255EB3-D6C0-1BBB-EEEC-2FB89B113CCC}"/>
              </a:ext>
            </a:extLst>
          </p:cNvPr>
          <p:cNvSpPr>
            <a:spLocks noGrp="1" noChangeArrowheads="1"/>
          </p:cNvSpPr>
          <p:nvPr>
            <p:ph type="title"/>
          </p:nvPr>
        </p:nvSpPr>
        <p:spPr>
          <a:xfrm>
            <a:off x="457200" y="0"/>
            <a:ext cx="8229600" cy="609600"/>
          </a:xfrm>
        </p:spPr>
        <p:txBody>
          <a:bodyPr>
            <a:normAutofit fontScale="90000"/>
          </a:bodyPr>
          <a:lstStyle/>
          <a:p>
            <a:pPr algn="ctr"/>
            <a:r>
              <a:rPr lang="en-US" altLang="en-US" sz="3800"/>
              <a:t>Observation..</a:t>
            </a:r>
          </a:p>
        </p:txBody>
      </p:sp>
      <p:sp>
        <p:nvSpPr>
          <p:cNvPr id="94211" name="Rectangle 3">
            <a:extLst>
              <a:ext uri="{FF2B5EF4-FFF2-40B4-BE49-F238E27FC236}">
                <a16:creationId xmlns:a16="http://schemas.microsoft.com/office/drawing/2014/main" id="{FAC77AC3-6720-1A63-4207-BACEAD86CE74}"/>
              </a:ext>
            </a:extLst>
          </p:cNvPr>
          <p:cNvSpPr>
            <a:spLocks noGrp="1" noChangeArrowheads="1"/>
          </p:cNvSpPr>
          <p:nvPr>
            <p:ph type="body" idx="1"/>
          </p:nvPr>
        </p:nvSpPr>
        <p:spPr>
          <a:xfrm>
            <a:off x="457200" y="838200"/>
            <a:ext cx="8229600" cy="5791200"/>
          </a:xfrm>
        </p:spPr>
        <p:txBody>
          <a:bodyPr>
            <a:normAutofit/>
          </a:bodyPr>
          <a:lstStyle/>
          <a:p>
            <a:pPr>
              <a:lnSpc>
                <a:spcPct val="80000"/>
              </a:lnSpc>
            </a:pPr>
            <a:r>
              <a:rPr lang="en-US" altLang="en-US" sz="2000" dirty="0"/>
              <a:t>Undesirable results with </a:t>
            </a:r>
            <a:r>
              <a:rPr lang="en-US" altLang="en-US" sz="2000" dirty="0" err="1"/>
              <a:t>apriori</a:t>
            </a:r>
            <a:endParaRPr lang="en-US" altLang="en-US" sz="2000" dirty="0"/>
          </a:p>
          <a:p>
            <a:pPr lvl="1">
              <a:lnSpc>
                <a:spcPct val="80000"/>
              </a:lnSpc>
            </a:pPr>
            <a:r>
              <a:rPr lang="en-US" altLang="en-US" sz="2000" dirty="0"/>
              <a:t>First, large support is more likely to exist at high levels of abstraction.</a:t>
            </a:r>
          </a:p>
          <a:p>
            <a:pPr lvl="2">
              <a:lnSpc>
                <a:spcPct val="80000"/>
              </a:lnSpc>
            </a:pPr>
            <a:r>
              <a:rPr lang="en-US" altLang="en-US" dirty="0"/>
              <a:t>If one wants to find strong associations at relatively low levels of abstraction, the minimum support threshold must be reduced substantially, which may lead to the generation of many uninteresting associations at high or intermediate levels. </a:t>
            </a:r>
          </a:p>
          <a:p>
            <a:pPr marL="914400" lvl="2" indent="0">
              <a:lnSpc>
                <a:spcPct val="80000"/>
              </a:lnSpc>
              <a:buNone/>
            </a:pPr>
            <a:endParaRPr lang="en-US" altLang="en-US" dirty="0"/>
          </a:p>
          <a:p>
            <a:pPr lvl="1">
              <a:lnSpc>
                <a:spcPct val="80000"/>
              </a:lnSpc>
            </a:pPr>
            <a:r>
              <a:rPr lang="en-US" altLang="en-US" sz="2000" dirty="0"/>
              <a:t>Second, since it is unlikely to find many strong association rules at a primitive concept level, mining strong associations should be performed at a rather high concept level. But, rules at high concept levels, </a:t>
            </a:r>
          </a:p>
          <a:p>
            <a:pPr lvl="2">
              <a:lnSpc>
                <a:spcPct val="80000"/>
              </a:lnSpc>
            </a:pPr>
            <a:r>
              <a:rPr lang="en-US" altLang="en-US" dirty="0"/>
              <a:t>may often lead to the rules corresponding to prior knowledge and expectations, such as “milk-&gt;bread”, (which could be common sense), </a:t>
            </a:r>
          </a:p>
          <a:p>
            <a:pPr lvl="2">
              <a:lnSpc>
                <a:spcPct val="80000"/>
              </a:lnSpc>
            </a:pPr>
            <a:r>
              <a:rPr lang="en-US" altLang="en-US" dirty="0"/>
              <a:t>or lead to some uninteresting attribute combinations if the minimum support is allowed to be rather small, such as </a:t>
            </a:r>
            <a:r>
              <a:rPr lang="en-US" altLang="en-US" b="1" dirty="0"/>
              <a:t>“toy -&gt; milk</a:t>
            </a:r>
            <a:r>
              <a:rPr lang="en-US" altLang="en-US" dirty="0"/>
              <a:t>”, </a:t>
            </a:r>
          </a:p>
          <a:p>
            <a:pPr>
              <a:lnSpc>
                <a:spcPct val="80000"/>
              </a:lnSpc>
            </a:pPr>
            <a:endParaRPr lang="en-US"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4000" b="1" dirty="0">
                <a:latin typeface="Times New Roman" pitchFamily="18" charset="0"/>
                <a:cs typeface="Times New Roman" pitchFamily="18" charset="0"/>
              </a:rPr>
              <a:t>Introduction</a:t>
            </a:r>
          </a:p>
          <a:p>
            <a:r>
              <a:rPr lang="en-US" sz="4000" dirty="0">
                <a:latin typeface="Times New Roman" pitchFamily="18" charset="0"/>
                <a:cs typeface="Times New Roman" pitchFamily="18" charset="0"/>
              </a:rPr>
              <a:t>Coverage patterns</a:t>
            </a:r>
          </a:p>
          <a:p>
            <a:r>
              <a:rPr lang="en-US" sz="4000" dirty="0">
                <a:latin typeface="Times New Roman" pitchFamily="18" charset="0"/>
                <a:cs typeface="Times New Roman" pitchFamily="18" charset="0"/>
              </a:rPr>
              <a:t>Mining Coverage Patterns</a:t>
            </a:r>
          </a:p>
          <a:p>
            <a:r>
              <a:rPr lang="en-US" sz="4000" dirty="0">
                <a:latin typeface="Times New Roman" pitchFamily="18" charset="0"/>
                <a:cs typeface="Times New Roman" pitchFamily="18" charset="0"/>
              </a:rPr>
              <a:t>Experimental Results</a:t>
            </a:r>
          </a:p>
          <a:p>
            <a:r>
              <a:rPr lang="en-US" sz="4000" dirty="0">
                <a:latin typeface="Times New Roman" pitchFamily="18" charset="0"/>
                <a:cs typeface="Times New Roman" pitchFamily="18" charset="0"/>
              </a:rPr>
              <a:t>Conclusions and future work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9F0157C-6E08-4056-BEFA-DAE3CD5907CD}"/>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 </a:t>
            </a:r>
            <a:r>
              <a:rPr lang="en-US" altLang="zh-CN" sz="4000">
                <a:ea typeface="SimSun" panose="02010600030101010101" pitchFamily="2" charset="-122"/>
              </a:rPr>
              <a:t>observation</a:t>
            </a:r>
          </a:p>
        </p:txBody>
      </p:sp>
      <p:graphicFrame>
        <p:nvGraphicFramePr>
          <p:cNvPr id="48236" name="Group 108">
            <a:extLst>
              <a:ext uri="{FF2B5EF4-FFF2-40B4-BE49-F238E27FC236}">
                <a16:creationId xmlns:a16="http://schemas.microsoft.com/office/drawing/2014/main" id="{B75067E2-C394-F5C0-E19C-CFC857A58C3C}"/>
              </a:ext>
            </a:extLst>
          </p:cNvPr>
          <p:cNvGraphicFramePr>
            <a:graphicFrameLocks noGrp="1"/>
          </p:cNvGraphicFramePr>
          <p:nvPr/>
        </p:nvGraphicFramePr>
        <p:xfrm>
          <a:off x="762000" y="3505200"/>
          <a:ext cx="2362200" cy="2197100"/>
        </p:xfrm>
        <a:graphic>
          <a:graphicData uri="http://schemas.openxmlformats.org/drawingml/2006/table">
            <a:tbl>
              <a:tblPr/>
              <a:tblGrid>
                <a:gridCol w="762000">
                  <a:extLst>
                    <a:ext uri="{9D8B030D-6E8A-4147-A177-3AD203B41FA5}">
                      <a16:colId xmlns:a16="http://schemas.microsoft.com/office/drawing/2014/main" val="537211787"/>
                    </a:ext>
                  </a:extLst>
                </a:gridCol>
                <a:gridCol w="1600200">
                  <a:extLst>
                    <a:ext uri="{9D8B030D-6E8A-4147-A177-3AD203B41FA5}">
                      <a16:colId xmlns:a16="http://schemas.microsoft.com/office/drawing/2014/main" val="3620809664"/>
                    </a:ext>
                  </a:extLst>
                </a:gridCol>
              </a:tblGrid>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2632645"/>
                  </a:ext>
                </a:extLst>
              </a:tr>
              <a:tr h="327025">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{m1, b2}</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82654622"/>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 b1}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55629369"/>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{b2}</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993861"/>
                  </a:ext>
                </a:extLst>
              </a:tr>
              <a:tr h="368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{m2, b1}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37767566"/>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5140928"/>
                  </a:ext>
                </a:extLst>
              </a:tr>
            </a:tbl>
          </a:graphicData>
        </a:graphic>
      </p:graphicFrame>
      <p:sp>
        <p:nvSpPr>
          <p:cNvPr id="48237" name="Text Box 109">
            <a:extLst>
              <a:ext uri="{FF2B5EF4-FFF2-40B4-BE49-F238E27FC236}">
                <a16:creationId xmlns:a16="http://schemas.microsoft.com/office/drawing/2014/main" id="{97AC6F1C-EF94-3D14-F0B8-B5BDCAD0064F}"/>
              </a:ext>
            </a:extLst>
          </p:cNvPr>
          <p:cNvSpPr txBox="1">
            <a:spLocks noChangeArrowheads="1"/>
          </p:cNvSpPr>
          <p:nvPr/>
        </p:nvSpPr>
        <p:spPr bwMode="auto">
          <a:xfrm>
            <a:off x="381000" y="5791200"/>
            <a:ext cx="357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 = 50%     miniconf = 50%</a:t>
            </a:r>
          </a:p>
        </p:txBody>
      </p:sp>
      <p:sp>
        <p:nvSpPr>
          <p:cNvPr id="48238" name="Text Box 110">
            <a:extLst>
              <a:ext uri="{FF2B5EF4-FFF2-40B4-BE49-F238E27FC236}">
                <a16:creationId xmlns:a16="http://schemas.microsoft.com/office/drawing/2014/main" id="{E3E72D04-FCE3-7E1C-EC17-98F723A4A466}"/>
              </a:ext>
            </a:extLst>
          </p:cNvPr>
          <p:cNvSpPr txBox="1">
            <a:spLocks noChangeArrowheads="1"/>
          </p:cNvSpPr>
          <p:nvPr/>
        </p:nvSpPr>
        <p:spPr bwMode="auto">
          <a:xfrm>
            <a:off x="5029200" y="2133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48239" name="Text Box 111">
            <a:extLst>
              <a:ext uri="{FF2B5EF4-FFF2-40B4-BE49-F238E27FC236}">
                <a16:creationId xmlns:a16="http://schemas.microsoft.com/office/drawing/2014/main" id="{4AAE51D6-1346-09E6-8541-9B1F6C82293A}"/>
              </a:ext>
            </a:extLst>
          </p:cNvPr>
          <p:cNvSpPr txBox="1">
            <a:spLocks noChangeArrowheads="1"/>
          </p:cNvSpPr>
          <p:nvPr/>
        </p:nvSpPr>
        <p:spPr bwMode="auto">
          <a:xfrm>
            <a:off x="4130675" y="28590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48240" name="Text Box 112">
            <a:extLst>
              <a:ext uri="{FF2B5EF4-FFF2-40B4-BE49-F238E27FC236}">
                <a16:creationId xmlns:a16="http://schemas.microsoft.com/office/drawing/2014/main" id="{051BAEA1-9C47-8449-3642-599AAD2EEEE2}"/>
              </a:ext>
            </a:extLst>
          </p:cNvPr>
          <p:cNvSpPr txBox="1">
            <a:spLocks noChangeArrowheads="1"/>
          </p:cNvSpPr>
          <p:nvPr/>
        </p:nvSpPr>
        <p:spPr bwMode="auto">
          <a:xfrm>
            <a:off x="5807075" y="28590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48241" name="Text Box 113">
            <a:extLst>
              <a:ext uri="{FF2B5EF4-FFF2-40B4-BE49-F238E27FC236}">
                <a16:creationId xmlns:a16="http://schemas.microsoft.com/office/drawing/2014/main" id="{23BCA1F2-EB60-BD05-EB4C-515ADC29A7F8}"/>
              </a:ext>
            </a:extLst>
          </p:cNvPr>
          <p:cNvSpPr txBox="1">
            <a:spLocks noChangeArrowheads="1"/>
          </p:cNvSpPr>
          <p:nvPr/>
        </p:nvSpPr>
        <p:spPr bwMode="auto">
          <a:xfrm>
            <a:off x="3810000" y="3810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48242" name="Text Box 114">
            <a:extLst>
              <a:ext uri="{FF2B5EF4-FFF2-40B4-BE49-F238E27FC236}">
                <a16:creationId xmlns:a16="http://schemas.microsoft.com/office/drawing/2014/main" id="{DF6EE960-2BA6-5679-41AE-CD3C710F4893}"/>
              </a:ext>
            </a:extLst>
          </p:cNvPr>
          <p:cNvSpPr txBox="1">
            <a:spLocks noChangeArrowheads="1"/>
          </p:cNvSpPr>
          <p:nvPr/>
        </p:nvSpPr>
        <p:spPr bwMode="auto">
          <a:xfrm>
            <a:off x="4572000" y="3810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48243" name="Text Box 115">
            <a:extLst>
              <a:ext uri="{FF2B5EF4-FFF2-40B4-BE49-F238E27FC236}">
                <a16:creationId xmlns:a16="http://schemas.microsoft.com/office/drawing/2014/main" id="{753EA62C-DAB3-37AA-8DE8-F8FCC7C53689}"/>
              </a:ext>
            </a:extLst>
          </p:cNvPr>
          <p:cNvSpPr txBox="1">
            <a:spLocks noChangeArrowheads="1"/>
          </p:cNvSpPr>
          <p:nvPr/>
        </p:nvSpPr>
        <p:spPr bwMode="auto">
          <a:xfrm>
            <a:off x="54864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48244" name="Text Box 116">
            <a:extLst>
              <a:ext uri="{FF2B5EF4-FFF2-40B4-BE49-F238E27FC236}">
                <a16:creationId xmlns:a16="http://schemas.microsoft.com/office/drawing/2014/main" id="{90A1D266-97B5-676F-1E8C-FEC1B6B52DC7}"/>
              </a:ext>
            </a:extLst>
          </p:cNvPr>
          <p:cNvSpPr txBox="1">
            <a:spLocks noChangeArrowheads="1"/>
          </p:cNvSpPr>
          <p:nvPr/>
        </p:nvSpPr>
        <p:spPr bwMode="auto">
          <a:xfrm>
            <a:off x="64008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48245" name="Line 117">
            <a:extLst>
              <a:ext uri="{FF2B5EF4-FFF2-40B4-BE49-F238E27FC236}">
                <a16:creationId xmlns:a16="http://schemas.microsoft.com/office/drawing/2014/main" id="{80A91B78-890C-6758-DB12-ED4ADF4A5F87}"/>
              </a:ext>
            </a:extLst>
          </p:cNvPr>
          <p:cNvSpPr>
            <a:spLocks noChangeShapeType="1"/>
          </p:cNvSpPr>
          <p:nvPr/>
        </p:nvSpPr>
        <p:spPr bwMode="auto">
          <a:xfrm flipH="1">
            <a:off x="4572000" y="2514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6" name="Line 118">
            <a:extLst>
              <a:ext uri="{FF2B5EF4-FFF2-40B4-BE49-F238E27FC236}">
                <a16:creationId xmlns:a16="http://schemas.microsoft.com/office/drawing/2014/main" id="{D0FBB774-171C-B667-9812-E3B03E87AC55}"/>
              </a:ext>
            </a:extLst>
          </p:cNvPr>
          <p:cNvSpPr>
            <a:spLocks noChangeShapeType="1"/>
          </p:cNvSpPr>
          <p:nvPr/>
        </p:nvSpPr>
        <p:spPr bwMode="auto">
          <a:xfrm>
            <a:off x="5638800" y="2514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7" name="Line 119">
            <a:extLst>
              <a:ext uri="{FF2B5EF4-FFF2-40B4-BE49-F238E27FC236}">
                <a16:creationId xmlns:a16="http://schemas.microsoft.com/office/drawing/2014/main" id="{44998680-0D30-194C-FC0D-F4E16BB323F3}"/>
              </a:ext>
            </a:extLst>
          </p:cNvPr>
          <p:cNvSpPr>
            <a:spLocks noChangeShapeType="1"/>
          </p:cNvSpPr>
          <p:nvPr/>
        </p:nvSpPr>
        <p:spPr bwMode="auto">
          <a:xfrm flipH="1">
            <a:off x="3962400" y="32004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8" name="Line 120">
            <a:extLst>
              <a:ext uri="{FF2B5EF4-FFF2-40B4-BE49-F238E27FC236}">
                <a16:creationId xmlns:a16="http://schemas.microsoft.com/office/drawing/2014/main" id="{86DDD5B0-0D22-5CD0-79CE-6CB55D83475F}"/>
              </a:ext>
            </a:extLst>
          </p:cNvPr>
          <p:cNvSpPr>
            <a:spLocks noChangeShapeType="1"/>
          </p:cNvSpPr>
          <p:nvPr/>
        </p:nvSpPr>
        <p:spPr bwMode="auto">
          <a:xfrm>
            <a:off x="45720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9" name="Line 121">
            <a:extLst>
              <a:ext uri="{FF2B5EF4-FFF2-40B4-BE49-F238E27FC236}">
                <a16:creationId xmlns:a16="http://schemas.microsoft.com/office/drawing/2014/main" id="{BB64ABD1-68E7-B642-FF90-8919AFA1BA80}"/>
              </a:ext>
            </a:extLst>
          </p:cNvPr>
          <p:cNvSpPr>
            <a:spLocks noChangeShapeType="1"/>
          </p:cNvSpPr>
          <p:nvPr/>
        </p:nvSpPr>
        <p:spPr bwMode="auto">
          <a:xfrm flipH="1">
            <a:off x="57150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50" name="Line 122">
            <a:extLst>
              <a:ext uri="{FF2B5EF4-FFF2-40B4-BE49-F238E27FC236}">
                <a16:creationId xmlns:a16="http://schemas.microsoft.com/office/drawing/2014/main" id="{150E0112-8113-18F2-B730-BCA6C57FAD8A}"/>
              </a:ext>
            </a:extLst>
          </p:cNvPr>
          <p:cNvSpPr>
            <a:spLocks noChangeShapeType="1"/>
          </p:cNvSpPr>
          <p:nvPr/>
        </p:nvSpPr>
        <p:spPr bwMode="auto">
          <a:xfrm>
            <a:off x="63246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51" name="Text Box 123">
            <a:extLst>
              <a:ext uri="{FF2B5EF4-FFF2-40B4-BE49-F238E27FC236}">
                <a16:creationId xmlns:a16="http://schemas.microsoft.com/office/drawing/2014/main" id="{446A2837-51E8-A7B7-116E-533587A0704C}"/>
              </a:ext>
            </a:extLst>
          </p:cNvPr>
          <p:cNvSpPr txBox="1">
            <a:spLocks noChangeArrowheads="1"/>
          </p:cNvSpPr>
          <p:nvPr/>
        </p:nvSpPr>
        <p:spPr bwMode="auto">
          <a:xfrm>
            <a:off x="3276600" y="25908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Level 1</a:t>
            </a:r>
          </a:p>
        </p:txBody>
      </p:sp>
      <p:sp>
        <p:nvSpPr>
          <p:cNvPr id="48252" name="Text Box 124">
            <a:extLst>
              <a:ext uri="{FF2B5EF4-FFF2-40B4-BE49-F238E27FC236}">
                <a16:creationId xmlns:a16="http://schemas.microsoft.com/office/drawing/2014/main" id="{2A557BB5-AD0A-383F-A801-790B89E156F1}"/>
              </a:ext>
            </a:extLst>
          </p:cNvPr>
          <p:cNvSpPr txBox="1">
            <a:spLocks noChangeArrowheads="1"/>
          </p:cNvSpPr>
          <p:nvPr/>
        </p:nvSpPr>
        <p:spPr bwMode="auto">
          <a:xfrm>
            <a:off x="3200400" y="4038600"/>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2</a:t>
            </a:r>
          </a:p>
        </p:txBody>
      </p:sp>
      <p:sp>
        <p:nvSpPr>
          <p:cNvPr id="48254" name="Text Box 126">
            <a:extLst>
              <a:ext uri="{FF2B5EF4-FFF2-40B4-BE49-F238E27FC236}">
                <a16:creationId xmlns:a16="http://schemas.microsoft.com/office/drawing/2014/main" id="{700CE1E6-61E9-8DD7-B9EF-FA0A46814316}"/>
              </a:ext>
            </a:extLst>
          </p:cNvPr>
          <p:cNvSpPr txBox="1">
            <a:spLocks noChangeArrowheads="1"/>
          </p:cNvSpPr>
          <p:nvPr/>
        </p:nvSpPr>
        <p:spPr bwMode="auto">
          <a:xfrm>
            <a:off x="5410200" y="990600"/>
            <a:ext cx="31111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{milk, bread}</a:t>
            </a:r>
          </a:p>
          <a:p>
            <a:pPr algn="l"/>
            <a:r>
              <a:rPr lang="en-US" altLang="zh-CN" sz="1800" dirty="0">
                <a:ea typeface="SimSun" panose="02010600030101010101" pitchFamily="2" charset="-122"/>
              </a:rPr>
              <a:t>A rule: milk &lt;=&gt; bread</a:t>
            </a:r>
          </a:p>
        </p:txBody>
      </p:sp>
      <p:graphicFrame>
        <p:nvGraphicFramePr>
          <p:cNvPr id="48279" name="Group 151">
            <a:extLst>
              <a:ext uri="{FF2B5EF4-FFF2-40B4-BE49-F238E27FC236}">
                <a16:creationId xmlns:a16="http://schemas.microsoft.com/office/drawing/2014/main" id="{570DBFC9-2738-1405-9A5B-CFAACEFBB1E2}"/>
              </a:ext>
            </a:extLst>
          </p:cNvPr>
          <p:cNvGraphicFramePr>
            <a:graphicFrameLocks noGrp="1"/>
          </p:cNvGraphicFramePr>
          <p:nvPr/>
        </p:nvGraphicFramePr>
        <p:xfrm>
          <a:off x="762000" y="1143000"/>
          <a:ext cx="2362200" cy="2197100"/>
        </p:xfrm>
        <a:graphic>
          <a:graphicData uri="http://schemas.openxmlformats.org/drawingml/2006/table">
            <a:tbl>
              <a:tblPr/>
              <a:tblGrid>
                <a:gridCol w="762000">
                  <a:extLst>
                    <a:ext uri="{9D8B030D-6E8A-4147-A177-3AD203B41FA5}">
                      <a16:colId xmlns:a16="http://schemas.microsoft.com/office/drawing/2014/main" val="4116453861"/>
                    </a:ext>
                  </a:extLst>
                </a:gridCol>
                <a:gridCol w="1600200">
                  <a:extLst>
                    <a:ext uri="{9D8B030D-6E8A-4147-A177-3AD203B41FA5}">
                      <a16:colId xmlns:a16="http://schemas.microsoft.com/office/drawing/2014/main" val="3208357231"/>
                    </a:ext>
                  </a:extLst>
                </a:gridCol>
              </a:tblGrid>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1870443"/>
                  </a:ext>
                </a:extLst>
              </a:tr>
              <a:tr h="327025">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83118021"/>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42655483"/>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60090041"/>
                  </a:ext>
                </a:extLst>
              </a:tr>
              <a:tr h="368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686499"/>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99536424"/>
                  </a:ext>
                </a:extLst>
              </a:tr>
            </a:tbl>
          </a:graphicData>
        </a:graphic>
      </p:graphicFrame>
      <p:sp>
        <p:nvSpPr>
          <p:cNvPr id="48302" name="Line 174">
            <a:extLst>
              <a:ext uri="{FF2B5EF4-FFF2-40B4-BE49-F238E27FC236}">
                <a16:creationId xmlns:a16="http://schemas.microsoft.com/office/drawing/2014/main" id="{0F628BA7-3128-32CE-297D-0ED25E974027}"/>
              </a:ext>
            </a:extLst>
          </p:cNvPr>
          <p:cNvSpPr>
            <a:spLocks noChangeShapeType="1"/>
          </p:cNvSpPr>
          <p:nvPr/>
        </p:nvSpPr>
        <p:spPr bwMode="auto">
          <a:xfrm>
            <a:off x="3276600" y="30480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303" name="Line 175">
            <a:extLst>
              <a:ext uri="{FF2B5EF4-FFF2-40B4-BE49-F238E27FC236}">
                <a16:creationId xmlns:a16="http://schemas.microsoft.com/office/drawing/2014/main" id="{28997520-C06B-2EB8-0CB9-C78419F689EE}"/>
              </a:ext>
            </a:extLst>
          </p:cNvPr>
          <p:cNvSpPr>
            <a:spLocks noChangeShapeType="1"/>
          </p:cNvSpPr>
          <p:nvPr/>
        </p:nvSpPr>
        <p:spPr bwMode="auto">
          <a:xfrm>
            <a:off x="3276600" y="39624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cxnSp>
        <p:nvCxnSpPr>
          <p:cNvPr id="48304" name="AutoShape 176">
            <a:extLst>
              <a:ext uri="{FF2B5EF4-FFF2-40B4-BE49-F238E27FC236}">
                <a16:creationId xmlns:a16="http://schemas.microsoft.com/office/drawing/2014/main" id="{1D78F25C-9243-EC3F-13E6-B3D359BBF688}"/>
              </a:ext>
            </a:extLst>
          </p:cNvPr>
          <p:cNvCxnSpPr>
            <a:cxnSpLocks noChangeShapeType="1"/>
            <a:stCxn id="48240" idx="3"/>
            <a:endCxn id="48254" idx="2"/>
          </p:cNvCxnSpPr>
          <p:nvPr/>
        </p:nvCxnSpPr>
        <p:spPr bwMode="auto">
          <a:xfrm flipV="1">
            <a:off x="6575425" y="1636931"/>
            <a:ext cx="390329" cy="140551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06" name="AutoShape 178">
            <a:extLst>
              <a:ext uri="{FF2B5EF4-FFF2-40B4-BE49-F238E27FC236}">
                <a16:creationId xmlns:a16="http://schemas.microsoft.com/office/drawing/2014/main" id="{2031A587-B258-AD8F-8992-1FC99B473310}"/>
              </a:ext>
            </a:extLst>
          </p:cNvPr>
          <p:cNvCxnSpPr>
            <a:cxnSpLocks noChangeShapeType="1"/>
            <a:stCxn id="48244" idx="2"/>
            <a:endCxn id="48307" idx="0"/>
          </p:cNvCxnSpPr>
          <p:nvPr/>
        </p:nvCxnSpPr>
        <p:spPr bwMode="auto">
          <a:xfrm rot="5400000">
            <a:off x="5683673" y="4169197"/>
            <a:ext cx="928687" cy="943719"/>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307" name="Text Box 179">
            <a:extLst>
              <a:ext uri="{FF2B5EF4-FFF2-40B4-BE49-F238E27FC236}">
                <a16:creationId xmlns:a16="http://schemas.microsoft.com/office/drawing/2014/main" id="{18F8A23E-6BFC-1016-6086-D75F30AE7CEB}"/>
              </a:ext>
            </a:extLst>
          </p:cNvPr>
          <p:cNvSpPr txBox="1">
            <a:spLocks noChangeArrowheads="1"/>
          </p:cNvSpPr>
          <p:nvPr/>
        </p:nvSpPr>
        <p:spPr bwMode="auto">
          <a:xfrm>
            <a:off x="4495800" y="5105400"/>
            <a:ext cx="23607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{m2}</a:t>
            </a:r>
          </a:p>
          <a:p>
            <a:pPr algn="l"/>
            <a:r>
              <a:rPr lang="en-US" altLang="zh-CN" sz="1800" dirty="0">
                <a:ea typeface="SimSun" panose="02010600030101010101" pitchFamily="2" charset="-122"/>
              </a:rPr>
              <a:t>A rule: none</a:t>
            </a:r>
          </a:p>
        </p:txBody>
      </p:sp>
      <p:sp>
        <p:nvSpPr>
          <p:cNvPr id="48310" name="Text Box 182">
            <a:extLst>
              <a:ext uri="{FF2B5EF4-FFF2-40B4-BE49-F238E27FC236}">
                <a16:creationId xmlns:a16="http://schemas.microsoft.com/office/drawing/2014/main" id="{88AC9D60-F590-7570-3222-BE74A6D7AC91}"/>
              </a:ext>
            </a:extLst>
          </p:cNvPr>
          <p:cNvSpPr txBox="1">
            <a:spLocks noChangeArrowheads="1"/>
          </p:cNvSpPr>
          <p:nvPr/>
        </p:nvSpPr>
        <p:spPr bwMode="auto">
          <a:xfrm>
            <a:off x="6934200" y="4038600"/>
            <a:ext cx="1797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One minisup for</a:t>
            </a:r>
          </a:p>
          <a:p>
            <a:pPr algn="l"/>
            <a:r>
              <a:rPr lang="en-US" altLang="zh-CN" sz="1800">
                <a:ea typeface="SimSun" panose="02010600030101010101" pitchFamily="2" charset="-122"/>
              </a:rPr>
              <a:t>all levels?</a:t>
            </a:r>
          </a:p>
        </p:txBody>
      </p:sp>
      <p:sp>
        <p:nvSpPr>
          <p:cNvPr id="48311" name="Text Box 183">
            <a:extLst>
              <a:ext uri="{FF2B5EF4-FFF2-40B4-BE49-F238E27FC236}">
                <a16:creationId xmlns:a16="http://schemas.microsoft.com/office/drawing/2014/main" id="{AA4E60AF-1701-D66D-7ABD-8EB6A4702F12}"/>
              </a:ext>
            </a:extLst>
          </p:cNvPr>
          <p:cNvSpPr txBox="1">
            <a:spLocks noChangeArrowheads="1"/>
          </p:cNvSpPr>
          <p:nvPr/>
        </p:nvSpPr>
        <p:spPr bwMode="auto">
          <a:xfrm>
            <a:off x="6705600" y="3124200"/>
            <a:ext cx="239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What about {m2, b1}?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11"/>
                                        </p:tgtEl>
                                        <p:attrNameLst>
                                          <p:attrName>style.visibility</p:attrName>
                                        </p:attrNameLst>
                                      </p:cBhvr>
                                      <p:to>
                                        <p:strVal val="visible"/>
                                      </p:to>
                                    </p:set>
                                    <p:animEffect transition="in" filter="blinds(horizontal)">
                                      <p:cBhvr>
                                        <p:cTn id="7" dur="500"/>
                                        <p:tgtEl>
                                          <p:spTgt spid="483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310"/>
                                        </p:tgtEl>
                                        <p:attrNameLst>
                                          <p:attrName>style.visibility</p:attrName>
                                        </p:attrNameLst>
                                      </p:cBhvr>
                                      <p:to>
                                        <p:strVal val="visible"/>
                                      </p:to>
                                    </p:set>
                                    <p:animEffect transition="in" filter="blinds(horizontal)">
                                      <p:cBhvr>
                                        <p:cTn id="10" dur="500"/>
                                        <p:tgtEl>
                                          <p:spTgt spid="4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10" grpId="0"/>
      <p:bldP spid="483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B7FE5D3-C972-617D-6660-627330A4D82F}"/>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 </a:t>
            </a:r>
            <a:r>
              <a:rPr lang="en-US" altLang="zh-CN" sz="4000">
                <a:ea typeface="SimSun" panose="02010600030101010101" pitchFamily="2" charset="-122"/>
              </a:rPr>
              <a:t>observation</a:t>
            </a:r>
          </a:p>
        </p:txBody>
      </p:sp>
      <p:sp>
        <p:nvSpPr>
          <p:cNvPr id="81947" name="Text Box 27">
            <a:extLst>
              <a:ext uri="{FF2B5EF4-FFF2-40B4-BE49-F238E27FC236}">
                <a16:creationId xmlns:a16="http://schemas.microsoft.com/office/drawing/2014/main" id="{69BAA188-1181-21D1-618F-2903EFEED818}"/>
              </a:ext>
            </a:extLst>
          </p:cNvPr>
          <p:cNvSpPr txBox="1">
            <a:spLocks noChangeArrowheads="1"/>
          </p:cNvSpPr>
          <p:nvPr/>
        </p:nvSpPr>
        <p:spPr bwMode="auto">
          <a:xfrm>
            <a:off x="152400" y="4267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miniconf = 50%</a:t>
            </a:r>
          </a:p>
        </p:txBody>
      </p:sp>
      <p:sp>
        <p:nvSpPr>
          <p:cNvPr id="81948" name="Text Box 28">
            <a:extLst>
              <a:ext uri="{FF2B5EF4-FFF2-40B4-BE49-F238E27FC236}">
                <a16:creationId xmlns:a16="http://schemas.microsoft.com/office/drawing/2014/main" id="{25993EC9-B608-EAF3-1F0F-6E0F3A6B1504}"/>
              </a:ext>
            </a:extLst>
          </p:cNvPr>
          <p:cNvSpPr txBox="1">
            <a:spLocks noChangeArrowheads="1"/>
          </p:cNvSpPr>
          <p:nvPr/>
        </p:nvSpPr>
        <p:spPr bwMode="auto">
          <a:xfrm>
            <a:off x="3124200" y="18288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81949" name="Text Box 29">
            <a:extLst>
              <a:ext uri="{FF2B5EF4-FFF2-40B4-BE49-F238E27FC236}">
                <a16:creationId xmlns:a16="http://schemas.microsoft.com/office/drawing/2014/main" id="{6D2E4B23-18D8-3DEB-0EBE-5428A326EF61}"/>
              </a:ext>
            </a:extLst>
          </p:cNvPr>
          <p:cNvSpPr txBox="1">
            <a:spLocks noChangeArrowheads="1"/>
          </p:cNvSpPr>
          <p:nvPr/>
        </p:nvSpPr>
        <p:spPr bwMode="auto">
          <a:xfrm>
            <a:off x="2225675" y="25542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81950" name="Text Box 30">
            <a:extLst>
              <a:ext uri="{FF2B5EF4-FFF2-40B4-BE49-F238E27FC236}">
                <a16:creationId xmlns:a16="http://schemas.microsoft.com/office/drawing/2014/main" id="{B9A3EA78-6C9B-9C3F-7DD9-88D5C5C33157}"/>
              </a:ext>
            </a:extLst>
          </p:cNvPr>
          <p:cNvSpPr txBox="1">
            <a:spLocks noChangeArrowheads="1"/>
          </p:cNvSpPr>
          <p:nvPr/>
        </p:nvSpPr>
        <p:spPr bwMode="auto">
          <a:xfrm>
            <a:off x="3902075" y="25542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81951" name="Text Box 31">
            <a:extLst>
              <a:ext uri="{FF2B5EF4-FFF2-40B4-BE49-F238E27FC236}">
                <a16:creationId xmlns:a16="http://schemas.microsoft.com/office/drawing/2014/main" id="{00224E6F-2682-69FC-BC52-676A0C4023E5}"/>
              </a:ext>
            </a:extLst>
          </p:cNvPr>
          <p:cNvSpPr txBox="1">
            <a:spLocks noChangeArrowheads="1"/>
          </p:cNvSpPr>
          <p:nvPr/>
        </p:nvSpPr>
        <p:spPr bwMode="auto">
          <a:xfrm>
            <a:off x="1905000" y="35052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81952" name="Text Box 32">
            <a:extLst>
              <a:ext uri="{FF2B5EF4-FFF2-40B4-BE49-F238E27FC236}">
                <a16:creationId xmlns:a16="http://schemas.microsoft.com/office/drawing/2014/main" id="{81D86C24-DCE0-8573-D7A6-7F598EC217B1}"/>
              </a:ext>
            </a:extLst>
          </p:cNvPr>
          <p:cNvSpPr txBox="1">
            <a:spLocks noChangeArrowheads="1"/>
          </p:cNvSpPr>
          <p:nvPr/>
        </p:nvSpPr>
        <p:spPr bwMode="auto">
          <a:xfrm>
            <a:off x="2667000" y="35052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81953" name="Text Box 33">
            <a:extLst>
              <a:ext uri="{FF2B5EF4-FFF2-40B4-BE49-F238E27FC236}">
                <a16:creationId xmlns:a16="http://schemas.microsoft.com/office/drawing/2014/main" id="{96FF35D2-D208-F30B-935F-FE9CF4B9CA55}"/>
              </a:ext>
            </a:extLst>
          </p:cNvPr>
          <p:cNvSpPr txBox="1">
            <a:spLocks noChangeArrowheads="1"/>
          </p:cNvSpPr>
          <p:nvPr/>
        </p:nvSpPr>
        <p:spPr bwMode="auto">
          <a:xfrm>
            <a:off x="3581400" y="3505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81954" name="Text Box 34">
            <a:extLst>
              <a:ext uri="{FF2B5EF4-FFF2-40B4-BE49-F238E27FC236}">
                <a16:creationId xmlns:a16="http://schemas.microsoft.com/office/drawing/2014/main" id="{F78F9569-F920-77D8-48CA-4F99C16435EC}"/>
              </a:ext>
            </a:extLst>
          </p:cNvPr>
          <p:cNvSpPr txBox="1">
            <a:spLocks noChangeArrowheads="1"/>
          </p:cNvSpPr>
          <p:nvPr/>
        </p:nvSpPr>
        <p:spPr bwMode="auto">
          <a:xfrm>
            <a:off x="4495800" y="3505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81955" name="Line 35">
            <a:extLst>
              <a:ext uri="{FF2B5EF4-FFF2-40B4-BE49-F238E27FC236}">
                <a16:creationId xmlns:a16="http://schemas.microsoft.com/office/drawing/2014/main" id="{EE86BF24-6C2A-CBA6-9E84-EA76533FD12A}"/>
              </a:ext>
            </a:extLst>
          </p:cNvPr>
          <p:cNvSpPr>
            <a:spLocks noChangeShapeType="1"/>
          </p:cNvSpPr>
          <p:nvPr/>
        </p:nvSpPr>
        <p:spPr bwMode="auto">
          <a:xfrm flipH="1">
            <a:off x="2667000" y="22098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6" name="Line 36">
            <a:extLst>
              <a:ext uri="{FF2B5EF4-FFF2-40B4-BE49-F238E27FC236}">
                <a16:creationId xmlns:a16="http://schemas.microsoft.com/office/drawing/2014/main" id="{94B36CB7-44BF-3640-2CBD-1457E3BFC106}"/>
              </a:ext>
            </a:extLst>
          </p:cNvPr>
          <p:cNvSpPr>
            <a:spLocks noChangeShapeType="1"/>
          </p:cNvSpPr>
          <p:nvPr/>
        </p:nvSpPr>
        <p:spPr bwMode="auto">
          <a:xfrm>
            <a:off x="3733800" y="22098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7" name="Line 37">
            <a:extLst>
              <a:ext uri="{FF2B5EF4-FFF2-40B4-BE49-F238E27FC236}">
                <a16:creationId xmlns:a16="http://schemas.microsoft.com/office/drawing/2014/main" id="{D64F32E0-9D4E-7A05-3D66-41F0E5F94920}"/>
              </a:ext>
            </a:extLst>
          </p:cNvPr>
          <p:cNvSpPr>
            <a:spLocks noChangeShapeType="1"/>
          </p:cNvSpPr>
          <p:nvPr/>
        </p:nvSpPr>
        <p:spPr bwMode="auto">
          <a:xfrm flipH="1">
            <a:off x="2133600" y="28956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8" name="Line 38">
            <a:extLst>
              <a:ext uri="{FF2B5EF4-FFF2-40B4-BE49-F238E27FC236}">
                <a16:creationId xmlns:a16="http://schemas.microsoft.com/office/drawing/2014/main" id="{9F100E33-C516-06B6-5B82-BD70951E3101}"/>
              </a:ext>
            </a:extLst>
          </p:cNvPr>
          <p:cNvSpPr>
            <a:spLocks noChangeShapeType="1"/>
          </p:cNvSpPr>
          <p:nvPr/>
        </p:nvSpPr>
        <p:spPr bwMode="auto">
          <a:xfrm>
            <a:off x="26670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9" name="Line 39">
            <a:extLst>
              <a:ext uri="{FF2B5EF4-FFF2-40B4-BE49-F238E27FC236}">
                <a16:creationId xmlns:a16="http://schemas.microsoft.com/office/drawing/2014/main" id="{80C35853-B98A-E03C-BF45-39E14611B667}"/>
              </a:ext>
            </a:extLst>
          </p:cNvPr>
          <p:cNvSpPr>
            <a:spLocks noChangeShapeType="1"/>
          </p:cNvSpPr>
          <p:nvPr/>
        </p:nvSpPr>
        <p:spPr bwMode="auto">
          <a:xfrm flipH="1">
            <a:off x="38100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60" name="Line 40">
            <a:extLst>
              <a:ext uri="{FF2B5EF4-FFF2-40B4-BE49-F238E27FC236}">
                <a16:creationId xmlns:a16="http://schemas.microsoft.com/office/drawing/2014/main" id="{F9EBB0F4-E582-2C53-1ADF-3EE7483A4025}"/>
              </a:ext>
            </a:extLst>
          </p:cNvPr>
          <p:cNvSpPr>
            <a:spLocks noChangeShapeType="1"/>
          </p:cNvSpPr>
          <p:nvPr/>
        </p:nvSpPr>
        <p:spPr bwMode="auto">
          <a:xfrm>
            <a:off x="44196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61" name="Text Box 41">
            <a:extLst>
              <a:ext uri="{FF2B5EF4-FFF2-40B4-BE49-F238E27FC236}">
                <a16:creationId xmlns:a16="http://schemas.microsoft.com/office/drawing/2014/main" id="{2C546346-746F-E7A2-B97E-4B893D40A8F4}"/>
              </a:ext>
            </a:extLst>
          </p:cNvPr>
          <p:cNvSpPr txBox="1">
            <a:spLocks noChangeArrowheads="1"/>
          </p:cNvSpPr>
          <p:nvPr/>
        </p:nvSpPr>
        <p:spPr bwMode="auto">
          <a:xfrm>
            <a:off x="152400" y="2286000"/>
            <a:ext cx="202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1: minisup = 50%</a:t>
            </a:r>
          </a:p>
        </p:txBody>
      </p:sp>
      <p:sp>
        <p:nvSpPr>
          <p:cNvPr id="81962" name="Text Box 42">
            <a:extLst>
              <a:ext uri="{FF2B5EF4-FFF2-40B4-BE49-F238E27FC236}">
                <a16:creationId xmlns:a16="http://schemas.microsoft.com/office/drawing/2014/main" id="{260B7A66-1034-FBA9-91BD-2F3C1EE8BC6E}"/>
              </a:ext>
            </a:extLst>
          </p:cNvPr>
          <p:cNvSpPr txBox="1">
            <a:spLocks noChangeArrowheads="1"/>
          </p:cNvSpPr>
          <p:nvPr/>
        </p:nvSpPr>
        <p:spPr bwMode="auto">
          <a:xfrm>
            <a:off x="152400" y="3124200"/>
            <a:ext cx="202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2: minisup = 40%</a:t>
            </a:r>
          </a:p>
        </p:txBody>
      </p:sp>
      <p:sp>
        <p:nvSpPr>
          <p:cNvPr id="81963" name="Text Box 43">
            <a:extLst>
              <a:ext uri="{FF2B5EF4-FFF2-40B4-BE49-F238E27FC236}">
                <a16:creationId xmlns:a16="http://schemas.microsoft.com/office/drawing/2014/main" id="{2DC94F46-75EC-CE7D-4EB1-0DB988EC78C0}"/>
              </a:ext>
            </a:extLst>
          </p:cNvPr>
          <p:cNvSpPr txBox="1">
            <a:spLocks noChangeArrowheads="1"/>
          </p:cNvSpPr>
          <p:nvPr/>
        </p:nvSpPr>
        <p:spPr bwMode="auto">
          <a:xfrm>
            <a:off x="5410200" y="990600"/>
            <a:ext cx="31111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{milk, bread}</a:t>
            </a:r>
          </a:p>
          <a:p>
            <a:pPr algn="l"/>
            <a:r>
              <a:rPr lang="en-US" altLang="zh-CN" sz="1800" dirty="0">
                <a:ea typeface="SimSun" panose="02010600030101010101" pitchFamily="2" charset="-122"/>
              </a:rPr>
              <a:t>A rule: milk &lt;=&gt; bread</a:t>
            </a:r>
          </a:p>
        </p:txBody>
      </p:sp>
      <p:sp>
        <p:nvSpPr>
          <p:cNvPr id="81987" name="Line 67">
            <a:extLst>
              <a:ext uri="{FF2B5EF4-FFF2-40B4-BE49-F238E27FC236}">
                <a16:creationId xmlns:a16="http://schemas.microsoft.com/office/drawing/2014/main" id="{F3A03454-C7B1-5F88-FBCE-4C6DCDA53484}"/>
              </a:ext>
            </a:extLst>
          </p:cNvPr>
          <p:cNvSpPr>
            <a:spLocks noChangeShapeType="1"/>
          </p:cNvSpPr>
          <p:nvPr/>
        </p:nvSpPr>
        <p:spPr bwMode="auto">
          <a:xfrm>
            <a:off x="228600" y="27432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88" name="Line 68">
            <a:extLst>
              <a:ext uri="{FF2B5EF4-FFF2-40B4-BE49-F238E27FC236}">
                <a16:creationId xmlns:a16="http://schemas.microsoft.com/office/drawing/2014/main" id="{D7052A1F-AAF1-F611-2321-2E63AFB20A46}"/>
              </a:ext>
            </a:extLst>
          </p:cNvPr>
          <p:cNvSpPr>
            <a:spLocks noChangeShapeType="1"/>
          </p:cNvSpPr>
          <p:nvPr/>
        </p:nvSpPr>
        <p:spPr bwMode="auto">
          <a:xfrm>
            <a:off x="228600" y="3505200"/>
            <a:ext cx="1828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cxnSp>
        <p:nvCxnSpPr>
          <p:cNvPr id="81989" name="AutoShape 69">
            <a:extLst>
              <a:ext uri="{FF2B5EF4-FFF2-40B4-BE49-F238E27FC236}">
                <a16:creationId xmlns:a16="http://schemas.microsoft.com/office/drawing/2014/main" id="{535ED403-5484-BC8C-36D7-F8F4DB3348B9}"/>
              </a:ext>
            </a:extLst>
          </p:cNvPr>
          <p:cNvCxnSpPr>
            <a:cxnSpLocks noChangeShapeType="1"/>
            <a:stCxn id="81950" idx="3"/>
            <a:endCxn id="81963" idx="2"/>
          </p:cNvCxnSpPr>
          <p:nvPr/>
        </p:nvCxnSpPr>
        <p:spPr bwMode="auto">
          <a:xfrm flipV="1">
            <a:off x="4670425" y="1636931"/>
            <a:ext cx="2295329" cy="110071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90" name="AutoShape 70">
            <a:extLst>
              <a:ext uri="{FF2B5EF4-FFF2-40B4-BE49-F238E27FC236}">
                <a16:creationId xmlns:a16="http://schemas.microsoft.com/office/drawing/2014/main" id="{8EFDF639-536B-2E98-A121-B46407A97EE0}"/>
              </a:ext>
            </a:extLst>
          </p:cNvPr>
          <p:cNvCxnSpPr>
            <a:cxnSpLocks noChangeShapeType="1"/>
            <a:stCxn id="81954" idx="2"/>
            <a:endCxn id="81991" idx="0"/>
          </p:cNvCxnSpPr>
          <p:nvPr/>
        </p:nvCxnSpPr>
        <p:spPr bwMode="auto">
          <a:xfrm rot="5400000">
            <a:off x="3776125" y="4014249"/>
            <a:ext cx="1081087" cy="796415"/>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91" name="Text Box 71">
            <a:extLst>
              <a:ext uri="{FF2B5EF4-FFF2-40B4-BE49-F238E27FC236}">
                <a16:creationId xmlns:a16="http://schemas.microsoft.com/office/drawing/2014/main" id="{A096563C-A25A-CB55-728F-752C98E30EE4}"/>
              </a:ext>
            </a:extLst>
          </p:cNvPr>
          <p:cNvSpPr txBox="1">
            <a:spLocks noChangeArrowheads="1"/>
          </p:cNvSpPr>
          <p:nvPr/>
        </p:nvSpPr>
        <p:spPr bwMode="auto">
          <a:xfrm>
            <a:off x="2362200" y="4953000"/>
            <a:ext cx="3112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 m2, b1, b2}</a:t>
            </a:r>
          </a:p>
          <a:p>
            <a:pPr algn="l"/>
            <a:r>
              <a:rPr lang="en-US" altLang="zh-CN" sz="1800" dirty="0">
                <a:ea typeface="SimSun" panose="02010600030101010101" pitchFamily="2" charset="-122"/>
              </a:rPr>
              <a:t>A rule: m2 &lt;=&gt; b1</a:t>
            </a:r>
          </a:p>
        </p:txBody>
      </p:sp>
      <p:sp>
        <p:nvSpPr>
          <p:cNvPr id="81994" name="Text Box 74">
            <a:extLst>
              <a:ext uri="{FF2B5EF4-FFF2-40B4-BE49-F238E27FC236}">
                <a16:creationId xmlns:a16="http://schemas.microsoft.com/office/drawing/2014/main" id="{213461AF-7D09-D099-3E53-C9DDD397D434}"/>
              </a:ext>
            </a:extLst>
          </p:cNvPr>
          <p:cNvSpPr txBox="1">
            <a:spLocks noChangeArrowheads="1"/>
          </p:cNvSpPr>
          <p:nvPr/>
        </p:nvSpPr>
        <p:spPr bwMode="auto">
          <a:xfrm>
            <a:off x="5927725" y="3008313"/>
            <a:ext cx="259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makes more sense now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4"/>
                                        </p:tgtEl>
                                        <p:attrNameLst>
                                          <p:attrName>style.visibility</p:attrName>
                                        </p:attrNameLst>
                                      </p:cBhvr>
                                      <p:to>
                                        <p:strVal val="visible"/>
                                      </p:to>
                                    </p:set>
                                    <p:animEffect transition="in" filter="blinds(horizontal)">
                                      <p:cBhvr>
                                        <p:cTn id="7" dur="500"/>
                                        <p:tgtEl>
                                          <p:spTgt spid="8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668C407-23C1-AEBC-5A7B-CBA5F76EC549}"/>
              </a:ext>
            </a:extLst>
          </p:cNvPr>
          <p:cNvSpPr>
            <a:spLocks noGrp="1" noChangeArrowheads="1"/>
          </p:cNvSpPr>
          <p:nvPr>
            <p:ph type="title"/>
          </p:nvPr>
        </p:nvSpPr>
        <p:spPr>
          <a:xfrm>
            <a:off x="457200" y="304800"/>
            <a:ext cx="8229600" cy="911225"/>
          </a:xfrm>
        </p:spPr>
        <p:txBody>
          <a:bodyPr/>
          <a:lstStyle/>
          <a:p>
            <a:r>
              <a:rPr lang="en-US" altLang="zh-CN" sz="4100" dirty="0">
                <a:ea typeface="SimSun" panose="02010600030101010101" pitchFamily="2" charset="-122"/>
              </a:rPr>
              <a:t>Algorithm</a:t>
            </a:r>
            <a:r>
              <a:rPr lang="en-US" altLang="zh-CN" dirty="0">
                <a:ea typeface="SimSun" panose="02010600030101010101" pitchFamily="2" charset="-122"/>
              </a:rPr>
              <a:t>: </a:t>
            </a:r>
            <a:r>
              <a:rPr lang="en-US" altLang="zh-CN" sz="4000" dirty="0">
                <a:ea typeface="SimSun" panose="02010600030101010101" pitchFamily="2" charset="-122"/>
              </a:rPr>
              <a:t>observation</a:t>
            </a:r>
          </a:p>
        </p:txBody>
      </p:sp>
      <p:sp>
        <p:nvSpPr>
          <p:cNvPr id="82971" name="Text Box 27">
            <a:extLst>
              <a:ext uri="{FF2B5EF4-FFF2-40B4-BE49-F238E27FC236}">
                <a16:creationId xmlns:a16="http://schemas.microsoft.com/office/drawing/2014/main" id="{5C685895-9397-71E0-60D2-085FBF9D4EF8}"/>
              </a:ext>
            </a:extLst>
          </p:cNvPr>
          <p:cNvSpPr txBox="1">
            <a:spLocks noChangeArrowheads="1"/>
          </p:cNvSpPr>
          <p:nvPr/>
        </p:nvSpPr>
        <p:spPr bwMode="auto">
          <a:xfrm>
            <a:off x="381000" y="1219200"/>
            <a:ext cx="81534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Drawbacks to use only one minisup:</a:t>
            </a:r>
          </a:p>
          <a:p>
            <a:pPr algn="l"/>
            <a:endParaRPr lang="en-US" altLang="zh-CN" sz="2200">
              <a:latin typeface="Times New Roman" panose="02020603050405020304" pitchFamily="18" charset="0"/>
              <a:ea typeface="SimSun" panose="02010600030101010101" pitchFamily="2" charset="-122"/>
              <a:cs typeface="Times New Roman" panose="02020603050405020304" pitchFamily="18" charset="0"/>
            </a:endParaRPr>
          </a:p>
          <a:p>
            <a:pPr algn="l">
              <a:buFontTx/>
              <a:buChar char="•"/>
            </a:pPr>
            <a:r>
              <a:rPr lang="en-US" altLang="zh-CN" sz="2200">
                <a:latin typeface="Times New Roman" panose="02020603050405020304" pitchFamily="18" charset="0"/>
                <a:ea typeface="SimSun" panose="02010600030101010101" pitchFamily="2" charset="-122"/>
                <a:cs typeface="Times New Roman" panose="02020603050405020304" pitchFamily="18" charset="0"/>
              </a:rPr>
              <a:t>  If the minisup is too high, we are losing information from lower levels</a:t>
            </a:r>
          </a:p>
          <a:p>
            <a:pPr algn="l"/>
            <a:endParaRPr lang="en-US" altLang="zh-CN" sz="2200">
              <a:latin typeface="Times New Roman" panose="02020603050405020304" pitchFamily="18" charset="0"/>
              <a:ea typeface="SimSun" panose="02010600030101010101" pitchFamily="2" charset="-122"/>
              <a:cs typeface="Times New Roman" panose="02020603050405020304" pitchFamily="18" charset="0"/>
            </a:endParaRPr>
          </a:p>
          <a:p>
            <a:pPr algn="l">
              <a:buFontTx/>
              <a:buChar char="•"/>
            </a:pPr>
            <a:r>
              <a:rPr lang="en-US" altLang="zh-CN" sz="2200">
                <a:latin typeface="Times New Roman" panose="02020603050405020304" pitchFamily="18" charset="0"/>
                <a:ea typeface="SimSun" panose="02010600030101010101" pitchFamily="2" charset="-122"/>
                <a:cs typeface="Times New Roman" panose="02020603050405020304" pitchFamily="18" charset="0"/>
              </a:rPr>
              <a:t>  If the minisup is too low, we are gaining too many rules from higher levels, many of  them are useless</a:t>
            </a:r>
          </a:p>
        </p:txBody>
      </p:sp>
      <p:sp>
        <p:nvSpPr>
          <p:cNvPr id="82972" name="Text Box 28">
            <a:extLst>
              <a:ext uri="{FF2B5EF4-FFF2-40B4-BE49-F238E27FC236}">
                <a16:creationId xmlns:a16="http://schemas.microsoft.com/office/drawing/2014/main" id="{875D19AC-D970-00D1-92A5-FBF172A30461}"/>
              </a:ext>
            </a:extLst>
          </p:cNvPr>
          <p:cNvSpPr txBox="1">
            <a:spLocks noChangeArrowheads="1"/>
          </p:cNvSpPr>
          <p:nvPr/>
        </p:nvSpPr>
        <p:spPr bwMode="auto">
          <a:xfrm>
            <a:off x="381000" y="4064000"/>
            <a:ext cx="35194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Approach: ascending minisup</a:t>
            </a:r>
          </a:p>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 on each level</a:t>
            </a:r>
          </a:p>
        </p:txBody>
      </p:sp>
      <p:sp>
        <p:nvSpPr>
          <p:cNvPr id="82998" name="Text Box 54">
            <a:extLst>
              <a:ext uri="{FF2B5EF4-FFF2-40B4-BE49-F238E27FC236}">
                <a16:creationId xmlns:a16="http://schemas.microsoft.com/office/drawing/2014/main" id="{4FDECE33-E16A-1059-7376-76FEC46C3915}"/>
              </a:ext>
            </a:extLst>
          </p:cNvPr>
          <p:cNvSpPr txBox="1">
            <a:spLocks noChangeArrowheads="1"/>
          </p:cNvSpPr>
          <p:nvPr/>
        </p:nvSpPr>
        <p:spPr bwMode="auto">
          <a:xfrm>
            <a:off x="6934200" y="3657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82999" name="Text Box 55">
            <a:extLst>
              <a:ext uri="{FF2B5EF4-FFF2-40B4-BE49-F238E27FC236}">
                <a16:creationId xmlns:a16="http://schemas.microsoft.com/office/drawing/2014/main" id="{FCC73FAC-E8CE-C6B0-1EE5-06891864B895}"/>
              </a:ext>
            </a:extLst>
          </p:cNvPr>
          <p:cNvSpPr txBox="1">
            <a:spLocks noChangeArrowheads="1"/>
          </p:cNvSpPr>
          <p:nvPr/>
        </p:nvSpPr>
        <p:spPr bwMode="auto">
          <a:xfrm>
            <a:off x="6035675" y="43830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83000" name="Text Box 56">
            <a:extLst>
              <a:ext uri="{FF2B5EF4-FFF2-40B4-BE49-F238E27FC236}">
                <a16:creationId xmlns:a16="http://schemas.microsoft.com/office/drawing/2014/main" id="{4F582948-5FB7-D9D7-5E0F-059654EFE4B0}"/>
              </a:ext>
            </a:extLst>
          </p:cNvPr>
          <p:cNvSpPr txBox="1">
            <a:spLocks noChangeArrowheads="1"/>
          </p:cNvSpPr>
          <p:nvPr/>
        </p:nvSpPr>
        <p:spPr bwMode="auto">
          <a:xfrm>
            <a:off x="7712075" y="43830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83001" name="Text Box 57">
            <a:extLst>
              <a:ext uri="{FF2B5EF4-FFF2-40B4-BE49-F238E27FC236}">
                <a16:creationId xmlns:a16="http://schemas.microsoft.com/office/drawing/2014/main" id="{17614080-18EE-AD5A-6936-3D5667C34A9C}"/>
              </a:ext>
            </a:extLst>
          </p:cNvPr>
          <p:cNvSpPr txBox="1">
            <a:spLocks noChangeArrowheads="1"/>
          </p:cNvSpPr>
          <p:nvPr/>
        </p:nvSpPr>
        <p:spPr bwMode="auto">
          <a:xfrm>
            <a:off x="5715000" y="5334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83002" name="Text Box 58">
            <a:extLst>
              <a:ext uri="{FF2B5EF4-FFF2-40B4-BE49-F238E27FC236}">
                <a16:creationId xmlns:a16="http://schemas.microsoft.com/office/drawing/2014/main" id="{57BCA9A0-3DF1-37EE-487E-36C785F3859A}"/>
              </a:ext>
            </a:extLst>
          </p:cNvPr>
          <p:cNvSpPr txBox="1">
            <a:spLocks noChangeArrowheads="1"/>
          </p:cNvSpPr>
          <p:nvPr/>
        </p:nvSpPr>
        <p:spPr bwMode="auto">
          <a:xfrm>
            <a:off x="6477000" y="5334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83003" name="Text Box 59">
            <a:extLst>
              <a:ext uri="{FF2B5EF4-FFF2-40B4-BE49-F238E27FC236}">
                <a16:creationId xmlns:a16="http://schemas.microsoft.com/office/drawing/2014/main" id="{DB9A895C-E569-E98A-D3AC-02E0E30B6D0A}"/>
              </a:ext>
            </a:extLst>
          </p:cNvPr>
          <p:cNvSpPr txBox="1">
            <a:spLocks noChangeArrowheads="1"/>
          </p:cNvSpPr>
          <p:nvPr/>
        </p:nvSpPr>
        <p:spPr bwMode="auto">
          <a:xfrm>
            <a:off x="7391400" y="5334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83004" name="Text Box 60">
            <a:extLst>
              <a:ext uri="{FF2B5EF4-FFF2-40B4-BE49-F238E27FC236}">
                <a16:creationId xmlns:a16="http://schemas.microsoft.com/office/drawing/2014/main" id="{66A86D94-E82F-C460-C921-84EB7DE4D641}"/>
              </a:ext>
            </a:extLst>
          </p:cNvPr>
          <p:cNvSpPr txBox="1">
            <a:spLocks noChangeArrowheads="1"/>
          </p:cNvSpPr>
          <p:nvPr/>
        </p:nvSpPr>
        <p:spPr bwMode="auto">
          <a:xfrm>
            <a:off x="8305800" y="5334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83005" name="Line 61">
            <a:extLst>
              <a:ext uri="{FF2B5EF4-FFF2-40B4-BE49-F238E27FC236}">
                <a16:creationId xmlns:a16="http://schemas.microsoft.com/office/drawing/2014/main" id="{EE52BB7E-3022-C451-9D24-620BC4DAE8B8}"/>
              </a:ext>
            </a:extLst>
          </p:cNvPr>
          <p:cNvSpPr>
            <a:spLocks noChangeShapeType="1"/>
          </p:cNvSpPr>
          <p:nvPr/>
        </p:nvSpPr>
        <p:spPr bwMode="auto">
          <a:xfrm flipH="1">
            <a:off x="6477000" y="4038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6" name="Line 62">
            <a:extLst>
              <a:ext uri="{FF2B5EF4-FFF2-40B4-BE49-F238E27FC236}">
                <a16:creationId xmlns:a16="http://schemas.microsoft.com/office/drawing/2014/main" id="{C79C9298-BEA5-F4E5-4370-4086A517779D}"/>
              </a:ext>
            </a:extLst>
          </p:cNvPr>
          <p:cNvSpPr>
            <a:spLocks noChangeShapeType="1"/>
          </p:cNvSpPr>
          <p:nvPr/>
        </p:nvSpPr>
        <p:spPr bwMode="auto">
          <a:xfrm>
            <a:off x="7543800" y="4038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7" name="Line 63">
            <a:extLst>
              <a:ext uri="{FF2B5EF4-FFF2-40B4-BE49-F238E27FC236}">
                <a16:creationId xmlns:a16="http://schemas.microsoft.com/office/drawing/2014/main" id="{AF8889DC-37D2-A63C-5990-13D3F9EB0832}"/>
              </a:ext>
            </a:extLst>
          </p:cNvPr>
          <p:cNvSpPr>
            <a:spLocks noChangeShapeType="1"/>
          </p:cNvSpPr>
          <p:nvPr/>
        </p:nvSpPr>
        <p:spPr bwMode="auto">
          <a:xfrm flipH="1">
            <a:off x="5867400" y="47244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8" name="Line 64">
            <a:extLst>
              <a:ext uri="{FF2B5EF4-FFF2-40B4-BE49-F238E27FC236}">
                <a16:creationId xmlns:a16="http://schemas.microsoft.com/office/drawing/2014/main" id="{FFE3EC23-B07E-2289-6096-943C4EEA9353}"/>
              </a:ext>
            </a:extLst>
          </p:cNvPr>
          <p:cNvSpPr>
            <a:spLocks noChangeShapeType="1"/>
          </p:cNvSpPr>
          <p:nvPr/>
        </p:nvSpPr>
        <p:spPr bwMode="auto">
          <a:xfrm>
            <a:off x="64770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9" name="Line 65">
            <a:extLst>
              <a:ext uri="{FF2B5EF4-FFF2-40B4-BE49-F238E27FC236}">
                <a16:creationId xmlns:a16="http://schemas.microsoft.com/office/drawing/2014/main" id="{1E81A062-7127-4F39-4772-036E13A9D283}"/>
              </a:ext>
            </a:extLst>
          </p:cNvPr>
          <p:cNvSpPr>
            <a:spLocks noChangeShapeType="1"/>
          </p:cNvSpPr>
          <p:nvPr/>
        </p:nvSpPr>
        <p:spPr bwMode="auto">
          <a:xfrm flipH="1">
            <a:off x="76200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0" name="Line 66">
            <a:extLst>
              <a:ext uri="{FF2B5EF4-FFF2-40B4-BE49-F238E27FC236}">
                <a16:creationId xmlns:a16="http://schemas.microsoft.com/office/drawing/2014/main" id="{2F65C743-EEB7-7FE9-D344-613DAD8B4DAF}"/>
              </a:ext>
            </a:extLst>
          </p:cNvPr>
          <p:cNvSpPr>
            <a:spLocks noChangeShapeType="1"/>
          </p:cNvSpPr>
          <p:nvPr/>
        </p:nvSpPr>
        <p:spPr bwMode="auto">
          <a:xfrm>
            <a:off x="82296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1" name="Line 67">
            <a:extLst>
              <a:ext uri="{FF2B5EF4-FFF2-40B4-BE49-F238E27FC236}">
                <a16:creationId xmlns:a16="http://schemas.microsoft.com/office/drawing/2014/main" id="{652B71BF-96F0-A7A4-1614-FEC6D8E79B44}"/>
              </a:ext>
            </a:extLst>
          </p:cNvPr>
          <p:cNvSpPr>
            <a:spLocks noChangeShapeType="1"/>
          </p:cNvSpPr>
          <p:nvPr/>
        </p:nvSpPr>
        <p:spPr bwMode="auto">
          <a:xfrm flipV="1">
            <a:off x="5181600" y="3810000"/>
            <a:ext cx="0" cy="1828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2" name="Text Box 68">
            <a:extLst>
              <a:ext uri="{FF2B5EF4-FFF2-40B4-BE49-F238E27FC236}">
                <a16:creationId xmlns:a16="http://schemas.microsoft.com/office/drawing/2014/main" id="{BD295B1C-B7B6-030A-D935-1CD3F53DB1FD}"/>
              </a:ext>
            </a:extLst>
          </p:cNvPr>
          <p:cNvSpPr txBox="1">
            <a:spLocks noChangeArrowheads="1"/>
          </p:cNvSpPr>
          <p:nvPr/>
        </p:nvSpPr>
        <p:spPr bwMode="auto">
          <a:xfrm>
            <a:off x="4708525" y="57515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D444B69-DF3D-016D-5A18-EDBBB53C602B}"/>
              </a:ext>
            </a:extLst>
          </p:cNvPr>
          <p:cNvSpPr>
            <a:spLocks noGrp="1" noChangeArrowheads="1"/>
          </p:cNvSpPr>
          <p:nvPr>
            <p:ph type="title"/>
          </p:nvPr>
        </p:nvSpPr>
        <p:spPr>
          <a:xfrm>
            <a:off x="457200" y="762000"/>
            <a:ext cx="8229600" cy="1371600"/>
          </a:xfrm>
        </p:spPr>
        <p:txBody>
          <a:bodyPr>
            <a:normAutofit fontScale="90000"/>
          </a:bodyPr>
          <a:lstStyle/>
          <a:p>
            <a:pPr algn="ctr"/>
            <a:r>
              <a:rPr lang="en-US" altLang="zh-CN" sz="3800" b="1" dirty="0">
                <a:ea typeface="SimSun" panose="02010600030101010101" pitchFamily="2" charset="-122"/>
              </a:rPr>
              <a:t>Research Paper:</a:t>
            </a:r>
            <a:br>
              <a:rPr lang="en-US" altLang="zh-CN" sz="3800" b="1" dirty="0">
                <a:ea typeface="SimSun" panose="02010600030101010101" pitchFamily="2" charset="-122"/>
              </a:rPr>
            </a:br>
            <a:r>
              <a:rPr lang="en-US" altLang="zh-CN" sz="3800" b="1" dirty="0">
                <a:ea typeface="SimSun" panose="02010600030101010101" pitchFamily="2" charset="-122"/>
              </a:rPr>
              <a:t>Mining Multiple-level Association Rules in Large Databases</a:t>
            </a:r>
          </a:p>
        </p:txBody>
      </p:sp>
      <p:sp>
        <p:nvSpPr>
          <p:cNvPr id="45063" name="Rectangle 7">
            <a:extLst>
              <a:ext uri="{FF2B5EF4-FFF2-40B4-BE49-F238E27FC236}">
                <a16:creationId xmlns:a16="http://schemas.microsoft.com/office/drawing/2014/main" id="{582DAACE-D2B3-F237-1AB9-BC0E44A60F4D}"/>
              </a:ext>
            </a:extLst>
          </p:cNvPr>
          <p:cNvSpPr>
            <a:spLocks noChangeArrowheads="1"/>
          </p:cNvSpPr>
          <p:nvPr/>
        </p:nvSpPr>
        <p:spPr bwMode="auto">
          <a:xfrm>
            <a:off x="2057400" y="39624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endParaRPr lang="en-US" altLang="zh-CN" b="1">
              <a:latin typeface="Garamond" panose="02020404030301010803" pitchFamily="18" charset="0"/>
              <a:ea typeface="SimSun" panose="02010600030101010101" pitchFamily="2" charset="-122"/>
            </a:endParaRPr>
          </a:p>
          <a:p>
            <a:pPr algn="ctr" eaLnBrk="1" hangingPunct="1">
              <a:lnSpc>
                <a:spcPct val="90000"/>
              </a:lnSpc>
            </a:pPr>
            <a:r>
              <a:rPr lang="en-US" altLang="zh-CN" b="1">
                <a:latin typeface="Garamond" panose="02020404030301010803" pitchFamily="18" charset="0"/>
                <a:ea typeface="SimSun" panose="02010600030101010101" pitchFamily="2" charset="-122"/>
              </a:rPr>
              <a:t>JIAWEI HAN</a:t>
            </a:r>
            <a:r>
              <a:rPr lang="en-US" altLang="zh-CN" sz="2000" b="1">
                <a:latin typeface="Garamond" panose="02020404030301010803" pitchFamily="18" charset="0"/>
                <a:ea typeface="SimSun" panose="02010600030101010101" pitchFamily="2" charset="-122"/>
              </a:rPr>
              <a:t> and  </a:t>
            </a:r>
            <a:r>
              <a:rPr lang="en-US" altLang="zh-CN" b="1">
                <a:latin typeface="Garamond" panose="02020404030301010803" pitchFamily="18" charset="0"/>
                <a:ea typeface="SimSun" panose="02010600030101010101" pitchFamily="2" charset="-122"/>
              </a:rPr>
              <a:t>YONGJIAN FU</a:t>
            </a:r>
            <a:endParaRPr lang="en-US" altLang="zh-CN" sz="2000" b="1">
              <a:latin typeface="Garamond" panose="02020404030301010803" pitchFamily="18" charset="0"/>
              <a:ea typeface="SimSun" panose="02010600030101010101" pitchFamily="2" charset="-122"/>
            </a:endParaRPr>
          </a:p>
          <a:p>
            <a:pPr algn="ctr" eaLnBrk="1" hangingPunct="1">
              <a:lnSpc>
                <a:spcPct val="90000"/>
              </a:lnSpc>
            </a:pPr>
            <a:endParaRPr lang="zh-CN" altLang="en-US" sz="2000" b="1">
              <a:latin typeface="Garamond" panose="02020404030301010803" pitchFamily="18" charset="0"/>
              <a:ea typeface="SimSun" panose="02010600030101010101" pitchFamily="2" charset="-122"/>
            </a:endParaRPr>
          </a:p>
        </p:txBody>
      </p:sp>
      <p:sp>
        <p:nvSpPr>
          <p:cNvPr id="45064" name="Text Box 8">
            <a:extLst>
              <a:ext uri="{FF2B5EF4-FFF2-40B4-BE49-F238E27FC236}">
                <a16:creationId xmlns:a16="http://schemas.microsoft.com/office/drawing/2014/main" id="{32F3F302-B165-8ABC-BB24-097F449E880B}"/>
              </a:ext>
            </a:extLst>
          </p:cNvPr>
          <p:cNvSpPr txBox="1">
            <a:spLocks noChangeArrowheads="1"/>
          </p:cNvSpPr>
          <p:nvPr/>
        </p:nvSpPr>
        <p:spPr bwMode="auto">
          <a:xfrm>
            <a:off x="381000" y="2743200"/>
            <a:ext cx="8162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dirty="0">
                <a:ea typeface="SimSun" panose="02010600030101010101" pitchFamily="2" charset="-122"/>
              </a:rPr>
              <a:t>IEEE Transactions on Knowledge and </a:t>
            </a:r>
          </a:p>
          <a:p>
            <a:r>
              <a:rPr lang="en-US" altLang="zh-CN" sz="2400" i="1" dirty="0">
                <a:ea typeface="SimSun" panose="02010600030101010101" pitchFamily="2" charset="-122"/>
              </a:rPr>
              <a:t>Data Engineering</a:t>
            </a:r>
            <a:r>
              <a:rPr lang="en-US" altLang="zh-CN" sz="2400" dirty="0">
                <a:ea typeface="SimSun" panose="02010600030101010101" pitchFamily="2" charset="-122"/>
              </a:rPr>
              <a:t>, 1999 </a:t>
            </a:r>
            <a:endParaRPr lang="zh-CN" altLang="en-US" sz="2400" dirty="0">
              <a:ea typeface="SimSun"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527ADC9-F0DC-60D4-FC52-32FC4E6711E8}"/>
              </a:ext>
            </a:extLst>
          </p:cNvPr>
          <p:cNvSpPr>
            <a:spLocks noGrp="1" noChangeArrowheads="1"/>
          </p:cNvSpPr>
          <p:nvPr>
            <p:ph type="title"/>
          </p:nvPr>
        </p:nvSpPr>
        <p:spPr>
          <a:xfrm>
            <a:off x="457200" y="304800"/>
            <a:ext cx="8229600" cy="762000"/>
          </a:xfrm>
        </p:spPr>
        <p:txBody>
          <a:bodyPr/>
          <a:lstStyle/>
          <a:p>
            <a:r>
              <a:rPr lang="en-US" altLang="en-US"/>
              <a:t>Multi-level Association Rules</a:t>
            </a:r>
          </a:p>
        </p:txBody>
      </p:sp>
      <p:pic>
        <p:nvPicPr>
          <p:cNvPr id="95237" name="Picture 5">
            <a:extLst>
              <a:ext uri="{FF2B5EF4-FFF2-40B4-BE49-F238E27FC236}">
                <a16:creationId xmlns:a16="http://schemas.microsoft.com/office/drawing/2014/main" id="{32A06B62-A2A6-7117-EE61-33651C91B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6200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8" name="Picture 6">
            <a:extLst>
              <a:ext uri="{FF2B5EF4-FFF2-40B4-BE49-F238E27FC236}">
                <a16:creationId xmlns:a16="http://schemas.microsoft.com/office/drawing/2014/main" id="{AE40F7C3-4D84-3E22-9C7B-00BB919E2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00400"/>
            <a:ext cx="7543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DA3BC75-9F60-9CB0-1355-C2DE732D203D}"/>
              </a:ext>
            </a:extLst>
          </p:cNvPr>
          <p:cNvSpPr>
            <a:spLocks noGrp="1" noChangeArrowheads="1"/>
          </p:cNvSpPr>
          <p:nvPr>
            <p:ph type="title"/>
          </p:nvPr>
        </p:nvSpPr>
        <p:spPr>
          <a:xfrm>
            <a:off x="457200" y="304800"/>
            <a:ext cx="8229600" cy="762000"/>
          </a:xfrm>
        </p:spPr>
        <p:txBody>
          <a:bodyPr/>
          <a:lstStyle/>
          <a:p>
            <a:r>
              <a:rPr lang="en-US" altLang="en-US"/>
              <a:t>Multi-level Association Rules..</a:t>
            </a:r>
          </a:p>
        </p:txBody>
      </p:sp>
      <p:sp>
        <p:nvSpPr>
          <p:cNvPr id="96259" name="Rectangle 3">
            <a:extLst>
              <a:ext uri="{FF2B5EF4-FFF2-40B4-BE49-F238E27FC236}">
                <a16:creationId xmlns:a16="http://schemas.microsoft.com/office/drawing/2014/main" id="{2E9AA67E-87A0-4058-9FE0-2A3D00CDD829}"/>
              </a:ext>
            </a:extLst>
          </p:cNvPr>
          <p:cNvSpPr>
            <a:spLocks noGrp="1" noChangeArrowheads="1"/>
          </p:cNvSpPr>
          <p:nvPr>
            <p:ph type="body" idx="1"/>
          </p:nvPr>
        </p:nvSpPr>
        <p:spPr>
          <a:xfrm>
            <a:off x="381000" y="1219200"/>
            <a:ext cx="8229600" cy="5105400"/>
          </a:xfrm>
        </p:spPr>
        <p:txBody>
          <a:bodyPr/>
          <a:lstStyle/>
          <a:p>
            <a:r>
              <a:rPr lang="en-US" altLang="en-US"/>
              <a:t>The definition 2.2  </a:t>
            </a:r>
          </a:p>
          <a:p>
            <a:pPr lvl="1"/>
            <a:r>
              <a:rPr lang="en-US" altLang="en-US"/>
              <a:t> patterns to be examined at lower levels to be only those with large supports at their corresponding high levels (and thus avoids the generation of many meaningless combinations formed by the descendants of the infrequent patterns). </a:t>
            </a:r>
          </a:p>
          <a:p>
            <a:r>
              <a:rPr lang="en-US" altLang="en-US"/>
              <a:t>For example, in a sales transaction data set, </a:t>
            </a:r>
          </a:p>
          <a:p>
            <a:pPr lvl="1"/>
            <a:r>
              <a:rPr lang="en-US" altLang="en-US"/>
              <a:t>if milk is a frequent pattern, its lower level patterns, such as 2 percent milk, will be examined; </a:t>
            </a:r>
          </a:p>
          <a:p>
            <a:pPr lvl="1"/>
            <a:r>
              <a:rPr lang="en-US" altLang="en-US"/>
              <a:t>whereas if fish is an infrequent pattern, its descendants, such as salmon, will not be examined further.</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477FF94-6EF0-FCD3-0DE1-C277E221D862}"/>
              </a:ext>
            </a:extLst>
          </p:cNvPr>
          <p:cNvSpPr>
            <a:spLocks noGrp="1" noChangeArrowheads="1"/>
          </p:cNvSpPr>
          <p:nvPr>
            <p:ph type="title"/>
          </p:nvPr>
        </p:nvSpPr>
        <p:spPr/>
        <p:txBody>
          <a:bodyPr/>
          <a:lstStyle/>
          <a:p>
            <a:r>
              <a:rPr lang="en-US" altLang="en-US"/>
              <a:t>About the Method</a:t>
            </a:r>
          </a:p>
        </p:txBody>
      </p:sp>
      <p:sp>
        <p:nvSpPr>
          <p:cNvPr id="100355" name="Rectangle 3">
            <a:extLst>
              <a:ext uri="{FF2B5EF4-FFF2-40B4-BE49-F238E27FC236}">
                <a16:creationId xmlns:a16="http://schemas.microsoft.com/office/drawing/2014/main" id="{D349D817-4CEE-11D3-A5F5-4E65EA40CBB4}"/>
              </a:ext>
            </a:extLst>
          </p:cNvPr>
          <p:cNvSpPr>
            <a:spLocks noGrp="1" noChangeArrowheads="1"/>
          </p:cNvSpPr>
          <p:nvPr>
            <p:ph type="body" idx="1"/>
          </p:nvPr>
        </p:nvSpPr>
        <p:spPr/>
        <p:txBody>
          <a:bodyPr/>
          <a:lstStyle/>
          <a:p>
            <a:r>
              <a:rPr lang="en-US" altLang="en-US"/>
              <a:t>Used hierarchy information encoded transaction table</a:t>
            </a:r>
          </a:p>
          <a:p>
            <a:r>
              <a:rPr lang="en-US" altLang="en-US"/>
              <a:t>Collect task relevant data and mine</a:t>
            </a:r>
          </a:p>
          <a:p>
            <a:r>
              <a:rPr lang="en-US" altLang="en-US"/>
              <a:t>Encoding can be done during the collection</a:t>
            </a:r>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841763F-BCB7-E6F6-7767-D095C1CEBDEF}"/>
              </a:ext>
            </a:extLst>
          </p:cNvPr>
          <p:cNvSpPr>
            <a:spLocks noGrp="1" noChangeArrowheads="1"/>
          </p:cNvSpPr>
          <p:nvPr>
            <p:ph type="title"/>
          </p:nvPr>
        </p:nvSpPr>
        <p:spPr>
          <a:xfrm>
            <a:off x="457200" y="304800"/>
            <a:ext cx="8229600" cy="911225"/>
          </a:xfrm>
        </p:spPr>
        <p:txBody>
          <a:bodyPr/>
          <a:lstStyle/>
          <a:p>
            <a:r>
              <a:rPr lang="en-US" altLang="zh-CN" dirty="0">
                <a:ea typeface="SimSun" panose="02010600030101010101" pitchFamily="2" charset="-122"/>
              </a:rPr>
              <a:t>Encoding Method</a:t>
            </a:r>
          </a:p>
        </p:txBody>
      </p:sp>
      <p:sp>
        <p:nvSpPr>
          <p:cNvPr id="101379" name="Rectangle 3">
            <a:extLst>
              <a:ext uri="{FF2B5EF4-FFF2-40B4-BE49-F238E27FC236}">
                <a16:creationId xmlns:a16="http://schemas.microsoft.com/office/drawing/2014/main" id="{9E52CCE4-77B6-D903-A6DE-6AF9764E4D25}"/>
              </a:ext>
            </a:extLst>
          </p:cNvPr>
          <p:cNvSpPr>
            <a:spLocks noGrp="1" noChangeArrowheads="1"/>
          </p:cNvSpPr>
          <p:nvPr>
            <p:ph type="body" idx="1"/>
          </p:nvPr>
        </p:nvSpPr>
        <p:spPr>
          <a:xfrm>
            <a:off x="457200" y="1295400"/>
            <a:ext cx="8305800" cy="4953000"/>
          </a:xfrm>
        </p:spPr>
        <p:txBody>
          <a:bodyPr/>
          <a:lstStyle/>
          <a:p>
            <a:pPr lvl="1"/>
            <a:r>
              <a:rPr lang="en-US" altLang="zh-CN" sz="2400" dirty="0">
                <a:ea typeface="SimSun" panose="02010600030101010101" pitchFamily="2" charset="-122"/>
              </a:rPr>
              <a:t>Purpose: To find multiple-level frequent item sets for mining strong association rules in a transaction database</a:t>
            </a:r>
          </a:p>
          <a:p>
            <a:pPr lvl="1"/>
            <a:r>
              <a:rPr lang="en-US" altLang="zh-CN" sz="2400" dirty="0">
                <a:ea typeface="SimSun" panose="02010600030101010101" pitchFamily="2" charset="-122"/>
              </a:rPr>
              <a:t>Input</a:t>
            </a:r>
          </a:p>
          <a:p>
            <a:pPr lvl="2"/>
            <a:r>
              <a:rPr lang="en-US" altLang="zh-CN" sz="2400" dirty="0">
                <a:ea typeface="SimSun" panose="02010600030101010101" pitchFamily="2" charset="-122"/>
              </a:rPr>
              <a:t>T[1]: a hierarchy-information encoded transaction table of form &lt;</a:t>
            </a:r>
            <a:r>
              <a:rPr lang="en-US" altLang="zh-CN" sz="2400" dirty="0" err="1">
                <a:ea typeface="SimSun" panose="02010600030101010101" pitchFamily="2" charset="-122"/>
              </a:rPr>
              <a:t>TID,Item</a:t>
            </a:r>
            <a:r>
              <a:rPr lang="en-US" altLang="zh-CN" sz="2400" dirty="0">
                <a:ea typeface="SimSun" panose="02010600030101010101" pitchFamily="2" charset="-122"/>
              </a:rPr>
              <a:t>-set&gt;</a:t>
            </a:r>
          </a:p>
          <a:p>
            <a:pPr lvl="2"/>
            <a:r>
              <a:rPr lang="en-US" altLang="zh-CN" sz="2400" dirty="0" err="1">
                <a:ea typeface="SimSun" panose="02010600030101010101" pitchFamily="2" charset="-122"/>
              </a:rPr>
              <a:t>minisup</a:t>
            </a:r>
            <a:r>
              <a:rPr lang="en-US" altLang="zh-CN" sz="2400" dirty="0">
                <a:ea typeface="SimSun" panose="02010600030101010101" pitchFamily="2" charset="-122"/>
              </a:rPr>
              <a:t> threshold for each level L in the form: (</a:t>
            </a:r>
            <a:r>
              <a:rPr lang="en-US" altLang="zh-CN" sz="2400" dirty="0" err="1">
                <a:ea typeface="SimSun" panose="02010600030101010101" pitchFamily="2" charset="-122"/>
              </a:rPr>
              <a:t>minsup</a:t>
            </a:r>
            <a:r>
              <a:rPr lang="en-US" altLang="zh-CN" sz="2400" dirty="0">
                <a:ea typeface="SimSun" panose="02010600030101010101" pitchFamily="2" charset="-122"/>
              </a:rPr>
              <a:t>[L])</a:t>
            </a:r>
          </a:p>
          <a:p>
            <a:pPr lvl="1"/>
            <a:r>
              <a:rPr lang="en-US" altLang="zh-CN" sz="2400" dirty="0">
                <a:ea typeface="SimSun" panose="02010600030101010101" pitchFamily="2" charset="-122"/>
              </a:rPr>
              <a:t>Output: Multiple-level frequent item sets</a:t>
            </a:r>
          </a:p>
          <a:p>
            <a:pPr lvl="1"/>
            <a:r>
              <a:rPr lang="en-US" altLang="zh-CN" sz="2400" dirty="0">
                <a:ea typeface="SimSun" panose="02010600030101010101" pitchFamily="2" charset="-122"/>
              </a:rPr>
              <a:t>Method: A top-down, progressively deepening process which collects frequent item sets at different concept levels as follows.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99A49FC-CCE1-D104-D226-ED23ABDAB409}"/>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a:t>
            </a:r>
            <a:r>
              <a:rPr lang="en-US" altLang="zh-CN" sz="4100">
                <a:ea typeface="SimSun" panose="02010600030101010101" pitchFamily="2" charset="-122"/>
              </a:rPr>
              <a:t>An Example</a:t>
            </a:r>
          </a:p>
        </p:txBody>
      </p:sp>
      <p:sp>
        <p:nvSpPr>
          <p:cNvPr id="34819" name="Rectangle 3">
            <a:extLst>
              <a:ext uri="{FF2B5EF4-FFF2-40B4-BE49-F238E27FC236}">
                <a16:creationId xmlns:a16="http://schemas.microsoft.com/office/drawing/2014/main" id="{26D6B67D-711C-FFBF-078C-3177C99D9782}"/>
              </a:ext>
            </a:extLst>
          </p:cNvPr>
          <p:cNvSpPr>
            <a:spLocks noChangeArrowheads="1"/>
          </p:cNvSpPr>
          <p:nvPr/>
        </p:nvSpPr>
        <p:spPr bwMode="auto">
          <a:xfrm>
            <a:off x="762000" y="1371600"/>
            <a:ext cx="7086600" cy="609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ea typeface="SimSun" panose="02010600030101010101" pitchFamily="2" charset="-122"/>
                <a:cs typeface="Times New Roman" panose="02020603050405020304" pitchFamily="18" charset="0"/>
              </a:rPr>
              <a:t>An entry of </a:t>
            </a:r>
            <a:r>
              <a:rPr lang="en-US" altLang="zh-CN" sz="2000" b="1">
                <a:ea typeface="SimSun" panose="02010600030101010101" pitchFamily="2" charset="-122"/>
                <a:cs typeface="Times New Roman" panose="02020603050405020304" pitchFamily="18" charset="0"/>
              </a:rPr>
              <a:t>sales_transaction</a:t>
            </a:r>
            <a:r>
              <a:rPr lang="en-US" altLang="zh-CN" sz="2000">
                <a:ea typeface="SimSun" panose="02010600030101010101" pitchFamily="2" charset="-122"/>
                <a:cs typeface="Times New Roman" panose="02020603050405020304" pitchFamily="18" charset="0"/>
              </a:rPr>
              <a:t> Table</a:t>
            </a:r>
          </a:p>
        </p:txBody>
      </p:sp>
      <p:sp>
        <p:nvSpPr>
          <p:cNvPr id="34820" name="Rectangle 4">
            <a:extLst>
              <a:ext uri="{FF2B5EF4-FFF2-40B4-BE49-F238E27FC236}">
                <a16:creationId xmlns:a16="http://schemas.microsoft.com/office/drawing/2014/main" id="{B08A9EB5-4F9C-6E4E-8A80-494E4872D7C2}"/>
              </a:ext>
            </a:extLst>
          </p:cNvPr>
          <p:cNvSpPr>
            <a:spLocks noChangeArrowheads="1"/>
          </p:cNvSpPr>
          <p:nvPr/>
        </p:nvSpPr>
        <p:spPr bwMode="auto">
          <a:xfrm>
            <a:off x="609600" y="3276600"/>
            <a:ext cx="5257800" cy="609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ea typeface="SimSun" panose="02010600030101010101" pitchFamily="2" charset="-122"/>
                <a:cs typeface="Times New Roman" panose="02020603050405020304" pitchFamily="18" charset="0"/>
              </a:rPr>
              <a:t>A </a:t>
            </a:r>
            <a:r>
              <a:rPr lang="en-US" altLang="zh-CN" sz="2000" b="1">
                <a:ea typeface="SimSun" panose="02010600030101010101" pitchFamily="2" charset="-122"/>
                <a:cs typeface="Times New Roman" panose="02020603050405020304" pitchFamily="18" charset="0"/>
              </a:rPr>
              <a:t>sales_item </a:t>
            </a:r>
            <a:r>
              <a:rPr lang="en-US" altLang="zh-CN" sz="2000">
                <a:ea typeface="SimSun" panose="02010600030101010101" pitchFamily="2" charset="-122"/>
                <a:cs typeface="Times New Roman" panose="02020603050405020304" pitchFamily="18" charset="0"/>
              </a:rPr>
              <a:t>Description Relation</a:t>
            </a:r>
          </a:p>
        </p:txBody>
      </p:sp>
      <p:graphicFrame>
        <p:nvGraphicFramePr>
          <p:cNvPr id="35043" name="Group 227">
            <a:extLst>
              <a:ext uri="{FF2B5EF4-FFF2-40B4-BE49-F238E27FC236}">
                <a16:creationId xmlns:a16="http://schemas.microsoft.com/office/drawing/2014/main" id="{D370F254-41D0-3A0D-87FE-D0137C202D48}"/>
              </a:ext>
            </a:extLst>
          </p:cNvPr>
          <p:cNvGraphicFramePr>
            <a:graphicFrameLocks noGrp="1"/>
          </p:cNvGraphicFramePr>
          <p:nvPr/>
        </p:nvGraphicFramePr>
        <p:xfrm>
          <a:off x="762000" y="1905000"/>
          <a:ext cx="7620000" cy="1150620"/>
        </p:xfrm>
        <a:graphic>
          <a:graphicData uri="http://schemas.openxmlformats.org/drawingml/2006/table">
            <a:tbl>
              <a:tblPr/>
              <a:tblGrid>
                <a:gridCol w="2679700">
                  <a:extLst>
                    <a:ext uri="{9D8B030D-6E8A-4147-A177-3AD203B41FA5}">
                      <a16:colId xmlns:a16="http://schemas.microsoft.com/office/drawing/2014/main" val="2841569962"/>
                    </a:ext>
                  </a:extLst>
                </a:gridCol>
                <a:gridCol w="4940300">
                  <a:extLst>
                    <a:ext uri="{9D8B030D-6E8A-4147-A177-3AD203B41FA5}">
                      <a16:colId xmlns:a16="http://schemas.microsoft.com/office/drawing/2014/main" val="119304517"/>
                    </a:ext>
                  </a:extLst>
                </a:gridCol>
              </a:tblGrid>
              <a:tr h="4191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Transaction_id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Bar_code_set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302496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351428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{17325,92108,55349,88157,…}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223067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4582980"/>
                  </a:ext>
                </a:extLst>
              </a:tr>
            </a:tbl>
          </a:graphicData>
        </a:graphic>
      </p:graphicFrame>
      <p:graphicFrame>
        <p:nvGraphicFramePr>
          <p:cNvPr id="35022" name="Group 206">
            <a:extLst>
              <a:ext uri="{FF2B5EF4-FFF2-40B4-BE49-F238E27FC236}">
                <a16:creationId xmlns:a16="http://schemas.microsoft.com/office/drawing/2014/main" id="{2D298683-62C2-2B05-146A-AB850E7B8846}"/>
              </a:ext>
            </a:extLst>
          </p:cNvPr>
          <p:cNvGraphicFramePr>
            <a:graphicFrameLocks noGrp="1"/>
          </p:cNvGraphicFramePr>
          <p:nvPr/>
        </p:nvGraphicFramePr>
        <p:xfrm>
          <a:off x="533400" y="3810000"/>
          <a:ext cx="7970838" cy="822960"/>
        </p:xfrm>
        <a:graphic>
          <a:graphicData uri="http://schemas.openxmlformats.org/drawingml/2006/table">
            <a:tbl>
              <a:tblPr/>
              <a:tblGrid>
                <a:gridCol w="1219200">
                  <a:extLst>
                    <a:ext uri="{9D8B030D-6E8A-4147-A177-3AD203B41FA5}">
                      <a16:colId xmlns:a16="http://schemas.microsoft.com/office/drawing/2014/main" val="1163200379"/>
                    </a:ext>
                  </a:extLst>
                </a:gridCol>
                <a:gridCol w="1225550">
                  <a:extLst>
                    <a:ext uri="{9D8B030D-6E8A-4147-A177-3AD203B41FA5}">
                      <a16:colId xmlns:a16="http://schemas.microsoft.com/office/drawing/2014/main" val="1163057790"/>
                    </a:ext>
                  </a:extLst>
                </a:gridCol>
                <a:gridCol w="1306513">
                  <a:extLst>
                    <a:ext uri="{9D8B030D-6E8A-4147-A177-3AD203B41FA5}">
                      <a16:colId xmlns:a16="http://schemas.microsoft.com/office/drawing/2014/main" val="1316037552"/>
                    </a:ext>
                  </a:extLst>
                </a:gridCol>
                <a:gridCol w="1022350">
                  <a:extLst>
                    <a:ext uri="{9D8B030D-6E8A-4147-A177-3AD203B41FA5}">
                      <a16:colId xmlns:a16="http://schemas.microsoft.com/office/drawing/2014/main" val="2007305470"/>
                    </a:ext>
                  </a:extLst>
                </a:gridCol>
                <a:gridCol w="838200">
                  <a:extLst>
                    <a:ext uri="{9D8B030D-6E8A-4147-A177-3AD203B41FA5}">
                      <a16:colId xmlns:a16="http://schemas.microsoft.com/office/drawing/2014/main" val="3800436820"/>
                    </a:ext>
                  </a:extLst>
                </a:gridCol>
                <a:gridCol w="1444625">
                  <a:extLst>
                    <a:ext uri="{9D8B030D-6E8A-4147-A177-3AD203B41FA5}">
                      <a16:colId xmlns:a16="http://schemas.microsoft.com/office/drawing/2014/main" val="3925607148"/>
                    </a:ext>
                  </a:extLst>
                </a:gridCol>
                <a:gridCol w="914400">
                  <a:extLst>
                    <a:ext uri="{9D8B030D-6E8A-4147-A177-3AD203B41FA5}">
                      <a16:colId xmlns:a16="http://schemas.microsoft.com/office/drawing/2014/main" val="627409765"/>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Bar_code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Storage_pd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84467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17325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Foremost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070854"/>
                  </a:ext>
                </a:extLst>
              </a:tr>
            </a:tbl>
          </a:graphicData>
        </a:graphic>
      </p:graphicFrame>
      <p:sp>
        <p:nvSpPr>
          <p:cNvPr id="35026" name="Rectangle 210">
            <a:extLst>
              <a:ext uri="{FF2B5EF4-FFF2-40B4-BE49-F238E27FC236}">
                <a16:creationId xmlns:a16="http://schemas.microsoft.com/office/drawing/2014/main" id="{D0B22683-81BF-320A-B02B-093349579F40}"/>
              </a:ext>
            </a:extLst>
          </p:cNvPr>
          <p:cNvSpPr>
            <a:spLocks noChangeArrowheads="1"/>
          </p:cNvSpPr>
          <p:nvPr/>
        </p:nvSpPr>
        <p:spPr bwMode="auto">
          <a:xfrm>
            <a:off x="457200" y="5181600"/>
            <a:ext cx="7924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Example 2.1. Let the query be to find multiple-level strong associations in the database in Table 1 for the purchase patterns related to category, content, and brand of the foods which can only be stored for less than three weeks.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0BB3BBD-C4DF-8FD4-BA85-47E0FE66D4CF}"/>
              </a:ext>
            </a:extLst>
          </p:cNvPr>
          <p:cNvSpPr>
            <a:spLocks noGrp="1" noChangeArrowheads="1"/>
          </p:cNvSpPr>
          <p:nvPr>
            <p:ph type="title"/>
          </p:nvPr>
        </p:nvSpPr>
        <p:spPr>
          <a:xfrm>
            <a:off x="381000" y="304800"/>
            <a:ext cx="7391400" cy="1143000"/>
          </a:xfrm>
        </p:spPr>
        <p:txBody>
          <a:bodyPr/>
          <a:lstStyle/>
          <a:p>
            <a:r>
              <a:rPr lang="en-US" altLang="zh-CN" sz="4100">
                <a:ea typeface="SimSun" panose="02010600030101010101" pitchFamily="2" charset="-122"/>
              </a:rPr>
              <a:t>Algorithm: An Example</a:t>
            </a:r>
          </a:p>
        </p:txBody>
      </p:sp>
      <p:graphicFrame>
        <p:nvGraphicFramePr>
          <p:cNvPr id="35943" name="Group 103">
            <a:extLst>
              <a:ext uri="{FF2B5EF4-FFF2-40B4-BE49-F238E27FC236}">
                <a16:creationId xmlns:a16="http://schemas.microsoft.com/office/drawing/2014/main" id="{98342705-6133-D421-9CD2-77DD329C3CC8}"/>
              </a:ext>
            </a:extLst>
          </p:cNvPr>
          <p:cNvGraphicFramePr>
            <a:graphicFrameLocks noGrp="1"/>
          </p:cNvGraphicFramePr>
          <p:nvPr/>
        </p:nvGraphicFramePr>
        <p:xfrm>
          <a:off x="762000" y="1981200"/>
          <a:ext cx="7620000" cy="746760"/>
        </p:xfrm>
        <a:graphic>
          <a:graphicData uri="http://schemas.openxmlformats.org/drawingml/2006/table">
            <a:tbl>
              <a:tblPr/>
              <a:tblGrid>
                <a:gridCol w="990600">
                  <a:extLst>
                    <a:ext uri="{9D8B030D-6E8A-4147-A177-3AD203B41FA5}">
                      <a16:colId xmlns:a16="http://schemas.microsoft.com/office/drawing/2014/main" val="1814581677"/>
                    </a:ext>
                  </a:extLst>
                </a:gridCol>
                <a:gridCol w="2057400">
                  <a:extLst>
                    <a:ext uri="{9D8B030D-6E8A-4147-A177-3AD203B41FA5}">
                      <a16:colId xmlns:a16="http://schemas.microsoft.com/office/drawing/2014/main" val="2936198515"/>
                    </a:ext>
                  </a:extLst>
                </a:gridCol>
                <a:gridCol w="1524000">
                  <a:extLst>
                    <a:ext uri="{9D8B030D-6E8A-4147-A177-3AD203B41FA5}">
                      <a16:colId xmlns:a16="http://schemas.microsoft.com/office/drawing/2014/main" val="3480655102"/>
                    </a:ext>
                  </a:extLst>
                </a:gridCol>
                <a:gridCol w="1524000">
                  <a:extLst>
                    <a:ext uri="{9D8B030D-6E8A-4147-A177-3AD203B41FA5}">
                      <a16:colId xmlns:a16="http://schemas.microsoft.com/office/drawing/2014/main" val="4095521512"/>
                    </a:ext>
                  </a:extLst>
                </a:gridCol>
                <a:gridCol w="1524000">
                  <a:extLst>
                    <a:ext uri="{9D8B030D-6E8A-4147-A177-3AD203B41FA5}">
                      <a16:colId xmlns:a16="http://schemas.microsoft.com/office/drawing/2014/main" val="4031430554"/>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GID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bar_code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597043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rgbClr val="33CC33"/>
                          </a:solidFill>
                          <a:effectLst/>
                          <a:latin typeface="Comic Sans MS" panose="030F0702030302020204" pitchFamily="66" charset="0"/>
                          <a:ea typeface="SimSun" panose="02010600030101010101" pitchFamily="2" charset="-122"/>
                          <a:cs typeface="Times New Roman" panose="02020603050405020304" pitchFamily="18" charset="0"/>
                        </a:rPr>
                        <a:t>1</a:t>
                      </a:r>
                      <a:r>
                        <a:rPr kumimoji="0" lang="en-US" altLang="zh-CN" sz="1800" b="0" i="0" u="none" strike="noStrike" cap="none" normalizeH="0" baseline="0">
                          <a:ln>
                            <a:noFill/>
                          </a:ln>
                          <a:solidFill>
                            <a:srgbClr val="CC3300"/>
                          </a:solidFill>
                          <a:effectLst/>
                          <a:latin typeface="Comic Sans MS" panose="030F0702030302020204" pitchFamily="66" charset="0"/>
                          <a:ea typeface="SimSun" panose="02010600030101010101" pitchFamily="2" charset="-122"/>
                          <a:cs typeface="Times New Roman" panose="02020603050405020304" pitchFamily="18" charset="0"/>
                        </a:rPr>
                        <a:t>1</a:t>
                      </a:r>
                      <a:r>
                        <a:rPr kumimoji="0" lang="en-US" altLang="zh-CN" sz="1800" b="0" i="0" u="none" strike="noStrike" cap="none" normalizeH="0" baseline="0">
                          <a:ln>
                            <a:noFill/>
                          </a:ln>
                          <a:solidFill>
                            <a:srgbClr val="FF00FF"/>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17325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Foremost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0568354"/>
                  </a:ext>
                </a:extLst>
              </a:tr>
            </a:tbl>
          </a:graphicData>
        </a:graphic>
      </p:graphicFrame>
      <p:sp>
        <p:nvSpPr>
          <p:cNvPr id="35894" name="Text Box 54">
            <a:extLst>
              <a:ext uri="{FF2B5EF4-FFF2-40B4-BE49-F238E27FC236}">
                <a16:creationId xmlns:a16="http://schemas.microsoft.com/office/drawing/2014/main" id="{3AA9AC9A-D535-FAC2-D2D6-6695FB6983B5}"/>
              </a:ext>
            </a:extLst>
          </p:cNvPr>
          <p:cNvSpPr txBox="1">
            <a:spLocks noChangeArrowheads="1"/>
          </p:cNvSpPr>
          <p:nvPr/>
        </p:nvSpPr>
        <p:spPr bwMode="auto">
          <a:xfrm>
            <a:off x="2362200" y="2879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food</a:t>
            </a:r>
          </a:p>
        </p:txBody>
      </p:sp>
      <p:sp>
        <p:nvSpPr>
          <p:cNvPr id="35911" name="Line 71">
            <a:extLst>
              <a:ext uri="{FF2B5EF4-FFF2-40B4-BE49-F238E27FC236}">
                <a16:creationId xmlns:a16="http://schemas.microsoft.com/office/drawing/2014/main" id="{BB5C50B0-FF8A-5BCE-C283-A63C54D59196}"/>
              </a:ext>
            </a:extLst>
          </p:cNvPr>
          <p:cNvSpPr>
            <a:spLocks noChangeShapeType="1"/>
          </p:cNvSpPr>
          <p:nvPr/>
        </p:nvSpPr>
        <p:spPr bwMode="auto">
          <a:xfrm flipH="1">
            <a:off x="1943100" y="3184525"/>
            <a:ext cx="6858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2" name="Line 72">
            <a:extLst>
              <a:ext uri="{FF2B5EF4-FFF2-40B4-BE49-F238E27FC236}">
                <a16:creationId xmlns:a16="http://schemas.microsoft.com/office/drawing/2014/main" id="{1B0DDDDF-2E3C-F8E5-31D0-47381BB20374}"/>
              </a:ext>
            </a:extLst>
          </p:cNvPr>
          <p:cNvSpPr>
            <a:spLocks noChangeShapeType="1"/>
          </p:cNvSpPr>
          <p:nvPr/>
        </p:nvSpPr>
        <p:spPr bwMode="auto">
          <a:xfrm flipH="1">
            <a:off x="16002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3" name="Line 73">
            <a:extLst>
              <a:ext uri="{FF2B5EF4-FFF2-40B4-BE49-F238E27FC236}">
                <a16:creationId xmlns:a16="http://schemas.microsoft.com/office/drawing/2014/main" id="{9F797453-68CE-7214-8416-BA372C5F1E23}"/>
              </a:ext>
            </a:extLst>
          </p:cNvPr>
          <p:cNvSpPr>
            <a:spLocks noChangeShapeType="1"/>
          </p:cNvSpPr>
          <p:nvPr/>
        </p:nvSpPr>
        <p:spPr bwMode="auto">
          <a:xfrm>
            <a:off x="19431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4" name="Line 74">
            <a:extLst>
              <a:ext uri="{FF2B5EF4-FFF2-40B4-BE49-F238E27FC236}">
                <a16:creationId xmlns:a16="http://schemas.microsoft.com/office/drawing/2014/main" id="{0D28F0E3-3FAC-D2CE-BAB7-EE61F507916D}"/>
              </a:ext>
            </a:extLst>
          </p:cNvPr>
          <p:cNvSpPr>
            <a:spLocks noChangeShapeType="1"/>
          </p:cNvSpPr>
          <p:nvPr/>
        </p:nvSpPr>
        <p:spPr bwMode="auto">
          <a:xfrm flipH="1">
            <a:off x="13716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5" name="Line 75">
            <a:extLst>
              <a:ext uri="{FF2B5EF4-FFF2-40B4-BE49-F238E27FC236}">
                <a16:creationId xmlns:a16="http://schemas.microsoft.com/office/drawing/2014/main" id="{7B9EAFEC-602A-CB72-81A0-1246C789C471}"/>
              </a:ext>
            </a:extLst>
          </p:cNvPr>
          <p:cNvSpPr>
            <a:spLocks noChangeShapeType="1"/>
          </p:cNvSpPr>
          <p:nvPr/>
        </p:nvSpPr>
        <p:spPr bwMode="auto">
          <a:xfrm>
            <a:off x="16002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6" name="Line 76">
            <a:extLst>
              <a:ext uri="{FF2B5EF4-FFF2-40B4-BE49-F238E27FC236}">
                <a16:creationId xmlns:a16="http://schemas.microsoft.com/office/drawing/2014/main" id="{0FD536C9-8219-7A1B-36A1-16154D5EDFE0}"/>
              </a:ext>
            </a:extLst>
          </p:cNvPr>
          <p:cNvSpPr>
            <a:spLocks noChangeShapeType="1"/>
          </p:cNvSpPr>
          <p:nvPr/>
        </p:nvSpPr>
        <p:spPr bwMode="auto">
          <a:xfrm flipH="1">
            <a:off x="20574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7" name="Line 77">
            <a:extLst>
              <a:ext uri="{FF2B5EF4-FFF2-40B4-BE49-F238E27FC236}">
                <a16:creationId xmlns:a16="http://schemas.microsoft.com/office/drawing/2014/main" id="{3B297D98-0D2A-9598-8DFC-1D020728A7B3}"/>
              </a:ext>
            </a:extLst>
          </p:cNvPr>
          <p:cNvSpPr>
            <a:spLocks noChangeShapeType="1"/>
          </p:cNvSpPr>
          <p:nvPr/>
        </p:nvSpPr>
        <p:spPr bwMode="auto">
          <a:xfrm>
            <a:off x="22860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8" name="Line 78">
            <a:extLst>
              <a:ext uri="{FF2B5EF4-FFF2-40B4-BE49-F238E27FC236}">
                <a16:creationId xmlns:a16="http://schemas.microsoft.com/office/drawing/2014/main" id="{961C5794-106C-4543-A916-CA95C98D9D56}"/>
              </a:ext>
            </a:extLst>
          </p:cNvPr>
          <p:cNvSpPr>
            <a:spLocks noChangeShapeType="1"/>
          </p:cNvSpPr>
          <p:nvPr/>
        </p:nvSpPr>
        <p:spPr bwMode="auto">
          <a:xfrm flipH="1">
            <a:off x="29718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9" name="Line 79">
            <a:extLst>
              <a:ext uri="{FF2B5EF4-FFF2-40B4-BE49-F238E27FC236}">
                <a16:creationId xmlns:a16="http://schemas.microsoft.com/office/drawing/2014/main" id="{6394338F-12D2-556C-1310-5D49C2626B5A}"/>
              </a:ext>
            </a:extLst>
          </p:cNvPr>
          <p:cNvSpPr>
            <a:spLocks noChangeShapeType="1"/>
          </p:cNvSpPr>
          <p:nvPr/>
        </p:nvSpPr>
        <p:spPr bwMode="auto">
          <a:xfrm>
            <a:off x="33147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0" name="Line 80">
            <a:extLst>
              <a:ext uri="{FF2B5EF4-FFF2-40B4-BE49-F238E27FC236}">
                <a16:creationId xmlns:a16="http://schemas.microsoft.com/office/drawing/2014/main" id="{F8254C60-B7B4-A6C8-52EB-A92F8ACA98E3}"/>
              </a:ext>
            </a:extLst>
          </p:cNvPr>
          <p:cNvSpPr>
            <a:spLocks noChangeShapeType="1"/>
          </p:cNvSpPr>
          <p:nvPr/>
        </p:nvSpPr>
        <p:spPr bwMode="auto">
          <a:xfrm flipH="1">
            <a:off x="27432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1" name="Line 81">
            <a:extLst>
              <a:ext uri="{FF2B5EF4-FFF2-40B4-BE49-F238E27FC236}">
                <a16:creationId xmlns:a16="http://schemas.microsoft.com/office/drawing/2014/main" id="{787DF221-2EA0-3BB1-BB7D-C2EEF2EDADB6}"/>
              </a:ext>
            </a:extLst>
          </p:cNvPr>
          <p:cNvSpPr>
            <a:spLocks noChangeShapeType="1"/>
          </p:cNvSpPr>
          <p:nvPr/>
        </p:nvSpPr>
        <p:spPr bwMode="auto">
          <a:xfrm>
            <a:off x="29718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2" name="Line 82">
            <a:extLst>
              <a:ext uri="{FF2B5EF4-FFF2-40B4-BE49-F238E27FC236}">
                <a16:creationId xmlns:a16="http://schemas.microsoft.com/office/drawing/2014/main" id="{0E7CAB72-E60C-89C5-EDF4-139ED769741B}"/>
              </a:ext>
            </a:extLst>
          </p:cNvPr>
          <p:cNvSpPr>
            <a:spLocks noChangeShapeType="1"/>
          </p:cNvSpPr>
          <p:nvPr/>
        </p:nvSpPr>
        <p:spPr bwMode="auto">
          <a:xfrm flipH="1">
            <a:off x="34290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3" name="Line 83">
            <a:extLst>
              <a:ext uri="{FF2B5EF4-FFF2-40B4-BE49-F238E27FC236}">
                <a16:creationId xmlns:a16="http://schemas.microsoft.com/office/drawing/2014/main" id="{5F2A996B-6DF6-B619-2D39-1010FF856E1F}"/>
              </a:ext>
            </a:extLst>
          </p:cNvPr>
          <p:cNvSpPr>
            <a:spLocks noChangeShapeType="1"/>
          </p:cNvSpPr>
          <p:nvPr/>
        </p:nvSpPr>
        <p:spPr bwMode="auto">
          <a:xfrm>
            <a:off x="36576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4" name="Line 84">
            <a:extLst>
              <a:ext uri="{FF2B5EF4-FFF2-40B4-BE49-F238E27FC236}">
                <a16:creationId xmlns:a16="http://schemas.microsoft.com/office/drawing/2014/main" id="{0F699A6F-0994-2828-360E-BD3DA5AA6725}"/>
              </a:ext>
            </a:extLst>
          </p:cNvPr>
          <p:cNvSpPr>
            <a:spLocks noChangeShapeType="1"/>
          </p:cNvSpPr>
          <p:nvPr/>
        </p:nvSpPr>
        <p:spPr bwMode="auto">
          <a:xfrm flipH="1" flipV="1">
            <a:off x="2628900" y="3184525"/>
            <a:ext cx="6858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5" name="Text Box 85">
            <a:extLst>
              <a:ext uri="{FF2B5EF4-FFF2-40B4-BE49-F238E27FC236}">
                <a16:creationId xmlns:a16="http://schemas.microsoft.com/office/drawing/2014/main" id="{DF4153A4-E02D-F3B9-715D-DF534B67FE6B}"/>
              </a:ext>
            </a:extLst>
          </p:cNvPr>
          <p:cNvSpPr txBox="1">
            <a:spLocks noChangeArrowheads="1"/>
          </p:cNvSpPr>
          <p:nvPr/>
        </p:nvSpPr>
        <p:spPr bwMode="auto">
          <a:xfrm>
            <a:off x="1447800" y="37179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milk</a:t>
            </a:r>
          </a:p>
        </p:txBody>
      </p:sp>
      <p:sp>
        <p:nvSpPr>
          <p:cNvPr id="35926" name="Text Box 86">
            <a:extLst>
              <a:ext uri="{FF2B5EF4-FFF2-40B4-BE49-F238E27FC236}">
                <a16:creationId xmlns:a16="http://schemas.microsoft.com/office/drawing/2014/main" id="{9D107B23-3253-0B5A-1E67-13192424C7DE}"/>
              </a:ext>
            </a:extLst>
          </p:cNvPr>
          <p:cNvSpPr txBox="1">
            <a:spLocks noChangeArrowheads="1"/>
          </p:cNvSpPr>
          <p:nvPr/>
        </p:nvSpPr>
        <p:spPr bwMode="auto">
          <a:xfrm>
            <a:off x="762000" y="4784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Dairyland</a:t>
            </a:r>
          </a:p>
        </p:txBody>
      </p:sp>
      <p:sp>
        <p:nvSpPr>
          <p:cNvPr id="35927" name="Text Box 87">
            <a:extLst>
              <a:ext uri="{FF2B5EF4-FFF2-40B4-BE49-F238E27FC236}">
                <a16:creationId xmlns:a16="http://schemas.microsoft.com/office/drawing/2014/main" id="{5DBD924D-26B1-6E24-DAFF-1E6BCAFCB658}"/>
              </a:ext>
            </a:extLst>
          </p:cNvPr>
          <p:cNvSpPr txBox="1">
            <a:spLocks noChangeArrowheads="1"/>
          </p:cNvSpPr>
          <p:nvPr/>
        </p:nvSpPr>
        <p:spPr bwMode="auto">
          <a:xfrm>
            <a:off x="1600200" y="4784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Foremost</a:t>
            </a:r>
          </a:p>
        </p:txBody>
      </p:sp>
      <p:sp>
        <p:nvSpPr>
          <p:cNvPr id="35928" name="Text Box 88">
            <a:extLst>
              <a:ext uri="{FF2B5EF4-FFF2-40B4-BE49-F238E27FC236}">
                <a16:creationId xmlns:a16="http://schemas.microsoft.com/office/drawing/2014/main" id="{F2841B24-27E2-B262-F83F-E5432F7FB455}"/>
              </a:ext>
            </a:extLst>
          </p:cNvPr>
          <p:cNvSpPr txBox="1">
            <a:spLocks noChangeArrowheads="1"/>
          </p:cNvSpPr>
          <p:nvPr/>
        </p:nvSpPr>
        <p:spPr bwMode="auto">
          <a:xfrm>
            <a:off x="1066800" y="42513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2%</a:t>
            </a:r>
          </a:p>
        </p:txBody>
      </p:sp>
      <p:sp>
        <p:nvSpPr>
          <p:cNvPr id="35929" name="Text Box 89">
            <a:extLst>
              <a:ext uri="{FF2B5EF4-FFF2-40B4-BE49-F238E27FC236}">
                <a16:creationId xmlns:a16="http://schemas.microsoft.com/office/drawing/2014/main" id="{4093C1DA-5EAE-6EA8-8E19-922CA825A7CD}"/>
              </a:ext>
            </a:extLst>
          </p:cNvPr>
          <p:cNvSpPr txBox="1">
            <a:spLocks noChangeArrowheads="1"/>
          </p:cNvSpPr>
          <p:nvPr/>
        </p:nvSpPr>
        <p:spPr bwMode="auto">
          <a:xfrm>
            <a:off x="1600200" y="41751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chocolate</a:t>
            </a:r>
          </a:p>
        </p:txBody>
      </p:sp>
      <p:sp>
        <p:nvSpPr>
          <p:cNvPr id="35930" name="Text Box 90">
            <a:extLst>
              <a:ext uri="{FF2B5EF4-FFF2-40B4-BE49-F238E27FC236}">
                <a16:creationId xmlns:a16="http://schemas.microsoft.com/office/drawing/2014/main" id="{FC3FC627-907E-E079-F218-29F60E6C2F38}"/>
              </a:ext>
            </a:extLst>
          </p:cNvPr>
          <p:cNvSpPr txBox="1">
            <a:spLocks noChangeArrowheads="1"/>
          </p:cNvSpPr>
          <p:nvPr/>
        </p:nvSpPr>
        <p:spPr bwMode="auto">
          <a:xfrm>
            <a:off x="2743200" y="35655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bread</a:t>
            </a:r>
          </a:p>
        </p:txBody>
      </p:sp>
      <p:sp>
        <p:nvSpPr>
          <p:cNvPr id="35931" name="Text Box 91">
            <a:extLst>
              <a:ext uri="{FF2B5EF4-FFF2-40B4-BE49-F238E27FC236}">
                <a16:creationId xmlns:a16="http://schemas.microsoft.com/office/drawing/2014/main" id="{4F7BAD52-A1B0-2E03-C49E-919C02B96D54}"/>
              </a:ext>
            </a:extLst>
          </p:cNvPr>
          <p:cNvSpPr txBox="1">
            <a:spLocks noChangeArrowheads="1"/>
          </p:cNvSpPr>
          <p:nvPr/>
        </p:nvSpPr>
        <p:spPr bwMode="auto">
          <a:xfrm>
            <a:off x="2514600" y="4191000"/>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white</a:t>
            </a:r>
          </a:p>
        </p:txBody>
      </p:sp>
      <p:sp>
        <p:nvSpPr>
          <p:cNvPr id="35932" name="Text Box 92">
            <a:extLst>
              <a:ext uri="{FF2B5EF4-FFF2-40B4-BE49-F238E27FC236}">
                <a16:creationId xmlns:a16="http://schemas.microsoft.com/office/drawing/2014/main" id="{3F32BC02-300F-A304-862D-532080057976}"/>
              </a:ext>
            </a:extLst>
          </p:cNvPr>
          <p:cNvSpPr txBox="1">
            <a:spLocks noChangeArrowheads="1"/>
          </p:cNvSpPr>
          <p:nvPr/>
        </p:nvSpPr>
        <p:spPr bwMode="auto">
          <a:xfrm>
            <a:off x="3733800" y="41751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wheat</a:t>
            </a:r>
          </a:p>
        </p:txBody>
      </p:sp>
      <p:sp>
        <p:nvSpPr>
          <p:cNvPr id="35933" name="Rectangle 93">
            <a:extLst>
              <a:ext uri="{FF2B5EF4-FFF2-40B4-BE49-F238E27FC236}">
                <a16:creationId xmlns:a16="http://schemas.microsoft.com/office/drawing/2014/main" id="{064EE2F8-7B69-682A-C392-E485FE360F9B}"/>
              </a:ext>
            </a:extLst>
          </p:cNvPr>
          <p:cNvSpPr>
            <a:spLocks noChangeArrowheads="1"/>
          </p:cNvSpPr>
          <p:nvPr/>
        </p:nvSpPr>
        <p:spPr bwMode="auto">
          <a:xfrm>
            <a:off x="4648200" y="3338513"/>
            <a:ext cx="2243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latin typeface="Comic Sans MS" panose="030F0702030302020204" pitchFamily="66" charset="0"/>
                <a:ea typeface="SimSun" panose="02010600030101010101" pitchFamily="2" charset="-122"/>
              </a:rPr>
              <a:t>First </a:t>
            </a:r>
            <a:r>
              <a:rPr lang="en-US" altLang="zh-CN" sz="1800">
                <a:solidFill>
                  <a:srgbClr val="33CC33"/>
                </a:solidFill>
                <a:latin typeface="Comic Sans MS" panose="030F0702030302020204" pitchFamily="66" charset="0"/>
                <a:ea typeface="SimSun" panose="02010600030101010101" pitchFamily="2" charset="-122"/>
              </a:rPr>
              <a:t>1</a:t>
            </a:r>
            <a:r>
              <a:rPr lang="en-US" altLang="zh-CN" sz="1800">
                <a:latin typeface="Comic Sans MS" panose="030F0702030302020204" pitchFamily="66" charset="0"/>
                <a:ea typeface="SimSun" panose="02010600030101010101" pitchFamily="2" charset="-122"/>
              </a:rPr>
              <a:t>: implies milk</a:t>
            </a:r>
          </a:p>
        </p:txBody>
      </p:sp>
      <p:sp>
        <p:nvSpPr>
          <p:cNvPr id="35935" name="Rectangle 95">
            <a:extLst>
              <a:ext uri="{FF2B5EF4-FFF2-40B4-BE49-F238E27FC236}">
                <a16:creationId xmlns:a16="http://schemas.microsoft.com/office/drawing/2014/main" id="{D9312BE8-3DD8-D98E-78B5-A71B416C26CC}"/>
              </a:ext>
            </a:extLst>
          </p:cNvPr>
          <p:cNvSpPr>
            <a:spLocks noChangeArrowheads="1"/>
          </p:cNvSpPr>
          <p:nvPr/>
        </p:nvSpPr>
        <p:spPr bwMode="auto">
          <a:xfrm>
            <a:off x="4648200" y="4557713"/>
            <a:ext cx="2949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FF00FF"/>
                </a:solidFill>
                <a:latin typeface="Comic Sans MS" panose="030F0702030302020204" pitchFamily="66" charset="0"/>
                <a:ea typeface="SimSun" panose="02010600030101010101" pitchFamily="2" charset="-122"/>
              </a:rPr>
              <a:t>2</a:t>
            </a:r>
            <a:r>
              <a:rPr lang="en-US" altLang="zh-CN" sz="1800">
                <a:latin typeface="Comic Sans MS" panose="030F0702030302020204" pitchFamily="66" charset="0"/>
                <a:ea typeface="SimSun" panose="02010600030101010101" pitchFamily="2" charset="-122"/>
              </a:rPr>
              <a:t>: implies Foremost brand</a:t>
            </a:r>
          </a:p>
        </p:txBody>
      </p:sp>
      <p:sp>
        <p:nvSpPr>
          <p:cNvPr id="35936" name="Rectangle 96">
            <a:extLst>
              <a:ext uri="{FF2B5EF4-FFF2-40B4-BE49-F238E27FC236}">
                <a16:creationId xmlns:a16="http://schemas.microsoft.com/office/drawing/2014/main" id="{D82B1DCF-8F94-838A-8A48-C9B4BA523690}"/>
              </a:ext>
            </a:extLst>
          </p:cNvPr>
          <p:cNvSpPr>
            <a:spLocks noChangeArrowheads="1"/>
          </p:cNvSpPr>
          <p:nvPr/>
        </p:nvSpPr>
        <p:spPr bwMode="auto">
          <a:xfrm>
            <a:off x="4572000" y="3948113"/>
            <a:ext cx="334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latin typeface="Comic Sans MS" panose="030F0702030302020204" pitchFamily="66" charset="0"/>
                <a:ea typeface="SimSun" panose="02010600030101010101" pitchFamily="2" charset="-122"/>
              </a:rPr>
              <a:t>Second </a:t>
            </a:r>
            <a:r>
              <a:rPr lang="en-US" altLang="zh-CN" sz="1800">
                <a:solidFill>
                  <a:srgbClr val="CC3300"/>
                </a:solidFill>
                <a:latin typeface="Comic Sans MS" panose="030F0702030302020204" pitchFamily="66" charset="0"/>
                <a:ea typeface="SimSun" panose="02010600030101010101" pitchFamily="2" charset="-122"/>
              </a:rPr>
              <a:t>1</a:t>
            </a:r>
            <a:r>
              <a:rPr lang="en-US" altLang="zh-CN" sz="1800">
                <a:latin typeface="Comic Sans MS" panose="030F0702030302020204" pitchFamily="66" charset="0"/>
                <a:ea typeface="SimSun" panose="02010600030101010101" pitchFamily="2" charset="-122"/>
              </a:rPr>
              <a:t>: implies 2% content </a:t>
            </a:r>
          </a:p>
        </p:txBody>
      </p:sp>
      <p:sp>
        <p:nvSpPr>
          <p:cNvPr id="35941" name="Text Box 101">
            <a:extLst>
              <a:ext uri="{FF2B5EF4-FFF2-40B4-BE49-F238E27FC236}">
                <a16:creationId xmlns:a16="http://schemas.microsoft.com/office/drawing/2014/main" id="{3CD46272-2608-19C5-CD3A-BE2AD13422B4}"/>
              </a:ext>
            </a:extLst>
          </p:cNvPr>
          <p:cNvSpPr txBox="1">
            <a:spLocks noChangeArrowheads="1"/>
          </p:cNvSpPr>
          <p:nvPr/>
        </p:nvSpPr>
        <p:spPr bwMode="auto">
          <a:xfrm>
            <a:off x="441325" y="1255713"/>
            <a:ext cx="456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Encode the database with layer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Introduction</a:t>
            </a:r>
          </a:p>
        </p:txBody>
      </p:sp>
      <p:sp>
        <p:nvSpPr>
          <p:cNvPr id="3" name="Content Placeholder 2"/>
          <p:cNvSpPr>
            <a:spLocks noGrp="1"/>
          </p:cNvSpPr>
          <p:nvPr>
            <p:ph idx="1"/>
          </p:nvPr>
        </p:nvSpPr>
        <p:spPr>
          <a:xfrm>
            <a:off x="381000" y="1143000"/>
            <a:ext cx="8458200" cy="5410200"/>
          </a:xfrm>
        </p:spPr>
        <p:txBody>
          <a:bodyPr>
            <a:normAutofit/>
          </a:bodyPr>
          <a:lstStyle/>
          <a:p>
            <a:pPr marL="342900" lvl="1" indent="-342900">
              <a:buFont typeface="Arial" pitchFamily="34" charset="0"/>
              <a:buChar char="•"/>
            </a:pPr>
            <a:r>
              <a:rPr lang="en-US" b="1" dirty="0"/>
              <a:t>Online advertising</a:t>
            </a:r>
            <a:r>
              <a:rPr lang="en-US" dirty="0"/>
              <a:t> is a form of promotion that uses the Internet to deliver marketing messages to attract customers.</a:t>
            </a:r>
          </a:p>
          <a:p>
            <a:pPr marL="742950" lvl="2" indent="-342900"/>
            <a:r>
              <a:rPr lang="en-US" sz="2000" dirty="0">
                <a:latin typeface="Times New Roman" pitchFamily="18" charset="0"/>
                <a:cs typeface="Times New Roman" pitchFamily="18" charset="0"/>
              </a:rPr>
              <a:t>provides sustainability for the e-commerce enterprises</a:t>
            </a:r>
          </a:p>
          <a:p>
            <a:pPr marL="742950" lvl="2" indent="-342900"/>
            <a:r>
              <a:rPr lang="en-US" sz="2000" dirty="0">
                <a:latin typeface="Times New Roman" pitchFamily="18" charset="0"/>
                <a:cs typeface="Times New Roman" pitchFamily="18" charset="0"/>
              </a:rPr>
              <a:t>a key factor in the growth of internet economy.</a:t>
            </a:r>
          </a:p>
          <a:p>
            <a:pPr>
              <a:defRPr/>
            </a:pPr>
            <a:r>
              <a:rPr lang="en-US" dirty="0"/>
              <a:t>There are three modes of online advertising:</a:t>
            </a:r>
          </a:p>
          <a:p>
            <a:pPr lvl="1">
              <a:defRPr/>
            </a:pPr>
            <a:r>
              <a:rPr lang="en-US" sz="2400" dirty="0"/>
              <a:t>Banner Advertising.</a:t>
            </a:r>
          </a:p>
          <a:p>
            <a:pPr lvl="2">
              <a:defRPr/>
            </a:pPr>
            <a:r>
              <a:rPr lang="en-US" sz="1600" dirty="0"/>
              <a:t>hyperlinked to the advertisers primary page or one with more information about the </a:t>
            </a:r>
            <a:r>
              <a:rPr lang="en-US" sz="1600" dirty="0" err="1"/>
              <a:t>speciﬁc</a:t>
            </a:r>
            <a:r>
              <a:rPr lang="en-US" sz="1600" dirty="0"/>
              <a:t> product or service advertised.</a:t>
            </a:r>
            <a:endParaRPr lang="en-US" sz="1600" dirty="0">
              <a:latin typeface="Times New Roman" pitchFamily="18" charset="0"/>
              <a:cs typeface="Times New Roman" pitchFamily="18" charset="0"/>
            </a:endParaRPr>
          </a:p>
          <a:p>
            <a:pPr lvl="1">
              <a:defRPr/>
            </a:pPr>
            <a:r>
              <a:rPr lang="en-US" sz="2400" dirty="0">
                <a:latin typeface="Times New Roman" pitchFamily="18" charset="0"/>
                <a:cs typeface="Times New Roman" pitchFamily="18" charset="0"/>
              </a:rPr>
              <a:t>Contextual advertising</a:t>
            </a:r>
          </a:p>
          <a:p>
            <a:pPr lvl="2">
              <a:defRPr/>
            </a:pPr>
            <a:r>
              <a:rPr lang="en-US" sz="2000" dirty="0"/>
              <a:t> Relevant advertisements are assigned to a web page based on the content of the web page.</a:t>
            </a:r>
            <a:r>
              <a:rPr lang="en-US" sz="2000" dirty="0">
                <a:latin typeface="Times New Roman" pitchFamily="18" charset="0"/>
                <a:cs typeface="Times New Roman" pitchFamily="18" charset="0"/>
              </a:rPr>
              <a:t> </a:t>
            </a:r>
          </a:p>
          <a:p>
            <a:pPr lvl="1">
              <a:defRPr/>
            </a:pPr>
            <a:r>
              <a:rPr lang="en-US" sz="2400" dirty="0">
                <a:latin typeface="Times New Roman" pitchFamily="18" charset="0"/>
                <a:cs typeface="Times New Roman" pitchFamily="18" charset="0"/>
              </a:rPr>
              <a:t>Sponsored search advertising</a:t>
            </a:r>
          </a:p>
          <a:p>
            <a:pPr lvl="2">
              <a:defRPr/>
            </a:pPr>
            <a:r>
              <a:rPr lang="en-US" sz="2000" dirty="0"/>
              <a:t>Advertisements are placed alongside with the search results.</a:t>
            </a:r>
          </a:p>
          <a:p>
            <a:pPr lvl="2">
              <a:buNone/>
              <a:defRPr/>
            </a:pPr>
            <a:endParaRPr lang="en-US" sz="2000" dirty="0">
              <a:latin typeface="Times New Roman" pitchFamily="18" charset="0"/>
              <a:cs typeface="Times New Roman" pitchFamily="18" charset="0"/>
            </a:endParaRPr>
          </a:p>
          <a:p>
            <a:endParaRPr lang="en-US" sz="4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246A88-D693-DBF5-6EE1-CED4CBB70B55}"/>
              </a:ext>
            </a:extLst>
          </p:cNvPr>
          <p:cNvSpPr>
            <a:spLocks noGrp="1" noChangeArrowheads="1"/>
          </p:cNvSpPr>
          <p:nvPr>
            <p:ph type="title"/>
          </p:nvPr>
        </p:nvSpPr>
        <p:spPr>
          <a:xfrm>
            <a:off x="1752600" y="1295400"/>
            <a:ext cx="4267200" cy="560388"/>
          </a:xfrm>
        </p:spPr>
        <p:txBody>
          <a:bodyPr/>
          <a:lstStyle/>
          <a:p>
            <a:r>
              <a:rPr lang="en-US" altLang="zh-CN" sz="2000">
                <a:latin typeface="Arial" panose="020B0604020202020204" pitchFamily="34" charset="0"/>
                <a:ea typeface="SimSun" panose="02010600030101010101" pitchFamily="2" charset="-122"/>
              </a:rPr>
              <a:t>Encoded Transaction Table:T[1]</a:t>
            </a:r>
          </a:p>
        </p:txBody>
      </p:sp>
      <p:graphicFrame>
        <p:nvGraphicFramePr>
          <p:cNvPr id="36947" name="Group 83">
            <a:extLst>
              <a:ext uri="{FF2B5EF4-FFF2-40B4-BE49-F238E27FC236}">
                <a16:creationId xmlns:a16="http://schemas.microsoft.com/office/drawing/2014/main" id="{D50878B9-7612-B97C-7CCF-4BA41769100A}"/>
              </a:ext>
            </a:extLst>
          </p:cNvPr>
          <p:cNvGraphicFramePr>
            <a:graphicFrameLocks noGrp="1"/>
          </p:cNvGraphicFramePr>
          <p:nvPr/>
        </p:nvGraphicFramePr>
        <p:xfrm>
          <a:off x="1981200" y="2133600"/>
          <a:ext cx="3733800" cy="3230880"/>
        </p:xfrm>
        <a:graphic>
          <a:graphicData uri="http://schemas.openxmlformats.org/drawingml/2006/table">
            <a:tbl>
              <a:tblPr/>
              <a:tblGrid>
                <a:gridCol w="1055688">
                  <a:extLst>
                    <a:ext uri="{9D8B030D-6E8A-4147-A177-3AD203B41FA5}">
                      <a16:colId xmlns:a16="http://schemas.microsoft.com/office/drawing/2014/main" val="3556286857"/>
                    </a:ext>
                  </a:extLst>
                </a:gridCol>
                <a:gridCol w="2678112">
                  <a:extLst>
                    <a:ext uri="{9D8B030D-6E8A-4147-A177-3AD203B41FA5}">
                      <a16:colId xmlns:a16="http://schemas.microsoft.com/office/drawing/2014/main" val="487503065"/>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700950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52675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{111,211,222,323}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52838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{112,122,221,411}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522577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337259"/>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{111,122,211,221,413}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082083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{211,323,524}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473492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{323,411,524,713}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930922"/>
                  </a:ext>
                </a:extLst>
              </a:tr>
            </a:tbl>
          </a:graphicData>
        </a:graphic>
      </p:graphicFrame>
      <p:sp>
        <p:nvSpPr>
          <p:cNvPr id="36948" name="Rectangle 84">
            <a:extLst>
              <a:ext uri="{FF2B5EF4-FFF2-40B4-BE49-F238E27FC236}">
                <a16:creationId xmlns:a16="http://schemas.microsoft.com/office/drawing/2014/main" id="{96290359-4420-76AC-3E33-31E0D7A6F7CE}"/>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568CC8C-D40D-39CA-3958-9D94B7A0622E}"/>
              </a:ext>
            </a:extLst>
          </p:cNvPr>
          <p:cNvSpPr>
            <a:spLocks noGrp="1" noChangeArrowheads="1"/>
          </p:cNvSpPr>
          <p:nvPr>
            <p:ph type="title"/>
          </p:nvPr>
        </p:nvSpPr>
        <p:spPr>
          <a:xfrm>
            <a:off x="6477000" y="1447800"/>
            <a:ext cx="685800" cy="407988"/>
          </a:xfrm>
        </p:spPr>
        <p:txBody>
          <a:bodyPr/>
          <a:lstStyle/>
          <a:p>
            <a:r>
              <a:rPr lang="en-US" altLang="zh-CN" sz="2000">
                <a:latin typeface="Arial" panose="020B0604020202020204" pitchFamily="34" charset="0"/>
                <a:ea typeface="SimSun" panose="02010600030101010101" pitchFamily="2" charset="-122"/>
              </a:rPr>
              <a:t>T[2]</a:t>
            </a:r>
          </a:p>
        </p:txBody>
      </p:sp>
      <p:sp>
        <p:nvSpPr>
          <p:cNvPr id="37891" name="Rectangle 3">
            <a:extLst>
              <a:ext uri="{FF2B5EF4-FFF2-40B4-BE49-F238E27FC236}">
                <a16:creationId xmlns:a16="http://schemas.microsoft.com/office/drawing/2014/main" id="{5822F839-E4F9-70C5-778E-9A0661E6EBAF}"/>
              </a:ext>
            </a:extLst>
          </p:cNvPr>
          <p:cNvSpPr>
            <a:spLocks noChangeArrowheads="1"/>
          </p:cNvSpPr>
          <p:nvPr/>
        </p:nvSpPr>
        <p:spPr bwMode="auto">
          <a:xfrm>
            <a:off x="3048000" y="14478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Level-1 minsup = 4</a:t>
            </a:r>
          </a:p>
        </p:txBody>
      </p:sp>
      <p:sp>
        <p:nvSpPr>
          <p:cNvPr id="37892" name="Rectangle 4">
            <a:extLst>
              <a:ext uri="{FF2B5EF4-FFF2-40B4-BE49-F238E27FC236}">
                <a16:creationId xmlns:a16="http://schemas.microsoft.com/office/drawing/2014/main" id="{CC6E69BC-CED7-CA63-98B3-B529D81051C8}"/>
              </a:ext>
            </a:extLst>
          </p:cNvPr>
          <p:cNvSpPr>
            <a:spLocks noChangeArrowheads="1"/>
          </p:cNvSpPr>
          <p:nvPr/>
        </p:nvSpPr>
        <p:spPr bwMode="auto">
          <a:xfrm>
            <a:off x="1066800" y="17526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L[1,1]</a:t>
            </a:r>
          </a:p>
        </p:txBody>
      </p:sp>
      <p:sp>
        <p:nvSpPr>
          <p:cNvPr id="37893" name="Rectangle 5">
            <a:extLst>
              <a:ext uri="{FF2B5EF4-FFF2-40B4-BE49-F238E27FC236}">
                <a16:creationId xmlns:a16="http://schemas.microsoft.com/office/drawing/2014/main" id="{E6C70693-E96B-00DD-2B2A-168D2F3F2EC1}"/>
              </a:ext>
            </a:extLst>
          </p:cNvPr>
          <p:cNvSpPr>
            <a:spLocks noChangeArrowheads="1"/>
          </p:cNvSpPr>
          <p:nvPr/>
        </p:nvSpPr>
        <p:spPr bwMode="auto">
          <a:xfrm>
            <a:off x="1219200" y="37338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L[1,2]</a:t>
            </a:r>
          </a:p>
        </p:txBody>
      </p:sp>
      <p:graphicFrame>
        <p:nvGraphicFramePr>
          <p:cNvPr id="38045" name="Group 157">
            <a:extLst>
              <a:ext uri="{FF2B5EF4-FFF2-40B4-BE49-F238E27FC236}">
                <a16:creationId xmlns:a16="http://schemas.microsoft.com/office/drawing/2014/main" id="{98B03C5B-24FE-2D52-E740-A91F2E835AC6}"/>
              </a:ext>
            </a:extLst>
          </p:cNvPr>
          <p:cNvGraphicFramePr>
            <a:graphicFrameLocks noGrp="1"/>
          </p:cNvGraphicFramePr>
          <p:nvPr/>
        </p:nvGraphicFramePr>
        <p:xfrm>
          <a:off x="5029200" y="2286000"/>
          <a:ext cx="3733800" cy="2834640"/>
        </p:xfrm>
        <a:graphic>
          <a:graphicData uri="http://schemas.openxmlformats.org/drawingml/2006/table">
            <a:tbl>
              <a:tblPr/>
              <a:tblGrid>
                <a:gridCol w="1055688">
                  <a:extLst>
                    <a:ext uri="{9D8B030D-6E8A-4147-A177-3AD203B41FA5}">
                      <a16:colId xmlns:a16="http://schemas.microsoft.com/office/drawing/2014/main" val="1637515622"/>
                    </a:ext>
                  </a:extLst>
                </a:gridCol>
                <a:gridCol w="2678112">
                  <a:extLst>
                    <a:ext uri="{9D8B030D-6E8A-4147-A177-3AD203B41FA5}">
                      <a16:colId xmlns:a16="http://schemas.microsoft.com/office/drawing/2014/main" val="2179024530"/>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541148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045802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878879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723736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557598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{111,122,211,221}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773513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7132843"/>
                  </a:ext>
                </a:extLst>
              </a:tr>
            </a:tbl>
          </a:graphicData>
        </a:graphic>
      </p:graphicFrame>
      <p:graphicFrame>
        <p:nvGraphicFramePr>
          <p:cNvPr id="38049" name="Group 161">
            <a:extLst>
              <a:ext uri="{FF2B5EF4-FFF2-40B4-BE49-F238E27FC236}">
                <a16:creationId xmlns:a16="http://schemas.microsoft.com/office/drawing/2014/main" id="{75A08F42-C181-0157-05B4-CB01EE7CDCEF}"/>
              </a:ext>
            </a:extLst>
          </p:cNvPr>
          <p:cNvGraphicFramePr>
            <a:graphicFrameLocks noGrp="1"/>
          </p:cNvGraphicFramePr>
          <p:nvPr/>
        </p:nvGraphicFramePr>
        <p:xfrm>
          <a:off x="533400" y="2209800"/>
          <a:ext cx="2379663" cy="1249680"/>
        </p:xfrm>
        <a:graphic>
          <a:graphicData uri="http://schemas.openxmlformats.org/drawingml/2006/table">
            <a:tbl>
              <a:tblPr/>
              <a:tblGrid>
                <a:gridCol w="1160463">
                  <a:extLst>
                    <a:ext uri="{9D8B030D-6E8A-4147-A177-3AD203B41FA5}">
                      <a16:colId xmlns:a16="http://schemas.microsoft.com/office/drawing/2014/main" val="1781878336"/>
                    </a:ext>
                  </a:extLst>
                </a:gridCol>
                <a:gridCol w="1219200">
                  <a:extLst>
                    <a:ext uri="{9D8B030D-6E8A-4147-A177-3AD203B41FA5}">
                      <a16:colId xmlns:a16="http://schemas.microsoft.com/office/drawing/2014/main" val="2659824714"/>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078725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427266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9460178"/>
                  </a:ext>
                </a:extLst>
              </a:tr>
            </a:tbl>
          </a:graphicData>
        </a:graphic>
      </p:graphicFrame>
      <p:graphicFrame>
        <p:nvGraphicFramePr>
          <p:cNvPr id="38050" name="Group 162">
            <a:extLst>
              <a:ext uri="{FF2B5EF4-FFF2-40B4-BE49-F238E27FC236}">
                <a16:creationId xmlns:a16="http://schemas.microsoft.com/office/drawing/2014/main" id="{553DE9FA-BEC9-BA0D-0C18-11E2DB8633EF}"/>
              </a:ext>
            </a:extLst>
          </p:cNvPr>
          <p:cNvGraphicFramePr>
            <a:graphicFrameLocks noGrp="1"/>
          </p:cNvGraphicFramePr>
          <p:nvPr/>
        </p:nvGraphicFramePr>
        <p:xfrm>
          <a:off x="609600" y="4191000"/>
          <a:ext cx="2590800" cy="853440"/>
        </p:xfrm>
        <a:graphic>
          <a:graphicData uri="http://schemas.openxmlformats.org/drawingml/2006/table">
            <a:tbl>
              <a:tblPr/>
              <a:tblGrid>
                <a:gridCol w="1428750">
                  <a:extLst>
                    <a:ext uri="{9D8B030D-6E8A-4147-A177-3AD203B41FA5}">
                      <a16:colId xmlns:a16="http://schemas.microsoft.com/office/drawing/2014/main" val="3777133342"/>
                    </a:ext>
                  </a:extLst>
                </a:gridCol>
                <a:gridCol w="1162050">
                  <a:extLst>
                    <a:ext uri="{9D8B030D-6E8A-4147-A177-3AD203B41FA5}">
                      <a16:colId xmlns:a16="http://schemas.microsoft.com/office/drawing/2014/main" val="1037945953"/>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3941941"/>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706841"/>
                  </a:ext>
                </a:extLst>
              </a:tr>
            </a:tbl>
          </a:graphicData>
        </a:graphic>
      </p:graphicFrame>
      <p:sp>
        <p:nvSpPr>
          <p:cNvPr id="38051" name="Rectangle 163">
            <a:extLst>
              <a:ext uri="{FF2B5EF4-FFF2-40B4-BE49-F238E27FC236}">
                <a16:creationId xmlns:a16="http://schemas.microsoft.com/office/drawing/2014/main" id="{99CD5A81-A469-B927-3F2C-224FAA38364B}"/>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cxnSp>
        <p:nvCxnSpPr>
          <p:cNvPr id="38052" name="AutoShape 164">
            <a:extLst>
              <a:ext uri="{FF2B5EF4-FFF2-40B4-BE49-F238E27FC236}">
                <a16:creationId xmlns:a16="http://schemas.microsoft.com/office/drawing/2014/main" id="{E46D1A87-F8A4-6E2A-5C59-500185AE4CFE}"/>
              </a:ext>
            </a:extLst>
          </p:cNvPr>
          <p:cNvCxnSpPr>
            <a:cxnSpLocks noChangeShapeType="1"/>
            <a:stCxn id="37892" idx="1"/>
            <a:endCxn id="38053" idx="2"/>
          </p:cNvCxnSpPr>
          <p:nvPr/>
        </p:nvCxnSpPr>
        <p:spPr bwMode="auto">
          <a:xfrm rot="10800000" flipH="1">
            <a:off x="1066800" y="1555750"/>
            <a:ext cx="511175" cy="387350"/>
          </a:xfrm>
          <a:prstGeom prst="curvedConnector4">
            <a:avLst>
              <a:gd name="adj1" fmla="val -44722"/>
              <a:gd name="adj2" fmla="val 7458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053" name="Text Box 165">
            <a:extLst>
              <a:ext uri="{FF2B5EF4-FFF2-40B4-BE49-F238E27FC236}">
                <a16:creationId xmlns:a16="http://schemas.microsoft.com/office/drawing/2014/main" id="{78559553-D17F-563A-E2B4-A1B90A22E4C4}"/>
              </a:ext>
            </a:extLst>
          </p:cNvPr>
          <p:cNvSpPr txBox="1">
            <a:spLocks noChangeArrowheads="1"/>
          </p:cNvSpPr>
          <p:nvPr/>
        </p:nvSpPr>
        <p:spPr bwMode="auto">
          <a:xfrm>
            <a:off x="0" y="1219200"/>
            <a:ext cx="3155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SimSun" panose="02010600030101010101" pitchFamily="2" charset="-122"/>
              </a:rPr>
              <a:t>The frequent 1-itemset on level 1</a:t>
            </a:r>
          </a:p>
        </p:txBody>
      </p:sp>
      <p:sp>
        <p:nvSpPr>
          <p:cNvPr id="38054" name="Text Box 166">
            <a:extLst>
              <a:ext uri="{FF2B5EF4-FFF2-40B4-BE49-F238E27FC236}">
                <a16:creationId xmlns:a16="http://schemas.microsoft.com/office/drawing/2014/main" id="{E1C5462E-E01C-D5A1-FCF8-0ADB6F083A54}"/>
              </a:ext>
            </a:extLst>
          </p:cNvPr>
          <p:cNvSpPr txBox="1">
            <a:spLocks noChangeArrowheads="1"/>
          </p:cNvSpPr>
          <p:nvPr/>
        </p:nvSpPr>
        <p:spPr bwMode="auto">
          <a:xfrm>
            <a:off x="533400" y="5410200"/>
            <a:ext cx="272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Use Apriori on each level</a:t>
            </a:r>
          </a:p>
        </p:txBody>
      </p:sp>
      <p:sp>
        <p:nvSpPr>
          <p:cNvPr id="38055" name="Line 167">
            <a:extLst>
              <a:ext uri="{FF2B5EF4-FFF2-40B4-BE49-F238E27FC236}">
                <a16:creationId xmlns:a16="http://schemas.microsoft.com/office/drawing/2014/main" id="{7DAB1DD3-6C5E-DEDF-C72B-9659C9F4A810}"/>
              </a:ext>
            </a:extLst>
          </p:cNvPr>
          <p:cNvSpPr>
            <a:spLocks noChangeShapeType="1"/>
          </p:cNvSpPr>
          <p:nvPr/>
        </p:nvSpPr>
        <p:spPr bwMode="auto">
          <a:xfrm>
            <a:off x="3048000" y="3048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056" name="Text Box 168">
            <a:extLst>
              <a:ext uri="{FF2B5EF4-FFF2-40B4-BE49-F238E27FC236}">
                <a16:creationId xmlns:a16="http://schemas.microsoft.com/office/drawing/2014/main" id="{F6D679F0-6EE7-5998-CE5F-E8BC8911C5A6}"/>
              </a:ext>
            </a:extLst>
          </p:cNvPr>
          <p:cNvSpPr txBox="1">
            <a:spLocks noChangeArrowheads="1"/>
          </p:cNvSpPr>
          <p:nvPr/>
        </p:nvSpPr>
        <p:spPr bwMode="auto">
          <a:xfrm>
            <a:off x="3048000" y="2309813"/>
            <a:ext cx="1781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SimSun" panose="02010600030101010101" pitchFamily="2" charset="-122"/>
              </a:rPr>
              <a:t>only keep items</a:t>
            </a:r>
          </a:p>
          <a:p>
            <a:pPr algn="l"/>
            <a:r>
              <a:rPr lang="en-US" altLang="zh-CN" sz="1600">
                <a:ea typeface="SimSun" panose="02010600030101010101" pitchFamily="2" charset="-122"/>
              </a:rPr>
              <a:t>in L[1,1] from T[1]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4DC2C4DB-4FAA-2959-CBF0-CCD2740F0BEE}"/>
              </a:ext>
            </a:extLst>
          </p:cNvPr>
          <p:cNvSpPr>
            <a:spLocks noChangeArrowheads="1"/>
          </p:cNvSpPr>
          <p:nvPr/>
        </p:nvSpPr>
        <p:spPr bwMode="auto">
          <a:xfrm>
            <a:off x="609600" y="13716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solidFill>
                  <a:schemeClr val="tx2"/>
                </a:solidFill>
                <a:latin typeface="Comic Sans MS" panose="030F0702030302020204" pitchFamily="66" charset="0"/>
                <a:ea typeface="SimSun" panose="02010600030101010101" pitchFamily="2" charset="-122"/>
              </a:rPr>
              <a:t>Level-2 minsup = 3</a:t>
            </a:r>
          </a:p>
        </p:txBody>
      </p:sp>
      <p:sp>
        <p:nvSpPr>
          <p:cNvPr id="38916" name="Rectangle 4">
            <a:extLst>
              <a:ext uri="{FF2B5EF4-FFF2-40B4-BE49-F238E27FC236}">
                <a16:creationId xmlns:a16="http://schemas.microsoft.com/office/drawing/2014/main" id="{AA8B453C-BA02-B3AB-2E60-5E56C08716D9}"/>
              </a:ext>
            </a:extLst>
          </p:cNvPr>
          <p:cNvSpPr>
            <a:spLocks noChangeArrowheads="1"/>
          </p:cNvSpPr>
          <p:nvPr/>
        </p:nvSpPr>
        <p:spPr bwMode="auto">
          <a:xfrm>
            <a:off x="1219200" y="25146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L[2,1]</a:t>
            </a:r>
          </a:p>
        </p:txBody>
      </p:sp>
      <p:graphicFrame>
        <p:nvGraphicFramePr>
          <p:cNvPr id="39018" name="Group 106">
            <a:extLst>
              <a:ext uri="{FF2B5EF4-FFF2-40B4-BE49-F238E27FC236}">
                <a16:creationId xmlns:a16="http://schemas.microsoft.com/office/drawing/2014/main" id="{D13D88F4-EF7C-DBC3-1AAD-D8454422404A}"/>
              </a:ext>
            </a:extLst>
          </p:cNvPr>
          <p:cNvGraphicFramePr>
            <a:graphicFrameLocks noGrp="1"/>
          </p:cNvGraphicFramePr>
          <p:nvPr/>
        </p:nvGraphicFramePr>
        <p:xfrm>
          <a:off x="685800" y="2971800"/>
          <a:ext cx="2413000" cy="2042160"/>
        </p:xfrm>
        <a:graphic>
          <a:graphicData uri="http://schemas.openxmlformats.org/drawingml/2006/table">
            <a:tbl>
              <a:tblPr/>
              <a:tblGrid>
                <a:gridCol w="1160463">
                  <a:extLst>
                    <a:ext uri="{9D8B030D-6E8A-4147-A177-3AD203B41FA5}">
                      <a16:colId xmlns:a16="http://schemas.microsoft.com/office/drawing/2014/main" val="260552167"/>
                    </a:ext>
                  </a:extLst>
                </a:gridCol>
                <a:gridCol w="1252537">
                  <a:extLst>
                    <a:ext uri="{9D8B030D-6E8A-4147-A177-3AD203B41FA5}">
                      <a16:colId xmlns:a16="http://schemas.microsoft.com/office/drawing/2014/main" val="487689044"/>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11739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154540"/>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676488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59065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4956148"/>
                  </a:ext>
                </a:extLst>
              </a:tr>
            </a:tbl>
          </a:graphicData>
        </a:graphic>
      </p:graphicFrame>
      <p:sp>
        <p:nvSpPr>
          <p:cNvPr id="38943" name="Rectangle 31">
            <a:extLst>
              <a:ext uri="{FF2B5EF4-FFF2-40B4-BE49-F238E27FC236}">
                <a16:creationId xmlns:a16="http://schemas.microsoft.com/office/drawing/2014/main" id="{8A18F30A-2945-27A6-B35D-5AF888516B3F}"/>
              </a:ext>
            </a:extLst>
          </p:cNvPr>
          <p:cNvSpPr>
            <a:spLocks noChangeArrowheads="1"/>
          </p:cNvSpPr>
          <p:nvPr/>
        </p:nvSpPr>
        <p:spPr bwMode="auto">
          <a:xfrm>
            <a:off x="5334000" y="11430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L[2,2]</a:t>
            </a:r>
          </a:p>
        </p:txBody>
      </p:sp>
      <p:graphicFrame>
        <p:nvGraphicFramePr>
          <p:cNvPr id="39020" name="Group 108">
            <a:extLst>
              <a:ext uri="{FF2B5EF4-FFF2-40B4-BE49-F238E27FC236}">
                <a16:creationId xmlns:a16="http://schemas.microsoft.com/office/drawing/2014/main" id="{F776BA99-1CE7-4E79-06D6-7B7AE31F9188}"/>
              </a:ext>
            </a:extLst>
          </p:cNvPr>
          <p:cNvGraphicFramePr>
            <a:graphicFrameLocks noGrp="1"/>
          </p:cNvGraphicFramePr>
          <p:nvPr/>
        </p:nvGraphicFramePr>
        <p:xfrm>
          <a:off x="4800600" y="1527175"/>
          <a:ext cx="2819400" cy="2438400"/>
        </p:xfrm>
        <a:graphic>
          <a:graphicData uri="http://schemas.openxmlformats.org/drawingml/2006/table">
            <a:tbl>
              <a:tblPr/>
              <a:tblGrid>
                <a:gridCol w="1454150">
                  <a:extLst>
                    <a:ext uri="{9D8B030D-6E8A-4147-A177-3AD203B41FA5}">
                      <a16:colId xmlns:a16="http://schemas.microsoft.com/office/drawing/2014/main" val="3197987915"/>
                    </a:ext>
                  </a:extLst>
                </a:gridCol>
                <a:gridCol w="1365250">
                  <a:extLst>
                    <a:ext uri="{9D8B030D-6E8A-4147-A177-3AD203B41FA5}">
                      <a16:colId xmlns:a16="http://schemas.microsoft.com/office/drawing/2014/main" val="3809530993"/>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141706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99283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482974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529178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29263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4824630"/>
                  </a:ext>
                </a:extLst>
              </a:tr>
            </a:tbl>
          </a:graphicData>
        </a:graphic>
      </p:graphicFrame>
      <p:sp>
        <p:nvSpPr>
          <p:cNvPr id="38981" name="Rectangle 69">
            <a:extLst>
              <a:ext uri="{FF2B5EF4-FFF2-40B4-BE49-F238E27FC236}">
                <a16:creationId xmlns:a16="http://schemas.microsoft.com/office/drawing/2014/main" id="{EF67B3C2-5811-9A19-A454-EF715D13BC43}"/>
              </a:ext>
            </a:extLst>
          </p:cNvPr>
          <p:cNvSpPr>
            <a:spLocks noChangeArrowheads="1"/>
          </p:cNvSpPr>
          <p:nvPr/>
        </p:nvSpPr>
        <p:spPr bwMode="auto">
          <a:xfrm>
            <a:off x="5486400" y="4343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L[2,3]</a:t>
            </a:r>
          </a:p>
        </p:txBody>
      </p:sp>
      <p:graphicFrame>
        <p:nvGraphicFramePr>
          <p:cNvPr id="39017" name="Group 105">
            <a:extLst>
              <a:ext uri="{FF2B5EF4-FFF2-40B4-BE49-F238E27FC236}">
                <a16:creationId xmlns:a16="http://schemas.microsoft.com/office/drawing/2014/main" id="{E56550DF-E5DE-B866-3B0C-A4C4657BBCCB}"/>
              </a:ext>
            </a:extLst>
          </p:cNvPr>
          <p:cNvGraphicFramePr>
            <a:graphicFrameLocks noGrp="1"/>
          </p:cNvGraphicFramePr>
          <p:nvPr/>
        </p:nvGraphicFramePr>
        <p:xfrm>
          <a:off x="4876800" y="4654550"/>
          <a:ext cx="3124200" cy="1249680"/>
        </p:xfrm>
        <a:graphic>
          <a:graphicData uri="http://schemas.openxmlformats.org/drawingml/2006/table">
            <a:tbl>
              <a:tblPr/>
              <a:tblGrid>
                <a:gridCol w="1905000">
                  <a:extLst>
                    <a:ext uri="{9D8B030D-6E8A-4147-A177-3AD203B41FA5}">
                      <a16:colId xmlns:a16="http://schemas.microsoft.com/office/drawing/2014/main" val="1149883264"/>
                    </a:ext>
                  </a:extLst>
                </a:gridCol>
                <a:gridCol w="1219200">
                  <a:extLst>
                    <a:ext uri="{9D8B030D-6E8A-4147-A177-3AD203B41FA5}">
                      <a16:colId xmlns:a16="http://schemas.microsoft.com/office/drawing/2014/main" val="4017724198"/>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252733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49860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0241823"/>
                  </a:ext>
                </a:extLst>
              </a:tr>
            </a:tbl>
          </a:graphicData>
        </a:graphic>
      </p:graphicFrame>
      <p:sp>
        <p:nvSpPr>
          <p:cNvPr id="39021" name="Rectangle 109">
            <a:extLst>
              <a:ext uri="{FF2B5EF4-FFF2-40B4-BE49-F238E27FC236}">
                <a16:creationId xmlns:a16="http://schemas.microsoft.com/office/drawing/2014/main" id="{3029C519-1E19-181B-6A90-3B4999CEC4E1}"/>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7203A76-A3D4-94CA-0FF3-3B33718625D2}"/>
              </a:ext>
            </a:extLst>
          </p:cNvPr>
          <p:cNvSpPr>
            <a:spLocks noGrp="1" noChangeArrowheads="1"/>
          </p:cNvSpPr>
          <p:nvPr>
            <p:ph type="title"/>
          </p:nvPr>
        </p:nvSpPr>
        <p:spPr>
          <a:xfrm>
            <a:off x="457200" y="304800"/>
            <a:ext cx="8229600" cy="911225"/>
          </a:xfrm>
        </p:spPr>
        <p:txBody>
          <a:bodyPr/>
          <a:lstStyle/>
          <a:p>
            <a:r>
              <a:rPr lang="en-US" altLang="zh-CN" sz="3800">
                <a:ea typeface="SimSun" panose="02010600030101010101" pitchFamily="2" charset="-122"/>
              </a:rPr>
              <a:t>Frequent Item Sets at Level 3</a:t>
            </a:r>
          </a:p>
        </p:txBody>
      </p:sp>
      <p:sp>
        <p:nvSpPr>
          <p:cNvPr id="57347" name="Rectangle 3">
            <a:extLst>
              <a:ext uri="{FF2B5EF4-FFF2-40B4-BE49-F238E27FC236}">
                <a16:creationId xmlns:a16="http://schemas.microsoft.com/office/drawing/2014/main" id="{910DB412-27DB-AD20-BDFC-069925A5BAE5}"/>
              </a:ext>
            </a:extLst>
          </p:cNvPr>
          <p:cNvSpPr>
            <a:spLocks noChangeArrowheads="1"/>
          </p:cNvSpPr>
          <p:nvPr/>
        </p:nvSpPr>
        <p:spPr bwMode="auto">
          <a:xfrm>
            <a:off x="3048000" y="9906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Level-3 minsup = 3</a:t>
            </a:r>
          </a:p>
        </p:txBody>
      </p:sp>
      <p:sp>
        <p:nvSpPr>
          <p:cNvPr id="57348" name="Rectangle 4">
            <a:extLst>
              <a:ext uri="{FF2B5EF4-FFF2-40B4-BE49-F238E27FC236}">
                <a16:creationId xmlns:a16="http://schemas.microsoft.com/office/drawing/2014/main" id="{86C3A5E5-DFAC-8930-6AA8-9285D08169DF}"/>
              </a:ext>
            </a:extLst>
          </p:cNvPr>
          <p:cNvSpPr>
            <a:spLocks noChangeArrowheads="1"/>
          </p:cNvSpPr>
          <p:nvPr/>
        </p:nvSpPr>
        <p:spPr bwMode="auto">
          <a:xfrm>
            <a:off x="1828800" y="1295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L[3,1]</a:t>
            </a:r>
          </a:p>
        </p:txBody>
      </p:sp>
      <p:graphicFrame>
        <p:nvGraphicFramePr>
          <p:cNvPr id="57383" name="Group 39">
            <a:extLst>
              <a:ext uri="{FF2B5EF4-FFF2-40B4-BE49-F238E27FC236}">
                <a16:creationId xmlns:a16="http://schemas.microsoft.com/office/drawing/2014/main" id="{5563338D-4FE6-A441-751A-C7B5E4B8B128}"/>
              </a:ext>
            </a:extLst>
          </p:cNvPr>
          <p:cNvGraphicFramePr>
            <a:graphicFrameLocks noGrp="1"/>
          </p:cNvGraphicFramePr>
          <p:nvPr/>
        </p:nvGraphicFramePr>
        <p:xfrm>
          <a:off x="1295400" y="1600200"/>
          <a:ext cx="2360613" cy="1889760"/>
        </p:xfrm>
        <a:graphic>
          <a:graphicData uri="http://schemas.openxmlformats.org/drawingml/2006/table">
            <a:tbl>
              <a:tblPr/>
              <a:tblGrid>
                <a:gridCol w="1065213">
                  <a:extLst>
                    <a:ext uri="{9D8B030D-6E8A-4147-A177-3AD203B41FA5}">
                      <a16:colId xmlns:a16="http://schemas.microsoft.com/office/drawing/2014/main" val="1220172736"/>
                    </a:ext>
                  </a:extLst>
                </a:gridCol>
                <a:gridCol w="1295400">
                  <a:extLst>
                    <a:ext uri="{9D8B030D-6E8A-4147-A177-3AD203B41FA5}">
                      <a16:colId xmlns:a16="http://schemas.microsoft.com/office/drawing/2014/main" val="3328128142"/>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600230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136000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44243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4959316"/>
                  </a:ext>
                </a:extLst>
              </a:tr>
            </a:tbl>
          </a:graphicData>
        </a:graphic>
      </p:graphicFrame>
      <p:sp>
        <p:nvSpPr>
          <p:cNvPr id="57366" name="Rectangle 22">
            <a:extLst>
              <a:ext uri="{FF2B5EF4-FFF2-40B4-BE49-F238E27FC236}">
                <a16:creationId xmlns:a16="http://schemas.microsoft.com/office/drawing/2014/main" id="{494DFA80-E681-801D-202F-EF47815AF75F}"/>
              </a:ext>
            </a:extLst>
          </p:cNvPr>
          <p:cNvSpPr>
            <a:spLocks noChangeArrowheads="1"/>
          </p:cNvSpPr>
          <p:nvPr/>
        </p:nvSpPr>
        <p:spPr bwMode="auto">
          <a:xfrm>
            <a:off x="5638800" y="1295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L[3,2]</a:t>
            </a:r>
          </a:p>
        </p:txBody>
      </p:sp>
      <p:graphicFrame>
        <p:nvGraphicFramePr>
          <p:cNvPr id="57384" name="Group 40">
            <a:extLst>
              <a:ext uri="{FF2B5EF4-FFF2-40B4-BE49-F238E27FC236}">
                <a16:creationId xmlns:a16="http://schemas.microsoft.com/office/drawing/2014/main" id="{B55B930B-7545-F4AB-3ADC-AFD8E11495FF}"/>
              </a:ext>
            </a:extLst>
          </p:cNvPr>
          <p:cNvGraphicFramePr>
            <a:graphicFrameLocks noGrp="1"/>
          </p:cNvGraphicFramePr>
          <p:nvPr/>
        </p:nvGraphicFramePr>
        <p:xfrm>
          <a:off x="4800600" y="1600200"/>
          <a:ext cx="3124200" cy="853440"/>
        </p:xfrm>
        <a:graphic>
          <a:graphicData uri="http://schemas.openxmlformats.org/drawingml/2006/table">
            <a:tbl>
              <a:tblPr/>
              <a:tblGrid>
                <a:gridCol w="1905000">
                  <a:extLst>
                    <a:ext uri="{9D8B030D-6E8A-4147-A177-3AD203B41FA5}">
                      <a16:colId xmlns:a16="http://schemas.microsoft.com/office/drawing/2014/main" val="3719051143"/>
                    </a:ext>
                  </a:extLst>
                </a:gridCol>
                <a:gridCol w="1219200">
                  <a:extLst>
                    <a:ext uri="{9D8B030D-6E8A-4147-A177-3AD203B41FA5}">
                      <a16:colId xmlns:a16="http://schemas.microsoft.com/office/drawing/2014/main" val="2943965577"/>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437642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7035251"/>
                  </a:ext>
                </a:extLst>
              </a:tr>
            </a:tbl>
          </a:graphicData>
        </a:graphic>
      </p:graphicFrame>
      <p:sp>
        <p:nvSpPr>
          <p:cNvPr id="57378" name="Rectangle 34">
            <a:extLst>
              <a:ext uri="{FF2B5EF4-FFF2-40B4-BE49-F238E27FC236}">
                <a16:creationId xmlns:a16="http://schemas.microsoft.com/office/drawing/2014/main" id="{85DB0302-F294-DA89-DA26-C18F7EBCAA60}"/>
              </a:ext>
            </a:extLst>
          </p:cNvPr>
          <p:cNvSpPr>
            <a:spLocks noChangeArrowheads="1"/>
          </p:cNvSpPr>
          <p:nvPr/>
        </p:nvSpPr>
        <p:spPr bwMode="auto">
          <a:xfrm>
            <a:off x="762000" y="3657600"/>
            <a:ext cx="7924800" cy="2438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rgbClr val="CC3300"/>
                </a:solidFill>
                <a:latin typeface="Comic Sans MS" panose="030F0702030302020204" pitchFamily="66" charset="0"/>
                <a:ea typeface="SimSun" panose="02010600030101010101" pitchFamily="2" charset="-122"/>
              </a:rPr>
              <a:t>E.g.</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Level-1: </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80% of customers that purchase milk also purchase bread.</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        milk </a:t>
            </a: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 bread with Confidence= 80%</a:t>
            </a:r>
          </a:p>
          <a:p>
            <a:pPr eaLnBrk="1" hangingPunct="1">
              <a:lnSpc>
                <a:spcPct val="85000"/>
              </a:lnSpc>
            </a:pPr>
            <a:endPar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endParaRP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Level-2:</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75% of people who buy 2% milk also buy  wheat bread.</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        2% milk </a:t>
            </a: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 wheat bread with Confidence= 75%</a:t>
            </a:r>
          </a:p>
          <a:p>
            <a:pPr eaLnBrk="1" hangingPunct="1">
              <a:lnSpc>
                <a:spcPct val="85000"/>
              </a:lnSpc>
            </a:pPr>
            <a:endParaRPr lang="zh-CN" altLang="en-US" sz="1800">
              <a:solidFill>
                <a:schemeClr val="tx2"/>
              </a:solidFill>
              <a:latin typeface="Comic Sans MS" panose="030F0702030302020204" pitchFamily="66" charset="0"/>
              <a:ea typeface="SimSun" panose="02010600030101010101" pitchFamily="2" charset="-122"/>
            </a:endParaRPr>
          </a:p>
        </p:txBody>
      </p:sp>
      <p:sp>
        <p:nvSpPr>
          <p:cNvPr id="57385" name="Text Box 41">
            <a:extLst>
              <a:ext uri="{FF2B5EF4-FFF2-40B4-BE49-F238E27FC236}">
                <a16:creationId xmlns:a16="http://schemas.microsoft.com/office/drawing/2014/main" id="{80399DDA-E98B-1849-0BC0-06A40C415436}"/>
              </a:ext>
            </a:extLst>
          </p:cNvPr>
          <p:cNvSpPr txBox="1">
            <a:spLocks noChangeArrowheads="1"/>
          </p:cNvSpPr>
          <p:nvPr/>
        </p:nvSpPr>
        <p:spPr bwMode="auto">
          <a:xfrm>
            <a:off x="4114800" y="2895600"/>
            <a:ext cx="44592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SimSun" panose="02010600030101010101" pitchFamily="2" charset="-122"/>
              </a:rPr>
              <a:t>Only generate T[1] &amp; T[2], all frequent itemsets </a:t>
            </a:r>
          </a:p>
          <a:p>
            <a:r>
              <a:rPr lang="en-US" altLang="zh-CN" sz="1600">
                <a:ea typeface="SimSun" panose="02010600030101010101" pitchFamily="2" charset="-122"/>
              </a:rPr>
              <a:t>after level 2 is generated from T[2]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DB151B52-09AA-469F-2655-9138436E6EC8}"/>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7952E68-04D6-4FA8-B696-7DFDB5D6F3D4}" type="slidenum">
              <a:rPr lang="en-US" altLang="en-US" sz="1200"/>
              <a:pPr eaLnBrk="1" hangingPunct="1"/>
              <a:t>64</a:t>
            </a:fld>
            <a:endParaRPr lang="en-US" altLang="en-US" sz="1200"/>
          </a:p>
        </p:txBody>
      </p:sp>
      <p:sp>
        <p:nvSpPr>
          <p:cNvPr id="10243" name="Rectangle 2">
            <a:extLst>
              <a:ext uri="{FF2B5EF4-FFF2-40B4-BE49-F238E27FC236}">
                <a16:creationId xmlns:a16="http://schemas.microsoft.com/office/drawing/2014/main" id="{B4E8E6F7-EDC4-BD6A-851C-53149B114E7A}"/>
              </a:ext>
            </a:extLst>
          </p:cNvPr>
          <p:cNvSpPr>
            <a:spLocks noGrp="1" noChangeArrowheads="1"/>
          </p:cNvSpPr>
          <p:nvPr>
            <p:ph type="title"/>
          </p:nvPr>
        </p:nvSpPr>
        <p:spPr>
          <a:xfrm>
            <a:off x="381000" y="152400"/>
            <a:ext cx="8458200" cy="1066800"/>
          </a:xfrm>
        </p:spPr>
        <p:txBody>
          <a:bodyPr/>
          <a:lstStyle/>
          <a:p>
            <a:pPr eaLnBrk="1" hangingPunct="1"/>
            <a:r>
              <a:rPr lang="en-US" altLang="en-US" sz="3200" b="1" dirty="0"/>
              <a:t>Multi-level Association: Flexible Support and Redundancy filtering</a:t>
            </a:r>
          </a:p>
        </p:txBody>
      </p:sp>
      <p:sp>
        <p:nvSpPr>
          <p:cNvPr id="10244" name="Rectangle 3">
            <a:extLst>
              <a:ext uri="{FF2B5EF4-FFF2-40B4-BE49-F238E27FC236}">
                <a16:creationId xmlns:a16="http://schemas.microsoft.com/office/drawing/2014/main" id="{6D2318CF-BE2E-4927-EA34-BF5A832A3A38}"/>
              </a:ext>
            </a:extLst>
          </p:cNvPr>
          <p:cNvSpPr>
            <a:spLocks noGrp="1" noChangeArrowheads="1"/>
          </p:cNvSpPr>
          <p:nvPr>
            <p:ph type="body" idx="1"/>
          </p:nvPr>
        </p:nvSpPr>
        <p:spPr>
          <a:xfrm>
            <a:off x="381000" y="1371600"/>
            <a:ext cx="8305800" cy="5105400"/>
          </a:xfrm>
        </p:spPr>
        <p:txBody>
          <a:bodyPr>
            <a:normAutofit/>
          </a:bodyPr>
          <a:lstStyle/>
          <a:p>
            <a:pPr eaLnBrk="1" hangingPunct="1">
              <a:lnSpc>
                <a:spcPct val="130000"/>
              </a:lnSpc>
            </a:pPr>
            <a:r>
              <a:rPr lang="en-US" altLang="en-US" sz="2000" dirty="0"/>
              <a:t>Flexible min-support thresholds: Some items are more valuable but less frequent</a:t>
            </a:r>
          </a:p>
          <a:p>
            <a:pPr lvl="1" eaLnBrk="1" hangingPunct="1">
              <a:lnSpc>
                <a:spcPct val="130000"/>
              </a:lnSpc>
            </a:pPr>
            <a:r>
              <a:rPr lang="en-US" altLang="en-US" sz="2000" dirty="0"/>
              <a:t>Use non-uniform, group-based min-support</a:t>
            </a:r>
          </a:p>
          <a:p>
            <a:pPr lvl="1" eaLnBrk="1" hangingPunct="1">
              <a:lnSpc>
                <a:spcPct val="130000"/>
              </a:lnSpc>
            </a:pPr>
            <a:r>
              <a:rPr lang="en-US" altLang="en-US" sz="2000" dirty="0"/>
              <a:t>E.g., {diamond, watch, camera}: 0.05%; {bread, milk}: 5%; …</a:t>
            </a:r>
          </a:p>
          <a:p>
            <a:pPr eaLnBrk="1" hangingPunct="1">
              <a:lnSpc>
                <a:spcPct val="130000"/>
              </a:lnSpc>
            </a:pPr>
            <a:r>
              <a:rPr lang="en-US" altLang="en-US" sz="2000" dirty="0"/>
              <a:t>Redundancy Filtering: Some rules may be redundant due to “ancestor” relationships between items</a:t>
            </a:r>
          </a:p>
          <a:p>
            <a:pPr lvl="1" eaLnBrk="1" hangingPunct="1">
              <a:lnSpc>
                <a:spcPct val="130000"/>
              </a:lnSpc>
            </a:pPr>
            <a:r>
              <a:rPr lang="en-US" altLang="en-US" sz="2000" dirty="0">
                <a:solidFill>
                  <a:schemeClr val="folHlink"/>
                </a:solidFill>
              </a:rPr>
              <a:t>milk </a:t>
            </a:r>
            <a:r>
              <a:rPr lang="en-US" altLang="en-US" sz="2000" dirty="0">
                <a:solidFill>
                  <a:schemeClr val="folHlink"/>
                </a:solidFill>
                <a:sym typeface="Symbol" panose="05050102010706020507" pitchFamily="18" charset="2"/>
              </a:rPr>
              <a:t> wheat bread  [support = 8%, confidence = 70%]</a:t>
            </a:r>
            <a:endParaRPr lang="en-US" altLang="en-US" sz="2000" dirty="0">
              <a:sym typeface="Symbol" panose="05050102010706020507" pitchFamily="18" charset="2"/>
            </a:endParaRPr>
          </a:p>
          <a:p>
            <a:pPr lvl="1" eaLnBrk="1" hangingPunct="1">
              <a:lnSpc>
                <a:spcPct val="130000"/>
              </a:lnSpc>
            </a:pPr>
            <a:r>
              <a:rPr lang="en-US" altLang="en-US" sz="2000" dirty="0">
                <a:solidFill>
                  <a:schemeClr val="folHlink"/>
                </a:solidFill>
                <a:sym typeface="Symbol" panose="05050102010706020507" pitchFamily="18" charset="2"/>
              </a:rPr>
              <a:t>2% milk  wheat bread [support = 2%, confidence = 72%]</a:t>
            </a:r>
          </a:p>
          <a:p>
            <a:pPr lvl="1" eaLnBrk="1" hangingPunct="1">
              <a:lnSpc>
                <a:spcPct val="130000"/>
              </a:lnSpc>
              <a:buFont typeface="Wingdings" panose="05000000000000000000" pitchFamily="2" charset="2"/>
              <a:buNone/>
            </a:pPr>
            <a:r>
              <a:rPr lang="en-US" altLang="en-US" sz="2000" dirty="0">
                <a:sym typeface="Symbol" panose="05050102010706020507" pitchFamily="18" charset="2"/>
              </a:rPr>
              <a:t>The first rule is an ancestor of the second rule</a:t>
            </a:r>
          </a:p>
          <a:p>
            <a:pPr eaLnBrk="1" hangingPunct="1">
              <a:lnSpc>
                <a:spcPct val="130000"/>
              </a:lnSpc>
            </a:pPr>
            <a:r>
              <a:rPr lang="en-US" altLang="en-US" sz="2000" dirty="0"/>
              <a:t>A rule is </a:t>
            </a:r>
            <a:r>
              <a:rPr lang="en-US" altLang="en-US" sz="2000" i="1" dirty="0"/>
              <a:t>redundant</a:t>
            </a:r>
            <a:r>
              <a:rPr lang="en-US" altLang="en-US" sz="2000" dirty="0"/>
              <a:t> if its support is close to the “expected” value, based on the rule’s ancestor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b="1"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508399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9E2527C-FF8A-A383-16E0-1D1218295EB8}"/>
              </a:ext>
            </a:extLst>
          </p:cNvPr>
          <p:cNvSpPr>
            <a:spLocks noGrp="1"/>
          </p:cNvSpPr>
          <p:nvPr>
            <p:ph type="sldNum" sz="quarter" idx="12"/>
          </p:nvPr>
        </p:nvSpPr>
        <p:spPr/>
        <p:txBody>
          <a:bodyPr/>
          <a:lstStyle/>
          <a:p>
            <a:fld id="{1F04E8BF-31F3-4ACA-8323-FA5E964FB48E}" type="slidenum">
              <a:rPr lang="en-US" altLang="en-US"/>
              <a:pPr/>
              <a:t>66</a:t>
            </a:fld>
            <a:endParaRPr lang="en-US" altLang="en-US"/>
          </a:p>
        </p:txBody>
      </p:sp>
      <p:sp>
        <p:nvSpPr>
          <p:cNvPr id="116738" name="Rectangle 2">
            <a:extLst>
              <a:ext uri="{FF2B5EF4-FFF2-40B4-BE49-F238E27FC236}">
                <a16:creationId xmlns:a16="http://schemas.microsoft.com/office/drawing/2014/main" id="{106F275B-C15E-E6C3-9023-C6CC761157B9}"/>
              </a:ext>
            </a:extLst>
          </p:cNvPr>
          <p:cNvSpPr>
            <a:spLocks noGrp="1" noChangeArrowheads="1"/>
          </p:cNvSpPr>
          <p:nvPr>
            <p:ph type="title"/>
          </p:nvPr>
        </p:nvSpPr>
        <p:spPr/>
        <p:txBody>
          <a:bodyPr/>
          <a:lstStyle/>
          <a:p>
            <a:r>
              <a:rPr lang="en-US" altLang="en-US"/>
              <a:t>Boolean Association Rules</a:t>
            </a:r>
            <a:endParaRPr lang="th-TH" altLang="en-US" sz="5400"/>
          </a:p>
        </p:txBody>
      </p:sp>
      <p:sp>
        <p:nvSpPr>
          <p:cNvPr id="116739" name="Rectangle 3">
            <a:extLst>
              <a:ext uri="{FF2B5EF4-FFF2-40B4-BE49-F238E27FC236}">
                <a16:creationId xmlns:a16="http://schemas.microsoft.com/office/drawing/2014/main" id="{3B953372-FEFA-56E1-B17B-98B97A68F06E}"/>
              </a:ext>
            </a:extLst>
          </p:cNvPr>
          <p:cNvSpPr>
            <a:spLocks noGrp="1" noChangeArrowheads="1"/>
          </p:cNvSpPr>
          <p:nvPr>
            <p:ph type="body" idx="1"/>
          </p:nvPr>
        </p:nvSpPr>
        <p:spPr>
          <a:xfrm>
            <a:off x="457200" y="4038600"/>
            <a:ext cx="8153400" cy="2362200"/>
          </a:xfrm>
        </p:spPr>
        <p:txBody>
          <a:bodyPr/>
          <a:lstStyle/>
          <a:p>
            <a:r>
              <a:rPr lang="th-TH" altLang="en-US"/>
              <a:t>The table has an attribute correspond to each item. A record correspond to each transaction.</a:t>
            </a:r>
          </a:p>
          <a:p>
            <a:r>
              <a:rPr lang="th-TH" altLang="en-US"/>
              <a:t>Value of attribute is “1” if it exist</a:t>
            </a:r>
            <a:r>
              <a:rPr lang="en-US" altLang="en-US"/>
              <a:t>s</a:t>
            </a:r>
            <a:r>
              <a:rPr lang="th-TH" altLang="en-US"/>
              <a:t> on record.</a:t>
            </a:r>
          </a:p>
          <a:p>
            <a:r>
              <a:rPr lang="th-TH" altLang="en-US"/>
              <a:t>All the attributes are </a:t>
            </a:r>
            <a:r>
              <a:rPr lang="en-US" altLang="en-US"/>
              <a:t>B</a:t>
            </a:r>
            <a:r>
              <a:rPr lang="th-TH" altLang="en-US"/>
              <a:t>oolean.</a:t>
            </a:r>
          </a:p>
        </p:txBody>
      </p:sp>
      <p:graphicFrame>
        <p:nvGraphicFramePr>
          <p:cNvPr id="116740" name="Object 4">
            <a:extLst>
              <a:ext uri="{FF2B5EF4-FFF2-40B4-BE49-F238E27FC236}">
                <a16:creationId xmlns:a16="http://schemas.microsoft.com/office/drawing/2014/main" id="{D81AB842-EAB9-82CD-5B74-94CA50309140}"/>
              </a:ext>
            </a:extLst>
          </p:cNvPr>
          <p:cNvGraphicFramePr>
            <a:graphicFrameLocks/>
          </p:cNvGraphicFramePr>
          <p:nvPr/>
        </p:nvGraphicFramePr>
        <p:xfrm>
          <a:off x="1371600" y="1752600"/>
          <a:ext cx="6315075" cy="1976438"/>
        </p:xfrm>
        <a:graphic>
          <a:graphicData uri="http://schemas.openxmlformats.org/presentationml/2006/ole">
            <mc:AlternateContent xmlns:mc="http://schemas.openxmlformats.org/markup-compatibility/2006">
              <mc:Choice xmlns:v="urn:schemas-microsoft-com:vml" Requires="v">
                <p:oleObj name="Worksheet" r:id="rId2" imgW="4439101" imgH="1838566" progId="Excel.Sheet.8">
                  <p:embed/>
                </p:oleObj>
              </mc:Choice>
              <mc:Fallback>
                <p:oleObj name="Worksheet" r:id="rId2" imgW="4439101" imgH="1838566" progId="Excel.Sheet.8">
                  <p:embed/>
                  <p:pic>
                    <p:nvPicPr>
                      <p:cNvPr id="116740" name="Object 4">
                        <a:extLst>
                          <a:ext uri="{FF2B5EF4-FFF2-40B4-BE49-F238E27FC236}">
                            <a16:creationId xmlns:a16="http://schemas.microsoft.com/office/drawing/2014/main" id="{D81AB842-EAB9-82CD-5B74-94CA5030914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315075"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BB8B1E1-9952-AAA4-5829-EB48EC0F658B}"/>
              </a:ext>
            </a:extLst>
          </p:cNvPr>
          <p:cNvSpPr>
            <a:spLocks noGrp="1"/>
          </p:cNvSpPr>
          <p:nvPr>
            <p:ph type="sldNum" sz="quarter" idx="12"/>
          </p:nvPr>
        </p:nvSpPr>
        <p:spPr/>
        <p:txBody>
          <a:bodyPr/>
          <a:lstStyle/>
          <a:p>
            <a:fld id="{5E70DA85-3CB5-4877-AD43-D71477777D8E}" type="slidenum">
              <a:rPr lang="en-US" altLang="en-US"/>
              <a:pPr/>
              <a:t>67</a:t>
            </a:fld>
            <a:endParaRPr lang="en-US" altLang="en-US"/>
          </a:p>
        </p:txBody>
      </p:sp>
      <p:sp>
        <p:nvSpPr>
          <p:cNvPr id="118786" name="Rectangle 2">
            <a:extLst>
              <a:ext uri="{FF2B5EF4-FFF2-40B4-BE49-F238E27FC236}">
                <a16:creationId xmlns:a16="http://schemas.microsoft.com/office/drawing/2014/main" id="{BB171292-B500-1CCA-FAEB-CF527475154C}"/>
              </a:ext>
            </a:extLst>
          </p:cNvPr>
          <p:cNvSpPr>
            <a:spLocks noGrp="1" noChangeArrowheads="1"/>
          </p:cNvSpPr>
          <p:nvPr>
            <p:ph type="title"/>
          </p:nvPr>
        </p:nvSpPr>
        <p:spPr/>
        <p:txBody>
          <a:bodyPr/>
          <a:lstStyle/>
          <a:p>
            <a:r>
              <a:rPr lang="en-US" altLang="en-US"/>
              <a:t>Boolean Association Rules</a:t>
            </a:r>
          </a:p>
        </p:txBody>
      </p:sp>
      <p:graphicFrame>
        <p:nvGraphicFramePr>
          <p:cNvPr id="118852" name="Group 68">
            <a:extLst>
              <a:ext uri="{FF2B5EF4-FFF2-40B4-BE49-F238E27FC236}">
                <a16:creationId xmlns:a16="http://schemas.microsoft.com/office/drawing/2014/main" id="{6A4C2408-A5B8-477A-AF06-88A8201122FF}"/>
              </a:ext>
            </a:extLst>
          </p:cNvPr>
          <p:cNvGraphicFramePr>
            <a:graphicFrameLocks noGrp="1"/>
          </p:cNvGraphicFramePr>
          <p:nvPr>
            <p:ph sz="half" idx="1"/>
          </p:nvPr>
        </p:nvGraphicFramePr>
        <p:xfrm>
          <a:off x="457200" y="1295400"/>
          <a:ext cx="7924800" cy="2377440"/>
        </p:xfrm>
        <a:graphic>
          <a:graphicData uri="http://schemas.openxmlformats.org/drawingml/2006/table">
            <a:tbl>
              <a:tblPr/>
              <a:tblGrid>
                <a:gridCol w="1320800">
                  <a:extLst>
                    <a:ext uri="{9D8B030D-6E8A-4147-A177-3AD203B41FA5}">
                      <a16:colId xmlns:a16="http://schemas.microsoft.com/office/drawing/2014/main" val="2989698835"/>
                    </a:ext>
                  </a:extLst>
                </a:gridCol>
                <a:gridCol w="1320800">
                  <a:extLst>
                    <a:ext uri="{9D8B030D-6E8A-4147-A177-3AD203B41FA5}">
                      <a16:colId xmlns:a16="http://schemas.microsoft.com/office/drawing/2014/main" val="4237197869"/>
                    </a:ext>
                  </a:extLst>
                </a:gridCol>
                <a:gridCol w="1320800">
                  <a:extLst>
                    <a:ext uri="{9D8B030D-6E8A-4147-A177-3AD203B41FA5}">
                      <a16:colId xmlns:a16="http://schemas.microsoft.com/office/drawing/2014/main" val="3695629070"/>
                    </a:ext>
                  </a:extLst>
                </a:gridCol>
                <a:gridCol w="1320800">
                  <a:extLst>
                    <a:ext uri="{9D8B030D-6E8A-4147-A177-3AD203B41FA5}">
                      <a16:colId xmlns:a16="http://schemas.microsoft.com/office/drawing/2014/main" val="4169768561"/>
                    </a:ext>
                  </a:extLst>
                </a:gridCol>
                <a:gridCol w="1320800">
                  <a:extLst>
                    <a:ext uri="{9D8B030D-6E8A-4147-A177-3AD203B41FA5}">
                      <a16:colId xmlns:a16="http://schemas.microsoft.com/office/drawing/2014/main" val="3525487799"/>
                    </a:ext>
                  </a:extLst>
                </a:gridCol>
                <a:gridCol w="1320800">
                  <a:extLst>
                    <a:ext uri="{9D8B030D-6E8A-4147-A177-3AD203B41FA5}">
                      <a16:colId xmlns:a16="http://schemas.microsoft.com/office/drawing/2014/main" val="2016250796"/>
                    </a:ext>
                  </a:extLst>
                </a:gridCol>
              </a:tblGrid>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5834935"/>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0427420"/>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1180245"/>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9919190"/>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9403017"/>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195093"/>
                  </a:ext>
                </a:extLst>
              </a:tr>
            </a:tbl>
          </a:graphicData>
        </a:graphic>
      </p:graphicFrame>
      <p:sp>
        <p:nvSpPr>
          <p:cNvPr id="118825" name="Rectangle 41">
            <a:extLst>
              <a:ext uri="{FF2B5EF4-FFF2-40B4-BE49-F238E27FC236}">
                <a16:creationId xmlns:a16="http://schemas.microsoft.com/office/drawing/2014/main" id="{945CF6A9-CCFE-0E45-2FA6-14448DB9E0DC}"/>
              </a:ext>
            </a:extLst>
          </p:cNvPr>
          <p:cNvSpPr>
            <a:spLocks noGrp="1" noChangeArrowheads="1"/>
          </p:cNvSpPr>
          <p:nvPr>
            <p:ph type="body" sz="half" idx="2"/>
          </p:nvPr>
        </p:nvSpPr>
        <p:spPr>
          <a:xfrm>
            <a:off x="457200" y="4343400"/>
            <a:ext cx="8229600" cy="1697038"/>
          </a:xfrm>
        </p:spPr>
        <p:txBody>
          <a:bodyPr/>
          <a:lstStyle/>
          <a:p>
            <a:r>
              <a:rPr lang="en-US" altLang="en-US" sz="2800"/>
              <a:t>Attribute has a value of “1” if the transaction contains the corresponding item; “0” otherwise.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03ADDA4-1BB1-CBD0-03BB-B2BD94820B7F}"/>
              </a:ext>
            </a:extLst>
          </p:cNvPr>
          <p:cNvSpPr>
            <a:spLocks noGrp="1"/>
          </p:cNvSpPr>
          <p:nvPr>
            <p:ph type="sldNum" sz="quarter" idx="12"/>
          </p:nvPr>
        </p:nvSpPr>
        <p:spPr/>
        <p:txBody>
          <a:bodyPr/>
          <a:lstStyle/>
          <a:p>
            <a:fld id="{EE3E0534-04F8-4DB0-AC78-950160EC6585}" type="slidenum">
              <a:rPr lang="en-US" altLang="en-US"/>
              <a:pPr/>
              <a:t>68</a:t>
            </a:fld>
            <a:endParaRPr lang="en-US" altLang="en-US"/>
          </a:p>
        </p:txBody>
      </p:sp>
      <p:sp>
        <p:nvSpPr>
          <p:cNvPr id="117762" name="Rectangle 2">
            <a:extLst>
              <a:ext uri="{FF2B5EF4-FFF2-40B4-BE49-F238E27FC236}">
                <a16:creationId xmlns:a16="http://schemas.microsoft.com/office/drawing/2014/main" id="{1EB51B73-61DE-75E8-4468-81A08A0E2F54}"/>
              </a:ext>
            </a:extLst>
          </p:cNvPr>
          <p:cNvSpPr>
            <a:spLocks noGrp="1" noChangeArrowheads="1"/>
          </p:cNvSpPr>
          <p:nvPr>
            <p:ph type="title"/>
          </p:nvPr>
        </p:nvSpPr>
        <p:spPr/>
        <p:txBody>
          <a:bodyPr/>
          <a:lstStyle/>
          <a:p>
            <a:r>
              <a:rPr lang="th-TH" altLang="en-US"/>
              <a:t>Large Relational Tables in real-life.</a:t>
            </a:r>
          </a:p>
        </p:txBody>
      </p:sp>
      <p:sp>
        <p:nvSpPr>
          <p:cNvPr id="117763" name="Rectangle 3">
            <a:extLst>
              <a:ext uri="{FF2B5EF4-FFF2-40B4-BE49-F238E27FC236}">
                <a16:creationId xmlns:a16="http://schemas.microsoft.com/office/drawing/2014/main" id="{1EB442F0-ABA0-0028-E624-6D5E49A7FFC1}"/>
              </a:ext>
            </a:extLst>
          </p:cNvPr>
          <p:cNvSpPr>
            <a:spLocks noGrp="1" noChangeArrowheads="1"/>
          </p:cNvSpPr>
          <p:nvPr>
            <p:ph type="body" idx="1"/>
          </p:nvPr>
        </p:nvSpPr>
        <p:spPr>
          <a:xfrm>
            <a:off x="381000" y="1690688"/>
            <a:ext cx="8178800" cy="4100511"/>
          </a:xfrm>
        </p:spPr>
        <p:txBody>
          <a:bodyPr/>
          <a:lstStyle/>
          <a:p>
            <a:r>
              <a:rPr lang="th-TH" altLang="en-US" sz="2800" dirty="0"/>
              <a:t>Relational tables in most business and scientific domains have richer attribute types.</a:t>
            </a:r>
          </a:p>
          <a:p>
            <a:pPr lvl="1"/>
            <a:r>
              <a:rPr lang="th-TH" altLang="en-US" sz="2400" dirty="0"/>
              <a:t>Quantitative attributes (e.g. age, income)</a:t>
            </a:r>
          </a:p>
          <a:p>
            <a:pPr lvl="1"/>
            <a:r>
              <a:rPr lang="th-TH" altLang="en-US" sz="2400" dirty="0"/>
              <a:t>Categorical attributes (e.g. zip code, marriage status, make of car)</a:t>
            </a:r>
          </a:p>
          <a:p>
            <a:r>
              <a:rPr lang="en-US" altLang="en-US" sz="2800" dirty="0"/>
              <a:t>Can not apply existing methods to extract Boolean association rules to</a:t>
            </a:r>
            <a:r>
              <a:rPr lang="th-TH" altLang="en-US" sz="2800" dirty="0"/>
              <a:t> mi</a:t>
            </a:r>
            <a:r>
              <a:rPr lang="en-US" altLang="en-US" sz="2800" dirty="0"/>
              <a:t>ne</a:t>
            </a:r>
            <a:r>
              <a:rPr lang="th-TH" altLang="en-US" sz="2800" dirty="0"/>
              <a:t> association rules over quant</a:t>
            </a:r>
            <a:r>
              <a:rPr lang="en-US" altLang="en-US" sz="2800" dirty="0"/>
              <a:t>it</a:t>
            </a:r>
            <a:r>
              <a:rPr lang="th-TH" altLang="en-US" sz="2800" dirty="0"/>
              <a:t>ative and categorical attributes.</a:t>
            </a:r>
          </a:p>
          <a:p>
            <a:pPr lvl="1"/>
            <a:r>
              <a:rPr lang="th-TH" altLang="en-US" sz="2400" dirty="0"/>
              <a:t>This paper present techniques for discovering such rules.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58D84D0-6D0F-AEC3-5A52-4D64BE3391AF}"/>
              </a:ext>
            </a:extLst>
          </p:cNvPr>
          <p:cNvSpPr>
            <a:spLocks noGrp="1"/>
          </p:cNvSpPr>
          <p:nvPr>
            <p:ph type="sldNum" sz="quarter" idx="12"/>
          </p:nvPr>
        </p:nvSpPr>
        <p:spPr/>
        <p:txBody>
          <a:bodyPr/>
          <a:lstStyle/>
          <a:p>
            <a:fld id="{F841F702-26FE-477E-9A40-197422E39A83}" type="slidenum">
              <a:rPr lang="en-US" altLang="en-US"/>
              <a:pPr/>
              <a:t>69</a:t>
            </a:fld>
            <a:endParaRPr lang="en-US" altLang="en-US"/>
          </a:p>
        </p:txBody>
      </p:sp>
      <p:sp>
        <p:nvSpPr>
          <p:cNvPr id="120834" name="Rectangle 2">
            <a:extLst>
              <a:ext uri="{FF2B5EF4-FFF2-40B4-BE49-F238E27FC236}">
                <a16:creationId xmlns:a16="http://schemas.microsoft.com/office/drawing/2014/main" id="{B0131D27-188A-0E19-6D97-BB8F4FD28969}"/>
              </a:ext>
            </a:extLst>
          </p:cNvPr>
          <p:cNvSpPr>
            <a:spLocks noGrp="1" noChangeArrowheads="1"/>
          </p:cNvSpPr>
          <p:nvPr>
            <p:ph type="title"/>
          </p:nvPr>
        </p:nvSpPr>
        <p:spPr>
          <a:xfrm>
            <a:off x="457200" y="274638"/>
            <a:ext cx="8229600" cy="868362"/>
          </a:xfrm>
        </p:spPr>
        <p:txBody>
          <a:bodyPr>
            <a:normAutofit fontScale="90000"/>
          </a:bodyPr>
          <a:lstStyle/>
          <a:p>
            <a:r>
              <a:rPr lang="en-US" altLang="en-US" sz="4000"/>
              <a:t>Quantitative Association Rules: Example</a:t>
            </a:r>
          </a:p>
        </p:txBody>
      </p:sp>
      <p:graphicFrame>
        <p:nvGraphicFramePr>
          <p:cNvPr id="120835" name="Object 3">
            <a:extLst>
              <a:ext uri="{FF2B5EF4-FFF2-40B4-BE49-F238E27FC236}">
                <a16:creationId xmlns:a16="http://schemas.microsoft.com/office/drawing/2014/main" id="{D0E92E5E-D644-01A4-DEDE-7BA05233DB00}"/>
              </a:ext>
            </a:extLst>
          </p:cNvPr>
          <p:cNvGraphicFramePr>
            <a:graphicFrameLocks noChangeAspect="1"/>
          </p:cNvGraphicFramePr>
          <p:nvPr/>
        </p:nvGraphicFramePr>
        <p:xfrm>
          <a:off x="685800" y="1447800"/>
          <a:ext cx="4367213" cy="2201863"/>
        </p:xfrm>
        <a:graphic>
          <a:graphicData uri="http://schemas.openxmlformats.org/presentationml/2006/ole">
            <mc:AlternateContent xmlns:mc="http://schemas.openxmlformats.org/markup-compatibility/2006">
              <mc:Choice xmlns:v="urn:schemas-microsoft-com:vml" Requires="v">
                <p:oleObj name="Worksheet" r:id="rId2" imgW="4172221" imgH="2086337" progId="Excel.Sheet.8">
                  <p:embed/>
                </p:oleObj>
              </mc:Choice>
              <mc:Fallback>
                <p:oleObj name="Worksheet" r:id="rId2" imgW="4172221" imgH="2086337" progId="Excel.Sheet.8">
                  <p:embed/>
                  <p:pic>
                    <p:nvPicPr>
                      <p:cNvPr id="120835" name="Object 3">
                        <a:extLst>
                          <a:ext uri="{FF2B5EF4-FFF2-40B4-BE49-F238E27FC236}">
                            <a16:creationId xmlns:a16="http://schemas.microsoft.com/office/drawing/2014/main" id="{D0E92E5E-D644-01A4-DEDE-7BA05233D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4367213" cy="220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6" name="Object 4">
            <a:extLst>
              <a:ext uri="{FF2B5EF4-FFF2-40B4-BE49-F238E27FC236}">
                <a16:creationId xmlns:a16="http://schemas.microsoft.com/office/drawing/2014/main" id="{039AEE46-D94A-8083-D8A4-7BD2934E462B}"/>
              </a:ext>
            </a:extLst>
          </p:cNvPr>
          <p:cNvGraphicFramePr>
            <a:graphicFrameLocks noChangeAspect="1"/>
          </p:cNvGraphicFramePr>
          <p:nvPr/>
        </p:nvGraphicFramePr>
        <p:xfrm>
          <a:off x="596900" y="4391025"/>
          <a:ext cx="8137525" cy="1309688"/>
        </p:xfrm>
        <a:graphic>
          <a:graphicData uri="http://schemas.openxmlformats.org/presentationml/2006/ole">
            <mc:AlternateContent xmlns:mc="http://schemas.openxmlformats.org/markup-compatibility/2006">
              <mc:Choice xmlns:v="urn:schemas-microsoft-com:vml" Requires="v">
                <p:oleObj name="Worksheet" r:id="rId4" imgW="9433899" imgH="1074702" progId="Excel.Sheet.8">
                  <p:embed/>
                </p:oleObj>
              </mc:Choice>
              <mc:Fallback>
                <p:oleObj name="Worksheet" r:id="rId4" imgW="9433899" imgH="1074702" progId="Excel.Sheet.8">
                  <p:embed/>
                  <p:pic>
                    <p:nvPicPr>
                      <p:cNvPr id="120836" name="Object 4">
                        <a:extLst>
                          <a:ext uri="{FF2B5EF4-FFF2-40B4-BE49-F238E27FC236}">
                            <a16:creationId xmlns:a16="http://schemas.microsoft.com/office/drawing/2014/main" id="{039AEE46-D94A-8083-D8A4-7BD2934E4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4391025"/>
                        <a:ext cx="8137525"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7" name="AutoShape 5">
            <a:extLst>
              <a:ext uri="{FF2B5EF4-FFF2-40B4-BE49-F238E27FC236}">
                <a16:creationId xmlns:a16="http://schemas.microsoft.com/office/drawing/2014/main" id="{760145A8-7F0D-2D8D-7D0C-2B902782AE1E}"/>
              </a:ext>
            </a:extLst>
          </p:cNvPr>
          <p:cNvSpPr>
            <a:spLocks noChangeArrowheads="1"/>
          </p:cNvSpPr>
          <p:nvPr/>
        </p:nvSpPr>
        <p:spPr bwMode="auto">
          <a:xfrm>
            <a:off x="198438" y="3384550"/>
            <a:ext cx="425450" cy="1235075"/>
          </a:xfrm>
          <a:prstGeom prst="curvedRightArrow">
            <a:avLst>
              <a:gd name="adj1" fmla="val 58060"/>
              <a:gd name="adj2" fmla="val 116119"/>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Banner Advertising</a:t>
            </a:r>
          </a:p>
        </p:txBody>
      </p:sp>
      <p:sp>
        <p:nvSpPr>
          <p:cNvPr id="3" name="Content Placeholder 2"/>
          <p:cNvSpPr>
            <a:spLocks noGrp="1"/>
          </p:cNvSpPr>
          <p:nvPr>
            <p:ph idx="1"/>
          </p:nvPr>
        </p:nvSpPr>
        <p:spPr/>
        <p:txBody>
          <a:bodyPr>
            <a:normAutofit lnSpcReduction="10000"/>
          </a:bodyPr>
          <a:lstStyle/>
          <a:p>
            <a:r>
              <a:rPr lang="en-IN" sz="2400" dirty="0">
                <a:latin typeface="Times New Roman" pitchFamily="18" charset="0"/>
                <a:cs typeface="Times New Roman" pitchFamily="18" charset="0"/>
              </a:rPr>
              <a:t>Banner advertising is one of the dominant modes of online advertising.</a:t>
            </a:r>
          </a:p>
          <a:p>
            <a:r>
              <a:rPr lang="en-IN" sz="2400" dirty="0">
                <a:latin typeface="Times New Roman" pitchFamily="18" charset="0"/>
                <a:cs typeface="Times New Roman" pitchFamily="18" charset="0"/>
              </a:rPr>
              <a:t>In this paper, we proposed a notion of coverage patterns to help to place the banner advertisements in a better manner.</a:t>
            </a:r>
          </a:p>
          <a:p>
            <a:r>
              <a:rPr lang="en-IN" sz="2400" dirty="0">
                <a:latin typeface="Times New Roman" pitchFamily="18" charset="0"/>
                <a:cs typeface="Times New Roman" pitchFamily="18" charset="0"/>
              </a:rPr>
              <a:t>Three entities are involved in banner advertising:  advertiser, publisher and visitor. </a:t>
            </a:r>
          </a:p>
          <a:p>
            <a:pPr lvl="1"/>
            <a:r>
              <a:rPr lang="en-IN" sz="2400" dirty="0">
                <a:latin typeface="Times New Roman" pitchFamily="18" charset="0"/>
                <a:cs typeface="Times New Roman" pitchFamily="18" charset="0"/>
              </a:rPr>
              <a:t>An advertiser is interested in endorsing products through banner advertisements. </a:t>
            </a:r>
          </a:p>
          <a:p>
            <a:pPr lvl="1"/>
            <a:r>
              <a:rPr lang="en-IN" sz="2400" dirty="0">
                <a:latin typeface="Times New Roman" pitchFamily="18" charset="0"/>
                <a:cs typeface="Times New Roman" pitchFamily="18" charset="0"/>
              </a:rPr>
              <a:t>A publisher manages a web site or an advertisement network that sells banner advertisement space. </a:t>
            </a:r>
          </a:p>
          <a:p>
            <a:pPr lvl="1"/>
            <a:r>
              <a:rPr lang="en-IN" sz="2400" dirty="0">
                <a:latin typeface="Times New Roman" pitchFamily="18" charset="0"/>
                <a:cs typeface="Times New Roman" pitchFamily="18" charset="0"/>
              </a:rPr>
              <a:t>Finally, a visitor visits the web pages of a web site which contains banners.</a:t>
            </a:r>
            <a:endParaRPr lang="en-US" sz="24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DA6850E-6E9A-7D86-D2E0-2ACDE39A59EF}"/>
              </a:ext>
            </a:extLst>
          </p:cNvPr>
          <p:cNvSpPr>
            <a:spLocks noGrp="1"/>
          </p:cNvSpPr>
          <p:nvPr>
            <p:ph type="sldNum" sz="quarter" idx="12"/>
          </p:nvPr>
        </p:nvSpPr>
        <p:spPr/>
        <p:txBody>
          <a:bodyPr/>
          <a:lstStyle/>
          <a:p>
            <a:fld id="{85338B79-DF68-462C-B417-940AC7372965}" type="slidenum">
              <a:rPr lang="en-US" altLang="en-US"/>
              <a:pPr/>
              <a:t>70</a:t>
            </a:fld>
            <a:endParaRPr lang="en-US" altLang="en-US"/>
          </a:p>
        </p:txBody>
      </p:sp>
      <p:sp>
        <p:nvSpPr>
          <p:cNvPr id="61442" name="Rectangle 2">
            <a:extLst>
              <a:ext uri="{FF2B5EF4-FFF2-40B4-BE49-F238E27FC236}">
                <a16:creationId xmlns:a16="http://schemas.microsoft.com/office/drawing/2014/main" id="{508B6BD2-122B-C6A8-0227-F3E20848EC94}"/>
              </a:ext>
            </a:extLst>
          </p:cNvPr>
          <p:cNvSpPr>
            <a:spLocks noGrp="1" noChangeArrowheads="1"/>
          </p:cNvSpPr>
          <p:nvPr>
            <p:ph type="title"/>
          </p:nvPr>
        </p:nvSpPr>
        <p:spPr>
          <a:xfrm>
            <a:off x="457200" y="0"/>
            <a:ext cx="8229600" cy="1143000"/>
          </a:xfrm>
        </p:spPr>
        <p:txBody>
          <a:bodyPr/>
          <a:lstStyle/>
          <a:p>
            <a:r>
              <a:rPr lang="en-US" altLang="en-US" sz="3600" dirty="0"/>
              <a:t>Mapping to Boolean </a:t>
            </a:r>
            <a:br>
              <a:rPr lang="en-US" altLang="en-US" sz="3600" dirty="0"/>
            </a:br>
            <a:r>
              <a:rPr lang="en-US" altLang="en-US" sz="3600" dirty="0"/>
              <a:t>Association Rules Problem</a:t>
            </a:r>
          </a:p>
        </p:txBody>
      </p:sp>
      <p:sp>
        <p:nvSpPr>
          <p:cNvPr id="61538" name="Rectangle 98">
            <a:extLst>
              <a:ext uri="{FF2B5EF4-FFF2-40B4-BE49-F238E27FC236}">
                <a16:creationId xmlns:a16="http://schemas.microsoft.com/office/drawing/2014/main" id="{53E9313F-DC27-E7F4-6FB9-C3B954095570}"/>
              </a:ext>
            </a:extLst>
          </p:cNvPr>
          <p:cNvSpPr>
            <a:spLocks noGrp="1" noChangeArrowheads="1"/>
          </p:cNvSpPr>
          <p:nvPr>
            <p:ph type="body" sz="half" idx="1"/>
          </p:nvPr>
        </p:nvSpPr>
        <p:spPr>
          <a:xfrm>
            <a:off x="381000" y="1295400"/>
            <a:ext cx="8153400" cy="2362200"/>
          </a:xfrm>
        </p:spPr>
        <p:txBody>
          <a:bodyPr>
            <a:normAutofit lnSpcReduction="10000"/>
          </a:bodyPr>
          <a:lstStyle/>
          <a:p>
            <a:pPr>
              <a:lnSpc>
                <a:spcPct val="80000"/>
              </a:lnSpc>
            </a:pPr>
            <a:r>
              <a:rPr lang="en-US" altLang="en-US" sz="2000" dirty="0"/>
              <a:t>Using &lt;attribute: value&gt; as new attribute, which has only Boolean values</a:t>
            </a:r>
          </a:p>
          <a:p>
            <a:pPr>
              <a:lnSpc>
                <a:spcPct val="80000"/>
              </a:lnSpc>
            </a:pPr>
            <a:r>
              <a:rPr lang="en-US" altLang="en-US" sz="2000" dirty="0"/>
              <a:t>Categorical: The value of Boolean field corresponding to &lt;attribute1, value1&gt; would be “1”, if atribute1 had value 1  in the original record, and “0” otherwise.</a:t>
            </a:r>
          </a:p>
          <a:p>
            <a:pPr>
              <a:lnSpc>
                <a:spcPct val="80000"/>
              </a:lnSpc>
            </a:pPr>
            <a:r>
              <a:rPr lang="en-US" altLang="en-US" sz="2000" dirty="0"/>
              <a:t>If the domain of  values is large,  partition the values into intervals and map each pair to Boolean attribute.  </a:t>
            </a:r>
          </a:p>
          <a:p>
            <a:pPr>
              <a:lnSpc>
                <a:spcPct val="80000"/>
              </a:lnSpc>
            </a:pPr>
            <a:endParaRPr lang="en-US" altLang="en-US" sz="2000" dirty="0"/>
          </a:p>
          <a:p>
            <a:pPr>
              <a:lnSpc>
                <a:spcPct val="80000"/>
              </a:lnSpc>
            </a:pPr>
            <a:r>
              <a:rPr lang="en-US" altLang="en-US" sz="2000" dirty="0"/>
              <a:t>Use any exiting algorithm a priori or FP Tree. </a:t>
            </a:r>
          </a:p>
        </p:txBody>
      </p:sp>
      <p:graphicFrame>
        <p:nvGraphicFramePr>
          <p:cNvPr id="61548" name="Group 108">
            <a:extLst>
              <a:ext uri="{FF2B5EF4-FFF2-40B4-BE49-F238E27FC236}">
                <a16:creationId xmlns:a16="http://schemas.microsoft.com/office/drawing/2014/main" id="{DFA968EC-CF37-12D8-F91A-43DA164FF18F}"/>
              </a:ext>
            </a:extLst>
          </p:cNvPr>
          <p:cNvGraphicFramePr>
            <a:graphicFrameLocks noGrp="1"/>
          </p:cNvGraphicFramePr>
          <p:nvPr>
            <p:ph sz="half" idx="2"/>
          </p:nvPr>
        </p:nvGraphicFramePr>
        <p:xfrm>
          <a:off x="228600" y="3962400"/>
          <a:ext cx="8748713" cy="2468880"/>
        </p:xfrm>
        <a:graphic>
          <a:graphicData uri="http://schemas.openxmlformats.org/drawingml/2006/table">
            <a:tbl>
              <a:tblPr/>
              <a:tblGrid>
                <a:gridCol w="1081088">
                  <a:extLst>
                    <a:ext uri="{9D8B030D-6E8A-4147-A177-3AD203B41FA5}">
                      <a16:colId xmlns:a16="http://schemas.microsoft.com/office/drawing/2014/main" val="1154186537"/>
                    </a:ext>
                  </a:extLst>
                </a:gridCol>
                <a:gridCol w="1038225">
                  <a:extLst>
                    <a:ext uri="{9D8B030D-6E8A-4147-A177-3AD203B41FA5}">
                      <a16:colId xmlns:a16="http://schemas.microsoft.com/office/drawing/2014/main" val="1098428707"/>
                    </a:ext>
                  </a:extLst>
                </a:gridCol>
                <a:gridCol w="1039812">
                  <a:extLst>
                    <a:ext uri="{9D8B030D-6E8A-4147-A177-3AD203B41FA5}">
                      <a16:colId xmlns:a16="http://schemas.microsoft.com/office/drawing/2014/main" val="784372670"/>
                    </a:ext>
                  </a:extLst>
                </a:gridCol>
                <a:gridCol w="1263650">
                  <a:extLst>
                    <a:ext uri="{9D8B030D-6E8A-4147-A177-3AD203B41FA5}">
                      <a16:colId xmlns:a16="http://schemas.microsoft.com/office/drawing/2014/main" val="3961848404"/>
                    </a:ext>
                  </a:extLst>
                </a:gridCol>
                <a:gridCol w="1262063">
                  <a:extLst>
                    <a:ext uri="{9D8B030D-6E8A-4147-A177-3AD203B41FA5}">
                      <a16:colId xmlns:a16="http://schemas.microsoft.com/office/drawing/2014/main" val="2194550466"/>
                    </a:ext>
                  </a:extLst>
                </a:gridCol>
                <a:gridCol w="1539875">
                  <a:extLst>
                    <a:ext uri="{9D8B030D-6E8A-4147-A177-3AD203B41FA5}">
                      <a16:colId xmlns:a16="http://schemas.microsoft.com/office/drawing/2014/main" val="831000275"/>
                    </a:ext>
                  </a:extLst>
                </a:gridCol>
                <a:gridCol w="1524000">
                  <a:extLst>
                    <a:ext uri="{9D8B030D-6E8A-4147-A177-3AD203B41FA5}">
                      <a16:colId xmlns:a16="http://schemas.microsoft.com/office/drawing/2014/main" val="162836912"/>
                    </a:ext>
                  </a:extLst>
                </a:gridCol>
              </a:tblGrid>
              <a:tr h="5365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RecordID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Age: 20..29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Age: 30..39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Married: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Married: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NumCars: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NumCars: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1726890"/>
                  </a:ext>
                </a:extLst>
              </a:tr>
              <a:tr h="3270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349670"/>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3273001"/>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829591"/>
                  </a:ext>
                </a:extLst>
              </a:tr>
              <a:tr h="2762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5202781"/>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80493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E9497FD-3B45-972F-3ECA-D3750F32F9AA}"/>
              </a:ext>
            </a:extLst>
          </p:cNvPr>
          <p:cNvSpPr>
            <a:spLocks noGrp="1"/>
          </p:cNvSpPr>
          <p:nvPr>
            <p:ph type="sldNum" sz="quarter" idx="12"/>
          </p:nvPr>
        </p:nvSpPr>
        <p:spPr/>
        <p:txBody>
          <a:bodyPr/>
          <a:lstStyle/>
          <a:p>
            <a:fld id="{E3333E5E-55D0-4075-B0B2-6D74AA7A5BBF}" type="slidenum">
              <a:rPr lang="en-US" altLang="en-US"/>
              <a:pPr/>
              <a:t>71</a:t>
            </a:fld>
            <a:endParaRPr lang="en-US" altLang="en-US"/>
          </a:p>
        </p:txBody>
      </p:sp>
      <p:sp>
        <p:nvSpPr>
          <p:cNvPr id="121858" name="Rectangle 2">
            <a:extLst>
              <a:ext uri="{FF2B5EF4-FFF2-40B4-BE49-F238E27FC236}">
                <a16:creationId xmlns:a16="http://schemas.microsoft.com/office/drawing/2014/main" id="{FA31AB48-6921-36FB-5235-007893D5D8B6}"/>
              </a:ext>
            </a:extLst>
          </p:cNvPr>
          <p:cNvSpPr>
            <a:spLocks noGrp="1" noChangeArrowheads="1"/>
          </p:cNvSpPr>
          <p:nvPr>
            <p:ph type="title"/>
          </p:nvPr>
        </p:nvSpPr>
        <p:spPr/>
        <p:txBody>
          <a:bodyPr/>
          <a:lstStyle/>
          <a:p>
            <a:r>
              <a:rPr lang="en-US" altLang="en-US" sz="4000" b="1" dirty="0"/>
              <a:t>First Problem with Direct </a:t>
            </a:r>
            <a:r>
              <a:rPr lang="th-TH" altLang="en-US" sz="4000" b="1" dirty="0"/>
              <a:t>Mapping</a:t>
            </a:r>
          </a:p>
        </p:txBody>
      </p:sp>
      <p:sp>
        <p:nvSpPr>
          <p:cNvPr id="121859" name="Rectangle 3">
            <a:extLst>
              <a:ext uri="{FF2B5EF4-FFF2-40B4-BE49-F238E27FC236}">
                <a16:creationId xmlns:a16="http://schemas.microsoft.com/office/drawing/2014/main" id="{F4589F24-CA50-CAE3-BFA0-13BB121DF923}"/>
              </a:ext>
            </a:extLst>
          </p:cNvPr>
          <p:cNvSpPr>
            <a:spLocks noGrp="1" noChangeArrowheads="1"/>
          </p:cNvSpPr>
          <p:nvPr>
            <p:ph type="body" idx="1"/>
          </p:nvPr>
        </p:nvSpPr>
        <p:spPr>
          <a:xfrm>
            <a:off x="533400" y="2133600"/>
            <a:ext cx="8229600" cy="2768600"/>
          </a:xfrm>
        </p:spPr>
        <p:txBody>
          <a:bodyPr/>
          <a:lstStyle/>
          <a:p>
            <a:r>
              <a:rPr lang="th-TH" altLang="en-US" b="1" dirty="0"/>
              <a:t>MinSup</a:t>
            </a:r>
            <a:r>
              <a:rPr lang="en-US" altLang="en-US" dirty="0"/>
              <a:t>:</a:t>
            </a:r>
            <a:r>
              <a:rPr lang="th-TH" altLang="en-US" dirty="0"/>
              <a:t> If the number of intervals for a quantitative attribute is large, the support for any single interval can be low. Some rules involving this attribute may not be found because they lack minimum support.</a:t>
            </a:r>
            <a:endParaRPr lang="th-TH" altLang="en-US" i="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865B3CC-DC29-4C77-93BD-45F4D6ED7B34}"/>
              </a:ext>
            </a:extLst>
          </p:cNvPr>
          <p:cNvSpPr>
            <a:spLocks noGrp="1"/>
          </p:cNvSpPr>
          <p:nvPr>
            <p:ph type="sldNum" sz="quarter" idx="12"/>
          </p:nvPr>
        </p:nvSpPr>
        <p:spPr/>
        <p:txBody>
          <a:bodyPr/>
          <a:lstStyle/>
          <a:p>
            <a:fld id="{94010FFA-FDF6-4C78-88D5-BF876B57F21A}" type="slidenum">
              <a:rPr lang="en-US" altLang="en-US"/>
              <a:pPr/>
              <a:t>72</a:t>
            </a:fld>
            <a:endParaRPr lang="en-US" altLang="en-US"/>
          </a:p>
        </p:txBody>
      </p:sp>
      <p:sp>
        <p:nvSpPr>
          <p:cNvPr id="122882" name="Rectangle 2">
            <a:extLst>
              <a:ext uri="{FF2B5EF4-FFF2-40B4-BE49-F238E27FC236}">
                <a16:creationId xmlns:a16="http://schemas.microsoft.com/office/drawing/2014/main" id="{42D211F5-61BE-9C03-5B00-F0C84C9F3320}"/>
              </a:ext>
            </a:extLst>
          </p:cNvPr>
          <p:cNvSpPr>
            <a:spLocks noGrp="1" noChangeArrowheads="1"/>
          </p:cNvSpPr>
          <p:nvPr>
            <p:ph type="title"/>
          </p:nvPr>
        </p:nvSpPr>
        <p:spPr/>
        <p:txBody>
          <a:bodyPr/>
          <a:lstStyle/>
          <a:p>
            <a:r>
              <a:rPr lang="en-US" altLang="en-US" sz="4000" b="1" dirty="0"/>
              <a:t>Second Problem with  Direct Mapping</a:t>
            </a:r>
            <a:endParaRPr lang="th-TH" altLang="en-US" sz="4000" b="1" dirty="0"/>
          </a:p>
        </p:txBody>
      </p:sp>
      <p:sp>
        <p:nvSpPr>
          <p:cNvPr id="122883" name="Rectangle 3">
            <a:extLst>
              <a:ext uri="{FF2B5EF4-FFF2-40B4-BE49-F238E27FC236}">
                <a16:creationId xmlns:a16="http://schemas.microsoft.com/office/drawing/2014/main" id="{DE793E97-F55F-4C69-D924-DC6F9E506600}"/>
              </a:ext>
            </a:extLst>
          </p:cNvPr>
          <p:cNvSpPr>
            <a:spLocks noGrp="1" noChangeArrowheads="1"/>
          </p:cNvSpPr>
          <p:nvPr>
            <p:ph type="body" idx="1"/>
          </p:nvPr>
        </p:nvSpPr>
        <p:spPr>
          <a:xfrm>
            <a:off x="381000" y="2438400"/>
            <a:ext cx="8229600" cy="2852738"/>
          </a:xfrm>
        </p:spPr>
        <p:txBody>
          <a:bodyPr/>
          <a:lstStyle/>
          <a:p>
            <a:r>
              <a:rPr lang="th-TH" altLang="en-US" b="1"/>
              <a:t>MinConf.</a:t>
            </a:r>
            <a:r>
              <a:rPr lang="th-TH" altLang="en-US"/>
              <a:t> There is some information lost whenever we partition values into intervals. This information loss increases as the interval sizes become larger.</a:t>
            </a:r>
          </a:p>
        </p:txBody>
      </p:sp>
      <p:sp>
        <p:nvSpPr>
          <p:cNvPr id="122885" name="Text Box 5">
            <a:extLst>
              <a:ext uri="{FF2B5EF4-FFF2-40B4-BE49-F238E27FC236}">
                <a16:creationId xmlns:a16="http://schemas.microsoft.com/office/drawing/2014/main" id="{A0D6A0D6-176F-C57B-EABF-AD62931FDEE0}"/>
              </a:ext>
            </a:extLst>
          </p:cNvPr>
          <p:cNvSpPr txBox="1">
            <a:spLocks noChangeArrowheads="1"/>
          </p:cNvSpPr>
          <p:nvPr/>
        </p:nvSpPr>
        <p:spPr bwMode="auto">
          <a:xfrm>
            <a:off x="2133600" y="2286000"/>
            <a:ext cx="25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th-TH" altLang="en-US" sz="3200">
                <a:latin typeface="Angsana New" panose="02020603050405020304" pitchFamily="18" charset="-34"/>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6B69C8-DFD1-3FA7-68C4-6C195C0CC5AD}"/>
              </a:ext>
            </a:extLst>
          </p:cNvPr>
          <p:cNvSpPr>
            <a:spLocks noGrp="1"/>
          </p:cNvSpPr>
          <p:nvPr>
            <p:ph type="sldNum" sz="quarter" idx="12"/>
          </p:nvPr>
        </p:nvSpPr>
        <p:spPr/>
        <p:txBody>
          <a:bodyPr/>
          <a:lstStyle/>
          <a:p>
            <a:fld id="{4279ACA3-75C3-4EE8-A8B6-B244F6239203}" type="slidenum">
              <a:rPr lang="en-US" altLang="en-US"/>
              <a:pPr/>
              <a:t>73</a:t>
            </a:fld>
            <a:endParaRPr lang="en-US" altLang="en-US"/>
          </a:p>
        </p:txBody>
      </p:sp>
      <p:sp>
        <p:nvSpPr>
          <p:cNvPr id="123906" name="Rectangle 2">
            <a:extLst>
              <a:ext uri="{FF2B5EF4-FFF2-40B4-BE49-F238E27FC236}">
                <a16:creationId xmlns:a16="http://schemas.microsoft.com/office/drawing/2014/main" id="{A34390FA-FB24-0D95-BFC9-0A5FF03A7695}"/>
              </a:ext>
            </a:extLst>
          </p:cNvPr>
          <p:cNvSpPr>
            <a:spLocks noGrp="1" noChangeArrowheads="1"/>
          </p:cNvSpPr>
          <p:nvPr>
            <p:ph type="title"/>
          </p:nvPr>
        </p:nvSpPr>
        <p:spPr>
          <a:xfrm>
            <a:off x="457200" y="533400"/>
            <a:ext cx="7772400" cy="838200"/>
          </a:xfrm>
        </p:spPr>
        <p:txBody>
          <a:bodyPr/>
          <a:lstStyle/>
          <a:p>
            <a:r>
              <a:rPr lang="th-TH" altLang="en-US"/>
              <a:t>Example “</a:t>
            </a:r>
            <a:r>
              <a:rPr lang="th-TH" altLang="en-US" i="1"/>
              <a:t>MinConf</a:t>
            </a:r>
            <a:r>
              <a:rPr lang="th-TH" altLang="en-US"/>
              <a:t>” problem.</a:t>
            </a:r>
          </a:p>
        </p:txBody>
      </p:sp>
      <p:sp>
        <p:nvSpPr>
          <p:cNvPr id="123907" name="Rectangle 3">
            <a:extLst>
              <a:ext uri="{FF2B5EF4-FFF2-40B4-BE49-F238E27FC236}">
                <a16:creationId xmlns:a16="http://schemas.microsoft.com/office/drawing/2014/main" id="{3CCB54C3-C7F3-C9C7-33AB-99B09CD66612}"/>
              </a:ext>
            </a:extLst>
          </p:cNvPr>
          <p:cNvSpPr>
            <a:spLocks noGrp="1" noChangeArrowheads="1"/>
          </p:cNvSpPr>
          <p:nvPr>
            <p:ph type="body" idx="1"/>
          </p:nvPr>
        </p:nvSpPr>
        <p:spPr>
          <a:xfrm>
            <a:off x="457200" y="3733800"/>
            <a:ext cx="8229600" cy="1943100"/>
          </a:xfrm>
        </p:spPr>
        <p:txBody>
          <a:bodyPr/>
          <a:lstStyle/>
          <a:p>
            <a:r>
              <a:rPr lang="th-TH" altLang="en-US"/>
              <a:t>The rule </a:t>
            </a:r>
          </a:p>
          <a:p>
            <a:pPr>
              <a:buFontTx/>
              <a:buNone/>
            </a:pPr>
            <a:r>
              <a:rPr lang="th-TH" altLang="en-US"/>
              <a:t>	&lt; NumCars: 0&gt;  =&gt;  &lt;Married: No&gt; </a:t>
            </a:r>
            <a:r>
              <a:rPr lang="en-US" altLang="en-US"/>
              <a:t> </a:t>
            </a:r>
            <a:r>
              <a:rPr lang="th-TH" altLang="en-US"/>
              <a:t>has  100% confidence.</a:t>
            </a:r>
          </a:p>
        </p:txBody>
      </p:sp>
      <p:graphicFrame>
        <p:nvGraphicFramePr>
          <p:cNvPr id="123908" name="Object 4">
            <a:extLst>
              <a:ext uri="{FF2B5EF4-FFF2-40B4-BE49-F238E27FC236}">
                <a16:creationId xmlns:a16="http://schemas.microsoft.com/office/drawing/2014/main" id="{75B11DC8-75B9-D75A-FB56-DAA41D36D681}"/>
              </a:ext>
            </a:extLst>
          </p:cNvPr>
          <p:cNvGraphicFramePr>
            <a:graphicFrameLocks noChangeAspect="1"/>
          </p:cNvGraphicFramePr>
          <p:nvPr/>
        </p:nvGraphicFramePr>
        <p:xfrm>
          <a:off x="609600" y="1676400"/>
          <a:ext cx="7391400" cy="1331913"/>
        </p:xfrm>
        <a:graphic>
          <a:graphicData uri="http://schemas.openxmlformats.org/presentationml/2006/ole">
            <mc:AlternateContent xmlns:mc="http://schemas.openxmlformats.org/markup-compatibility/2006">
              <mc:Choice xmlns:v="urn:schemas-microsoft-com:vml" Requires="v">
                <p:oleObj name="Worksheet" r:id="rId2" imgW="8772821" imgH="1571867" progId="Excel.Sheet.8">
                  <p:embed/>
                </p:oleObj>
              </mc:Choice>
              <mc:Fallback>
                <p:oleObj name="Worksheet" r:id="rId2" imgW="8772821" imgH="1571867" progId="Excel.Sheet.8">
                  <p:embed/>
                  <p:pic>
                    <p:nvPicPr>
                      <p:cNvPr id="123908" name="Object 4">
                        <a:extLst>
                          <a:ext uri="{FF2B5EF4-FFF2-40B4-BE49-F238E27FC236}">
                            <a16:creationId xmlns:a16="http://schemas.microsoft.com/office/drawing/2014/main" id="{75B11DC8-75B9-D75A-FB56-DAA41D36D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3914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C2674AF-3CB7-7112-EA5C-D26398CC3C57}"/>
              </a:ext>
            </a:extLst>
          </p:cNvPr>
          <p:cNvSpPr>
            <a:spLocks noGrp="1"/>
          </p:cNvSpPr>
          <p:nvPr>
            <p:ph type="sldNum" sz="quarter" idx="12"/>
          </p:nvPr>
        </p:nvSpPr>
        <p:spPr/>
        <p:txBody>
          <a:bodyPr/>
          <a:lstStyle/>
          <a:p>
            <a:fld id="{A050DBE4-8586-4319-80C7-D21EF3B49101}" type="slidenum">
              <a:rPr lang="en-US" altLang="en-US"/>
              <a:pPr/>
              <a:t>74</a:t>
            </a:fld>
            <a:endParaRPr lang="en-US" altLang="en-US"/>
          </a:p>
        </p:txBody>
      </p:sp>
      <p:sp>
        <p:nvSpPr>
          <p:cNvPr id="124930" name="Rectangle 2">
            <a:extLst>
              <a:ext uri="{FF2B5EF4-FFF2-40B4-BE49-F238E27FC236}">
                <a16:creationId xmlns:a16="http://schemas.microsoft.com/office/drawing/2014/main" id="{C9E924C0-4F52-1AE4-48B2-5CB9C06878DF}"/>
              </a:ext>
            </a:extLst>
          </p:cNvPr>
          <p:cNvSpPr>
            <a:spLocks noGrp="1" noChangeArrowheads="1"/>
          </p:cNvSpPr>
          <p:nvPr>
            <p:ph type="title"/>
          </p:nvPr>
        </p:nvSpPr>
        <p:spPr>
          <a:xfrm>
            <a:off x="381000" y="990600"/>
            <a:ext cx="7772400" cy="1143000"/>
          </a:xfrm>
        </p:spPr>
        <p:txBody>
          <a:bodyPr>
            <a:normAutofit fontScale="90000"/>
          </a:bodyPr>
          <a:lstStyle/>
          <a:p>
            <a:r>
              <a:rPr lang="th-TH" altLang="en-US"/>
              <a:t>Example “</a:t>
            </a:r>
            <a:r>
              <a:rPr lang="th-TH" altLang="en-US" i="1"/>
              <a:t>MinConf</a:t>
            </a:r>
            <a:r>
              <a:rPr lang="th-TH" altLang="en-US"/>
              <a:t>” problem. (con’t)</a:t>
            </a:r>
          </a:p>
        </p:txBody>
      </p:sp>
      <p:sp>
        <p:nvSpPr>
          <p:cNvPr id="124931" name="Rectangle 3">
            <a:extLst>
              <a:ext uri="{FF2B5EF4-FFF2-40B4-BE49-F238E27FC236}">
                <a16:creationId xmlns:a16="http://schemas.microsoft.com/office/drawing/2014/main" id="{6755DA96-2F2F-DF68-F5EC-EB88B2382797}"/>
              </a:ext>
            </a:extLst>
          </p:cNvPr>
          <p:cNvSpPr>
            <a:spLocks noGrp="1" noChangeArrowheads="1"/>
          </p:cNvSpPr>
          <p:nvPr>
            <p:ph type="body" idx="1"/>
          </p:nvPr>
        </p:nvSpPr>
        <p:spPr>
          <a:xfrm>
            <a:off x="457200" y="4017963"/>
            <a:ext cx="8229600" cy="2108200"/>
          </a:xfrm>
        </p:spPr>
        <p:txBody>
          <a:bodyPr/>
          <a:lstStyle/>
          <a:p>
            <a:r>
              <a:rPr lang="th-TH" altLang="en-US"/>
              <a:t>Closest rule is </a:t>
            </a:r>
          </a:p>
          <a:p>
            <a:pPr>
              <a:buFontTx/>
              <a:buNone/>
            </a:pPr>
            <a:r>
              <a:rPr lang="th-TH" altLang="en-US"/>
              <a:t>	&lt;NumCars: 0..1&gt;  =&gt;  &lt;Married: No&gt;</a:t>
            </a:r>
          </a:p>
          <a:p>
            <a:pPr>
              <a:buFontTx/>
              <a:buNone/>
            </a:pPr>
            <a:r>
              <a:rPr lang="th-TH" altLang="en-US"/>
              <a:t>	has only  66.66% confidence.</a:t>
            </a:r>
          </a:p>
        </p:txBody>
      </p:sp>
      <p:graphicFrame>
        <p:nvGraphicFramePr>
          <p:cNvPr id="124932" name="Object 4">
            <a:extLst>
              <a:ext uri="{FF2B5EF4-FFF2-40B4-BE49-F238E27FC236}">
                <a16:creationId xmlns:a16="http://schemas.microsoft.com/office/drawing/2014/main" id="{A5A5D0B9-C813-2C2C-6A27-00AAAE587E00}"/>
              </a:ext>
            </a:extLst>
          </p:cNvPr>
          <p:cNvGraphicFramePr>
            <a:graphicFrameLocks noChangeAspect="1"/>
          </p:cNvGraphicFramePr>
          <p:nvPr/>
        </p:nvGraphicFramePr>
        <p:xfrm>
          <a:off x="609600" y="2514600"/>
          <a:ext cx="7772400" cy="1169988"/>
        </p:xfrm>
        <a:graphic>
          <a:graphicData uri="http://schemas.openxmlformats.org/presentationml/2006/ole">
            <mc:AlternateContent xmlns:mc="http://schemas.openxmlformats.org/markup-compatibility/2006">
              <mc:Choice xmlns:v="urn:schemas-microsoft-com:vml" Requires="v">
                <p:oleObj name="Worksheet" r:id="rId2" imgW="8048887" imgH="1305205" progId="Excel.Sheet.8">
                  <p:embed/>
                </p:oleObj>
              </mc:Choice>
              <mc:Fallback>
                <p:oleObj name="Worksheet" r:id="rId2" imgW="8048887" imgH="1305205" progId="Excel.Sheet.8">
                  <p:embed/>
                  <p:pic>
                    <p:nvPicPr>
                      <p:cNvPr id="124932" name="Object 4">
                        <a:extLst>
                          <a:ext uri="{FF2B5EF4-FFF2-40B4-BE49-F238E27FC236}">
                            <a16:creationId xmlns:a16="http://schemas.microsoft.com/office/drawing/2014/main" id="{A5A5D0B9-C813-2C2C-6A27-00AAAE587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14600"/>
                        <a:ext cx="77724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82099FB-D377-C8D9-5242-E11ECE3FA0B2}"/>
              </a:ext>
            </a:extLst>
          </p:cNvPr>
          <p:cNvSpPr>
            <a:spLocks noGrp="1"/>
          </p:cNvSpPr>
          <p:nvPr>
            <p:ph type="sldNum" sz="quarter" idx="12"/>
          </p:nvPr>
        </p:nvSpPr>
        <p:spPr/>
        <p:txBody>
          <a:bodyPr/>
          <a:lstStyle/>
          <a:p>
            <a:fld id="{15925B71-E34F-4DF0-9E5F-9F47E628A60D}" type="slidenum">
              <a:rPr lang="en-US" altLang="en-US"/>
              <a:pPr/>
              <a:t>75</a:t>
            </a:fld>
            <a:endParaRPr lang="en-US" altLang="en-US"/>
          </a:p>
        </p:txBody>
      </p:sp>
      <p:sp>
        <p:nvSpPr>
          <p:cNvPr id="125954" name="Rectangle 2">
            <a:extLst>
              <a:ext uri="{FF2B5EF4-FFF2-40B4-BE49-F238E27FC236}">
                <a16:creationId xmlns:a16="http://schemas.microsoft.com/office/drawing/2014/main" id="{1F306A25-A005-1212-6CF9-420C0429C171}"/>
              </a:ext>
            </a:extLst>
          </p:cNvPr>
          <p:cNvSpPr>
            <a:spLocks noGrp="1" noChangeArrowheads="1"/>
          </p:cNvSpPr>
          <p:nvPr>
            <p:ph type="title"/>
          </p:nvPr>
        </p:nvSpPr>
        <p:spPr/>
        <p:txBody>
          <a:bodyPr/>
          <a:lstStyle/>
          <a:p>
            <a:r>
              <a:rPr lang="th-TH" altLang="en-US"/>
              <a:t>“catch-22” Situation.</a:t>
            </a:r>
          </a:p>
        </p:txBody>
      </p:sp>
      <p:sp>
        <p:nvSpPr>
          <p:cNvPr id="125955" name="Rectangle 3">
            <a:extLst>
              <a:ext uri="{FF2B5EF4-FFF2-40B4-BE49-F238E27FC236}">
                <a16:creationId xmlns:a16="http://schemas.microsoft.com/office/drawing/2014/main" id="{AFBA943E-AA74-E301-5453-DB990D7C8137}"/>
              </a:ext>
            </a:extLst>
          </p:cNvPr>
          <p:cNvSpPr>
            <a:spLocks noGrp="1" noChangeArrowheads="1"/>
          </p:cNvSpPr>
          <p:nvPr>
            <p:ph type="body" idx="1"/>
          </p:nvPr>
        </p:nvSpPr>
        <p:spPr/>
        <p:txBody>
          <a:bodyPr/>
          <a:lstStyle/>
          <a:p>
            <a:r>
              <a:rPr lang="th-TH" altLang="en-US" sz="2800"/>
              <a:t>Mapping </a:t>
            </a:r>
            <a:r>
              <a:rPr lang="en-US" altLang="en-US" sz="2800"/>
              <a:t>problems </a:t>
            </a:r>
            <a:r>
              <a:rPr lang="th-TH" altLang="en-US" sz="2800"/>
              <a:t> create “catch-22” situation.</a:t>
            </a:r>
          </a:p>
          <a:p>
            <a:pPr lvl="1"/>
            <a:r>
              <a:rPr lang="th-TH" altLang="en-US" sz="2400"/>
              <a:t>If the intervals are too large, some rules may not have minimum confidence.</a:t>
            </a:r>
          </a:p>
          <a:p>
            <a:pPr lvl="1"/>
            <a:r>
              <a:rPr lang="th-TH" altLang="en-US" sz="2400"/>
              <a:t>If the intervals are too small, some rules may not have minimum support.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003022B-CA73-BB61-4CBD-D089051A2B56}"/>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766620-9C21-433E-A57C-F0F5F8E6448F}" type="slidenum">
              <a:rPr lang="en-US" altLang="en-US" sz="1200"/>
              <a:pPr eaLnBrk="1" hangingPunct="1"/>
              <a:t>76</a:t>
            </a:fld>
            <a:endParaRPr lang="en-US" altLang="en-US" sz="1200"/>
          </a:p>
        </p:txBody>
      </p:sp>
      <p:sp>
        <p:nvSpPr>
          <p:cNvPr id="14339" name="Rectangle 2">
            <a:extLst>
              <a:ext uri="{FF2B5EF4-FFF2-40B4-BE49-F238E27FC236}">
                <a16:creationId xmlns:a16="http://schemas.microsoft.com/office/drawing/2014/main" id="{867F723B-240A-A287-19AD-5FB1A5FA959F}"/>
              </a:ext>
            </a:extLst>
          </p:cNvPr>
          <p:cNvSpPr>
            <a:spLocks noGrp="1" noChangeArrowheads="1"/>
          </p:cNvSpPr>
          <p:nvPr>
            <p:ph type="title"/>
          </p:nvPr>
        </p:nvSpPr>
        <p:spPr>
          <a:xfrm>
            <a:off x="685800" y="228600"/>
            <a:ext cx="8001000" cy="762000"/>
          </a:xfrm>
        </p:spPr>
        <p:txBody>
          <a:bodyPr/>
          <a:lstStyle/>
          <a:p>
            <a:pPr eaLnBrk="1" hangingPunct="1"/>
            <a:r>
              <a:rPr lang="en-US" altLang="en-US" sz="3200" dirty="0"/>
              <a:t>Mining Quantitative Associations</a:t>
            </a:r>
          </a:p>
        </p:txBody>
      </p:sp>
      <p:sp>
        <p:nvSpPr>
          <p:cNvPr id="14340" name="Rectangle 3">
            <a:extLst>
              <a:ext uri="{FF2B5EF4-FFF2-40B4-BE49-F238E27FC236}">
                <a16:creationId xmlns:a16="http://schemas.microsoft.com/office/drawing/2014/main" id="{BD97B8AF-5BA9-3A62-2219-796982AD7519}"/>
              </a:ext>
            </a:extLst>
          </p:cNvPr>
          <p:cNvSpPr>
            <a:spLocks noGrp="1" noChangeArrowheads="1"/>
          </p:cNvSpPr>
          <p:nvPr>
            <p:ph type="body" idx="1"/>
          </p:nvPr>
        </p:nvSpPr>
        <p:spPr>
          <a:xfrm>
            <a:off x="457200" y="1160980"/>
            <a:ext cx="8382000" cy="5316020"/>
          </a:xfrm>
        </p:spPr>
        <p:txBody>
          <a:bodyPr/>
          <a:lstStyle/>
          <a:p>
            <a:pPr marL="533400" indent="-533400" eaLnBrk="1" hangingPunct="1">
              <a:buFont typeface="Wingdings" panose="05000000000000000000" pitchFamily="2" charset="2"/>
              <a:buNone/>
            </a:pPr>
            <a:r>
              <a:rPr lang="en-US" altLang="en-US" sz="2400" dirty="0"/>
              <a:t>Techniques can be categorized by how numerical attributes, such as </a:t>
            </a:r>
            <a:r>
              <a:rPr lang="en-US" altLang="en-US" sz="2400" dirty="0">
                <a:solidFill>
                  <a:schemeClr val="folHlink"/>
                </a:solidFill>
              </a:rPr>
              <a:t>age </a:t>
            </a:r>
            <a:r>
              <a:rPr lang="en-US" altLang="en-US" sz="2400" dirty="0"/>
              <a:t>or</a:t>
            </a:r>
            <a:r>
              <a:rPr lang="en-US" altLang="en-US" sz="2400" dirty="0">
                <a:solidFill>
                  <a:schemeClr val="folHlink"/>
                </a:solidFill>
              </a:rPr>
              <a:t> salary</a:t>
            </a:r>
            <a:r>
              <a:rPr lang="en-US" altLang="en-US" sz="2400" dirty="0"/>
              <a:t> are treated</a:t>
            </a:r>
          </a:p>
          <a:p>
            <a:pPr marL="533400" indent="-533400" eaLnBrk="1" hangingPunct="1">
              <a:lnSpc>
                <a:spcPct val="110000"/>
              </a:lnSpc>
              <a:buSzTx/>
              <a:buFont typeface="Wingdings" panose="05000000000000000000" pitchFamily="2" charset="2"/>
              <a:buAutoNum type="arabicPeriod"/>
            </a:pPr>
            <a:r>
              <a:rPr lang="en-US" altLang="en-US" sz="2400" dirty="0"/>
              <a:t>Static discretization based on predefined concept hierarchies (data cube methods)</a:t>
            </a:r>
          </a:p>
          <a:p>
            <a:pPr marL="533400" indent="-533400" eaLnBrk="1" hangingPunct="1">
              <a:lnSpc>
                <a:spcPct val="110000"/>
              </a:lnSpc>
              <a:buSzTx/>
              <a:buFont typeface="Wingdings" panose="05000000000000000000" pitchFamily="2" charset="2"/>
              <a:buAutoNum type="arabicPeriod"/>
            </a:pPr>
            <a:r>
              <a:rPr lang="en-US" altLang="en-US" sz="2400" dirty="0"/>
              <a:t>Dynamic discretization based on data distribution (quantitative rules, e.g., Agrawal &amp; Srikant@SIGMOD96) </a:t>
            </a:r>
          </a:p>
          <a:p>
            <a:pPr marL="533400" indent="-533400" eaLnBrk="1" hangingPunct="1">
              <a:lnSpc>
                <a:spcPct val="110000"/>
              </a:lnSpc>
              <a:buSzTx/>
              <a:buFont typeface="Wingdings" panose="05000000000000000000" pitchFamily="2" charset="2"/>
              <a:buAutoNum type="arabicPeriod"/>
            </a:pPr>
            <a:r>
              <a:rPr lang="en-US" altLang="en-US" sz="2400" dirty="0"/>
              <a:t>Clustering: Distance-based association (e.g., Yang &amp; Miller@SIGMOD97) </a:t>
            </a:r>
          </a:p>
          <a:p>
            <a:pPr marL="990600" lvl="1" indent="-533400" eaLnBrk="1" hangingPunct="1">
              <a:lnSpc>
                <a:spcPct val="110000"/>
              </a:lnSpc>
              <a:buSzTx/>
            </a:pPr>
            <a:r>
              <a:rPr lang="en-US" altLang="en-US" sz="2400" dirty="0"/>
              <a:t>One dimensional clustering then association</a:t>
            </a:r>
          </a:p>
          <a:p>
            <a:pPr marL="533400" indent="-533400" eaLnBrk="1" hangingPunct="1">
              <a:lnSpc>
                <a:spcPct val="110000"/>
              </a:lnSpc>
              <a:buSzTx/>
              <a:buFont typeface="Wingdings" panose="05000000000000000000" pitchFamily="2" charset="2"/>
              <a:buAutoNum type="arabicPeriod"/>
            </a:pPr>
            <a:r>
              <a:rPr lang="en-US" altLang="en-US" sz="2400" dirty="0"/>
              <a:t>Deviation: (such as </a:t>
            </a:r>
            <a:r>
              <a:rPr lang="en-US" altLang="en-US" sz="2400" dirty="0" err="1"/>
              <a:t>Aumann</a:t>
            </a:r>
            <a:r>
              <a:rPr lang="en-US" altLang="en-US" sz="2400" dirty="0"/>
              <a:t> and Lindell@KDD99)</a:t>
            </a:r>
          </a:p>
          <a:p>
            <a:pPr marL="1371600" lvl="2" indent="-457200" eaLnBrk="1" hangingPunct="1">
              <a:lnSpc>
                <a:spcPct val="110000"/>
              </a:lnSpc>
              <a:buSzTx/>
              <a:buFont typeface="Wingdings" panose="05000000000000000000" pitchFamily="2" charset="2"/>
              <a:buNone/>
            </a:pPr>
            <a:r>
              <a:rPr lang="en-US" altLang="en-US" sz="2000" dirty="0"/>
              <a:t>Sex = female </a:t>
            </a:r>
            <a:r>
              <a:rPr lang="en-US" altLang="en-US" sz="2000" dirty="0">
                <a:latin typeface="Arial" panose="020B0604020202020204" pitchFamily="34" charset="0"/>
                <a:cs typeface="Arial" panose="020B0604020202020204" pitchFamily="34" charset="0"/>
              </a:rPr>
              <a:t>  =&gt; </a:t>
            </a:r>
            <a:r>
              <a:rPr lang="en-US" altLang="en-US" sz="2000" dirty="0"/>
              <a:t>  Wage: mean=$7/</a:t>
            </a:r>
            <a:r>
              <a:rPr lang="en-US" altLang="en-US" sz="2000" dirty="0" err="1"/>
              <a:t>hr</a:t>
            </a:r>
            <a:r>
              <a:rPr lang="en-US" altLang="en-US" sz="2000" dirty="0"/>
              <a:t> (overall mean = $9)</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F8C756DF-5D38-9450-F8B6-2D7309F7EE66}"/>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BA35724-2A4B-485D-A308-4AAD3436DF8B}" type="slidenum">
              <a:rPr lang="en-US" altLang="en-US" sz="1200"/>
              <a:pPr eaLnBrk="1" hangingPunct="1"/>
              <a:t>77</a:t>
            </a:fld>
            <a:endParaRPr lang="en-US" altLang="en-US" sz="1200"/>
          </a:p>
        </p:txBody>
      </p:sp>
      <p:sp>
        <p:nvSpPr>
          <p:cNvPr id="12291" name="Rectangle 2">
            <a:extLst>
              <a:ext uri="{FF2B5EF4-FFF2-40B4-BE49-F238E27FC236}">
                <a16:creationId xmlns:a16="http://schemas.microsoft.com/office/drawing/2014/main" id="{E90F0948-90DF-E6F4-9393-D406D69A729C}"/>
              </a:ext>
            </a:extLst>
          </p:cNvPr>
          <p:cNvSpPr>
            <a:spLocks noGrp="1" noChangeArrowheads="1"/>
          </p:cNvSpPr>
          <p:nvPr>
            <p:ph type="title"/>
          </p:nvPr>
        </p:nvSpPr>
        <p:spPr>
          <a:xfrm>
            <a:off x="914400" y="381000"/>
            <a:ext cx="7564438" cy="685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Mining Multi-Dimensional Association</a:t>
            </a:r>
          </a:p>
        </p:txBody>
      </p:sp>
      <p:sp>
        <p:nvSpPr>
          <p:cNvPr id="12292" name="Rectangle 3">
            <a:extLst>
              <a:ext uri="{FF2B5EF4-FFF2-40B4-BE49-F238E27FC236}">
                <a16:creationId xmlns:a16="http://schemas.microsoft.com/office/drawing/2014/main" id="{E29872E4-3291-7B70-48AB-62AF7060417F}"/>
              </a:ext>
            </a:extLst>
          </p:cNvPr>
          <p:cNvSpPr>
            <a:spLocks noGrp="1" noChangeArrowheads="1"/>
          </p:cNvSpPr>
          <p:nvPr>
            <p:ph type="body" idx="1"/>
          </p:nvPr>
        </p:nvSpPr>
        <p:spPr>
          <a:xfrm>
            <a:off x="304800" y="1232899"/>
            <a:ext cx="8686800" cy="5320301"/>
          </a:xfrm>
        </p:spPr>
        <p:txBody>
          <a:bodyPr/>
          <a:lstStyle/>
          <a:p>
            <a:pPr eaLnBrk="1" hangingPunct="1">
              <a:lnSpc>
                <a:spcPct val="110000"/>
              </a:lnSpc>
            </a:pPr>
            <a:r>
              <a:rPr lang="en-US" altLang="en-US" sz="2400" dirty="0"/>
              <a:t>Single-dimensional rules:</a:t>
            </a:r>
          </a:p>
          <a:p>
            <a:pPr lvl="2" eaLnBrk="1" hangingPunct="1">
              <a:lnSpc>
                <a:spcPct val="110000"/>
              </a:lnSpc>
              <a:buFont typeface="Wingdings" panose="05000000000000000000" pitchFamily="2" charset="2"/>
              <a:buNone/>
            </a:pPr>
            <a:r>
              <a:rPr lang="en-US" altLang="en-US" sz="2000" dirty="0">
                <a:solidFill>
                  <a:schemeClr val="folHlink"/>
                </a:solidFill>
              </a:rPr>
              <a:t>buys(X, “milk”) </a:t>
            </a:r>
            <a:r>
              <a:rPr lang="en-US" altLang="en-US" sz="2000" dirty="0">
                <a:solidFill>
                  <a:schemeClr val="folHlink"/>
                </a:solidFill>
                <a:sym typeface="Symbol" panose="05050102010706020507" pitchFamily="18" charset="2"/>
              </a:rPr>
              <a:t> buys(X, “bread”)</a:t>
            </a:r>
          </a:p>
          <a:p>
            <a:pPr eaLnBrk="1" hangingPunct="1">
              <a:lnSpc>
                <a:spcPct val="110000"/>
              </a:lnSpc>
            </a:pPr>
            <a:r>
              <a:rPr lang="en-US" altLang="en-US" sz="2400" dirty="0"/>
              <a:t>Multi-dimensional rules: </a:t>
            </a:r>
            <a:r>
              <a:rPr lang="en-US" altLang="en-US" sz="2400" dirty="0">
                <a:sym typeface="Symbol" panose="05050102010706020507" pitchFamily="18" charset="2"/>
              </a:rPr>
              <a:t></a:t>
            </a:r>
            <a:r>
              <a:rPr lang="en-US" altLang="en-US" sz="2400" dirty="0">
                <a:sym typeface="Math B" pitchFamily="2" charset="2"/>
              </a:rPr>
              <a:t> </a:t>
            </a:r>
            <a:r>
              <a:rPr lang="en-US" altLang="en-US" sz="2400" dirty="0"/>
              <a:t>2 dimensions or predicates</a:t>
            </a:r>
          </a:p>
          <a:p>
            <a:pPr lvl="1" eaLnBrk="1" hangingPunct="1">
              <a:lnSpc>
                <a:spcPct val="110000"/>
              </a:lnSpc>
            </a:pPr>
            <a:r>
              <a:rPr lang="en-US" altLang="en-US" sz="2400" dirty="0"/>
              <a:t>Inter-dimension assoc. rules (</a:t>
            </a:r>
            <a:r>
              <a:rPr lang="en-US" altLang="en-US" sz="2400" i="1" dirty="0"/>
              <a:t>no repeated predicates</a:t>
            </a:r>
            <a:r>
              <a:rPr lang="en-US" altLang="en-US" sz="2400" dirty="0"/>
              <a:t>)</a:t>
            </a:r>
          </a:p>
          <a:p>
            <a:pPr lvl="2" eaLnBrk="1" hangingPunct="1">
              <a:lnSpc>
                <a:spcPct val="110000"/>
              </a:lnSpc>
              <a:buFont typeface="Wingdings" panose="05000000000000000000" pitchFamily="2" charset="2"/>
              <a:buNone/>
            </a:pPr>
            <a:r>
              <a:rPr lang="en-US" altLang="en-US" sz="2000" dirty="0">
                <a:solidFill>
                  <a:schemeClr val="folHlink"/>
                </a:solidFill>
              </a:rPr>
              <a:t>age(X,”19-25”) </a:t>
            </a:r>
            <a:r>
              <a:rPr lang="en-US" altLang="en-US" sz="2000" dirty="0">
                <a:solidFill>
                  <a:schemeClr val="folHlink"/>
                </a:solidFill>
                <a:sym typeface="Symbol" panose="05050102010706020507" pitchFamily="18" charset="2"/>
              </a:rPr>
              <a:t> </a:t>
            </a:r>
            <a:r>
              <a:rPr lang="en-US" altLang="en-US" sz="2000" dirty="0">
                <a:solidFill>
                  <a:schemeClr val="folHlink"/>
                </a:solidFill>
              </a:rPr>
              <a:t>occupation(</a:t>
            </a:r>
            <a:r>
              <a:rPr lang="en-US" altLang="en-US" sz="2000" dirty="0" err="1">
                <a:solidFill>
                  <a:schemeClr val="folHlink"/>
                </a:solidFill>
              </a:rPr>
              <a:t>X,“student</a:t>
            </a:r>
            <a:r>
              <a:rPr lang="en-US" altLang="en-US" sz="2000" dirty="0">
                <a:solidFill>
                  <a:schemeClr val="folHlink"/>
                </a:solidFill>
              </a:rPr>
              <a:t>”) </a:t>
            </a:r>
            <a:r>
              <a:rPr lang="en-US" altLang="en-US" sz="2000" dirty="0">
                <a:solidFill>
                  <a:schemeClr val="folHlink"/>
                </a:solidFill>
                <a:sym typeface="Symbol" panose="05050102010706020507" pitchFamily="18" charset="2"/>
              </a:rPr>
              <a:t> buys(X, “coke”)</a:t>
            </a:r>
          </a:p>
          <a:p>
            <a:pPr lvl="1" eaLnBrk="1" hangingPunct="1">
              <a:lnSpc>
                <a:spcPct val="110000"/>
              </a:lnSpc>
            </a:pPr>
            <a:r>
              <a:rPr lang="en-US" altLang="en-US" sz="2400" dirty="0">
                <a:sym typeface="Symbol" panose="05050102010706020507" pitchFamily="18" charset="2"/>
              </a:rPr>
              <a:t>hybrid-dimension assoc. rules (</a:t>
            </a:r>
            <a:r>
              <a:rPr lang="en-US" altLang="en-US" sz="2400" i="1" dirty="0">
                <a:sym typeface="Symbol" panose="05050102010706020507" pitchFamily="18" charset="2"/>
              </a:rPr>
              <a:t>repeated predicates</a:t>
            </a:r>
            <a:r>
              <a:rPr lang="en-US" altLang="en-US" sz="2400" dirty="0">
                <a:sym typeface="Symbol" panose="05050102010706020507" pitchFamily="18" charset="2"/>
              </a:rPr>
              <a:t>)</a:t>
            </a:r>
          </a:p>
          <a:p>
            <a:pPr lvl="2" eaLnBrk="1" hangingPunct="1">
              <a:lnSpc>
                <a:spcPct val="110000"/>
              </a:lnSpc>
              <a:buFont typeface="Wingdings" panose="05000000000000000000" pitchFamily="2" charset="2"/>
              <a:buNone/>
            </a:pPr>
            <a:r>
              <a:rPr lang="en-US" altLang="en-US" sz="2000" dirty="0">
                <a:solidFill>
                  <a:schemeClr val="folHlink"/>
                </a:solidFill>
              </a:rPr>
              <a:t>age(X,”19-25”) </a:t>
            </a:r>
            <a:r>
              <a:rPr lang="en-US" altLang="en-US" sz="2000" dirty="0">
                <a:solidFill>
                  <a:schemeClr val="folHlink"/>
                </a:solidFill>
                <a:sym typeface="Symbol" panose="05050102010706020507" pitchFamily="18" charset="2"/>
              </a:rPr>
              <a:t>  </a:t>
            </a:r>
            <a:r>
              <a:rPr lang="en-US" altLang="en-US" sz="2000" dirty="0">
                <a:solidFill>
                  <a:schemeClr val="folHlink"/>
                </a:solidFill>
              </a:rPr>
              <a:t>buys(X, “popcorn”) </a:t>
            </a:r>
            <a:r>
              <a:rPr lang="en-US" altLang="en-US" sz="2000" dirty="0">
                <a:solidFill>
                  <a:schemeClr val="folHlink"/>
                </a:solidFill>
                <a:sym typeface="Symbol" panose="05050102010706020507" pitchFamily="18" charset="2"/>
              </a:rPr>
              <a:t> buys(X, “coke”)</a:t>
            </a:r>
          </a:p>
          <a:p>
            <a:pPr eaLnBrk="1" hangingPunct="1">
              <a:lnSpc>
                <a:spcPct val="110000"/>
              </a:lnSpc>
            </a:pPr>
            <a:r>
              <a:rPr lang="en-US" altLang="en-US" sz="2400" dirty="0"/>
              <a:t>Categorical Attributes: finite number of possible values, no ordering among values—data cube approach</a:t>
            </a:r>
          </a:p>
          <a:p>
            <a:pPr eaLnBrk="1" hangingPunct="1">
              <a:lnSpc>
                <a:spcPct val="110000"/>
              </a:lnSpc>
            </a:pPr>
            <a:r>
              <a:rPr lang="en-US" altLang="en-US" sz="2400" dirty="0"/>
              <a:t>Quantitative Attributes: Numeric, implicit ordering among values—discretization, clustering, and gradient approaches</a:t>
            </a:r>
          </a:p>
          <a:p>
            <a:pPr eaLnBrk="1" hangingPunct="1">
              <a:lnSpc>
                <a:spcPct val="110000"/>
              </a:lnSpc>
            </a:pPr>
            <a:endParaRPr lang="en-US" altLang="en-US" sz="2400" dirty="0">
              <a:solidFill>
                <a:schemeClr val="folHlink"/>
              </a:solidFill>
              <a:sym typeface="Symbol" panose="05050102010706020507" pitchFamily="18" charset="2"/>
            </a:endParaRPr>
          </a:p>
        </p:txBody>
      </p:sp>
      <p:sp>
        <p:nvSpPr>
          <p:cNvPr id="1553412" name="Rectangle 4">
            <a:extLst>
              <a:ext uri="{FF2B5EF4-FFF2-40B4-BE49-F238E27FC236}">
                <a16:creationId xmlns:a16="http://schemas.microsoft.com/office/drawing/2014/main" id="{E2B96EF4-E077-1FF7-12B8-F720417035DB}"/>
              </a:ext>
            </a:extLst>
          </p:cNvPr>
          <p:cNvSpPr>
            <a:spLocks noChangeArrowheads="1"/>
          </p:cNvSpPr>
          <p:nvPr/>
        </p:nvSpPr>
        <p:spPr bwMode="auto">
          <a:xfrm>
            <a:off x="381000" y="38862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endParaRPr lang="en-US" altLang="en-US" sz="2800">
              <a:solidFill>
                <a:schemeClr val="folHlink"/>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553412"/>
                                        </p:tgtEl>
                                        <p:attrNameLst>
                                          <p:attrName>style.visibility</p:attrName>
                                        </p:attrNameLst>
                                      </p:cBhvr>
                                      <p:to>
                                        <p:strVal val="visible"/>
                                      </p:to>
                                    </p:set>
                                    <p:anim calcmode="lin" valueType="num">
                                      <p:cBhvr additive="base">
                                        <p:cTn id="7" dur="500" fill="hold"/>
                                        <p:tgtEl>
                                          <p:spTgt spid="1553412"/>
                                        </p:tgtEl>
                                        <p:attrNameLst>
                                          <p:attrName>ppt_x</p:attrName>
                                        </p:attrNameLst>
                                      </p:cBhvr>
                                      <p:tavLst>
                                        <p:tav tm="0">
                                          <p:val>
                                            <p:strVal val="0-#ppt_w/2"/>
                                          </p:val>
                                        </p:tav>
                                        <p:tav tm="100000">
                                          <p:val>
                                            <p:strVal val="#ppt_x"/>
                                          </p:val>
                                        </p:tav>
                                      </p:tavLst>
                                    </p:anim>
                                    <p:anim calcmode="lin" valueType="num">
                                      <p:cBhvr additive="base">
                                        <p:cTn id="8" dur="500" fill="hold"/>
                                        <p:tgtEl>
                                          <p:spTgt spid="155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341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6978003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9151-9D8C-5BA9-2DD9-EA9A703BB63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Model of Diverse Frequent Patterns</a:t>
            </a:r>
          </a:p>
        </p:txBody>
      </p:sp>
      <p:pic>
        <p:nvPicPr>
          <p:cNvPr id="5" name="Picture 4">
            <a:extLst>
              <a:ext uri="{FF2B5EF4-FFF2-40B4-BE49-F238E27FC236}">
                <a16:creationId xmlns:a16="http://schemas.microsoft.com/office/drawing/2014/main" id="{C8036EE7-986C-A5E4-9BA3-51B341490F5C}"/>
              </a:ext>
            </a:extLst>
          </p:cNvPr>
          <p:cNvPicPr>
            <a:picLocks noChangeAspect="1"/>
          </p:cNvPicPr>
          <p:nvPr/>
        </p:nvPicPr>
        <p:blipFill>
          <a:blip r:embed="rId2"/>
          <a:stretch>
            <a:fillRect/>
          </a:stretch>
        </p:blipFill>
        <p:spPr>
          <a:xfrm>
            <a:off x="431516" y="1859622"/>
            <a:ext cx="8568646" cy="2402815"/>
          </a:xfrm>
          <a:prstGeom prst="rect">
            <a:avLst/>
          </a:prstGeom>
        </p:spPr>
      </p:pic>
    </p:spTree>
    <p:extLst>
      <p:ext uri="{BB962C8B-B14F-4D97-AF65-F5344CB8AC3E}">
        <p14:creationId xmlns:p14="http://schemas.microsoft.com/office/powerpoint/2010/main" val="155242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banner ad.jpg"/>
          <p:cNvPicPr>
            <a:picLocks noGrp="1" noChangeAspect="1"/>
          </p:cNvPicPr>
          <p:nvPr>
            <p:ph idx="1"/>
          </p:nvPr>
        </p:nvPicPr>
        <p:blipFill>
          <a:blip r:embed="rId3" cstate="print"/>
          <a:srcRect/>
          <a:stretch>
            <a:fillRect/>
          </a:stretch>
        </p:blipFill>
        <p:spPr>
          <a:xfrm>
            <a:off x="990600" y="609600"/>
            <a:ext cx="7772400" cy="5029200"/>
          </a:xfrm>
        </p:spPr>
      </p:pic>
      <p:sp>
        <p:nvSpPr>
          <p:cNvPr id="13316" name="Rectangle 4"/>
          <p:cNvSpPr>
            <a:spLocks noChangeArrowheads="1"/>
          </p:cNvSpPr>
          <p:nvPr/>
        </p:nvSpPr>
        <p:spPr bwMode="auto">
          <a:xfrm>
            <a:off x="1828800" y="5791200"/>
            <a:ext cx="6248400" cy="400050"/>
          </a:xfrm>
          <a:prstGeom prst="rect">
            <a:avLst/>
          </a:prstGeom>
          <a:noFill/>
          <a:ln w="9525">
            <a:noFill/>
            <a:miter lim="800000"/>
            <a:headEnd/>
            <a:tailEnd/>
          </a:ln>
        </p:spPr>
        <p:txBody>
          <a:bodyPr>
            <a:spAutoFit/>
          </a:bodyPr>
          <a:lstStyle/>
          <a:p>
            <a:r>
              <a:rPr lang="en-US" sz="2000" dirty="0"/>
              <a:t> Banner advertisements on www.buy.com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77237" y="1198125"/>
            <a:ext cx="8919148" cy="4939563"/>
          </a:xfrm>
        </p:spPr>
        <p:txBody>
          <a:bodyPr>
            <a:normAutofit/>
          </a:bodyPr>
          <a:lstStyle/>
          <a:p>
            <a:r>
              <a:rPr lang="en-US" altLang="en-US" sz="1800" dirty="0"/>
              <a:t>Consider patterns, {</a:t>
            </a:r>
            <a:r>
              <a:rPr lang="en-US" altLang="en-US" sz="1800" b="1" i="1" dirty="0"/>
              <a:t>bread</a:t>
            </a:r>
            <a:r>
              <a:rPr lang="en-US" altLang="en-US" sz="1800" dirty="0"/>
              <a:t>, </a:t>
            </a:r>
            <a:r>
              <a:rPr lang="en-US" altLang="en-US" sz="1800" b="1" i="1" dirty="0"/>
              <a:t>butter</a:t>
            </a:r>
            <a:r>
              <a:rPr lang="en-US" altLang="en-US" sz="1800" dirty="0"/>
              <a:t>} and {</a:t>
            </a:r>
            <a:r>
              <a:rPr lang="en-US" altLang="en-US" sz="1800" b="1" i="1" dirty="0"/>
              <a:t>beer</a:t>
            </a:r>
            <a:r>
              <a:rPr lang="en-US" altLang="en-US" sz="1800" dirty="0"/>
              <a:t>, </a:t>
            </a:r>
            <a:r>
              <a:rPr lang="en-US" altLang="en-US" sz="1800" b="1" i="1" dirty="0"/>
              <a:t>diaper</a:t>
            </a:r>
            <a:r>
              <a:rPr lang="en-US" altLang="en-US" sz="1800" dirty="0"/>
              <a:t>} with the same </a:t>
            </a:r>
            <a:r>
              <a:rPr lang="en-US" altLang="en-US" sz="1800" i="1" dirty="0"/>
              <a:t>support</a:t>
            </a:r>
            <a:endParaRPr lang="en-US" altLang="en-US" sz="1800" dirty="0"/>
          </a:p>
          <a:p>
            <a:r>
              <a:rPr lang="en-US" altLang="en-US" sz="1800" u="sng" dirty="0"/>
              <a:t>Normally {</a:t>
            </a:r>
            <a:r>
              <a:rPr lang="en-US" altLang="en-US" sz="1800" b="1" i="1" u="sng" dirty="0"/>
              <a:t>beer</a:t>
            </a:r>
            <a:r>
              <a:rPr lang="en-US" altLang="en-US" sz="1800" u="sng" dirty="0"/>
              <a:t>, </a:t>
            </a:r>
            <a:r>
              <a:rPr lang="en-US" altLang="en-US" sz="1800" b="1" i="1" u="sng" dirty="0"/>
              <a:t>diaper</a:t>
            </a:r>
            <a:r>
              <a:rPr lang="en-US" altLang="en-US" sz="1800" u="sng" dirty="0"/>
              <a:t>} is more interesting than {</a:t>
            </a:r>
            <a:r>
              <a:rPr lang="en-US" altLang="en-US" sz="1800" b="1" i="1" u="sng" dirty="0"/>
              <a:t>bread</a:t>
            </a:r>
            <a:r>
              <a:rPr lang="en-US" altLang="en-US" sz="1800" u="sng" dirty="0"/>
              <a:t>, </a:t>
            </a:r>
            <a:r>
              <a:rPr lang="en-US" altLang="en-US" sz="1800" b="1" i="1" u="sng" dirty="0"/>
              <a:t>butter</a:t>
            </a:r>
            <a:r>
              <a:rPr lang="en-US" altLang="en-US" sz="1800" u="sng" dirty="0"/>
              <a:t>} </a:t>
            </a:r>
          </a:p>
          <a:p>
            <a:r>
              <a:rPr lang="en-US" altLang="en-US" sz="1800" dirty="0"/>
              <a:t>Reason</a:t>
            </a:r>
          </a:p>
          <a:p>
            <a:pPr lvl="1">
              <a:buFont typeface="Courier New" panose="02070309020205020404" pitchFamily="49" charset="0"/>
              <a:buChar char="o"/>
            </a:pPr>
            <a:r>
              <a:rPr lang="en-US" altLang="en-US" sz="1500" dirty="0"/>
              <a:t>The items </a:t>
            </a:r>
            <a:r>
              <a:rPr lang="en-US" altLang="en-US" sz="1500" b="1" i="1" dirty="0"/>
              <a:t>bread</a:t>
            </a:r>
            <a:r>
              <a:rPr lang="en-US" altLang="en-US" sz="1500" dirty="0"/>
              <a:t> and </a:t>
            </a:r>
            <a:r>
              <a:rPr lang="en-US" altLang="en-US" sz="1500" b="1" i="1" dirty="0"/>
              <a:t>butter</a:t>
            </a:r>
            <a:r>
              <a:rPr lang="en-US" altLang="en-US" sz="1500" dirty="0"/>
              <a:t> are belong to same category </a:t>
            </a:r>
            <a:r>
              <a:rPr lang="en-US" altLang="en-US" sz="1500" b="1" i="1" dirty="0"/>
              <a:t>Dairy </a:t>
            </a:r>
            <a:r>
              <a:rPr lang="en-US" altLang="en-US" sz="1500" b="1" dirty="0"/>
              <a:t>(</a:t>
            </a:r>
            <a:r>
              <a:rPr lang="en-US" altLang="en-US" sz="1500" b="1" i="1" dirty="0"/>
              <a:t>Food Product</a:t>
            </a:r>
            <a:r>
              <a:rPr lang="en-US" altLang="en-US" sz="1500" b="1" dirty="0"/>
              <a:t>)</a:t>
            </a:r>
            <a:endParaRPr lang="en-US" altLang="en-US" sz="1500" dirty="0"/>
          </a:p>
          <a:p>
            <a:pPr lvl="1">
              <a:buFont typeface="Courier New" panose="02070309020205020404" pitchFamily="49" charset="0"/>
              <a:buChar char="o"/>
            </a:pPr>
            <a:r>
              <a:rPr lang="en-US" altLang="en-US" sz="1500" dirty="0"/>
              <a:t>The items </a:t>
            </a:r>
            <a:r>
              <a:rPr lang="en-US" altLang="en-US" sz="1500" b="1" i="1" dirty="0"/>
              <a:t>beer</a:t>
            </a:r>
            <a:r>
              <a:rPr lang="en-US" altLang="en-US" sz="1500" dirty="0"/>
              <a:t> and </a:t>
            </a:r>
            <a:r>
              <a:rPr lang="en-US" altLang="en-US" sz="1500" b="1" i="1" dirty="0"/>
              <a:t>diaper</a:t>
            </a:r>
            <a:r>
              <a:rPr lang="en-US" altLang="en-US" sz="1500" dirty="0"/>
              <a:t> belong to different categories </a:t>
            </a:r>
            <a:r>
              <a:rPr lang="en-US" altLang="en-US" sz="1500" b="1" i="1" dirty="0"/>
              <a:t>drinks</a:t>
            </a:r>
            <a:r>
              <a:rPr lang="en-US" altLang="en-US" sz="1500" dirty="0"/>
              <a:t> and </a:t>
            </a:r>
            <a:r>
              <a:rPr lang="en-US" altLang="en-US" sz="1500" b="1" i="1" dirty="0"/>
              <a:t>baby clothing</a:t>
            </a:r>
          </a:p>
          <a:p>
            <a:r>
              <a:rPr lang="en-US" altLang="en-US" sz="1800" dirty="0"/>
              <a:t>We say that {</a:t>
            </a:r>
            <a:r>
              <a:rPr lang="en-US" altLang="en-US" sz="1800" b="1" i="1" dirty="0"/>
              <a:t>beer</a:t>
            </a:r>
            <a:r>
              <a:rPr lang="en-US" altLang="en-US" sz="1800" dirty="0"/>
              <a:t>, </a:t>
            </a:r>
            <a:r>
              <a:rPr lang="en-US" altLang="en-US" sz="1800" b="1" i="1" dirty="0"/>
              <a:t>diaper</a:t>
            </a:r>
            <a:r>
              <a:rPr lang="en-US" altLang="en-US" sz="1800" dirty="0"/>
              <a:t>} is more </a:t>
            </a:r>
            <a:r>
              <a:rPr lang="en-US" altLang="en-US" sz="2400" b="1" i="1" u="sng" dirty="0"/>
              <a:t>diverse</a:t>
            </a:r>
            <a:r>
              <a:rPr lang="en-US" altLang="en-US" sz="2700" b="1" dirty="0"/>
              <a:t> </a:t>
            </a:r>
            <a:r>
              <a:rPr lang="en-US" altLang="en-US" sz="1800" dirty="0"/>
              <a:t>than {</a:t>
            </a:r>
            <a:r>
              <a:rPr lang="en-US" altLang="en-US" sz="1800" b="1" i="1" dirty="0"/>
              <a:t>bread</a:t>
            </a:r>
            <a:r>
              <a:rPr lang="en-US" altLang="en-US" sz="1800" dirty="0"/>
              <a:t>, </a:t>
            </a:r>
            <a:r>
              <a:rPr lang="en-US" altLang="en-US" sz="1800" b="1" i="1" dirty="0"/>
              <a:t>butter</a:t>
            </a:r>
            <a:r>
              <a:rPr lang="en-US" altLang="en-US" sz="1800" dirty="0"/>
              <a:t>}</a:t>
            </a:r>
            <a:endParaRPr lang="en-IN" altLang="en-US" sz="1800" dirty="0"/>
          </a:p>
        </p:txBody>
      </p:sp>
      <p:sp>
        <p:nvSpPr>
          <p:cNvPr id="5" name="Title 1">
            <a:extLst>
              <a:ext uri="{FF2B5EF4-FFF2-40B4-BE49-F238E27FC236}">
                <a16:creationId xmlns:a16="http://schemas.microsoft.com/office/drawing/2014/main" id="{896097FF-604C-4CFA-B2B0-8285BACDF5DF}"/>
              </a:ext>
            </a:extLst>
          </p:cNvPr>
          <p:cNvSpPr txBox="1">
            <a:spLocks/>
          </p:cNvSpPr>
          <p:nvPr/>
        </p:nvSpPr>
        <p:spPr>
          <a:xfrm>
            <a:off x="657546" y="118666"/>
            <a:ext cx="7828908"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Notion of Diversity</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3224911-E9A2-4378-826D-02008A7C1557}"/>
              </a:ext>
            </a:extLst>
          </p:cNvPr>
          <p:cNvSpPr>
            <a:spLocks noGrp="1"/>
          </p:cNvSpPr>
          <p:nvPr>
            <p:ph type="sldNum" sz="quarter" idx="12"/>
          </p:nvPr>
        </p:nvSpPr>
        <p:spPr>
          <a:xfrm>
            <a:off x="7098776" y="5714453"/>
            <a:ext cx="2057400" cy="273844"/>
          </a:xfrm>
        </p:spPr>
        <p:txBody>
          <a:bodyPr/>
          <a:lstStyle/>
          <a:p>
            <a:fld id="{E6EBDEA2-85B8-4911-A563-964B04FB1BA6}" type="slidenum">
              <a:rPr lang="en-IN" sz="1500">
                <a:solidFill>
                  <a:schemeClr val="tx1"/>
                </a:solidFill>
              </a:rPr>
              <a:t>80</a:t>
            </a:fld>
            <a:endParaRPr lang="en-IN" sz="1500" dirty="0">
              <a:solidFill>
                <a:schemeClr val="tx1"/>
              </a:solidFill>
            </a:endParaRPr>
          </a:p>
        </p:txBody>
      </p:sp>
      <p:pic>
        <p:nvPicPr>
          <p:cNvPr id="6" name="Picture 5">
            <a:extLst>
              <a:ext uri="{FF2B5EF4-FFF2-40B4-BE49-F238E27FC236}">
                <a16:creationId xmlns:a16="http://schemas.microsoft.com/office/drawing/2014/main" id="{DACE3477-5E84-4BA9-834A-B7A5D83E4AD8}"/>
              </a:ext>
            </a:extLst>
          </p:cNvPr>
          <p:cNvPicPr>
            <a:picLocks noChangeAspect="1"/>
          </p:cNvPicPr>
          <p:nvPr/>
        </p:nvPicPr>
        <p:blipFill rotWithShape="1">
          <a:blip r:embed="rId2"/>
          <a:srcRect t="3484"/>
          <a:stretch/>
        </p:blipFill>
        <p:spPr>
          <a:xfrm>
            <a:off x="1198393" y="3667907"/>
            <a:ext cx="6851984" cy="2319266"/>
          </a:xfrm>
          <a:prstGeom prst="rect">
            <a:avLst/>
          </a:prstGeom>
        </p:spPr>
      </p:pic>
    </p:spTree>
    <p:extLst>
      <p:ext uri="{BB962C8B-B14F-4D97-AF65-F5344CB8AC3E}">
        <p14:creationId xmlns:p14="http://schemas.microsoft.com/office/powerpoint/2010/main" val="33834297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722932"/>
            <a:ext cx="8919148" cy="4246647"/>
          </a:xfrm>
        </p:spPr>
        <p:txBody>
          <a:bodyPr>
            <a:normAutofit/>
          </a:bodyPr>
          <a:lstStyle/>
          <a:p>
            <a:r>
              <a:rPr lang="en-US" altLang="en-US" dirty="0"/>
              <a:t>For certain types of applications, it may be useful to distinguish between the pattern with items belonging to different categories and the pattern with items belonging to few categories.</a:t>
            </a:r>
          </a:p>
          <a:p>
            <a:r>
              <a:rPr lang="en-IN" altLang="en-US" dirty="0"/>
              <a:t>The existing pattern extraction approaches (frequent, sequential, periodic, etc.) fail to make such distinction. </a:t>
            </a:r>
          </a:p>
          <a:p>
            <a:r>
              <a:rPr lang="en-IN" altLang="en-US" dirty="0"/>
              <a:t>It is possible to rank the patterns by analysing the extent to which the items in the patterns belong to different categories. </a:t>
            </a:r>
          </a:p>
        </p:txBody>
      </p:sp>
      <p:sp>
        <p:nvSpPr>
          <p:cNvPr id="5" name="Title 1">
            <a:extLst>
              <a:ext uri="{FF2B5EF4-FFF2-40B4-BE49-F238E27FC236}">
                <a16:creationId xmlns:a16="http://schemas.microsoft.com/office/drawing/2014/main" id="{896097FF-604C-4CFA-B2B0-8285BACDF5DF}"/>
              </a:ext>
            </a:extLst>
          </p:cNvPr>
          <p:cNvSpPr txBox="1">
            <a:spLocks/>
          </p:cNvSpPr>
          <p:nvPr/>
        </p:nvSpPr>
        <p:spPr>
          <a:xfrm>
            <a:off x="1726058" y="405231"/>
            <a:ext cx="5825448"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Notion of Diversity …</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3224911-E9A2-4378-826D-02008A7C1557}"/>
              </a:ext>
            </a:extLst>
          </p:cNvPr>
          <p:cNvSpPr>
            <a:spLocks noGrp="1"/>
          </p:cNvSpPr>
          <p:nvPr>
            <p:ph type="sldNum" sz="quarter" idx="12"/>
          </p:nvPr>
        </p:nvSpPr>
        <p:spPr>
          <a:xfrm>
            <a:off x="7098776" y="5714453"/>
            <a:ext cx="2057400" cy="273844"/>
          </a:xfrm>
        </p:spPr>
        <p:txBody>
          <a:bodyPr/>
          <a:lstStyle/>
          <a:p>
            <a:fld id="{E6EBDEA2-85B8-4911-A563-964B04FB1BA6}" type="slidenum">
              <a:rPr lang="en-IN" sz="1500">
                <a:solidFill>
                  <a:schemeClr val="tx1"/>
                </a:solidFill>
              </a:rPr>
              <a:t>81</a:t>
            </a:fld>
            <a:endParaRPr lang="en-IN" sz="1500" dirty="0">
              <a:solidFill>
                <a:schemeClr val="tx1"/>
              </a:solidFill>
            </a:endParaRPr>
          </a:p>
        </p:txBody>
      </p:sp>
    </p:spTree>
    <p:extLst>
      <p:ext uri="{BB962C8B-B14F-4D97-AF65-F5344CB8AC3E}">
        <p14:creationId xmlns:p14="http://schemas.microsoft.com/office/powerpoint/2010/main" val="469751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529498" y="1305076"/>
            <a:ext cx="8085004" cy="5220705"/>
          </a:xfrm>
        </p:spPr>
        <p:txBody>
          <a:bodyPr>
            <a:normAutofit lnSpcReduction="10000"/>
          </a:bodyPr>
          <a:lstStyle/>
          <a:p>
            <a:pPr>
              <a:lnSpc>
                <a:spcPct val="110000"/>
              </a:lnSpc>
              <a:spcBef>
                <a:spcPts val="450"/>
              </a:spcBef>
            </a:pPr>
            <a:r>
              <a:rPr lang="en-IN" sz="2400" dirty="0"/>
              <a:t>A pattern is an itemset (set of items)</a:t>
            </a:r>
          </a:p>
          <a:p>
            <a:pPr>
              <a:lnSpc>
                <a:spcPct val="110000"/>
              </a:lnSpc>
              <a:spcBef>
                <a:spcPts val="450"/>
              </a:spcBef>
            </a:pPr>
            <a:r>
              <a:rPr lang="en-IN" sz="2400" dirty="0"/>
              <a:t>The diversity value of a pattern is called diverse rank (</a:t>
            </a:r>
            <a:r>
              <a:rPr lang="en-IN" sz="2400" i="1" dirty="0"/>
              <a:t>drank</a:t>
            </a:r>
            <a:r>
              <a:rPr lang="en-IN" sz="2400" dirty="0"/>
              <a:t>)</a:t>
            </a:r>
            <a:endParaRPr lang="en-IN" sz="1350" dirty="0"/>
          </a:p>
          <a:p>
            <a:pPr>
              <a:lnSpc>
                <a:spcPct val="110000"/>
              </a:lnSpc>
              <a:spcBef>
                <a:spcPts val="450"/>
              </a:spcBef>
            </a:pPr>
            <a:r>
              <a:rPr lang="en-IN" sz="2400" dirty="0"/>
              <a:t>To compute the </a:t>
            </a:r>
            <a:r>
              <a:rPr lang="en-IN" sz="2400" i="1" dirty="0"/>
              <a:t>drank</a:t>
            </a:r>
            <a:r>
              <a:rPr lang="en-IN" sz="2400" dirty="0"/>
              <a:t> of a pattern, the following issues are to be resolved</a:t>
            </a:r>
          </a:p>
          <a:p>
            <a:pPr marL="675085" lvl="1" indent="-332185">
              <a:lnSpc>
                <a:spcPct val="110000"/>
              </a:lnSpc>
              <a:spcBef>
                <a:spcPts val="450"/>
              </a:spcBef>
              <a:buFont typeface="Courier New" panose="02070309020205020404" pitchFamily="49" charset="0"/>
              <a:buChar char="o"/>
            </a:pPr>
            <a:r>
              <a:rPr lang="en-IN" sz="2100" dirty="0"/>
              <a:t>To determine the category of items, category level relationship among the items is needed</a:t>
            </a:r>
          </a:p>
          <a:p>
            <a:pPr lvl="2">
              <a:lnSpc>
                <a:spcPct val="110000"/>
              </a:lnSpc>
              <a:spcBef>
                <a:spcPts val="450"/>
              </a:spcBef>
            </a:pPr>
            <a:r>
              <a:rPr lang="en-IN" sz="1800" dirty="0"/>
              <a:t>We employ </a:t>
            </a:r>
            <a:r>
              <a:rPr lang="en-IN" sz="1800" i="1" dirty="0"/>
              <a:t>concept hierarchy </a:t>
            </a:r>
            <a:r>
              <a:rPr lang="en-IN" sz="1800" dirty="0"/>
              <a:t>to find the relationship of the items at higher level categories</a:t>
            </a:r>
          </a:p>
          <a:p>
            <a:pPr marL="675085" lvl="1" indent="-332185">
              <a:lnSpc>
                <a:spcPct val="110000"/>
              </a:lnSpc>
              <a:spcBef>
                <a:spcPts val="450"/>
              </a:spcBef>
              <a:buFont typeface="Courier New" panose="02070309020205020404" pitchFamily="49" charset="0"/>
              <a:buChar char="o"/>
            </a:pPr>
            <a:r>
              <a:rPr lang="en-IN" sz="2100" dirty="0"/>
              <a:t>Given a concept hierarchy, a framework is required to compute the </a:t>
            </a:r>
            <a:r>
              <a:rPr lang="en-IN" sz="2100" i="1" dirty="0"/>
              <a:t>drank</a:t>
            </a:r>
            <a:r>
              <a:rPr lang="en-IN" sz="2100" dirty="0"/>
              <a:t> value of the pattern</a:t>
            </a:r>
          </a:p>
          <a:p>
            <a:pPr marL="675085" lvl="1" indent="-332185">
              <a:lnSpc>
                <a:spcPct val="110000"/>
              </a:lnSpc>
              <a:spcBef>
                <a:spcPts val="450"/>
              </a:spcBef>
              <a:buFont typeface="Courier New" panose="02070309020205020404" pitchFamily="49" charset="0"/>
              <a:buChar char="o"/>
            </a:pPr>
            <a:r>
              <a:rPr lang="en-IN" sz="2100" dirty="0"/>
              <a:t>Given a set of items, concept hierarchy, and transactional database, an approach has to be developed to extract </a:t>
            </a:r>
            <a:r>
              <a:rPr lang="en-IN" sz="2100" i="1" dirty="0"/>
              <a:t>diverse patterns</a:t>
            </a:r>
            <a:r>
              <a:rPr lang="en-IN" sz="2100" dirty="0"/>
              <a:t> and </a:t>
            </a:r>
            <a:r>
              <a:rPr lang="en-IN" sz="2100" i="1" dirty="0"/>
              <a:t>diverse frequent patterns</a:t>
            </a:r>
            <a:r>
              <a:rPr lang="en-IN" sz="1350" dirty="0"/>
              <a:t> </a:t>
            </a:r>
            <a:br>
              <a:rPr lang="en-IN" sz="1350" dirty="0"/>
            </a:br>
            <a:endParaRPr lang="en-US" altLang="en-US" sz="1350" dirty="0"/>
          </a:p>
        </p:txBody>
      </p:sp>
      <p:sp>
        <p:nvSpPr>
          <p:cNvPr id="6" name="Title 1">
            <a:extLst>
              <a:ext uri="{FF2B5EF4-FFF2-40B4-BE49-F238E27FC236}">
                <a16:creationId xmlns:a16="http://schemas.microsoft.com/office/drawing/2014/main" id="{D197B476-26E2-4F7B-AADD-827AF20E65EE}"/>
              </a:ext>
            </a:extLst>
          </p:cNvPr>
          <p:cNvSpPr txBox="1">
            <a:spLocks/>
          </p:cNvSpPr>
          <p:nvPr/>
        </p:nvSpPr>
        <p:spPr>
          <a:xfrm>
            <a:off x="575353" y="332219"/>
            <a:ext cx="7734504" cy="81132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About Computation of Diversity</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36C0CB-D9D8-4E96-B283-E43FDF44D64A}"/>
              </a:ext>
            </a:extLst>
          </p:cNvPr>
          <p:cNvSpPr>
            <a:spLocks noGrp="1"/>
          </p:cNvSpPr>
          <p:nvPr>
            <p:ph type="sldNum" sz="quarter" idx="12"/>
          </p:nvPr>
        </p:nvSpPr>
        <p:spPr>
          <a:xfrm>
            <a:off x="7065050" y="5714453"/>
            <a:ext cx="2057400" cy="273844"/>
          </a:xfrm>
        </p:spPr>
        <p:txBody>
          <a:bodyPr/>
          <a:lstStyle/>
          <a:p>
            <a:fld id="{E6EBDEA2-85B8-4911-A563-964B04FB1BA6}" type="slidenum">
              <a:rPr lang="en-IN" sz="1500">
                <a:solidFill>
                  <a:schemeClr val="tx1"/>
                </a:solidFill>
              </a:rPr>
              <a:t>82</a:t>
            </a:fld>
            <a:endParaRPr lang="en-IN" sz="1500">
              <a:solidFill>
                <a:schemeClr val="tx1"/>
              </a:solidFill>
            </a:endParaRPr>
          </a:p>
        </p:txBody>
      </p:sp>
    </p:spTree>
    <p:extLst>
      <p:ext uri="{BB962C8B-B14F-4D97-AF65-F5344CB8AC3E}">
        <p14:creationId xmlns:p14="http://schemas.microsoft.com/office/powerpoint/2010/main" val="13494158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EAD4BDC7-E9A0-4312-9404-77D6E63047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51" t="4701" r="17045" b="12516"/>
          <a:stretch/>
        </p:blipFill>
        <p:spPr bwMode="auto">
          <a:xfrm>
            <a:off x="5447724" y="1616171"/>
            <a:ext cx="3292738" cy="32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2EFA3FF0-7EC4-4AC4-8184-81C680EDEBAF}"/>
              </a:ext>
            </a:extLst>
          </p:cNvPr>
          <p:cNvPicPr>
            <a:picLocks noChangeAspect="1"/>
          </p:cNvPicPr>
          <p:nvPr/>
        </p:nvPicPr>
        <p:blipFill rotWithShape="1">
          <a:blip r:embed="rId3"/>
          <a:srcRect b="14819"/>
          <a:stretch/>
        </p:blipFill>
        <p:spPr>
          <a:xfrm>
            <a:off x="0" y="3745375"/>
            <a:ext cx="4471903" cy="2106000"/>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806820"/>
            <a:ext cx="3901190" cy="1456352"/>
          </a:xfrm>
        </p:spPr>
        <p:txBody>
          <a:bodyPr>
            <a:normAutofit fontScale="92500" lnSpcReduction="10000"/>
          </a:bodyPr>
          <a:lstStyle/>
          <a:p>
            <a:pPr marL="270272">
              <a:lnSpc>
                <a:spcPct val="120000"/>
              </a:lnSpc>
              <a:spcBef>
                <a:spcPts val="0"/>
              </a:spcBef>
              <a:buClr>
                <a:schemeClr val="tx1"/>
              </a:buClr>
              <a:buFont typeface="Calibri" panose="020F0502020204030204" pitchFamily="34" charset="0"/>
              <a:buChar char="•"/>
              <a:defRPr/>
            </a:pPr>
            <a:r>
              <a:rPr lang="en-US" altLang="en-US" dirty="0"/>
              <a:t>Balanced concept hierarchy</a:t>
            </a:r>
          </a:p>
          <a:p>
            <a:pPr marL="698897" lvl="1" indent="-257175">
              <a:lnSpc>
                <a:spcPct val="120000"/>
              </a:lnSpc>
              <a:spcBef>
                <a:spcPts val="0"/>
              </a:spcBef>
              <a:buClr>
                <a:schemeClr val="tx1"/>
              </a:buClr>
              <a:buFont typeface="Courier New" panose="02070309020205020404" pitchFamily="49" charset="0"/>
              <a:buChar char="o"/>
              <a:defRPr/>
            </a:pPr>
            <a:r>
              <a:rPr lang="en-IN" sz="1650" dirty="0"/>
              <a:t>The depth of all leaf-level items are equal</a:t>
            </a:r>
            <a:endParaRPr lang="en-US" sz="1650" dirty="0"/>
          </a:p>
        </p:txBody>
      </p:sp>
      <p:sp>
        <p:nvSpPr>
          <p:cNvPr id="7" name="Title 1">
            <a:extLst>
              <a:ext uri="{FF2B5EF4-FFF2-40B4-BE49-F238E27FC236}">
                <a16:creationId xmlns:a16="http://schemas.microsoft.com/office/drawing/2014/main" id="{1A5D8703-6A79-4B97-9C82-EEBBF54B4328}"/>
              </a:ext>
            </a:extLst>
          </p:cNvPr>
          <p:cNvSpPr txBox="1">
            <a:spLocks/>
          </p:cNvSpPr>
          <p:nvPr/>
        </p:nvSpPr>
        <p:spPr>
          <a:xfrm>
            <a:off x="1458930" y="172303"/>
            <a:ext cx="6750122"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About Balanced and Unbalanced Concept Hierarchy</a:t>
            </a:r>
            <a:endParaRPr lang="en-IN" sz="27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9AC73E-686A-4DB4-A50E-8A95D263E7F8}"/>
              </a:ext>
            </a:extLst>
          </p:cNvPr>
          <p:cNvSpPr>
            <a:spLocks noGrp="1"/>
          </p:cNvSpPr>
          <p:nvPr>
            <p:ph type="sldNum" sz="quarter" idx="12"/>
          </p:nvPr>
        </p:nvSpPr>
        <p:spPr>
          <a:xfrm>
            <a:off x="7065047" y="5714453"/>
            <a:ext cx="2057400" cy="273844"/>
          </a:xfrm>
        </p:spPr>
        <p:txBody>
          <a:bodyPr/>
          <a:lstStyle/>
          <a:p>
            <a:fld id="{E6EBDEA2-85B8-4911-A563-964B04FB1BA6}" type="slidenum">
              <a:rPr lang="en-IN" sz="1500">
                <a:solidFill>
                  <a:schemeClr val="tx1"/>
                </a:solidFill>
              </a:rPr>
              <a:t>83</a:t>
            </a:fld>
            <a:endParaRPr lang="en-IN" sz="1500" dirty="0">
              <a:solidFill>
                <a:schemeClr val="tx1"/>
              </a:solidFill>
            </a:endParaRPr>
          </a:p>
        </p:txBody>
      </p:sp>
      <p:sp>
        <p:nvSpPr>
          <p:cNvPr id="10" name="Content Placeholder 2">
            <a:extLst>
              <a:ext uri="{FF2B5EF4-FFF2-40B4-BE49-F238E27FC236}">
                <a16:creationId xmlns:a16="http://schemas.microsoft.com/office/drawing/2014/main" id="{460FA932-17F0-43D3-81B4-7A290869BCDD}"/>
              </a:ext>
            </a:extLst>
          </p:cNvPr>
          <p:cNvSpPr txBox="1">
            <a:spLocks/>
          </p:cNvSpPr>
          <p:nvPr/>
        </p:nvSpPr>
        <p:spPr>
          <a:xfrm>
            <a:off x="4213540" y="4724711"/>
            <a:ext cx="4883951" cy="115905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72">
              <a:lnSpc>
                <a:spcPct val="120000"/>
              </a:lnSpc>
              <a:spcBef>
                <a:spcPts val="0"/>
              </a:spcBef>
              <a:buClr>
                <a:schemeClr val="tx1"/>
              </a:buClr>
              <a:defRPr/>
            </a:pPr>
            <a:r>
              <a:rPr lang="en-US" altLang="en-US" sz="2250" dirty="0"/>
              <a:t>Unbalanced concept hierarchy</a:t>
            </a:r>
          </a:p>
          <a:p>
            <a:pPr marL="539354" lvl="1" indent="-257175">
              <a:lnSpc>
                <a:spcPct val="120000"/>
              </a:lnSpc>
              <a:spcBef>
                <a:spcPts val="0"/>
              </a:spcBef>
              <a:buClr>
                <a:schemeClr val="tx1"/>
              </a:buClr>
              <a:buFont typeface="Courier New" panose="02070309020205020404" pitchFamily="49" charset="0"/>
              <a:buChar char="o"/>
              <a:defRPr/>
            </a:pPr>
            <a:r>
              <a:rPr lang="en-IN" sz="1800" dirty="0"/>
              <a:t>The depth of all leaf-level items are not equal</a:t>
            </a:r>
          </a:p>
        </p:txBody>
      </p:sp>
    </p:spTree>
    <p:extLst>
      <p:ext uri="{BB962C8B-B14F-4D97-AF65-F5344CB8AC3E}">
        <p14:creationId xmlns:p14="http://schemas.microsoft.com/office/powerpoint/2010/main" val="3787855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09227" y="1078787"/>
            <a:ext cx="8677919" cy="5578867"/>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The diversity of a pattern measures the extent of the items belong to multiple higher level categories. </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items of a pattern are mapped to the same/few categories in a concept hierarchy, the pattern has low diversity</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Relatively, the items of a pattern are mapped to multiple categories, the pattern has more diversity</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Merging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The speed of mapping of items from low level items to high level categories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question: how to measure the merging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pattern merges into one/few higher level categories quickly, and ultimately all paths join at the </a:t>
            </a:r>
            <a:r>
              <a:rPr lang="en-IN" i="1" dirty="0">
                <a:latin typeface="Times New Roman" panose="02020603050405020304" pitchFamily="18" charset="0"/>
                <a:cs typeface="Times New Roman" panose="02020603050405020304" pitchFamily="18" charset="0"/>
              </a:rPr>
              <a:t>root</a:t>
            </a:r>
            <a:r>
              <a:rPr lang="en-IN" dirty="0">
                <a:latin typeface="Times New Roman" panose="02020603050405020304" pitchFamily="18" charset="0"/>
                <a:cs typeface="Times New Roman" panose="02020603050405020304" pitchFamily="18" charset="0"/>
              </a:rPr>
              <a:t>, the pattern has low diversity value</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pattern merges directly at </a:t>
            </a:r>
            <a:r>
              <a:rPr lang="en-IN" i="1" dirty="0">
                <a:latin typeface="Times New Roman" panose="02020603050405020304" pitchFamily="18" charset="0"/>
                <a:cs typeface="Times New Roman" panose="02020603050405020304" pitchFamily="18" charset="0"/>
              </a:rPr>
              <a:t>root</a:t>
            </a:r>
            <a:r>
              <a:rPr lang="en-IN" dirty="0">
                <a:latin typeface="Times New Roman" panose="02020603050405020304" pitchFamily="18" charset="0"/>
                <a:cs typeface="Times New Roman" panose="02020603050405020304" pitchFamily="18" charset="0"/>
              </a:rPr>
              <a:t> slowly by crossing several intermediary categories, it has relatively high diversity values</a:t>
            </a:r>
          </a:p>
        </p:txBody>
      </p:sp>
      <p:sp>
        <p:nvSpPr>
          <p:cNvPr id="5" name="Title 1">
            <a:extLst>
              <a:ext uri="{FF2B5EF4-FFF2-40B4-BE49-F238E27FC236}">
                <a16:creationId xmlns:a16="http://schemas.microsoft.com/office/drawing/2014/main" id="{1DB56059-E20B-4066-9A49-9F52EC3DC388}"/>
              </a:ext>
            </a:extLst>
          </p:cNvPr>
          <p:cNvSpPr txBox="1">
            <a:spLocks/>
          </p:cNvSpPr>
          <p:nvPr/>
        </p:nvSpPr>
        <p:spPr>
          <a:xfrm>
            <a:off x="1394019" y="184935"/>
            <a:ext cx="6308333"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Model of Diverse Pattern</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E4E8631-7F2A-4E98-B134-3A6CF3FF2207}"/>
              </a:ext>
            </a:extLst>
          </p:cNvPr>
          <p:cNvSpPr>
            <a:spLocks noGrp="1"/>
          </p:cNvSpPr>
          <p:nvPr>
            <p:ph type="sldNum" sz="quarter" idx="12"/>
          </p:nvPr>
        </p:nvSpPr>
        <p:spPr>
          <a:xfrm>
            <a:off x="7053808" y="5714453"/>
            <a:ext cx="2057400" cy="273844"/>
          </a:xfrm>
        </p:spPr>
        <p:txBody>
          <a:bodyPr/>
          <a:lstStyle/>
          <a:p>
            <a:fld id="{E6EBDEA2-85B8-4911-A563-964B04FB1BA6}" type="slidenum">
              <a:rPr lang="en-IN" sz="1500">
                <a:solidFill>
                  <a:schemeClr val="tx1"/>
                </a:solidFill>
              </a:rPr>
              <a:t>84</a:t>
            </a:fld>
            <a:endParaRPr lang="en-IN" sz="1500" dirty="0">
              <a:solidFill>
                <a:schemeClr val="tx1"/>
              </a:solidFill>
            </a:endParaRPr>
          </a:p>
        </p:txBody>
      </p:sp>
    </p:spTree>
    <p:extLst>
      <p:ext uri="{BB962C8B-B14F-4D97-AF65-F5344CB8AC3E}">
        <p14:creationId xmlns:p14="http://schemas.microsoft.com/office/powerpoint/2010/main" val="18505356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E26745-5D0E-4FC5-9245-401DE55E65E8}"/>
              </a:ext>
            </a:extLst>
          </p:cNvPr>
          <p:cNvPicPr>
            <a:picLocks noChangeAspect="1"/>
          </p:cNvPicPr>
          <p:nvPr/>
        </p:nvPicPr>
        <p:blipFill>
          <a:blip r:embed="rId2"/>
          <a:stretch>
            <a:fillRect/>
          </a:stretch>
        </p:blipFill>
        <p:spPr>
          <a:xfrm>
            <a:off x="5602835" y="3000054"/>
            <a:ext cx="3508662" cy="2003461"/>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73097" y="1210920"/>
            <a:ext cx="5569771" cy="5467282"/>
          </a:xfrm>
        </p:spPr>
        <p:txBody>
          <a:bodyPr>
            <a:normAutofit/>
          </a:bodyPr>
          <a:lstStyle/>
          <a:p>
            <a:r>
              <a:rPr lang="en-US" altLang="en-US" dirty="0">
                <a:latin typeface="Times New Roman" panose="02020603050405020304" pitchFamily="18" charset="0"/>
                <a:cs typeface="Times New Roman" panose="02020603050405020304" pitchFamily="18" charset="0"/>
              </a:rPr>
              <a:t>Example</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Consider the patterns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apple</a:t>
            </a:r>
            <a:r>
              <a:rPr lang="en-IN" altLang="en-US" dirty="0">
                <a:latin typeface="Times New Roman" panose="02020603050405020304" pitchFamily="18" charset="0"/>
                <a:cs typeface="Times New Roman" panose="02020603050405020304" pitchFamily="18" charset="0"/>
              </a:rPr>
              <a:t>} and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mobile</a:t>
            </a:r>
            <a:r>
              <a:rPr lang="en-IN" altLang="en-US" dirty="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The pattern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quickly merges to parent, the diversity of the pattern is low.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The pattern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apple</a:t>
            </a:r>
            <a:r>
              <a:rPr lang="en-IN" altLang="en-US" dirty="0">
                <a:latin typeface="Times New Roman" panose="02020603050405020304" pitchFamily="18" charset="0"/>
                <a:cs typeface="Times New Roman" panose="02020603050405020304" pitchFamily="18" charset="0"/>
              </a:rPr>
              <a:t>} merges slowly as compared to the pattern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the diversity of the pattern is medium.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Similarly, the pattern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mobile</a:t>
            </a:r>
            <a:r>
              <a:rPr lang="en-IN" altLang="en-US" dirty="0">
                <a:latin typeface="Times New Roman" panose="02020603050405020304" pitchFamily="18" charset="0"/>
                <a:cs typeface="Times New Roman" panose="02020603050405020304" pitchFamily="18" charset="0"/>
              </a:rPr>
              <a:t>} merges slowly   at </a:t>
            </a:r>
            <a:r>
              <a:rPr lang="en-IN" altLang="en-US" i="1" dirty="0">
                <a:latin typeface="Times New Roman" panose="02020603050405020304" pitchFamily="18" charset="0"/>
                <a:cs typeface="Times New Roman" panose="02020603050405020304" pitchFamily="18" charset="0"/>
              </a:rPr>
              <a:t>root</a:t>
            </a:r>
            <a:r>
              <a:rPr lang="en-IN" altLang="en-US" dirty="0">
                <a:latin typeface="Times New Roman" panose="02020603050405020304" pitchFamily="18" charset="0"/>
                <a:cs typeface="Times New Roman" panose="02020603050405020304" pitchFamily="18" charset="0"/>
              </a:rPr>
              <a:t> crossing several internal nodes, </a:t>
            </a:r>
          </a:p>
          <a:p>
            <a:pPr marL="342900" lvl="1" indent="0">
              <a:spcBef>
                <a:spcPts val="0"/>
              </a:spcBef>
              <a:buNone/>
            </a:pPr>
            <a:r>
              <a:rPr lang="en-IN" altLang="en-US" dirty="0">
                <a:latin typeface="Times New Roman" panose="02020603050405020304" pitchFamily="18" charset="0"/>
                <a:cs typeface="Times New Roman" panose="02020603050405020304" pitchFamily="18" charset="0"/>
              </a:rPr>
              <a:t>    the diversity of the pattern is high</a:t>
            </a:r>
            <a:endParaRPr lang="en-US" alt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34F3487-B75E-4690-9660-F14E94023BAA}"/>
              </a:ext>
            </a:extLst>
          </p:cNvPr>
          <p:cNvSpPr txBox="1">
            <a:spLocks/>
          </p:cNvSpPr>
          <p:nvPr/>
        </p:nvSpPr>
        <p:spPr>
          <a:xfrm>
            <a:off x="976044" y="281976"/>
            <a:ext cx="6986427"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Model of Diverse of Pattern …</a:t>
            </a:r>
            <a:endParaRPr lang="en-IN" sz="2700" b="1" dirty="0"/>
          </a:p>
        </p:txBody>
      </p:sp>
      <p:sp>
        <p:nvSpPr>
          <p:cNvPr id="2" name="Slide Number Placeholder 1">
            <a:extLst>
              <a:ext uri="{FF2B5EF4-FFF2-40B4-BE49-F238E27FC236}">
                <a16:creationId xmlns:a16="http://schemas.microsoft.com/office/drawing/2014/main" id="{FECF11DE-F871-4AAB-9D03-EA0B1DA89D02}"/>
              </a:ext>
            </a:extLst>
          </p:cNvPr>
          <p:cNvSpPr>
            <a:spLocks noGrp="1"/>
          </p:cNvSpPr>
          <p:nvPr>
            <p:ph type="sldNum" sz="quarter" idx="12"/>
          </p:nvPr>
        </p:nvSpPr>
        <p:spPr>
          <a:xfrm>
            <a:off x="7053807" y="5725695"/>
            <a:ext cx="2057400" cy="273844"/>
          </a:xfrm>
        </p:spPr>
        <p:txBody>
          <a:bodyPr/>
          <a:lstStyle/>
          <a:p>
            <a:fld id="{E6EBDEA2-85B8-4911-A563-964B04FB1BA6}" type="slidenum">
              <a:rPr lang="en-IN" sz="1500">
                <a:solidFill>
                  <a:schemeClr val="tx1"/>
                </a:solidFill>
              </a:rPr>
              <a:t>85</a:t>
            </a:fld>
            <a:endParaRPr lang="en-IN" sz="1500" dirty="0">
              <a:solidFill>
                <a:schemeClr val="tx1"/>
              </a:solidFill>
            </a:endParaRPr>
          </a:p>
        </p:txBody>
      </p:sp>
    </p:spTree>
    <p:extLst>
      <p:ext uri="{BB962C8B-B14F-4D97-AF65-F5344CB8AC3E}">
        <p14:creationId xmlns:p14="http://schemas.microsoft.com/office/powerpoint/2010/main" val="10541816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19B1A2-4CA3-4F37-9A7D-6FB1E5A466AA}"/>
              </a:ext>
            </a:extLst>
          </p:cNvPr>
          <p:cNvPicPr>
            <a:picLocks noChangeAspect="1"/>
          </p:cNvPicPr>
          <p:nvPr/>
        </p:nvPicPr>
        <p:blipFill rotWithShape="1">
          <a:blip r:embed="rId2"/>
          <a:srcRect l="1397" t="1669" r="2817" b="3462"/>
          <a:stretch/>
        </p:blipFill>
        <p:spPr>
          <a:xfrm>
            <a:off x="2186402" y="3724712"/>
            <a:ext cx="4818461" cy="2295000"/>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13610" y="1215000"/>
            <a:ext cx="7358444" cy="2214000"/>
          </a:xfrm>
        </p:spPr>
        <p:txBody>
          <a:bodyPr>
            <a:normAutofit fontScale="77500" lnSpcReduction="20000"/>
          </a:bodyPr>
          <a:lstStyle/>
          <a:p>
            <a:r>
              <a:rPr lang="en-US" altLang="en-US" dirty="0"/>
              <a:t>Terminology</a:t>
            </a:r>
          </a:p>
          <a:p>
            <a:pPr lvl="1">
              <a:buFont typeface="Courier New" panose="02070309020205020404" pitchFamily="49" charset="0"/>
              <a:buChar char="o"/>
            </a:pPr>
            <a:r>
              <a:rPr lang="en-US" altLang="en-US" sz="2100" dirty="0"/>
              <a:t>Balanced patterns (BP):</a:t>
            </a:r>
            <a:r>
              <a:rPr lang="en-US" altLang="en-US" dirty="0"/>
              <a:t> </a:t>
            </a:r>
            <a:r>
              <a:rPr lang="en-IN" altLang="en-US" dirty="0"/>
              <a:t>Let </a:t>
            </a:r>
            <a:r>
              <a:rPr lang="en-IN" altLang="en-US" i="1" dirty="0"/>
              <a:t>I</a:t>
            </a:r>
            <a:r>
              <a:rPr lang="en-IN" altLang="en-US" dirty="0"/>
              <a:t> = {</a:t>
            </a:r>
            <a:r>
              <a:rPr lang="en-IN" altLang="en-US" i="1" dirty="0"/>
              <a:t>i</a:t>
            </a:r>
            <a:r>
              <a:rPr lang="en-IN" altLang="en-US" i="1" baseline="-25000" dirty="0"/>
              <a:t>1</a:t>
            </a:r>
            <a:r>
              <a:rPr lang="en-IN" altLang="en-US" i="1" dirty="0"/>
              <a:t>,i</a:t>
            </a:r>
            <a:r>
              <a:rPr lang="en-IN" altLang="en-US" i="1" baseline="-25000" dirty="0"/>
              <a:t>2</a:t>
            </a:r>
            <a:r>
              <a:rPr lang="en-IN" altLang="en-US" i="1" dirty="0"/>
              <a:t>··· , i</a:t>
            </a:r>
            <a:r>
              <a:rPr lang="en-IN" altLang="en-US" i="1" baseline="-25000" dirty="0"/>
              <a:t>n </a:t>
            </a:r>
            <a:r>
              <a:rPr lang="en-IN" altLang="en-US" dirty="0"/>
              <a:t>} be a set of items, </a:t>
            </a:r>
            <a:r>
              <a:rPr lang="en-IN" altLang="en-US" i="1" dirty="0"/>
              <a:t>D</a:t>
            </a:r>
            <a:r>
              <a:rPr lang="en-IN" altLang="en-US" dirty="0"/>
              <a:t> be a transactional database on </a:t>
            </a:r>
            <a:r>
              <a:rPr lang="en-IN" altLang="en-US" i="1" dirty="0"/>
              <a:t>I</a:t>
            </a:r>
            <a:r>
              <a:rPr lang="en-IN" altLang="en-US" dirty="0"/>
              <a:t>, and </a:t>
            </a:r>
            <a:r>
              <a:rPr lang="en-IN" altLang="en-US" i="1" dirty="0"/>
              <a:t>C</a:t>
            </a:r>
            <a:r>
              <a:rPr lang="en-IN" altLang="en-US" dirty="0"/>
              <a:t> be a concept hierarchy of </a:t>
            </a:r>
            <a:r>
              <a:rPr lang="en-IN" altLang="en-US" i="1" dirty="0"/>
              <a:t>I</a:t>
            </a:r>
            <a:r>
              <a:rPr lang="en-IN" altLang="en-US" dirty="0"/>
              <a:t> with height </a:t>
            </a:r>
            <a:r>
              <a:rPr lang="en-IN" altLang="en-US" i="1" dirty="0"/>
              <a:t>h</a:t>
            </a:r>
            <a:r>
              <a:rPr lang="en-IN" altLang="en-US" dirty="0"/>
              <a:t>. A pattern </a:t>
            </a:r>
            <a:r>
              <a:rPr lang="en-IN" altLang="en-US" i="1" dirty="0"/>
              <a:t>Y</a:t>
            </a:r>
            <a:r>
              <a:rPr lang="en-IN" altLang="en-US" dirty="0"/>
              <a:t> = {</a:t>
            </a:r>
            <a:r>
              <a:rPr lang="en-IN" altLang="en-US" i="1" dirty="0"/>
              <a:t>i</a:t>
            </a:r>
            <a:r>
              <a:rPr lang="en-IN" altLang="en-US" i="1" baseline="-25000" dirty="0"/>
              <a:t>1</a:t>
            </a:r>
            <a:r>
              <a:rPr lang="en-IN" altLang="en-US" i="1" dirty="0"/>
              <a:t>,i</a:t>
            </a:r>
            <a:r>
              <a:rPr lang="en-IN" altLang="en-US" i="1" baseline="-25000" dirty="0"/>
              <a:t>2</a:t>
            </a:r>
            <a:r>
              <a:rPr lang="en-IN" altLang="en-US" i="1" dirty="0"/>
              <a:t>··· , </a:t>
            </a:r>
            <a:r>
              <a:rPr lang="en-IN" altLang="en-US" i="1" dirty="0" err="1"/>
              <a:t>i</a:t>
            </a:r>
            <a:r>
              <a:rPr lang="en-IN" altLang="en-US" i="1" baseline="-25000" dirty="0" err="1"/>
              <a:t>m</a:t>
            </a:r>
            <a:r>
              <a:rPr lang="en-IN" altLang="en-US" dirty="0"/>
              <a:t>} ⊆ </a:t>
            </a:r>
            <a:r>
              <a:rPr lang="en-IN" altLang="en-US" i="1" dirty="0"/>
              <a:t>I</a:t>
            </a:r>
            <a:r>
              <a:rPr lang="en-IN" altLang="en-US" dirty="0"/>
              <a:t> with </a:t>
            </a:r>
            <a:r>
              <a:rPr lang="en-IN" altLang="en-US" i="1" dirty="0"/>
              <a:t>m </a:t>
            </a:r>
            <a:r>
              <a:rPr lang="en-IN" altLang="en-US" dirty="0"/>
              <a:t>items is called balanced pattern, if the height of all the items in </a:t>
            </a:r>
            <a:r>
              <a:rPr lang="en-IN" altLang="en-US" i="1" dirty="0"/>
              <a:t>Y</a:t>
            </a:r>
            <a:r>
              <a:rPr lang="en-IN" altLang="en-US" dirty="0"/>
              <a:t> is equal to </a:t>
            </a:r>
            <a:r>
              <a:rPr lang="en-IN" altLang="en-US" i="1" dirty="0"/>
              <a:t>h</a:t>
            </a:r>
            <a:r>
              <a:rPr lang="en-IN" altLang="en-US" dirty="0"/>
              <a:t>.</a:t>
            </a:r>
          </a:p>
          <a:p>
            <a:pPr lvl="1">
              <a:buFont typeface="Courier New" panose="02070309020205020404" pitchFamily="49" charset="0"/>
              <a:buChar char="o"/>
            </a:pPr>
            <a:r>
              <a:rPr lang="en-US" altLang="en-US" sz="2100" dirty="0"/>
              <a:t>Projection of Pattern (Y) on concept hierarchy (C</a:t>
            </a:r>
            <a:r>
              <a:rPr lang="en-US" altLang="en-US" dirty="0"/>
              <a:t>): It is denoted by</a:t>
            </a:r>
            <a:r>
              <a:rPr lang="en-US" altLang="en-US" sz="2100" i="1" dirty="0"/>
              <a:t> </a:t>
            </a:r>
            <a:r>
              <a:rPr lang="el-GR" altLang="en-US" sz="1800" i="1" dirty="0"/>
              <a:t>π</a:t>
            </a:r>
            <a:r>
              <a:rPr lang="en-US" altLang="en-US" dirty="0"/>
              <a:t>(</a:t>
            </a:r>
            <a:r>
              <a:rPr lang="en-US" altLang="en-US" i="1" dirty="0"/>
              <a:t>Y</a:t>
            </a:r>
            <a:r>
              <a:rPr lang="en-US" altLang="en-US" dirty="0"/>
              <a:t>/</a:t>
            </a:r>
            <a:r>
              <a:rPr lang="en-US" altLang="en-US" i="1" dirty="0"/>
              <a:t>C</a:t>
            </a:r>
            <a:r>
              <a:rPr lang="en-US" altLang="en-US" dirty="0"/>
              <a:t>). It is a sub-tree which contains the portion of </a:t>
            </a:r>
            <a:r>
              <a:rPr lang="en-US" altLang="en-US" i="1" dirty="0"/>
              <a:t>C</a:t>
            </a:r>
            <a:r>
              <a:rPr lang="en-US" altLang="en-US" dirty="0"/>
              <a:t> concerning to the pattern </a:t>
            </a:r>
            <a:r>
              <a:rPr lang="en-US" altLang="en-US" i="1" dirty="0"/>
              <a:t>Y</a:t>
            </a:r>
            <a:r>
              <a:rPr lang="en-US" altLang="en-US" dirty="0"/>
              <a:t>. All the nodes and edges exist in the paths of the items of </a:t>
            </a:r>
            <a:r>
              <a:rPr lang="en-US" altLang="en-US" i="1" dirty="0"/>
              <a:t>Y</a:t>
            </a:r>
            <a:r>
              <a:rPr lang="en-US" altLang="en-US" dirty="0"/>
              <a:t> to the </a:t>
            </a:r>
            <a:r>
              <a:rPr lang="en-US" altLang="en-US" i="1" dirty="0"/>
              <a:t>root.</a:t>
            </a:r>
            <a:endParaRPr lang="en-US" altLang="en-US" dirty="0"/>
          </a:p>
        </p:txBody>
      </p:sp>
      <p:sp>
        <p:nvSpPr>
          <p:cNvPr id="9" name="Title 1">
            <a:extLst>
              <a:ext uri="{FF2B5EF4-FFF2-40B4-BE49-F238E27FC236}">
                <a16:creationId xmlns:a16="http://schemas.microsoft.com/office/drawing/2014/main" id="{6BF9B651-13B8-48C0-94BF-ACFE80DEF6E2}"/>
              </a:ext>
            </a:extLst>
          </p:cNvPr>
          <p:cNvSpPr txBox="1">
            <a:spLocks/>
          </p:cNvSpPr>
          <p:nvPr/>
        </p:nvSpPr>
        <p:spPr>
          <a:xfrm>
            <a:off x="1089062" y="410030"/>
            <a:ext cx="6924782" cy="87437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Computing the Diversity of a Pattern</a:t>
            </a:r>
            <a:endParaRPr lang="en-IN" sz="2700" b="1" dirty="0"/>
          </a:p>
        </p:txBody>
      </p:sp>
      <p:sp>
        <p:nvSpPr>
          <p:cNvPr id="2" name="Slide Number Placeholder 1">
            <a:extLst>
              <a:ext uri="{FF2B5EF4-FFF2-40B4-BE49-F238E27FC236}">
                <a16:creationId xmlns:a16="http://schemas.microsoft.com/office/drawing/2014/main" id="{DA9861BA-3BFD-4CED-B7B2-D653819C2AAF}"/>
              </a:ext>
            </a:extLst>
          </p:cNvPr>
          <p:cNvSpPr>
            <a:spLocks noGrp="1"/>
          </p:cNvSpPr>
          <p:nvPr>
            <p:ph type="sldNum" sz="quarter" idx="12"/>
          </p:nvPr>
        </p:nvSpPr>
        <p:spPr>
          <a:xfrm>
            <a:off x="7042564" y="5736938"/>
            <a:ext cx="2057400" cy="273844"/>
          </a:xfrm>
        </p:spPr>
        <p:txBody>
          <a:bodyPr/>
          <a:lstStyle/>
          <a:p>
            <a:fld id="{E6EBDEA2-85B8-4911-A563-964B04FB1BA6}" type="slidenum">
              <a:rPr lang="en-IN" sz="1500">
                <a:solidFill>
                  <a:schemeClr val="tx1"/>
                </a:solidFill>
              </a:rPr>
              <a:t>86</a:t>
            </a:fld>
            <a:endParaRPr lang="en-IN" sz="1500" dirty="0">
              <a:solidFill>
                <a:schemeClr val="tx1"/>
              </a:solidFill>
            </a:endParaRPr>
          </a:p>
        </p:txBody>
      </p:sp>
    </p:spTree>
    <p:extLst>
      <p:ext uri="{BB962C8B-B14F-4D97-AF65-F5344CB8AC3E}">
        <p14:creationId xmlns:p14="http://schemas.microsoft.com/office/powerpoint/2010/main" val="42553886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a:extLst>
              <a:ext uri="{FF2B5EF4-FFF2-40B4-BE49-F238E27FC236}">
                <a16:creationId xmlns:a16="http://schemas.microsoft.com/office/drawing/2014/main" id="{1D763409-CA83-4488-9D9B-DEC5669E5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126" y="2477966"/>
            <a:ext cx="4082875" cy="186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13610" y="1087060"/>
            <a:ext cx="5170048" cy="5612824"/>
          </a:xfrm>
        </p:spPr>
        <p:txBody>
          <a:bodyPr>
            <a:normAutofit fontScale="85000" lnSpcReduction="10000"/>
          </a:bodyPr>
          <a:lstStyle/>
          <a:p>
            <a:pPr>
              <a:buFont typeface="Arial" charset="0"/>
              <a:buChar char="•"/>
              <a:defRPr/>
            </a:pPr>
            <a:r>
              <a:rPr lang="en-IN" dirty="0"/>
              <a:t>Given the pattern </a:t>
            </a:r>
            <a:r>
              <a:rPr lang="en-IN" i="1" dirty="0"/>
              <a:t>Y</a:t>
            </a:r>
            <a:r>
              <a:rPr lang="en-IN" dirty="0"/>
              <a:t> of certain size and concept hierarchy </a:t>
            </a:r>
            <a:r>
              <a:rPr lang="en-IN" i="1" dirty="0"/>
              <a:t>C</a:t>
            </a:r>
            <a:r>
              <a:rPr lang="en-IN" dirty="0"/>
              <a:t>, two extreme projections are possible</a:t>
            </a:r>
          </a:p>
          <a:p>
            <a:pPr>
              <a:spcBef>
                <a:spcPts val="0"/>
              </a:spcBef>
              <a:buFont typeface="Arial" charset="0"/>
              <a:buChar char="•"/>
              <a:defRPr/>
            </a:pPr>
            <a:r>
              <a:rPr lang="en-IN" dirty="0"/>
              <a:t>Minimal projection </a:t>
            </a:r>
          </a:p>
          <a:p>
            <a:pPr lvl="1">
              <a:buFont typeface="Courier New" panose="02070309020205020404" pitchFamily="49" charset="0"/>
              <a:buChar char="o"/>
              <a:defRPr/>
            </a:pPr>
            <a:r>
              <a:rPr lang="en-IN" dirty="0"/>
              <a:t>All the items of </a:t>
            </a:r>
            <a:r>
              <a:rPr lang="en-IN" i="1" dirty="0"/>
              <a:t>Y </a:t>
            </a:r>
            <a:r>
              <a:rPr lang="en-IN" dirty="0"/>
              <a:t>merge at immediate higher level</a:t>
            </a:r>
          </a:p>
          <a:p>
            <a:pPr lvl="1">
              <a:buFont typeface="Courier New" panose="02070309020205020404" pitchFamily="49" charset="0"/>
              <a:buChar char="o"/>
              <a:defRPr/>
            </a:pPr>
            <a:r>
              <a:rPr lang="en-IN" dirty="0"/>
              <a:t> The number of edges |</a:t>
            </a:r>
            <a:r>
              <a:rPr lang="en-IN" i="1" dirty="0"/>
              <a:t>min </a:t>
            </a:r>
            <a:r>
              <a:rPr lang="el-GR" altLang="en-US" sz="2100" i="1" dirty="0"/>
              <a:t>π</a:t>
            </a:r>
            <a:r>
              <a:rPr lang="en-US" altLang="en-US" dirty="0"/>
              <a:t>(</a:t>
            </a:r>
            <a:r>
              <a:rPr lang="en-US" altLang="en-US" i="1" dirty="0"/>
              <a:t>Y</a:t>
            </a:r>
            <a:r>
              <a:rPr lang="en-US" altLang="en-US" dirty="0"/>
              <a:t>/</a:t>
            </a:r>
            <a:r>
              <a:rPr lang="en-US" altLang="en-US" i="1" dirty="0"/>
              <a:t>C</a:t>
            </a:r>
            <a:r>
              <a:rPr lang="en-US" altLang="en-US" dirty="0"/>
              <a:t>)| is equal to (|</a:t>
            </a:r>
            <a:r>
              <a:rPr lang="en-US" altLang="en-US" i="1" dirty="0"/>
              <a:t>Y</a:t>
            </a:r>
            <a:r>
              <a:rPr lang="en-US" altLang="en-US" dirty="0"/>
              <a:t>| + </a:t>
            </a:r>
            <a:r>
              <a:rPr lang="en-US" altLang="en-US" i="1" dirty="0"/>
              <a:t>h </a:t>
            </a:r>
            <a:r>
              <a:rPr lang="en-US" altLang="en-US" dirty="0"/>
              <a:t>– 1)</a:t>
            </a:r>
            <a:endParaRPr lang="en-IN" sz="1500" dirty="0"/>
          </a:p>
          <a:p>
            <a:pPr>
              <a:spcBef>
                <a:spcPts val="0"/>
              </a:spcBef>
              <a:defRPr/>
            </a:pPr>
            <a:r>
              <a:rPr lang="en-IN" dirty="0"/>
              <a:t>Maximal projection</a:t>
            </a:r>
          </a:p>
          <a:p>
            <a:pPr lvl="1">
              <a:buFont typeface="Courier New" panose="02070309020205020404" pitchFamily="49" charset="0"/>
              <a:buChar char="o"/>
              <a:defRPr/>
            </a:pPr>
            <a:r>
              <a:rPr lang="en-US" dirty="0"/>
              <a:t>All the leaf level nodes merges at </a:t>
            </a:r>
            <a:r>
              <a:rPr lang="en-US" i="1" dirty="0"/>
              <a:t>root.</a:t>
            </a:r>
          </a:p>
          <a:p>
            <a:pPr lvl="1">
              <a:buFont typeface="Courier New" panose="02070309020205020404" pitchFamily="49" charset="0"/>
              <a:buChar char="o"/>
              <a:defRPr/>
            </a:pPr>
            <a:r>
              <a:rPr lang="en-IN" dirty="0"/>
              <a:t>The number of edges |</a:t>
            </a:r>
            <a:r>
              <a:rPr lang="en-IN" i="1" dirty="0"/>
              <a:t>max</a:t>
            </a:r>
            <a:r>
              <a:rPr lang="el-GR" altLang="en-US" i="1" dirty="0"/>
              <a:t> </a:t>
            </a:r>
            <a:r>
              <a:rPr lang="el-GR" altLang="en-US" sz="2100" i="1" dirty="0"/>
              <a:t>π</a:t>
            </a:r>
            <a:r>
              <a:rPr lang="en-US" altLang="en-US" dirty="0"/>
              <a:t>(</a:t>
            </a:r>
            <a:r>
              <a:rPr lang="en-US" altLang="en-US" i="1" dirty="0"/>
              <a:t>Y</a:t>
            </a:r>
            <a:r>
              <a:rPr lang="en-US" altLang="en-US" dirty="0"/>
              <a:t>/</a:t>
            </a:r>
            <a:r>
              <a:rPr lang="en-US" altLang="en-US" i="1" dirty="0"/>
              <a:t>C</a:t>
            </a:r>
            <a:r>
              <a:rPr lang="en-US" altLang="en-US" dirty="0"/>
              <a:t>)| </a:t>
            </a:r>
          </a:p>
          <a:p>
            <a:pPr marL="342900" lvl="1" indent="0">
              <a:buNone/>
              <a:defRPr/>
            </a:pPr>
            <a:r>
              <a:rPr lang="en-US" altLang="en-US" dirty="0"/>
              <a:t>    is equal to (|</a:t>
            </a:r>
            <a:r>
              <a:rPr lang="en-US" altLang="en-US" i="1" dirty="0"/>
              <a:t>Y</a:t>
            </a:r>
            <a:r>
              <a:rPr lang="en-US" altLang="en-US" dirty="0"/>
              <a:t>| x </a:t>
            </a:r>
            <a:r>
              <a:rPr lang="en-US" altLang="en-US" i="1" dirty="0"/>
              <a:t>h </a:t>
            </a:r>
            <a:r>
              <a:rPr lang="en-US" altLang="en-US" dirty="0"/>
              <a:t>)</a:t>
            </a:r>
          </a:p>
          <a:p>
            <a:pPr>
              <a:defRPr/>
            </a:pPr>
            <a:r>
              <a:rPr lang="en-US" dirty="0"/>
              <a:t>Observation: Given a pattern Y of certain size</a:t>
            </a:r>
            <a:endParaRPr lang="en-IN" dirty="0"/>
          </a:p>
          <a:p>
            <a:pPr lvl="1">
              <a:defRPr/>
            </a:pPr>
            <a:r>
              <a:rPr lang="en-US" dirty="0"/>
              <a:t>Its </a:t>
            </a:r>
            <a:r>
              <a:rPr lang="en-US" i="1" dirty="0"/>
              <a:t>minimal projection</a:t>
            </a:r>
            <a:r>
              <a:rPr lang="en-US" dirty="0"/>
              <a:t> contains minimum </a:t>
            </a:r>
          </a:p>
          <a:p>
            <a:pPr marL="342900" lvl="1" indent="0">
              <a:buNone/>
              <a:defRPr/>
            </a:pPr>
            <a:r>
              <a:rPr lang="en-US" dirty="0"/>
              <a:t>   number of edges and </a:t>
            </a:r>
            <a:r>
              <a:rPr lang="en-US" i="1" dirty="0"/>
              <a:t>maximal project </a:t>
            </a:r>
          </a:p>
          <a:p>
            <a:pPr marL="342900" lvl="1" indent="0">
              <a:buNone/>
              <a:defRPr/>
            </a:pPr>
            <a:r>
              <a:rPr lang="en-US" dirty="0"/>
              <a:t>   contains the maximum number of edges</a:t>
            </a:r>
          </a:p>
        </p:txBody>
      </p:sp>
      <p:sp>
        <p:nvSpPr>
          <p:cNvPr id="12" name="Title 1">
            <a:extLst>
              <a:ext uri="{FF2B5EF4-FFF2-40B4-BE49-F238E27FC236}">
                <a16:creationId xmlns:a16="http://schemas.microsoft.com/office/drawing/2014/main" id="{DD94ED14-26E2-4343-A1BC-B6A5CAC0EC29}"/>
              </a:ext>
            </a:extLst>
          </p:cNvPr>
          <p:cNvSpPr txBox="1">
            <a:spLocks/>
          </p:cNvSpPr>
          <p:nvPr/>
        </p:nvSpPr>
        <p:spPr>
          <a:xfrm>
            <a:off x="976045" y="158116"/>
            <a:ext cx="6739847"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Framework to Compute </a:t>
            </a:r>
            <a:r>
              <a:rPr lang="en-IN" sz="3000" b="1" i="1" dirty="0"/>
              <a:t>drank</a:t>
            </a:r>
            <a:r>
              <a:rPr lang="en-IN" sz="3000" b="1" dirty="0"/>
              <a:t> using</a:t>
            </a:r>
          </a:p>
          <a:p>
            <a:pPr algn="ctr"/>
            <a:r>
              <a:rPr lang="en-IN" sz="3000" b="1" dirty="0"/>
              <a:t> Balanced Concept Hierarchy</a:t>
            </a:r>
            <a:endParaRPr lang="en-IN" sz="2700" b="1" dirty="0"/>
          </a:p>
        </p:txBody>
      </p:sp>
      <p:sp>
        <p:nvSpPr>
          <p:cNvPr id="7" name="Slide Number Placeholder 1">
            <a:extLst>
              <a:ext uri="{FF2B5EF4-FFF2-40B4-BE49-F238E27FC236}">
                <a16:creationId xmlns:a16="http://schemas.microsoft.com/office/drawing/2014/main" id="{EE8B87AB-038E-4E9F-9C69-2888DA82D614}"/>
              </a:ext>
            </a:extLst>
          </p:cNvPr>
          <p:cNvSpPr>
            <a:spLocks noGrp="1"/>
          </p:cNvSpPr>
          <p:nvPr>
            <p:ph type="sldNum" sz="quarter" idx="12"/>
          </p:nvPr>
        </p:nvSpPr>
        <p:spPr>
          <a:xfrm>
            <a:off x="7042564" y="5736938"/>
            <a:ext cx="2057400" cy="273844"/>
          </a:xfrm>
        </p:spPr>
        <p:txBody>
          <a:bodyPr/>
          <a:lstStyle/>
          <a:p>
            <a:fld id="{E6EBDEA2-85B8-4911-A563-964B04FB1BA6}" type="slidenum">
              <a:rPr lang="en-IN" sz="1500">
                <a:solidFill>
                  <a:schemeClr val="tx1"/>
                </a:solidFill>
              </a:rPr>
              <a:t>87</a:t>
            </a:fld>
            <a:endParaRPr lang="en-IN" sz="1500" dirty="0">
              <a:solidFill>
                <a:schemeClr val="tx1"/>
              </a:solidFill>
            </a:endParaRPr>
          </a:p>
        </p:txBody>
      </p:sp>
    </p:spTree>
    <p:extLst>
      <p:ext uri="{BB962C8B-B14F-4D97-AF65-F5344CB8AC3E}">
        <p14:creationId xmlns:p14="http://schemas.microsoft.com/office/powerpoint/2010/main" val="692606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335640"/>
            <a:ext cx="8919148" cy="5272560"/>
          </a:xfrm>
        </p:spPr>
        <p:txBody>
          <a:bodyPr>
            <a:normAutofit/>
          </a:bodyPr>
          <a:lstStyle/>
          <a:p>
            <a:pPr>
              <a:buFont typeface="Arial" charset="0"/>
              <a:buChar char="•"/>
              <a:defRPr/>
            </a:pPr>
            <a:r>
              <a:rPr lang="en-US" dirty="0"/>
              <a:t>Given a pattern Y, the </a:t>
            </a:r>
            <a:r>
              <a:rPr lang="en-US" i="1" dirty="0"/>
              <a:t>drank</a:t>
            </a:r>
            <a:r>
              <a:rPr lang="en-US" dirty="0"/>
              <a:t>(</a:t>
            </a:r>
            <a:r>
              <a:rPr lang="en-US" i="1" dirty="0"/>
              <a:t>Y</a:t>
            </a:r>
            <a:r>
              <a:rPr lang="en-US" dirty="0"/>
              <a:t>) is the ratio of number of edges in its projection (</a:t>
            </a:r>
            <a:r>
              <a:rPr lang="el-GR" altLang="en-US" sz="2400" i="1" dirty="0"/>
              <a:t>π</a:t>
            </a:r>
            <a:r>
              <a:rPr lang="en-US" altLang="en-US" dirty="0"/>
              <a:t>(</a:t>
            </a:r>
            <a:r>
              <a:rPr lang="en-US" altLang="en-US" i="1" dirty="0"/>
              <a:t>Y</a:t>
            </a:r>
            <a:r>
              <a:rPr lang="en-US" altLang="en-US" dirty="0"/>
              <a:t>/</a:t>
            </a:r>
            <a:r>
              <a:rPr lang="en-US" altLang="en-US" i="1" dirty="0"/>
              <a:t>C</a:t>
            </a:r>
            <a:r>
              <a:rPr lang="en-US" altLang="en-US" dirty="0"/>
              <a:t>)</a:t>
            </a:r>
            <a:r>
              <a:rPr lang="en-US" dirty="0"/>
              <a:t>) and the maximal projection (</a:t>
            </a:r>
            <a:r>
              <a:rPr lang="en-US" i="1" dirty="0"/>
              <a:t>max </a:t>
            </a:r>
            <a:r>
              <a:rPr lang="el-GR" altLang="en-US" sz="2400" i="1" dirty="0"/>
              <a:t>π</a:t>
            </a:r>
            <a:r>
              <a:rPr lang="en-US" altLang="en-US" dirty="0"/>
              <a:t>(</a:t>
            </a:r>
            <a:r>
              <a:rPr lang="en-US" altLang="en-US" i="1" dirty="0"/>
              <a:t>Y</a:t>
            </a:r>
            <a:r>
              <a:rPr lang="en-US" altLang="en-US" dirty="0"/>
              <a:t>/</a:t>
            </a:r>
            <a:r>
              <a:rPr lang="en-US" altLang="en-US" i="1" dirty="0"/>
              <a:t>C</a:t>
            </a:r>
            <a:r>
              <a:rPr lang="en-US" altLang="en-US" dirty="0"/>
              <a:t>)) </a:t>
            </a:r>
            <a:r>
              <a:rPr lang="en-US" dirty="0"/>
              <a:t>which is equal to</a:t>
            </a:r>
          </a:p>
          <a:p>
            <a:r>
              <a:rPr lang="en-US" altLang="en-US" dirty="0"/>
              <a:t>The minimum value of this ratio is equal to                  which is equal to 0.</a:t>
            </a:r>
          </a:p>
          <a:p>
            <a:r>
              <a:rPr lang="en-US" altLang="en-US" dirty="0"/>
              <a:t>The maximum value of this ratio is equal to                  which is equal to 1.</a:t>
            </a:r>
          </a:p>
          <a:p>
            <a:r>
              <a:rPr lang="en-US" altLang="en-US" dirty="0"/>
              <a:t>On applying the min-max normalization, we get following formula.</a:t>
            </a:r>
          </a:p>
          <a:p>
            <a:endParaRPr lang="en-US" altLang="en-US" dirty="0"/>
          </a:p>
          <a:p>
            <a:endParaRPr lang="en-US" altLang="en-US" dirty="0"/>
          </a:p>
          <a:p>
            <a:endParaRPr lang="en-US" altLang="en-US" sz="1200" dirty="0"/>
          </a:p>
          <a:p>
            <a:pPr marL="0" indent="0">
              <a:buNone/>
            </a:pPr>
            <a:endParaRPr lang="en-US" altLang="en-US" i="1" dirty="0"/>
          </a:p>
        </p:txBody>
      </p:sp>
      <p:pic>
        <p:nvPicPr>
          <p:cNvPr id="15" name="Picture 4">
            <a:extLst>
              <a:ext uri="{FF2B5EF4-FFF2-40B4-BE49-F238E27FC236}">
                <a16:creationId xmlns:a16="http://schemas.microsoft.com/office/drawing/2014/main" id="{C904EC86-CB8F-45A0-8B2F-CEDF51AD6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007" y="2725856"/>
            <a:ext cx="97750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4B2B7D5A-CB37-495E-8325-E7C0E4372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623" y="3680301"/>
            <a:ext cx="1009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DE4DB6F0-06AC-40D5-95AE-301CAECCB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773" y="5584431"/>
            <a:ext cx="4757738" cy="78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a:extLst>
              <a:ext uri="{FF2B5EF4-FFF2-40B4-BE49-F238E27FC236}">
                <a16:creationId xmlns:a16="http://schemas.microsoft.com/office/drawing/2014/main" id="{183D531B-FE63-4F20-B596-2689CBB940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501" y="4760237"/>
            <a:ext cx="3734990" cy="5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F775256F-1299-47B2-95B8-491EB583B052}"/>
              </a:ext>
            </a:extLst>
          </p:cNvPr>
          <p:cNvSpPr txBox="1">
            <a:spLocks/>
          </p:cNvSpPr>
          <p:nvPr/>
        </p:nvSpPr>
        <p:spPr>
          <a:xfrm>
            <a:off x="1099336" y="249799"/>
            <a:ext cx="7356296"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Framework to Compute </a:t>
            </a:r>
            <a:r>
              <a:rPr lang="en-IN" sz="3000" b="1" i="1" dirty="0"/>
              <a:t>drank</a:t>
            </a:r>
            <a:r>
              <a:rPr lang="en-IN" sz="3000" b="1" dirty="0"/>
              <a:t> using </a:t>
            </a:r>
          </a:p>
          <a:p>
            <a:pPr algn="ctr"/>
            <a:r>
              <a:rPr lang="en-IN" sz="3000" b="1" dirty="0"/>
              <a:t>Balanced Concept Hierarchy …</a:t>
            </a:r>
            <a:endParaRPr lang="en-IN" sz="2700" b="1" dirty="0"/>
          </a:p>
        </p:txBody>
      </p:sp>
      <p:pic>
        <p:nvPicPr>
          <p:cNvPr id="9" name="Picture 1">
            <a:extLst>
              <a:ext uri="{FF2B5EF4-FFF2-40B4-BE49-F238E27FC236}">
                <a16:creationId xmlns:a16="http://schemas.microsoft.com/office/drawing/2014/main" id="{A9D8A9E4-BB00-40CE-8AE5-E7EEB6AB2D04}"/>
              </a:ext>
            </a:extLst>
          </p:cNvPr>
          <p:cNvPicPr>
            <a:picLocks noChangeAspect="1"/>
          </p:cNvPicPr>
          <p:nvPr/>
        </p:nvPicPr>
        <p:blipFill>
          <a:blip r:embed="rId7">
            <a:extLst>
              <a:ext uri="{28A0092B-C50C-407E-A947-70E740481C1C}">
                <a14:useLocalDpi xmlns:a14="http://schemas.microsoft.com/office/drawing/2010/main" val="0"/>
              </a:ext>
            </a:extLst>
          </a:blip>
          <a:srcRect t="9399"/>
          <a:stretch>
            <a:fillRect/>
          </a:stretch>
        </p:blipFill>
        <p:spPr bwMode="auto">
          <a:xfrm>
            <a:off x="5152949" y="2162142"/>
            <a:ext cx="108585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9204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a:extLst>
              <a:ext uri="{FF2B5EF4-FFF2-40B4-BE49-F238E27FC236}">
                <a16:creationId xmlns:a16="http://schemas.microsoft.com/office/drawing/2014/main" id="{5261D9E9-A88A-422A-8547-EC0DF5D3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953" y="4494376"/>
            <a:ext cx="2862527" cy="14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a:extLst>
              <a:ext uri="{FF2B5EF4-FFF2-40B4-BE49-F238E27FC236}">
                <a16:creationId xmlns:a16="http://schemas.microsoft.com/office/drawing/2014/main" id="{93E01BE0-6AC5-4361-84A5-CCC6F551F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742" y="4561832"/>
            <a:ext cx="3732326" cy="5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0167ACC2-1669-42B0-A266-9D67EC1E9F29}"/>
              </a:ext>
            </a:extLst>
          </p:cNvPr>
          <p:cNvSpPr txBox="1">
            <a:spLocks/>
          </p:cNvSpPr>
          <p:nvPr/>
        </p:nvSpPr>
        <p:spPr>
          <a:xfrm>
            <a:off x="2342507" y="97041"/>
            <a:ext cx="4458985" cy="9150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Example</a:t>
            </a:r>
            <a:endParaRPr lang="en-IN" sz="2700" b="1" dirty="0"/>
          </a:p>
        </p:txBody>
      </p:sp>
      <p:sp>
        <p:nvSpPr>
          <p:cNvPr id="2" name="Slide Number Placeholder 1">
            <a:extLst>
              <a:ext uri="{FF2B5EF4-FFF2-40B4-BE49-F238E27FC236}">
                <a16:creationId xmlns:a16="http://schemas.microsoft.com/office/drawing/2014/main" id="{A6252F06-B5ED-4C7B-9566-FF9DA06F8ACD}"/>
              </a:ext>
            </a:extLst>
          </p:cNvPr>
          <p:cNvSpPr>
            <a:spLocks noGrp="1"/>
          </p:cNvSpPr>
          <p:nvPr>
            <p:ph type="sldNum" sz="quarter" idx="12"/>
          </p:nvPr>
        </p:nvSpPr>
        <p:spPr>
          <a:xfrm>
            <a:off x="7065050" y="5714453"/>
            <a:ext cx="2057400" cy="273844"/>
          </a:xfrm>
        </p:spPr>
        <p:txBody>
          <a:bodyPr/>
          <a:lstStyle/>
          <a:p>
            <a:fld id="{E6EBDEA2-85B8-4911-A563-964B04FB1BA6}" type="slidenum">
              <a:rPr lang="en-IN" sz="1050">
                <a:solidFill>
                  <a:schemeClr val="tx1"/>
                </a:solidFill>
              </a:rPr>
              <a:t>89</a:t>
            </a:fld>
            <a:endParaRPr lang="en-IN" sz="1050">
              <a:solidFill>
                <a:schemeClr val="tx1"/>
              </a:solidFill>
            </a:endParaRPr>
          </a:p>
        </p:txBody>
      </p:sp>
      <p:pic>
        <p:nvPicPr>
          <p:cNvPr id="3" name="Picture 2">
            <a:extLst>
              <a:ext uri="{FF2B5EF4-FFF2-40B4-BE49-F238E27FC236}">
                <a16:creationId xmlns:a16="http://schemas.microsoft.com/office/drawing/2014/main" id="{DF3C4553-9AE7-4AA4-B959-C9B7CB9BF223}"/>
              </a:ext>
            </a:extLst>
          </p:cNvPr>
          <p:cNvPicPr>
            <a:picLocks noChangeAspect="1"/>
          </p:cNvPicPr>
          <p:nvPr/>
        </p:nvPicPr>
        <p:blipFill rotWithShape="1">
          <a:blip r:embed="rId4"/>
          <a:srcRect b="8068"/>
          <a:stretch/>
        </p:blipFill>
        <p:spPr>
          <a:xfrm>
            <a:off x="1688628" y="1359794"/>
            <a:ext cx="5527610" cy="2592000"/>
          </a:xfrm>
          <a:prstGeom prst="rect">
            <a:avLst/>
          </a:prstGeom>
        </p:spPr>
      </p:pic>
    </p:spTree>
    <p:extLst>
      <p:ext uri="{BB962C8B-B14F-4D97-AF65-F5344CB8AC3E}">
        <p14:creationId xmlns:p14="http://schemas.microsoft.com/office/powerpoint/2010/main" val="107526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1193"/>
          </a:xfrm>
        </p:spPr>
        <p:txBody>
          <a:bodyPr>
            <a:normAutofit fontScale="90000"/>
          </a:bodyPr>
          <a:lstStyle/>
          <a:p>
            <a:r>
              <a:rPr lang="en-US" dirty="0"/>
              <a:t>Problem Description</a:t>
            </a:r>
          </a:p>
        </p:txBody>
      </p:sp>
      <p:sp>
        <p:nvSpPr>
          <p:cNvPr id="3" name="Content Placeholder 2"/>
          <p:cNvSpPr>
            <a:spLocks noGrp="1"/>
          </p:cNvSpPr>
          <p:nvPr>
            <p:ph idx="1"/>
          </p:nvPr>
        </p:nvSpPr>
        <p:spPr>
          <a:xfrm>
            <a:off x="381000" y="1219200"/>
            <a:ext cx="8229600" cy="5273674"/>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Goal of advertiser</a:t>
            </a:r>
          </a:p>
          <a:p>
            <a:pPr lvl="1"/>
            <a:r>
              <a:rPr lang="en-IN" dirty="0">
                <a:latin typeface="Times New Roman" panose="02020603050405020304" pitchFamily="18" charset="0"/>
                <a:cs typeface="Times New Roman" panose="02020603050405020304" pitchFamily="18" charset="0"/>
              </a:rPr>
              <a:t>spreading advertisement to a certain percentage of people visiting a web site. </a:t>
            </a:r>
          </a:p>
          <a:p>
            <a:r>
              <a:rPr lang="en-IN" dirty="0">
                <a:latin typeface="Times New Roman" panose="02020603050405020304" pitchFamily="18" charset="0"/>
                <a:cs typeface="Times New Roman" panose="02020603050405020304" pitchFamily="18" charset="0"/>
              </a:rPr>
              <a:t>Goal of the publisher</a:t>
            </a:r>
          </a:p>
          <a:p>
            <a:pPr lvl="1"/>
            <a:r>
              <a:rPr lang="en-IN" dirty="0">
                <a:latin typeface="Times New Roman" panose="02020603050405020304" pitchFamily="18" charset="0"/>
                <a:cs typeface="Times New Roman" panose="02020603050405020304" pitchFamily="18" charset="0"/>
              </a:rPr>
              <a:t> efficiently sell  the advertising space available in the web pages of a web site and meeting the demands of multiple advertisers. </a:t>
            </a:r>
          </a:p>
          <a:p>
            <a:r>
              <a:rPr lang="en-IN" dirty="0">
                <a:latin typeface="Times New Roman" panose="02020603050405020304" pitchFamily="18" charset="0"/>
                <a:cs typeface="Times New Roman" panose="02020603050405020304" pitchFamily="18" charset="0"/>
              </a:rPr>
              <a:t>Opportunity:</a:t>
            </a:r>
          </a:p>
          <a:p>
            <a:pPr lvl="1"/>
            <a:r>
              <a:rPr lang="en-IN" dirty="0">
                <a:latin typeface="Times New Roman" panose="02020603050405020304" pitchFamily="18" charset="0"/>
                <a:cs typeface="Times New Roman" panose="02020603050405020304" pitchFamily="18" charset="0"/>
              </a:rPr>
              <a:t>For a given web site and period, one can analyse the visitors’ behaviour by processing the transactions generated based on click stream dataset and identify the sets of web pages that cover a given percentage of visitors’ population. </a:t>
            </a:r>
          </a:p>
          <a:p>
            <a:r>
              <a:rPr lang="en-IN" dirty="0">
                <a:latin typeface="Times New Roman" panose="02020603050405020304" pitchFamily="18" charset="0"/>
                <a:cs typeface="Times New Roman" panose="02020603050405020304" pitchFamily="18" charset="0"/>
              </a:rPr>
              <a:t>Research Issue:</a:t>
            </a:r>
          </a:p>
          <a:p>
            <a:pPr lvl="1"/>
            <a:r>
              <a:rPr lang="en-IN" dirty="0">
                <a:latin typeface="Times New Roman" panose="02020603050405020304" pitchFamily="18" charset="0"/>
                <a:cs typeface="Times New Roman" panose="02020603050405020304" pitchFamily="18" charset="0"/>
              </a:rPr>
              <a:t>Investigate the approaches for discovering the sets of web pages which can cover a given percentage of visitors’ population by analyzing the click stream transactions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9FBD3-F65B-E0F7-0B44-0CF0CC14A780}"/>
              </a:ext>
            </a:extLst>
          </p:cNvPr>
          <p:cNvPicPr>
            <a:picLocks noChangeAspect="1"/>
          </p:cNvPicPr>
          <p:nvPr/>
        </p:nvPicPr>
        <p:blipFill>
          <a:blip r:embed="rId2"/>
          <a:stretch>
            <a:fillRect/>
          </a:stretch>
        </p:blipFill>
        <p:spPr>
          <a:xfrm>
            <a:off x="851825" y="565079"/>
            <a:ext cx="7675725" cy="4390434"/>
          </a:xfrm>
          <a:prstGeom prst="rect">
            <a:avLst/>
          </a:prstGeom>
        </p:spPr>
      </p:pic>
    </p:spTree>
    <p:extLst>
      <p:ext uri="{BB962C8B-B14F-4D97-AF65-F5344CB8AC3E}">
        <p14:creationId xmlns:p14="http://schemas.microsoft.com/office/powerpoint/2010/main" val="17764623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753E7-655B-5EE6-B0F3-3680537C29E9}"/>
              </a:ext>
            </a:extLst>
          </p:cNvPr>
          <p:cNvPicPr>
            <a:picLocks noChangeAspect="1"/>
          </p:cNvPicPr>
          <p:nvPr/>
        </p:nvPicPr>
        <p:blipFill>
          <a:blip r:embed="rId2"/>
          <a:stretch>
            <a:fillRect/>
          </a:stretch>
        </p:blipFill>
        <p:spPr>
          <a:xfrm>
            <a:off x="517694" y="1058238"/>
            <a:ext cx="8108611" cy="2933751"/>
          </a:xfrm>
          <a:prstGeom prst="rect">
            <a:avLst/>
          </a:prstGeom>
        </p:spPr>
      </p:pic>
      <p:sp>
        <p:nvSpPr>
          <p:cNvPr id="4" name="TextBox 3">
            <a:extLst>
              <a:ext uri="{FF2B5EF4-FFF2-40B4-BE49-F238E27FC236}">
                <a16:creationId xmlns:a16="http://schemas.microsoft.com/office/drawing/2014/main" id="{8711939F-EDB9-DA73-7C7A-83EB19EBB0C9}"/>
              </a:ext>
            </a:extLst>
          </p:cNvPr>
          <p:cNvSpPr txBox="1"/>
          <p:nvPr/>
        </p:nvSpPr>
        <p:spPr>
          <a:xfrm>
            <a:off x="636999" y="82194"/>
            <a:ext cx="7654246" cy="1200329"/>
          </a:xfrm>
          <a:prstGeom prst="rect">
            <a:avLst/>
          </a:prstGeom>
          <a:noFill/>
        </p:spPr>
        <p:txBody>
          <a:bodyPr wrap="square" rtlCol="0">
            <a:spAutoFit/>
          </a:bodyPr>
          <a:lstStyle/>
          <a:p>
            <a:pPr algn="ctr"/>
            <a:r>
              <a:rPr lang="en-IN" b="1" dirty="0"/>
              <a:t>Experiments</a:t>
            </a:r>
          </a:p>
          <a:p>
            <a:pPr marL="285750" indent="-285750">
              <a:buFont typeface="Arial" panose="020B0604020202020204" pitchFamily="34" charset="0"/>
              <a:buChar char="•"/>
            </a:pPr>
            <a:r>
              <a:rPr lang="en-IN" dirty="0"/>
              <a:t>Dataset from </a:t>
            </a:r>
            <a:r>
              <a:rPr lang="en-IN" dirty="0" err="1"/>
              <a:t>MovieLens</a:t>
            </a:r>
            <a:r>
              <a:rPr lang="en-IN" dirty="0"/>
              <a:t> project (</a:t>
            </a:r>
            <a:r>
              <a:rPr lang="en-IN" sz="1800" b="0" i="0" dirty="0">
                <a:solidFill>
                  <a:srgbClr val="0000FF"/>
                </a:solidFill>
                <a:effectLst/>
                <a:latin typeface="Times-Roman"/>
              </a:rPr>
              <a:t>http://www.grouplens.org)</a:t>
            </a:r>
            <a:r>
              <a:rPr lang="en-IN" dirty="0"/>
              <a:t> </a:t>
            </a:r>
            <a:br>
              <a:rPr lang="en-IN" dirty="0"/>
            </a:br>
            <a:r>
              <a:rPr lang="en-IN" dirty="0"/>
              <a:t>: </a:t>
            </a:r>
            <a:r>
              <a:rPr lang="en-US" sz="1800" b="0" i="0" dirty="0">
                <a:solidFill>
                  <a:srgbClr val="131413"/>
                </a:solidFill>
                <a:effectLst/>
                <a:latin typeface="Times-Roman"/>
              </a:rPr>
              <a:t>contains 100,000 ratings of 943 users on 1682 movies</a:t>
            </a:r>
            <a:r>
              <a:rPr lang="en-US" dirty="0"/>
              <a:t> </a:t>
            </a:r>
            <a:br>
              <a:rPr lang="en-US" dirty="0"/>
            </a:br>
            <a:endParaRPr lang="en-IN" dirty="0"/>
          </a:p>
        </p:txBody>
      </p:sp>
      <p:pic>
        <p:nvPicPr>
          <p:cNvPr id="6" name="Picture 5">
            <a:extLst>
              <a:ext uri="{FF2B5EF4-FFF2-40B4-BE49-F238E27FC236}">
                <a16:creationId xmlns:a16="http://schemas.microsoft.com/office/drawing/2014/main" id="{F5994048-32CD-6922-34BC-7F666EA6F84D}"/>
              </a:ext>
            </a:extLst>
          </p:cNvPr>
          <p:cNvPicPr>
            <a:picLocks noChangeAspect="1"/>
          </p:cNvPicPr>
          <p:nvPr/>
        </p:nvPicPr>
        <p:blipFill>
          <a:blip r:embed="rId3"/>
          <a:stretch>
            <a:fillRect/>
          </a:stretch>
        </p:blipFill>
        <p:spPr>
          <a:xfrm>
            <a:off x="338179" y="4109661"/>
            <a:ext cx="7953066" cy="2748339"/>
          </a:xfrm>
          <a:prstGeom prst="rect">
            <a:avLst/>
          </a:prstGeom>
        </p:spPr>
      </p:pic>
    </p:spTree>
    <p:extLst>
      <p:ext uri="{BB962C8B-B14F-4D97-AF65-F5344CB8AC3E}">
        <p14:creationId xmlns:p14="http://schemas.microsoft.com/office/powerpoint/2010/main" val="1439619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981908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92BA-2B98-198B-E3D3-FAA89D03F8A6}"/>
              </a:ext>
            </a:extLst>
          </p:cNvPr>
          <p:cNvSpPr>
            <a:spLocks noGrp="1"/>
          </p:cNvSpPr>
          <p:nvPr>
            <p:ph type="title"/>
          </p:nvPr>
        </p:nvSpPr>
        <p:spPr/>
        <p:txBody>
          <a:bodyPr/>
          <a:lstStyle/>
          <a:p>
            <a:pPr algn="ctr"/>
            <a:r>
              <a:rPr lang="en-IN" dirty="0"/>
              <a:t>HIGH UTILITY MINING</a:t>
            </a:r>
          </a:p>
        </p:txBody>
      </p:sp>
      <p:pic>
        <p:nvPicPr>
          <p:cNvPr id="5" name="Picture 4">
            <a:extLst>
              <a:ext uri="{FF2B5EF4-FFF2-40B4-BE49-F238E27FC236}">
                <a16:creationId xmlns:a16="http://schemas.microsoft.com/office/drawing/2014/main" id="{83C1E94C-683C-A807-02BC-D288D2ABC457}"/>
              </a:ext>
            </a:extLst>
          </p:cNvPr>
          <p:cNvPicPr>
            <a:picLocks noChangeAspect="1"/>
          </p:cNvPicPr>
          <p:nvPr/>
        </p:nvPicPr>
        <p:blipFill>
          <a:blip r:embed="rId2"/>
          <a:stretch>
            <a:fillRect/>
          </a:stretch>
        </p:blipFill>
        <p:spPr>
          <a:xfrm>
            <a:off x="2055206" y="2231257"/>
            <a:ext cx="4581525" cy="1285875"/>
          </a:xfrm>
          <a:prstGeom prst="rect">
            <a:avLst/>
          </a:prstGeom>
        </p:spPr>
      </p:pic>
      <p:sp>
        <p:nvSpPr>
          <p:cNvPr id="6" name="TextBox 5">
            <a:extLst>
              <a:ext uri="{FF2B5EF4-FFF2-40B4-BE49-F238E27FC236}">
                <a16:creationId xmlns:a16="http://schemas.microsoft.com/office/drawing/2014/main" id="{0F9ADA9C-8BAD-5EF8-C579-5AB3BAFE5784}"/>
              </a:ext>
            </a:extLst>
          </p:cNvPr>
          <p:cNvSpPr txBox="1"/>
          <p:nvPr/>
        </p:nvSpPr>
        <p:spPr>
          <a:xfrm>
            <a:off x="3279017" y="4695291"/>
            <a:ext cx="2249527" cy="584775"/>
          </a:xfrm>
          <a:prstGeom prst="rect">
            <a:avLst/>
          </a:prstGeom>
          <a:noFill/>
        </p:spPr>
        <p:txBody>
          <a:bodyPr wrap="none" rtlCol="0">
            <a:spAutoFit/>
          </a:bodyPr>
          <a:lstStyle/>
          <a:p>
            <a:r>
              <a:rPr lang="en-IN" sz="3200" dirty="0"/>
              <a:t>PAKDD 2005</a:t>
            </a:r>
          </a:p>
        </p:txBody>
      </p:sp>
    </p:spTree>
    <p:extLst>
      <p:ext uri="{BB962C8B-B14F-4D97-AF65-F5344CB8AC3E}">
        <p14:creationId xmlns:p14="http://schemas.microsoft.com/office/powerpoint/2010/main" val="6664457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A857-A177-DFEA-092E-B6A12DB20238}"/>
              </a:ext>
            </a:extLst>
          </p:cNvPr>
          <p:cNvSpPr>
            <a:spLocks noGrp="1"/>
          </p:cNvSpPr>
          <p:nvPr>
            <p:ph type="title"/>
          </p:nvPr>
        </p:nvSpPr>
        <p:spPr>
          <a:xfrm>
            <a:off x="628650" y="200740"/>
            <a:ext cx="7886700" cy="672564"/>
          </a:xfrm>
        </p:spPr>
        <p:txBody>
          <a:bodyPr>
            <a:normAutofit/>
          </a:bodyPr>
          <a:lstStyle/>
          <a:p>
            <a:r>
              <a:rPr lang="en-IN" sz="3600" dirty="0">
                <a:latin typeface="Times New Roman" panose="02020603050405020304" pitchFamily="18" charset="0"/>
                <a:cs typeface="Times New Roman" panose="02020603050405020304" pitchFamily="18" charset="0"/>
              </a:rPr>
              <a:t>Limitations of Frequent Itemset Mining</a:t>
            </a:r>
          </a:p>
        </p:txBody>
      </p:sp>
      <p:sp>
        <p:nvSpPr>
          <p:cNvPr id="3" name="Content Placeholder 2">
            <a:extLst>
              <a:ext uri="{FF2B5EF4-FFF2-40B4-BE49-F238E27FC236}">
                <a16:creationId xmlns:a16="http://schemas.microsoft.com/office/drawing/2014/main" id="{2C7C7D63-F22A-A680-174D-97858A31610B}"/>
              </a:ext>
            </a:extLst>
          </p:cNvPr>
          <p:cNvSpPr>
            <a:spLocks noGrp="1"/>
          </p:cNvSpPr>
          <p:nvPr>
            <p:ph idx="1"/>
          </p:nvPr>
        </p:nvSpPr>
        <p:spPr>
          <a:xfrm>
            <a:off x="628650" y="1037691"/>
            <a:ext cx="7886700" cy="5455182"/>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Purchase quantities are not taken into account. </a:t>
            </a:r>
          </a:p>
          <a:p>
            <a:pPr lvl="1"/>
            <a:r>
              <a:rPr lang="en-US" dirty="0">
                <a:latin typeface="Times New Roman" panose="02020603050405020304" pitchFamily="18" charset="0"/>
                <a:cs typeface="Times New Roman" panose="02020603050405020304" pitchFamily="18" charset="0"/>
              </a:rPr>
              <a:t>Thus, an item may only appear once or zero time in a transaction.  Thus, if a customer has bought five breads, ten breads or twenty breads, it is viewed as the same.</a:t>
            </a:r>
          </a:p>
          <a:p>
            <a:r>
              <a:rPr lang="en-US" dirty="0">
                <a:latin typeface="Times New Roman" panose="02020603050405020304" pitchFamily="18" charset="0"/>
                <a:cs typeface="Times New Roman" panose="02020603050405020304" pitchFamily="18" charset="0"/>
              </a:rPr>
              <a:t> All items are viewed as having the same importance, utility of weight. </a:t>
            </a:r>
          </a:p>
          <a:p>
            <a:pPr lvl="1"/>
            <a:r>
              <a:rPr lang="en-US" dirty="0">
                <a:latin typeface="Times New Roman" panose="02020603050405020304" pitchFamily="18" charset="0"/>
                <a:cs typeface="Times New Roman" panose="02020603050405020304" pitchFamily="18" charset="0"/>
              </a:rPr>
              <a:t>For example, if a customer buys a very expensive bottle of wine or just a piece of bread, it is viewed as being equally important.</a:t>
            </a:r>
          </a:p>
          <a:p>
            <a:r>
              <a:rPr lang="en-US" dirty="0">
                <a:latin typeface="Times New Roman" panose="02020603050405020304" pitchFamily="18" charset="0"/>
                <a:cs typeface="Times New Roman" panose="02020603050405020304" pitchFamily="18" charset="0"/>
              </a:rPr>
              <a:t>Frequent pattern mining may find many frequent patterns that are not interesting. </a:t>
            </a:r>
          </a:p>
          <a:p>
            <a:pPr lvl="1"/>
            <a:r>
              <a:rPr lang="en-US" dirty="0">
                <a:latin typeface="Times New Roman" panose="02020603050405020304" pitchFamily="18" charset="0"/>
                <a:cs typeface="Times New Roman" panose="02020603050405020304" pitchFamily="18" charset="0"/>
              </a:rPr>
              <a:t>For example, one may find that {bread, milk} is a frequent pattern. However, from a business perspective, this pattern may be uninteresting because it does not generate much profit. </a:t>
            </a:r>
          </a:p>
          <a:p>
            <a:pPr lvl="1"/>
            <a:r>
              <a:rPr lang="en-US" dirty="0">
                <a:latin typeface="Times New Roman" panose="02020603050405020304" pitchFamily="18" charset="0"/>
                <a:cs typeface="Times New Roman" panose="02020603050405020304" pitchFamily="18" charset="0"/>
              </a:rPr>
              <a:t>Moreover, frequent pattern mining algorithms may miss the rare patterns that generate a high profit such as perhaps {caviar, wine}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7635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090D-8A71-38F5-3F87-840640299B67}"/>
              </a:ext>
            </a:extLst>
          </p:cNvPr>
          <p:cNvSpPr>
            <a:spLocks noGrp="1"/>
          </p:cNvSpPr>
          <p:nvPr>
            <p:ph type="title"/>
          </p:nvPr>
        </p:nvSpPr>
        <p:spPr>
          <a:xfrm>
            <a:off x="628650" y="365126"/>
            <a:ext cx="7886700" cy="621193"/>
          </a:xfrm>
        </p:spPr>
        <p:txBody>
          <a:bodyPr>
            <a:normAutofit fontScale="90000"/>
          </a:bodyPr>
          <a:lstStyle/>
          <a:p>
            <a:pPr algn="ctr"/>
            <a:r>
              <a:rPr lang="en-IN" b="1" dirty="0"/>
              <a:t>High-utility itemset mining</a:t>
            </a:r>
            <a:endParaRPr lang="en-IN" dirty="0"/>
          </a:p>
        </p:txBody>
      </p:sp>
      <p:sp>
        <p:nvSpPr>
          <p:cNvPr id="3" name="Content Placeholder 2">
            <a:extLst>
              <a:ext uri="{FF2B5EF4-FFF2-40B4-BE49-F238E27FC236}">
                <a16:creationId xmlns:a16="http://schemas.microsoft.com/office/drawing/2014/main" id="{7CD72F49-C808-EC13-69FC-3E722A7F6D71}"/>
              </a:ext>
            </a:extLst>
          </p:cNvPr>
          <p:cNvSpPr>
            <a:spLocks noGrp="1"/>
          </p:cNvSpPr>
          <p:nvPr>
            <p:ph idx="1"/>
          </p:nvPr>
        </p:nvSpPr>
        <p:spPr>
          <a:xfrm>
            <a:off x="628650" y="1243173"/>
            <a:ext cx="8145480" cy="1479479"/>
          </a:xfrm>
        </p:spPr>
        <p:txBody>
          <a:bodyPr>
            <a:normAutofit fontScale="47500" lnSpcReduction="20000"/>
          </a:bodyPr>
          <a:lstStyle/>
          <a:p>
            <a:r>
              <a:rPr lang="en-US" dirty="0"/>
              <a:t> </a:t>
            </a:r>
            <a:r>
              <a:rPr lang="en-US" b="1" dirty="0"/>
              <a:t>High-utility itemset mining addresses the limitations </a:t>
            </a:r>
            <a:r>
              <a:rPr lang="en-US" dirty="0"/>
              <a:t>. </a:t>
            </a:r>
          </a:p>
          <a:p>
            <a:r>
              <a:rPr lang="en-US" dirty="0"/>
              <a:t>A transaction database contains transactions where purchase quantities are taken into account as well as the unit profit of each item. For example, consider the following transaction database.</a:t>
            </a:r>
          </a:p>
          <a:p>
            <a:r>
              <a:rPr lang="en-US" dirty="0"/>
              <a:t>Local transaction utility of an item</a:t>
            </a:r>
          </a:p>
          <a:p>
            <a:r>
              <a:rPr lang="en-US" dirty="0"/>
              <a:t>External utility of an item</a:t>
            </a:r>
          </a:p>
          <a:p>
            <a:r>
              <a:rPr lang="en-US" dirty="0"/>
              <a:t>Utility of the item in a transaction= Local utility * external utility</a:t>
            </a:r>
            <a:endParaRPr lang="en-IN" dirty="0"/>
          </a:p>
        </p:txBody>
      </p:sp>
      <p:pic>
        <p:nvPicPr>
          <p:cNvPr id="5" name="Picture 4">
            <a:extLst>
              <a:ext uri="{FF2B5EF4-FFF2-40B4-BE49-F238E27FC236}">
                <a16:creationId xmlns:a16="http://schemas.microsoft.com/office/drawing/2014/main" id="{D1629CFE-38DD-6D9C-DD41-F2E19BC08A29}"/>
              </a:ext>
            </a:extLst>
          </p:cNvPr>
          <p:cNvPicPr>
            <a:picLocks noChangeAspect="1"/>
          </p:cNvPicPr>
          <p:nvPr/>
        </p:nvPicPr>
        <p:blipFill>
          <a:blip r:embed="rId2"/>
          <a:stretch>
            <a:fillRect/>
          </a:stretch>
        </p:blipFill>
        <p:spPr>
          <a:xfrm>
            <a:off x="852755" y="2699617"/>
            <a:ext cx="7428215" cy="3793257"/>
          </a:xfrm>
          <a:prstGeom prst="rect">
            <a:avLst/>
          </a:prstGeom>
        </p:spPr>
      </p:pic>
    </p:spTree>
    <p:extLst>
      <p:ext uri="{BB962C8B-B14F-4D97-AF65-F5344CB8AC3E}">
        <p14:creationId xmlns:p14="http://schemas.microsoft.com/office/powerpoint/2010/main" val="6596603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627-E8B2-F612-7A58-D814F7E5CE27}"/>
              </a:ext>
            </a:extLst>
          </p:cNvPr>
          <p:cNvSpPr>
            <a:spLocks noGrp="1"/>
          </p:cNvSpPr>
          <p:nvPr>
            <p:ph type="title"/>
          </p:nvPr>
        </p:nvSpPr>
        <p:spPr>
          <a:xfrm>
            <a:off x="628650" y="365126"/>
            <a:ext cx="7886700" cy="641741"/>
          </a:xfrm>
        </p:spPr>
        <p:txBody>
          <a:bodyPr>
            <a:normAutofit fontScale="90000"/>
          </a:bodyPr>
          <a:lstStyle/>
          <a:p>
            <a:r>
              <a:rPr lang="en-IN" dirty="0"/>
              <a:t>Two-Phase algorithm</a:t>
            </a:r>
          </a:p>
        </p:txBody>
      </p:sp>
      <p:sp>
        <p:nvSpPr>
          <p:cNvPr id="3" name="Content Placeholder 2">
            <a:extLst>
              <a:ext uri="{FF2B5EF4-FFF2-40B4-BE49-F238E27FC236}">
                <a16:creationId xmlns:a16="http://schemas.microsoft.com/office/drawing/2014/main" id="{AFAB6CDB-9501-D735-7572-7E4C3450169C}"/>
              </a:ext>
            </a:extLst>
          </p:cNvPr>
          <p:cNvSpPr>
            <a:spLocks noGrp="1"/>
          </p:cNvSpPr>
          <p:nvPr>
            <p:ph idx="1"/>
          </p:nvPr>
        </p:nvSpPr>
        <p:spPr>
          <a:xfrm>
            <a:off x="628650" y="1006868"/>
            <a:ext cx="7886700" cy="5486006"/>
          </a:xfrm>
        </p:spPr>
        <p:txBody>
          <a:bodyPr>
            <a:noAutofit/>
          </a:bodyPr>
          <a:lstStyle/>
          <a:p>
            <a:r>
              <a:rPr lang="en-IN" sz="2400" dirty="0">
                <a:latin typeface="Times New Roman" panose="02020603050405020304" pitchFamily="18" charset="0"/>
                <a:cs typeface="Times New Roman" panose="02020603050405020304" pitchFamily="18" charset="0"/>
              </a:rPr>
              <a:t>Transaction utility= sum of all utilities of items</a:t>
            </a:r>
          </a:p>
          <a:p>
            <a:r>
              <a:rPr lang="en-IN" sz="2400" dirty="0">
                <a:latin typeface="Times New Roman" panose="02020603050405020304" pitchFamily="18" charset="0"/>
                <a:cs typeface="Times New Roman" panose="02020603050405020304" pitchFamily="18" charset="0"/>
              </a:rPr>
              <a:t>Transaction weighted utility of itemset X, </a:t>
            </a:r>
            <a:r>
              <a:rPr lang="en-IN" sz="2400" dirty="0" err="1">
                <a:latin typeface="Times New Roman" panose="02020603050405020304" pitchFamily="18" charset="0"/>
                <a:cs typeface="Times New Roman" panose="02020603050405020304" pitchFamily="18" charset="0"/>
              </a:rPr>
              <a:t>twu</a:t>
            </a:r>
            <a:r>
              <a:rPr lang="en-IN" sz="2400" dirty="0">
                <a:latin typeface="Times New Roman" panose="02020603050405020304" pitchFamily="18" charset="0"/>
                <a:cs typeface="Times New Roman" panose="02020603050405020304" pitchFamily="18" charset="0"/>
              </a:rPr>
              <a:t>(X)= Summation of utilities all transactions </a:t>
            </a:r>
            <a:r>
              <a:rPr lang="en-IN" sz="2400" dirty="0" err="1">
                <a:latin typeface="Times New Roman" panose="02020603050405020304" pitchFamily="18" charset="0"/>
                <a:cs typeface="Times New Roman" panose="02020603050405020304" pitchFamily="18" charset="0"/>
              </a:rPr>
              <a:t>Ti</a:t>
            </a:r>
            <a:r>
              <a:rPr lang="en-IN" sz="2400" dirty="0">
                <a:latin typeface="Times New Roman" panose="02020603050405020304" pitchFamily="18" charset="0"/>
                <a:cs typeface="Times New Roman" panose="02020603050405020304" pitchFamily="18" charset="0"/>
              </a:rPr>
              <a:t> such that X is belongs to </a:t>
            </a:r>
            <a:r>
              <a:rPr lang="en-IN" sz="2400" dirty="0" err="1">
                <a:latin typeface="Times New Roman" panose="02020603050405020304" pitchFamily="18" charset="0"/>
                <a:cs typeface="Times New Roman" panose="02020603050405020304" pitchFamily="18" charset="0"/>
              </a:rPr>
              <a:t>Ti</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High Transaction-weighted Utilization Itemset: </a:t>
            </a:r>
            <a:r>
              <a:rPr lang="en-IN" sz="2400" dirty="0" err="1">
                <a:latin typeface="Times New Roman" panose="02020603050405020304" pitchFamily="18" charset="0"/>
                <a:cs typeface="Times New Roman" panose="02020603050405020304" pitchFamily="18" charset="0"/>
              </a:rPr>
              <a:t>Tranasaction</a:t>
            </a:r>
            <a:r>
              <a:rPr lang="en-IN" sz="2400" dirty="0">
                <a:latin typeface="Times New Roman" panose="02020603050405020304" pitchFamily="18" charset="0"/>
                <a:cs typeface="Times New Roman" panose="02020603050405020304" pitchFamily="18" charset="0"/>
              </a:rPr>
              <a:t> weighted Utility of the itemset should be greater than the user given threshold.</a:t>
            </a:r>
          </a:p>
          <a:p>
            <a:r>
              <a:rPr lang="en-IN" sz="2400" dirty="0">
                <a:latin typeface="Times New Roman" panose="02020603050405020304" pitchFamily="18" charset="0"/>
                <a:cs typeface="Times New Roman" panose="02020603050405020304" pitchFamily="18" charset="0"/>
              </a:rPr>
              <a:t>Transaction-weighted Downward Closure Property: If k-itemset is high transaction-weighted utilization itemset,  k-1 itemset will be high transaction-weighted utilization itemset.  </a:t>
            </a:r>
          </a:p>
          <a:p>
            <a:r>
              <a:rPr lang="en-US" sz="2400" dirty="0">
                <a:latin typeface="Times New Roman" panose="02020603050405020304" pitchFamily="18" charset="0"/>
                <a:cs typeface="Times New Roman" panose="02020603050405020304" pitchFamily="18" charset="0"/>
              </a:rPr>
              <a:t>Theorem: Let HTWU be the collection of all high transaction-weighted utilization itemsets in a transaction database D, and HU be the collection of high utility itemsets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D. Then HU is the subset of  HTWU. </a:t>
            </a:r>
            <a:br>
              <a:rPr lang="en-US"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9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B8C87-5EFA-A069-3D2E-6D01C0015088}"/>
              </a:ext>
            </a:extLst>
          </p:cNvPr>
          <p:cNvPicPr>
            <a:picLocks noChangeAspect="1"/>
          </p:cNvPicPr>
          <p:nvPr/>
        </p:nvPicPr>
        <p:blipFill>
          <a:blip r:embed="rId2"/>
          <a:stretch>
            <a:fillRect/>
          </a:stretch>
        </p:blipFill>
        <p:spPr>
          <a:xfrm>
            <a:off x="883578" y="92467"/>
            <a:ext cx="7884929" cy="6133672"/>
          </a:xfrm>
          <a:prstGeom prst="rect">
            <a:avLst/>
          </a:prstGeom>
        </p:spPr>
      </p:pic>
    </p:spTree>
    <p:extLst>
      <p:ext uri="{BB962C8B-B14F-4D97-AF65-F5344CB8AC3E}">
        <p14:creationId xmlns:p14="http://schemas.microsoft.com/office/powerpoint/2010/main" val="40714875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b="1" dirty="0">
                <a:latin typeface="Calibri" panose="020F0502020204030204" pitchFamily="34" charset="0"/>
                <a:cs typeface="Calibri" panose="020F0502020204030204" pitchFamily="34" charset="0"/>
              </a:rPr>
              <a:t>Mining Rare Patterns and Negative Patterns </a:t>
            </a:r>
            <a:endParaRPr lang="en-US" altLang="en-US" sz="2000" b="1"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2950704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54A6F5D7-EC74-4F00-6E04-5B271A2F54DE}"/>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29AFD91-AAB5-4B32-AC65-4BFF38F3B79C}" type="slidenum">
              <a:rPr lang="en-US" altLang="en-US" sz="1200"/>
              <a:pPr eaLnBrk="1" hangingPunct="1"/>
              <a:t>99</a:t>
            </a:fld>
            <a:endParaRPr lang="en-US" altLang="en-US" sz="1200"/>
          </a:p>
        </p:txBody>
      </p:sp>
      <p:sp>
        <p:nvSpPr>
          <p:cNvPr id="18435" name="Rectangle 2">
            <a:extLst>
              <a:ext uri="{FF2B5EF4-FFF2-40B4-BE49-F238E27FC236}">
                <a16:creationId xmlns:a16="http://schemas.microsoft.com/office/drawing/2014/main" id="{81ED1AD7-123B-B0A6-3116-7CA84C99A949}"/>
              </a:ext>
            </a:extLst>
          </p:cNvPr>
          <p:cNvSpPr>
            <a:spLocks noGrp="1" noChangeArrowheads="1"/>
          </p:cNvSpPr>
          <p:nvPr>
            <p:ph type="title"/>
          </p:nvPr>
        </p:nvSpPr>
        <p:spPr>
          <a:xfrm>
            <a:off x="628650" y="228600"/>
            <a:ext cx="7886700" cy="701674"/>
          </a:xfrm>
        </p:spPr>
        <p:txBody>
          <a:bodyPr/>
          <a:lstStyle/>
          <a:p>
            <a:pPr eaLnBrk="1" hangingPunct="1"/>
            <a:r>
              <a:rPr lang="en-US" altLang="en-US" b="1" dirty="0"/>
              <a:t>Negative and Rare Patterns</a:t>
            </a:r>
          </a:p>
        </p:txBody>
      </p:sp>
      <p:sp>
        <p:nvSpPr>
          <p:cNvPr id="18436" name="Rectangle 3">
            <a:extLst>
              <a:ext uri="{FF2B5EF4-FFF2-40B4-BE49-F238E27FC236}">
                <a16:creationId xmlns:a16="http://schemas.microsoft.com/office/drawing/2014/main" id="{DAA0203B-B7DA-A113-BA8A-0D1E50D5DC5E}"/>
              </a:ext>
            </a:extLst>
          </p:cNvPr>
          <p:cNvSpPr>
            <a:spLocks noGrp="1" noChangeArrowheads="1"/>
          </p:cNvSpPr>
          <p:nvPr>
            <p:ph type="body" idx="1"/>
          </p:nvPr>
        </p:nvSpPr>
        <p:spPr>
          <a:xfrm>
            <a:off x="304800" y="1295400"/>
            <a:ext cx="8534400" cy="5334000"/>
          </a:xfrm>
        </p:spPr>
        <p:txBody>
          <a:bodyPr/>
          <a:lstStyle/>
          <a:p>
            <a:pPr eaLnBrk="1" hangingPunct="1">
              <a:lnSpc>
                <a:spcPct val="120000"/>
              </a:lnSpc>
            </a:pPr>
            <a:r>
              <a:rPr lang="en-US" altLang="en-US" sz="2400" dirty="0"/>
              <a:t>Rare patterns: Very low support but interesting</a:t>
            </a:r>
          </a:p>
          <a:p>
            <a:pPr lvl="1" eaLnBrk="1" hangingPunct="1">
              <a:lnSpc>
                <a:spcPct val="120000"/>
              </a:lnSpc>
            </a:pPr>
            <a:r>
              <a:rPr lang="en-US" altLang="en-US" sz="2400" dirty="0"/>
              <a:t>E.g., buying Rolex watches</a:t>
            </a:r>
          </a:p>
          <a:p>
            <a:pPr lvl="1" eaLnBrk="1" hangingPunct="1">
              <a:lnSpc>
                <a:spcPct val="120000"/>
              </a:lnSpc>
            </a:pPr>
            <a:r>
              <a:rPr lang="en-US" altLang="en-US" sz="2400" dirty="0"/>
              <a:t>Mining: Setting individual-based or special group-based support threshold for valuable items</a:t>
            </a:r>
          </a:p>
          <a:p>
            <a:pPr eaLnBrk="1" hangingPunct="1">
              <a:lnSpc>
                <a:spcPct val="120000"/>
              </a:lnSpc>
            </a:pPr>
            <a:r>
              <a:rPr lang="en-US" altLang="en-US" sz="2400" dirty="0"/>
              <a:t>Negative patterns</a:t>
            </a:r>
          </a:p>
          <a:p>
            <a:pPr lvl="1" eaLnBrk="1" hangingPunct="1">
              <a:lnSpc>
                <a:spcPct val="120000"/>
              </a:lnSpc>
            </a:pPr>
            <a:r>
              <a:rPr lang="en-US" altLang="en-US" sz="2400" dirty="0"/>
              <a:t>Since it is unlikely that one buys Ford Expedition (an SUV car) and Toyota Prius (a hybrid car) together, Ford Expedition and Toyota Prius are likely negatively correlated patterns</a:t>
            </a:r>
          </a:p>
          <a:p>
            <a:pPr eaLnBrk="1" hangingPunct="1">
              <a:lnSpc>
                <a:spcPct val="120000"/>
              </a:lnSpc>
            </a:pPr>
            <a:r>
              <a:rPr lang="en-US" altLang="en-US" sz="2400" dirty="0"/>
              <a:t>Negatively correlated patterns that are infrequent tend to be more interesting than those that are frequent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577</TotalTime>
  <Words>8902</Words>
  <Application>Microsoft Office PowerPoint</Application>
  <PresentationFormat>On-screen Show (4:3)</PresentationFormat>
  <Paragraphs>1187</Paragraphs>
  <Slides>109</Slides>
  <Notes>28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22" baseType="lpstr">
      <vt:lpstr>Angsana New</vt:lpstr>
      <vt:lpstr>Arial</vt:lpstr>
      <vt:lpstr>Calibri</vt:lpstr>
      <vt:lpstr>Calibri Light</vt:lpstr>
      <vt:lpstr>Comic Sans MS</vt:lpstr>
      <vt:lpstr>Courier New</vt:lpstr>
      <vt:lpstr>Garamond</vt:lpstr>
      <vt:lpstr>Tahoma</vt:lpstr>
      <vt:lpstr>Times New Roman</vt:lpstr>
      <vt:lpstr>Times-Roman</vt:lpstr>
      <vt:lpstr>Wingdings</vt:lpstr>
      <vt:lpstr>Office Theme</vt:lpstr>
      <vt:lpstr>Worksheet</vt:lpstr>
      <vt:lpstr>Advanced Pattern Mining </vt:lpstr>
      <vt:lpstr>PowerPoint Presentation</vt:lpstr>
      <vt:lpstr>Outline</vt:lpstr>
      <vt:lpstr>Discovering Coverage Patterns for Banner Advertisement Placement</vt:lpstr>
      <vt:lpstr>Outline</vt:lpstr>
      <vt:lpstr>Introduction</vt:lpstr>
      <vt:lpstr>About Banner Advertising</vt:lpstr>
      <vt:lpstr>PowerPoint Presentation</vt:lpstr>
      <vt:lpstr>Problem Description</vt:lpstr>
      <vt:lpstr>Contributions</vt:lpstr>
      <vt:lpstr>Related Work</vt:lpstr>
      <vt:lpstr>Advantages</vt:lpstr>
      <vt:lpstr>Outline</vt:lpstr>
      <vt:lpstr>Coverage Patterns and Banner Advertisement</vt:lpstr>
      <vt:lpstr>Basic Terminology</vt:lpstr>
      <vt:lpstr>Proposed Model…</vt:lpstr>
      <vt:lpstr>Frequent Page</vt:lpstr>
      <vt:lpstr>Coverage Set</vt:lpstr>
      <vt:lpstr>Coverage Support</vt:lpstr>
      <vt:lpstr>Overlap ratio</vt:lpstr>
      <vt:lpstr>Overlap Ratio</vt:lpstr>
      <vt:lpstr>…Overlap Ratio</vt:lpstr>
      <vt:lpstr>Coverage Pattern</vt:lpstr>
      <vt:lpstr>Problem Statement</vt:lpstr>
      <vt:lpstr>Outline</vt:lpstr>
      <vt:lpstr>Extracting Coverage Patterns</vt:lpstr>
      <vt:lpstr>Extracting Coverage Patterns</vt:lpstr>
      <vt:lpstr>Extracting Coverage Patterns</vt:lpstr>
      <vt:lpstr>Extracting Coverage Patterns</vt:lpstr>
      <vt:lpstr>Proposed Algorithm</vt:lpstr>
      <vt:lpstr>CMine Algorithm</vt:lpstr>
      <vt:lpstr>CMine Algorithm Example</vt:lpstr>
      <vt:lpstr>Outline</vt:lpstr>
      <vt:lpstr>Experimental Results</vt:lpstr>
      <vt:lpstr>Usefulness of coverage patterns</vt:lpstr>
      <vt:lpstr>Coverage pattern generation</vt:lpstr>
      <vt:lpstr>Scalability of CMine Algorithm </vt:lpstr>
      <vt:lpstr>Conclusions and Future Work</vt:lpstr>
      <vt:lpstr>Conclusions and Future Work</vt:lpstr>
      <vt:lpstr>  MIDSEM: TILL THE PRECEDING SLIDE. </vt:lpstr>
      <vt:lpstr>Outline</vt:lpstr>
      <vt:lpstr>About Multilevel Pattern Mining</vt:lpstr>
      <vt:lpstr>Why Multiple-Level Association Rules?</vt:lpstr>
      <vt:lpstr>Why Multiple-Level Association Rules?</vt:lpstr>
      <vt:lpstr>Why Multiple-Level Association Rules?</vt:lpstr>
      <vt:lpstr>Input </vt:lpstr>
      <vt:lpstr>Requirements in Multiple-Level Association Analysis </vt:lpstr>
      <vt:lpstr>Observation</vt:lpstr>
      <vt:lpstr>Observation..</vt:lpstr>
      <vt:lpstr>Algorithm : observation</vt:lpstr>
      <vt:lpstr>Algorithm : observation</vt:lpstr>
      <vt:lpstr>Algorithm: observation</vt:lpstr>
      <vt:lpstr>Research Paper: Mining Multiple-level Association Rules in Large Databases</vt:lpstr>
      <vt:lpstr>Multi-level Association Rules</vt:lpstr>
      <vt:lpstr>Multi-level Association Rules..</vt:lpstr>
      <vt:lpstr>About the Method</vt:lpstr>
      <vt:lpstr>Encoding Method</vt:lpstr>
      <vt:lpstr>Algorithm: An Example</vt:lpstr>
      <vt:lpstr>Algorithm: An Example</vt:lpstr>
      <vt:lpstr>Encoded Transaction Table:T[1]</vt:lpstr>
      <vt:lpstr>T[2]</vt:lpstr>
      <vt:lpstr>PowerPoint Presentation</vt:lpstr>
      <vt:lpstr>Frequent Item Sets at Level 3</vt:lpstr>
      <vt:lpstr>Multi-level Association: Flexible Support and Redundancy filtering</vt:lpstr>
      <vt:lpstr>Outline</vt:lpstr>
      <vt:lpstr>Boolean Association Rules</vt:lpstr>
      <vt:lpstr>Boolean Association Rules</vt:lpstr>
      <vt:lpstr>Large Relational Tables in real-life.</vt:lpstr>
      <vt:lpstr>Quantitative Association Rules: Example</vt:lpstr>
      <vt:lpstr>Mapping to Boolean  Association Rules Problem</vt:lpstr>
      <vt:lpstr>First Problem with Direct Mapping</vt:lpstr>
      <vt:lpstr>Second Problem with  Direct Mapping</vt:lpstr>
      <vt:lpstr>Example “MinConf” problem.</vt:lpstr>
      <vt:lpstr>Example “MinConf” problem. (con’t)</vt:lpstr>
      <vt:lpstr>“catch-22” Situation.</vt:lpstr>
      <vt:lpstr>Mining Quantitative Associations</vt:lpstr>
      <vt:lpstr>Mining Multi-Dimensional Association</vt:lpstr>
      <vt:lpstr>Outline</vt:lpstr>
      <vt:lpstr>Model of Diverse Frequent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HIGH UTILITY MINING</vt:lpstr>
      <vt:lpstr>Limitations of Frequent Itemset Mining</vt:lpstr>
      <vt:lpstr>High-utility itemset mining</vt:lpstr>
      <vt:lpstr>Two-Phase algorithm</vt:lpstr>
      <vt:lpstr>PowerPoint Presentation</vt:lpstr>
      <vt:lpstr>Outline</vt:lpstr>
      <vt:lpstr>Negative and Rare Patterns</vt:lpstr>
      <vt:lpstr>Defining Negative Correlated Patterns (I)</vt:lpstr>
      <vt:lpstr>Defining Negative Correlated Patterns (II)</vt:lpstr>
      <vt:lpstr>Outline</vt:lpstr>
      <vt:lpstr>Constraint-based (Query-Directed) Mining</vt:lpstr>
      <vt:lpstr>Constraints in Data Mining</vt:lpstr>
      <vt:lpstr>Meta-Rule Guided Mining</vt:lpstr>
      <vt:lpstr>Constraint-Based Frequent Pattern Mining</vt:lpstr>
      <vt:lpstr>What Constraints Are Convertible?</vt:lpstr>
      <vt:lpstr>Constraint-Based Mining — A General Picture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Pattern Mining </dc:title>
  <dc:creator>Krishna Reddy P</dc:creator>
  <cp:lastModifiedBy>Krishna Reddy P</cp:lastModifiedBy>
  <cp:revision>13</cp:revision>
  <dcterms:created xsi:type="dcterms:W3CDTF">2022-09-13T17:40:23Z</dcterms:created>
  <dcterms:modified xsi:type="dcterms:W3CDTF">2022-09-17T02:55:02Z</dcterms:modified>
</cp:coreProperties>
</file>