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AAFB64-6A82-47CD-88C0-30BA12B2D873}">
  <a:tblStyle styleId="{3EAAFB64-6A82-47CD-88C0-30BA12B2D8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2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83ac506d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83ac506d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4a7f84b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4a7f84b3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 name="Google Shape;4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dbb0791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dbb0791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3dbb07919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3dbb0791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dbb07919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3dbb0791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4584f819f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4584f819f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3f896707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g13f896707e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3dbb07919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3dbb07919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83ac506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83ac506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6cac9160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6cac9160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3f896707e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3f896707e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32"/>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33"/>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3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op" type="tx">
  <p:cSld name="TITLE_AND_BODY">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a:endParaRPr/>
          </a:p>
        </p:txBody>
      </p:sp>
      <p:sp>
        <p:nvSpPr>
          <p:cNvPr id="37" name="Google Shape;37;p16"/>
          <p:cNvSpPr txBox="1">
            <a:spLocks noGrp="1"/>
          </p:cNvSpPr>
          <p:nvPr>
            <p:ph type="sldNum" idx="12"/>
          </p:nvPr>
        </p:nvSpPr>
        <p:spPr>
          <a:xfrm>
            <a:off x="4484637" y="4905375"/>
            <a:ext cx="1698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a:endParaRPr/>
          </a:p>
        </p:txBody>
      </p:sp>
      <p:sp>
        <p:nvSpPr>
          <p:cNvPr id="18" name="Google Shape;18;p3"/>
          <p:cNvSpPr txBox="1">
            <a:spLocks noGrp="1"/>
          </p:cNvSpPr>
          <p:nvPr>
            <p:ph type="body" idx="1"/>
          </p:nvPr>
        </p:nvSpPr>
        <p:spPr>
          <a:xfrm>
            <a:off x="666750" y="2652713"/>
            <a:ext cx="7810500" cy="595500"/>
          </a:xfrm>
          <a:prstGeom prst="rect">
            <a:avLst/>
          </a:prstGeom>
          <a:noFill/>
          <a:ln>
            <a:noFill/>
          </a:ln>
        </p:spPr>
        <p:txBody>
          <a:bodyPr spcFirstLastPara="1" wrap="square" lIns="19050" tIns="19050" rIns="19050" bIns="19050" anchor="t" anchorCtr="0">
            <a:noAutofit/>
          </a:bodyPr>
          <a:lstStyle>
            <a:lvl1pPr marL="457200" marR="0" lvl="0"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1pPr>
            <a:lvl2pPr marL="914400" marR="0" lvl="1"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2pPr>
            <a:lvl3pPr marL="1371600" marR="0" lvl="2"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3pPr>
            <a:lvl4pPr marL="1828800" marR="0" lvl="3"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4pPr>
            <a:lvl5pPr marL="2286000" marR="0" lvl="4"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5pPr>
            <a:lvl6pPr marL="2743200" marR="0" lvl="5"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6pPr>
            <a:lvl7pPr marL="3200400" marR="0" lvl="6"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7pPr>
            <a:lvl8pPr marL="3657600" marR="0" lvl="7"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8pPr>
            <a:lvl9pPr marL="4114800" marR="0" lvl="8"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sldNum" idx="12"/>
          </p:nvPr>
        </p:nvSpPr>
        <p:spPr>
          <a:xfrm>
            <a:off x="4484637" y="4905375"/>
            <a:ext cx="1698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8858250" y="4857750"/>
            <a:ext cx="285900" cy="285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7" name="Google Shape;7;p1"/>
          <p:cNvSpPr/>
          <p:nvPr/>
        </p:nvSpPr>
        <p:spPr>
          <a:xfrm>
            <a:off x="0" y="4857750"/>
            <a:ext cx="8858100" cy="285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 name="Google Shape;8;p1"/>
          <p:cNvSpPr txBox="1">
            <a:spLocks noGrp="1"/>
          </p:cNvSpPr>
          <p:nvPr>
            <p:ph type="title"/>
          </p:nvPr>
        </p:nvSpPr>
        <p:spPr>
          <a:xfrm>
            <a:off x="628650" y="273844"/>
            <a:ext cx="7886700" cy="601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Open Sans"/>
              <a:buNone/>
              <a:defRPr sz="33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p:nvPr/>
        </p:nvSpPr>
        <p:spPr>
          <a:xfrm>
            <a:off x="341461" y="4903143"/>
            <a:ext cx="1436100" cy="207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Proxima Nova"/>
                <a:ea typeface="Proxima Nova"/>
                <a:cs typeface="Proxima Nova"/>
                <a:sym typeface="Proxima Nova"/>
              </a:rPr>
              <a:t>Coding Dojo</a:t>
            </a:r>
            <a:endParaRPr sz="1200" b="1" i="0" u="none" strike="noStrike" cap="none">
              <a:solidFill>
                <a:srgbClr val="D8D8D8"/>
              </a:solidFill>
              <a:latin typeface="Proxima Nova"/>
              <a:ea typeface="Proxima Nova"/>
              <a:cs typeface="Proxima Nova"/>
              <a:sym typeface="Proxima Nova"/>
            </a:endParaRPr>
          </a:p>
        </p:txBody>
      </p:sp>
      <p:sp>
        <p:nvSpPr>
          <p:cNvPr id="10" name="Google Shape;10;p1"/>
          <p:cNvSpPr txBox="1"/>
          <p:nvPr/>
        </p:nvSpPr>
        <p:spPr>
          <a:xfrm>
            <a:off x="8865904" y="4870044"/>
            <a:ext cx="270600" cy="2739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en" sz="800" b="1" i="0" u="none" strike="noStrike" cap="none">
                <a:solidFill>
                  <a:schemeClr val="lt1"/>
                </a:solidFill>
                <a:latin typeface="Proxima Nova"/>
                <a:ea typeface="Proxima Nova"/>
                <a:cs typeface="Proxima Nova"/>
                <a:sym typeface="Proxima Nova"/>
              </a:rPr>
              <a:t>‹#›</a:t>
            </a:fld>
            <a:endParaRPr sz="800" b="1" i="0" u="none" strike="noStrike" cap="none">
              <a:solidFill>
                <a:schemeClr val="lt1"/>
              </a:solidFill>
              <a:latin typeface="Proxima Nova"/>
              <a:ea typeface="Proxima Nova"/>
              <a:cs typeface="Proxima Nova"/>
              <a:sym typeface="Proxima Nova"/>
            </a:endParaRPr>
          </a:p>
        </p:txBody>
      </p:sp>
      <p:pic>
        <p:nvPicPr>
          <p:cNvPr id="11" name="Google Shape;11;p1"/>
          <p:cNvPicPr preferRelativeResize="0"/>
          <p:nvPr/>
        </p:nvPicPr>
        <p:blipFill rotWithShape="1">
          <a:blip r:embed="rId17">
            <a:alphaModFix/>
          </a:blip>
          <a:srcRect/>
          <a:stretch/>
        </p:blipFill>
        <p:spPr>
          <a:xfrm>
            <a:off x="97144" y="4906200"/>
            <a:ext cx="188803" cy="18880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30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analytics-vidhya/understanding-principle-component-analysis-pca-step-by-step-e7a4bb4031d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drive/1p96NZJyfGtOg7kIS7AwwjRKbU88lAmqU?usp=shar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spreadsheets/d/1i8TObf5TGSPJGGN2F9QenmufmN5hDTzO/edit?usp=sharing&amp;ouid=104895329066772448917&amp;rtpof=true&amp;sd=true"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hyperlink" Target="https://archive.ics.uci.edu/ml/datasets/dataset+for+sensorless+drive+diagnosis" TargetMode="External"/><Relationship Id="rId4" Type="http://schemas.openxmlformats.org/officeDocument/2006/relationships/hyperlink" Target="https://github.com/coding-dojo-data-science/week-10-lecture-2-pca/blob/cohort-11-7-22/PCA_MotorData_Challenge.ipyn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FgakZw6K1QQ"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login.codingdojo.com/m/214/7183/81375" TargetMode="External"/><Relationship Id="rId7" Type="http://schemas.openxmlformats.org/officeDocument/2006/relationships/hyperlink" Target="https://docs.google.com/spreadsheets/d/14ZyRdoIy0fl4NAqj_Jo2UbgcoBg9ZqIX67VnCP6t4M0/edit?usp=shari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login.codingdojo.com/m/214/7183/81378" TargetMode="External"/><Relationship Id="rId5" Type="http://schemas.openxmlformats.org/officeDocument/2006/relationships/hyperlink" Target="https://login.codingdojo.com/m/214/7183/81377" TargetMode="External"/><Relationship Id="rId4" Type="http://schemas.openxmlformats.org/officeDocument/2006/relationships/hyperlink" Target="https://login.codingdojo.com/m/214/7183/8137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eescorporation.com/clustering-in-machine-learn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analytics-vidhya/guide-to-principal-component-analysis-ab04a8a9c305"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unsplash.com/s/photos/engineering?utm_source=unsplash&amp;utm_medium=referral&amp;utm_content=creditCopyText" TargetMode="External"/><Relationship Id="rId4" Type="http://schemas.openxmlformats.org/officeDocument/2006/relationships/hyperlink" Target="https://unsplash.com/@christopher__burns?utm_source=unsplash&amp;utm_medium=referral&amp;utm_content=creditCopyTex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fycat.com/gifs/search/statistica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7"/>
          <p:cNvSpPr txBox="1">
            <a:spLocks noGrp="1"/>
          </p:cNvSpPr>
          <p:nvPr>
            <p:ph type="ctrTitle"/>
          </p:nvPr>
        </p:nvSpPr>
        <p:spPr>
          <a:xfrm>
            <a:off x="311700" y="165800"/>
            <a:ext cx="8520600" cy="7236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SzPts val="5200"/>
              <a:buNone/>
            </a:pPr>
            <a:r>
              <a:rPr lang="en" sz="4300" b="1">
                <a:latin typeface="Open Sans"/>
                <a:ea typeface="Open Sans"/>
                <a:cs typeface="Open Sans"/>
                <a:sym typeface="Open Sans"/>
              </a:rPr>
              <a:t>Principal Component Analysis!</a:t>
            </a:r>
            <a:endParaRPr sz="4300" b="1">
              <a:latin typeface="Open Sans"/>
              <a:ea typeface="Open Sans"/>
              <a:cs typeface="Open Sans"/>
              <a:sym typeface="Open Sans"/>
            </a:endParaRPr>
          </a:p>
        </p:txBody>
      </p:sp>
      <p:pic>
        <p:nvPicPr>
          <p:cNvPr id="43" name="Google Shape;43;p17"/>
          <p:cNvPicPr preferRelativeResize="0"/>
          <p:nvPr/>
        </p:nvPicPr>
        <p:blipFill rotWithShape="1">
          <a:blip r:embed="rId3">
            <a:alphaModFix/>
          </a:blip>
          <a:srcRect/>
          <a:stretch/>
        </p:blipFill>
        <p:spPr>
          <a:xfrm>
            <a:off x="2472250" y="798175"/>
            <a:ext cx="3886811" cy="3949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a:spLocks noGrp="1"/>
          </p:cNvSpPr>
          <p:nvPr>
            <p:ph type="title"/>
          </p:nvPr>
        </p:nvSpPr>
        <p:spPr>
          <a:xfrm>
            <a:off x="623400" y="234650"/>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Visualizing dimensionality reduction</a:t>
            </a:r>
            <a:endParaRPr/>
          </a:p>
        </p:txBody>
      </p:sp>
      <p:sp>
        <p:nvSpPr>
          <p:cNvPr id="109" name="Google Shape;109;p26"/>
          <p:cNvSpPr txBox="1">
            <a:spLocks noGrp="1"/>
          </p:cNvSpPr>
          <p:nvPr>
            <p:ph type="body" idx="1"/>
          </p:nvPr>
        </p:nvSpPr>
        <p:spPr>
          <a:xfrm>
            <a:off x="5264050" y="807350"/>
            <a:ext cx="34797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NOT just dropping columns</a:t>
            </a:r>
            <a:endParaRPr/>
          </a:p>
          <a:p>
            <a:pPr marL="45720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SzPts val="1400"/>
              <a:buNone/>
            </a:pPr>
            <a:r>
              <a:rPr lang="en" u="sng"/>
              <a:t>Example</a:t>
            </a:r>
            <a:endParaRPr u="sng"/>
          </a:p>
          <a:p>
            <a:pPr marL="457200" lvl="0" indent="-317500" algn="l" rtl="0">
              <a:lnSpc>
                <a:spcPct val="100000"/>
              </a:lnSpc>
              <a:spcBef>
                <a:spcPts val="0"/>
              </a:spcBef>
              <a:spcAft>
                <a:spcPts val="0"/>
              </a:spcAft>
              <a:buSzPts val="1400"/>
              <a:buChar char="●"/>
            </a:pPr>
            <a:r>
              <a:rPr lang="en"/>
              <a:t>This dataset is on a 3d plane (it has 3 features or dimensions)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Data is usually NOT spread out evenly across all dimensions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2d plane captures most of the variance in the data</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Now, we can “pull out” that 2d plane and that becomes a 2d graph!</a:t>
            </a:r>
            <a:endParaRPr/>
          </a:p>
          <a:p>
            <a:pPr marL="45720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SzPts val="1400"/>
              <a:buNone/>
            </a:pPr>
            <a:endParaRPr u="sng"/>
          </a:p>
        </p:txBody>
      </p:sp>
      <p:pic>
        <p:nvPicPr>
          <p:cNvPr id="110" name="Google Shape;110;p26"/>
          <p:cNvPicPr preferRelativeResize="0"/>
          <p:nvPr/>
        </p:nvPicPr>
        <p:blipFill rotWithShape="1">
          <a:blip r:embed="rId3">
            <a:alphaModFix/>
          </a:blip>
          <a:srcRect/>
          <a:stretch/>
        </p:blipFill>
        <p:spPr>
          <a:xfrm>
            <a:off x="393675" y="759324"/>
            <a:ext cx="4825126" cy="3360726"/>
          </a:xfrm>
          <a:prstGeom prst="rect">
            <a:avLst/>
          </a:prstGeom>
          <a:noFill/>
          <a:ln>
            <a:noFill/>
          </a:ln>
        </p:spPr>
      </p:pic>
      <p:sp>
        <p:nvSpPr>
          <p:cNvPr id="111" name="Google Shape;111;p26"/>
          <p:cNvSpPr txBox="1"/>
          <p:nvPr/>
        </p:nvSpPr>
        <p:spPr>
          <a:xfrm>
            <a:off x="1039600" y="4317575"/>
            <a:ext cx="185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6"/>
          <p:cNvSpPr txBox="1"/>
          <p:nvPr/>
        </p:nvSpPr>
        <p:spPr>
          <a:xfrm>
            <a:off x="934400" y="4396050"/>
            <a:ext cx="3189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Arial"/>
                <a:ea typeface="Arial"/>
                <a:cs typeface="Arial"/>
                <a:sym typeface="Arial"/>
              </a:rPr>
              <a:t>Source: Hand-On Machine Learning with Scikit-Learn, Keras &amp; Tensorflow by Aurelien Geron</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7"/>
          <p:cNvSpPr txBox="1">
            <a:spLocks noGrp="1"/>
          </p:cNvSpPr>
          <p:nvPr>
            <p:ph type="title"/>
          </p:nvPr>
        </p:nvSpPr>
        <p:spPr>
          <a:xfrm>
            <a:off x="715900" y="123900"/>
            <a:ext cx="79659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sz="2800"/>
              <a:t> </a:t>
            </a:r>
            <a:r>
              <a:rPr lang="en" sz="2800" u="sng"/>
              <a:t>3 dimensions</a:t>
            </a:r>
            <a:r>
              <a:rPr lang="en" sz="2800"/>
              <a:t>           becomes      </a:t>
            </a:r>
            <a:r>
              <a:rPr lang="en" sz="2800" u="sng"/>
              <a:t>2 dimensions</a:t>
            </a:r>
            <a:endParaRPr sz="2800" u="sng"/>
          </a:p>
        </p:txBody>
      </p:sp>
      <p:sp>
        <p:nvSpPr>
          <p:cNvPr id="118" name="Google Shape;118;p27"/>
          <p:cNvSpPr txBox="1">
            <a:spLocks noGrp="1"/>
          </p:cNvSpPr>
          <p:nvPr>
            <p:ph type="body" idx="1"/>
          </p:nvPr>
        </p:nvSpPr>
        <p:spPr>
          <a:xfrm>
            <a:off x="4467475" y="4194550"/>
            <a:ext cx="4645800" cy="33240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SzPts val="1400"/>
              <a:buChar char="●"/>
            </a:pPr>
            <a:r>
              <a:rPr lang="en"/>
              <a:t>We now have decreased from 3 to 2 dimensions.</a:t>
            </a:r>
            <a:endParaRPr/>
          </a:p>
          <a:p>
            <a:pPr marL="457200" lvl="0" indent="-317500" algn="l" rtl="0">
              <a:lnSpc>
                <a:spcPct val="100000"/>
              </a:lnSpc>
              <a:spcBef>
                <a:spcPts val="0"/>
              </a:spcBef>
              <a:spcAft>
                <a:spcPts val="0"/>
              </a:spcAft>
              <a:buSzPts val="1400"/>
              <a:buChar char="●"/>
            </a:pPr>
            <a:r>
              <a:rPr lang="en"/>
              <a:t>Note: We have completely lost interpretability of the dimensions</a:t>
            </a:r>
            <a:endParaRPr/>
          </a:p>
        </p:txBody>
      </p:sp>
      <p:pic>
        <p:nvPicPr>
          <p:cNvPr id="119" name="Google Shape;119;p27"/>
          <p:cNvPicPr preferRelativeResize="0"/>
          <p:nvPr/>
        </p:nvPicPr>
        <p:blipFill rotWithShape="1">
          <a:blip r:embed="rId3">
            <a:alphaModFix/>
          </a:blip>
          <a:srcRect/>
          <a:stretch/>
        </p:blipFill>
        <p:spPr>
          <a:xfrm>
            <a:off x="5200150" y="723350"/>
            <a:ext cx="3650300" cy="3328651"/>
          </a:xfrm>
          <a:prstGeom prst="rect">
            <a:avLst/>
          </a:prstGeom>
          <a:noFill/>
          <a:ln>
            <a:noFill/>
          </a:ln>
        </p:spPr>
      </p:pic>
      <p:pic>
        <p:nvPicPr>
          <p:cNvPr id="120" name="Google Shape;120;p27"/>
          <p:cNvPicPr preferRelativeResize="0"/>
          <p:nvPr/>
        </p:nvPicPr>
        <p:blipFill rotWithShape="1">
          <a:blip r:embed="rId4">
            <a:alphaModFix/>
          </a:blip>
          <a:srcRect/>
          <a:stretch/>
        </p:blipFill>
        <p:spPr>
          <a:xfrm>
            <a:off x="23650" y="646887"/>
            <a:ext cx="4825126" cy="3360726"/>
          </a:xfrm>
          <a:prstGeom prst="rect">
            <a:avLst/>
          </a:prstGeom>
          <a:noFill/>
          <a:ln>
            <a:noFill/>
          </a:ln>
        </p:spPr>
      </p:pic>
      <p:sp>
        <p:nvSpPr>
          <p:cNvPr id="121" name="Google Shape;121;p27"/>
          <p:cNvSpPr txBox="1"/>
          <p:nvPr/>
        </p:nvSpPr>
        <p:spPr>
          <a:xfrm>
            <a:off x="514900" y="4194550"/>
            <a:ext cx="36843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This method is called </a:t>
            </a:r>
            <a:r>
              <a:rPr lang="en" sz="1400" b="0" i="0" u="sng" strike="noStrike" cap="none">
                <a:solidFill>
                  <a:srgbClr val="000000"/>
                </a:solidFill>
                <a:latin typeface="Arial"/>
                <a:ea typeface="Arial"/>
                <a:cs typeface="Arial"/>
                <a:sym typeface="Arial"/>
              </a:rPr>
              <a:t>projection.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How Are Principal Components Defined?</a:t>
            </a:r>
            <a:endParaRPr/>
          </a:p>
        </p:txBody>
      </p:sp>
      <p:sp>
        <p:nvSpPr>
          <p:cNvPr id="127" name="Google Shape;127;p28"/>
          <p:cNvSpPr txBox="1">
            <a:spLocks noGrp="1"/>
          </p:cNvSpPr>
          <p:nvPr>
            <p:ph type="body" idx="1"/>
          </p:nvPr>
        </p:nvSpPr>
        <p:spPr>
          <a:xfrm>
            <a:off x="311700" y="1152475"/>
            <a:ext cx="8520600" cy="315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Each new component is defined as a combination of the original features, for example: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If we are reducing a dataset with 3 features, X1, X2, and X3</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Into a new dataset with 2 features, Z1 and Z2,</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The new features might be defined as: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Z1 = (X1 * 0.7) + (X2 * 1.3) + (X3 * -0.9)</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Z2 = (X1 * 1.2) + (X2 * 1.5) + (X3 * -0.2)</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For each of the 3 features of each data point in the original dataset we would use the above formulae to convert them to the 2 features of the new dataset.</a:t>
            </a:r>
            <a:endParaRPr/>
          </a:p>
        </p:txBody>
      </p:sp>
      <p:sp>
        <p:nvSpPr>
          <p:cNvPr id="128" name="Google Shape;128;p28"/>
          <p:cNvSpPr txBox="1"/>
          <p:nvPr/>
        </p:nvSpPr>
        <p:spPr>
          <a:xfrm>
            <a:off x="6949200" y="4400250"/>
            <a:ext cx="1883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hlink"/>
                </a:solidFill>
                <a:latin typeface="Arial"/>
                <a:ea typeface="Arial"/>
                <a:cs typeface="Arial"/>
                <a:sym typeface="Arial"/>
                <a:hlinkClick r:id="rId3"/>
              </a:rPr>
              <a:t>PCA Step by Step </a:t>
            </a:r>
            <a:endParaRPr sz="1400" b="0" i="0" u="none" strike="noStrike" cap="none">
              <a:solidFill>
                <a:srgbClr val="000000"/>
              </a:solidFill>
              <a:latin typeface="Arial"/>
              <a:ea typeface="Arial"/>
              <a:cs typeface="Arial"/>
              <a:sym typeface="Arial"/>
            </a:endParaRPr>
          </a:p>
        </p:txBody>
      </p:sp>
      <p:pic>
        <p:nvPicPr>
          <p:cNvPr id="129" name="Google Shape;129;p28"/>
          <p:cNvPicPr preferRelativeResize="0"/>
          <p:nvPr/>
        </p:nvPicPr>
        <p:blipFill rotWithShape="1">
          <a:blip r:embed="rId4">
            <a:alphaModFix/>
          </a:blip>
          <a:srcRect/>
          <a:stretch/>
        </p:blipFill>
        <p:spPr>
          <a:xfrm>
            <a:off x="6400600" y="1663051"/>
            <a:ext cx="2113601" cy="1927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Dimensionality Reduction</a:t>
            </a:r>
            <a:endParaRPr/>
          </a:p>
        </p:txBody>
      </p:sp>
      <p:sp>
        <p:nvSpPr>
          <p:cNvPr id="135" name="Google Shape;135;p29"/>
          <p:cNvSpPr txBox="1">
            <a:spLocks noGrp="1"/>
          </p:cNvSpPr>
          <p:nvPr>
            <p:ph type="body" idx="1"/>
          </p:nvPr>
        </p:nvSpPr>
        <p:spPr>
          <a:xfrm>
            <a:off x="311700" y="1595975"/>
            <a:ext cx="3525600" cy="1644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Principal Components are ordered, most explained variance to least.</a:t>
            </a:r>
            <a:br>
              <a:rPr lang="en"/>
            </a:br>
            <a:endParaRPr/>
          </a:p>
          <a:p>
            <a:pPr marL="457200" lvl="0" indent="-317500" algn="l" rtl="0">
              <a:spcBef>
                <a:spcPts val="0"/>
              </a:spcBef>
              <a:spcAft>
                <a:spcPts val="0"/>
              </a:spcAft>
              <a:buSzPts val="1400"/>
              <a:buChar char="●"/>
            </a:pPr>
            <a:r>
              <a:rPr lang="en"/>
              <a:t>Reduce dimensionality with minimal information loss by removing later PCs</a:t>
            </a:r>
            <a:endParaRPr/>
          </a:p>
        </p:txBody>
      </p:sp>
      <p:pic>
        <p:nvPicPr>
          <p:cNvPr id="136" name="Google Shape;136;p29"/>
          <p:cNvPicPr preferRelativeResize="0"/>
          <p:nvPr/>
        </p:nvPicPr>
        <p:blipFill>
          <a:blip r:embed="rId3">
            <a:alphaModFix/>
          </a:blip>
          <a:stretch>
            <a:fillRect/>
          </a:stretch>
        </p:blipFill>
        <p:spPr>
          <a:xfrm>
            <a:off x="3989700" y="1170125"/>
            <a:ext cx="4842600" cy="3253234"/>
          </a:xfrm>
          <a:prstGeom prst="rect">
            <a:avLst/>
          </a:prstGeom>
          <a:noFill/>
          <a:ln>
            <a:noFill/>
          </a:ln>
        </p:spPr>
      </p:pic>
      <p:cxnSp>
        <p:nvCxnSpPr>
          <p:cNvPr id="137" name="Google Shape;137;p29"/>
          <p:cNvCxnSpPr>
            <a:stCxn id="136" idx="0"/>
            <a:endCxn id="136" idx="2"/>
          </p:cNvCxnSpPr>
          <p:nvPr/>
        </p:nvCxnSpPr>
        <p:spPr>
          <a:xfrm>
            <a:off x="6411000" y="1170125"/>
            <a:ext cx="0" cy="3253200"/>
          </a:xfrm>
          <a:prstGeom prst="straightConnector1">
            <a:avLst/>
          </a:prstGeom>
          <a:noFill/>
          <a:ln w="9525" cap="flat" cmpd="sng">
            <a:solidFill>
              <a:srgbClr val="FF0000"/>
            </a:solidFill>
            <a:prstDash val="solid"/>
            <a:round/>
            <a:headEnd type="none" w="med" len="med"/>
            <a:tailEnd type="none" w="med" len="med"/>
          </a:ln>
        </p:spPr>
      </p:cxnSp>
      <p:grpSp>
        <p:nvGrpSpPr>
          <p:cNvPr id="138" name="Google Shape;138;p29"/>
          <p:cNvGrpSpPr/>
          <p:nvPr/>
        </p:nvGrpSpPr>
        <p:grpSpPr>
          <a:xfrm>
            <a:off x="6855100" y="2264375"/>
            <a:ext cx="1521900" cy="1385700"/>
            <a:chOff x="6855100" y="2264375"/>
            <a:chExt cx="1521900" cy="1385700"/>
          </a:xfrm>
        </p:grpSpPr>
        <p:cxnSp>
          <p:nvCxnSpPr>
            <p:cNvPr id="139" name="Google Shape;139;p29"/>
            <p:cNvCxnSpPr/>
            <p:nvPr/>
          </p:nvCxnSpPr>
          <p:spPr>
            <a:xfrm>
              <a:off x="6855100" y="2264375"/>
              <a:ext cx="1521900" cy="1385700"/>
            </a:xfrm>
            <a:prstGeom prst="straightConnector1">
              <a:avLst/>
            </a:prstGeom>
            <a:noFill/>
            <a:ln w="9525" cap="flat" cmpd="sng">
              <a:solidFill>
                <a:srgbClr val="FF0000"/>
              </a:solidFill>
              <a:prstDash val="solid"/>
              <a:round/>
              <a:headEnd type="none" w="med" len="med"/>
              <a:tailEnd type="none" w="med" len="med"/>
            </a:ln>
          </p:spPr>
        </p:cxnSp>
        <p:cxnSp>
          <p:nvCxnSpPr>
            <p:cNvPr id="140" name="Google Shape;140;p29"/>
            <p:cNvCxnSpPr/>
            <p:nvPr/>
          </p:nvCxnSpPr>
          <p:spPr>
            <a:xfrm flipH="1">
              <a:off x="6961729" y="2293246"/>
              <a:ext cx="1308600" cy="1313400"/>
            </a:xfrm>
            <a:prstGeom prst="straightConnector1">
              <a:avLst/>
            </a:prstGeom>
            <a:noFill/>
            <a:ln w="9525" cap="flat" cmpd="sng">
              <a:solidFill>
                <a:srgbClr val="FF0000"/>
              </a:solidFill>
              <a:prstDash val="solid"/>
              <a:round/>
              <a:headEnd type="none" w="med" len="med"/>
              <a:tailEnd type="none" w="med" len="me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0"/>
          <p:cNvSpPr txBox="1">
            <a:spLocks noGrp="1"/>
          </p:cNvSpPr>
          <p:nvPr>
            <p:ph type="title"/>
          </p:nvPr>
        </p:nvSpPr>
        <p:spPr>
          <a:xfrm>
            <a:off x="311700" y="2459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Principal Component Analysis Review</a:t>
            </a:r>
            <a:endParaRPr/>
          </a:p>
        </p:txBody>
      </p:sp>
      <p:sp>
        <p:nvSpPr>
          <p:cNvPr id="146" name="Google Shape;146;p30"/>
          <p:cNvSpPr txBox="1">
            <a:spLocks noGrp="1"/>
          </p:cNvSpPr>
          <p:nvPr>
            <p:ph type="body" idx="1"/>
          </p:nvPr>
        </p:nvSpPr>
        <p:spPr>
          <a:xfrm>
            <a:off x="311700" y="863550"/>
            <a:ext cx="4113900" cy="365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Resulting features are called </a:t>
            </a:r>
            <a:r>
              <a:rPr lang="en">
                <a:solidFill>
                  <a:srgbClr val="FF00FF"/>
                </a:solidFill>
              </a:rPr>
              <a:t>‘Principal Components’</a:t>
            </a:r>
            <a:br>
              <a:rPr lang="en"/>
            </a:br>
            <a:endParaRPr/>
          </a:p>
          <a:p>
            <a:pPr marL="457200" lvl="0" indent="-317500" algn="l" rtl="0">
              <a:lnSpc>
                <a:spcPct val="100000"/>
              </a:lnSpc>
              <a:spcBef>
                <a:spcPts val="0"/>
              </a:spcBef>
              <a:spcAft>
                <a:spcPts val="0"/>
              </a:spcAft>
              <a:buSzPts val="1400"/>
              <a:buChar char="●"/>
            </a:pPr>
            <a:r>
              <a:rPr lang="en"/>
              <a:t>Some information is always lost if you drop any principal components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Principal components are NOT interpretable.</a:t>
            </a:r>
            <a:br>
              <a:rPr lang="en"/>
            </a:br>
            <a:endParaRPr/>
          </a:p>
          <a:p>
            <a:pPr marL="457200" lvl="0" indent="-317500" algn="l" rtl="0">
              <a:lnSpc>
                <a:spcPct val="100000"/>
              </a:lnSpc>
              <a:spcBef>
                <a:spcPts val="0"/>
              </a:spcBef>
              <a:spcAft>
                <a:spcPts val="0"/>
              </a:spcAft>
              <a:buSzPts val="1400"/>
              <a:buChar char="●"/>
            </a:pPr>
            <a:r>
              <a:rPr lang="en"/>
              <a:t>Components are ordered, each explains more variance than the next.</a:t>
            </a:r>
            <a:endParaRPr/>
          </a:p>
          <a:p>
            <a:pPr marL="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SzPts val="1400"/>
              <a:buNone/>
            </a:pPr>
            <a:endParaRPr>
              <a:highlight>
                <a:srgbClr val="EFEFEF"/>
              </a:highlight>
            </a:endParaRPr>
          </a:p>
        </p:txBody>
      </p:sp>
      <p:sp>
        <p:nvSpPr>
          <p:cNvPr id="147" name="Google Shape;147;p30"/>
          <p:cNvSpPr txBox="1"/>
          <p:nvPr/>
        </p:nvSpPr>
        <p:spPr>
          <a:xfrm>
            <a:off x="579525" y="329752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lt1"/>
                </a:solidFill>
                <a:latin typeface="Arial"/>
                <a:ea typeface="Arial"/>
                <a:cs typeface="Arial"/>
                <a:sym typeface="Arial"/>
                <a:hlinkClick r:id="rId3">
                  <a:extLst>
                    <a:ext uri="{A12FA001-AC4F-418D-AE19-62706E023703}">
                      <ahyp:hlinkClr xmlns:ahyp="http://schemas.microsoft.com/office/drawing/2018/hyperlinkcolor" val="tx"/>
                    </a:ext>
                  </a:extLst>
                </a:hlinkClick>
              </a:rPr>
              <a:t>Sign_Lang_images</a:t>
            </a:r>
            <a:endParaRPr sz="1400" b="0" i="0" u="none" strike="noStrike" cap="none">
              <a:solidFill>
                <a:schemeClr val="lt1"/>
              </a:solidFill>
              <a:latin typeface="Arial"/>
              <a:ea typeface="Arial"/>
              <a:cs typeface="Arial"/>
              <a:sym typeface="Arial"/>
            </a:endParaRPr>
          </a:p>
        </p:txBody>
      </p:sp>
      <p:pic>
        <p:nvPicPr>
          <p:cNvPr id="148" name="Google Shape;148;p30"/>
          <p:cNvPicPr preferRelativeResize="0"/>
          <p:nvPr/>
        </p:nvPicPr>
        <p:blipFill>
          <a:blip r:embed="rId4">
            <a:alphaModFix/>
          </a:blip>
          <a:stretch>
            <a:fillRect/>
          </a:stretch>
        </p:blipFill>
        <p:spPr>
          <a:xfrm>
            <a:off x="4380175" y="999325"/>
            <a:ext cx="4525699" cy="328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idx="4294967295"/>
          </p:nvPr>
        </p:nvSpPr>
        <p:spPr>
          <a:xfrm>
            <a:off x="599600" y="472700"/>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Pros and Cons of PCA</a:t>
            </a:r>
            <a:endParaRPr/>
          </a:p>
        </p:txBody>
      </p:sp>
      <p:sp>
        <p:nvSpPr>
          <p:cNvPr id="154" name="Google Shape;154;p31"/>
          <p:cNvSpPr txBox="1"/>
          <p:nvPr/>
        </p:nvSpPr>
        <p:spPr>
          <a:xfrm>
            <a:off x="873500" y="1294600"/>
            <a:ext cx="6489000" cy="233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Pros:</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It speeds up training for huge datasets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Reduces “curse of dimensionality”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SzPts val="1400"/>
              <a:buChar char="●"/>
            </a:pPr>
            <a:r>
              <a:rPr lang="en"/>
              <a:t>Can reduce overfitting</a:t>
            </a:r>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It allows us to visualize higher dimensional data on a 2d or 3d plot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Cons:</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a:t>Lose information (variance)</a:t>
            </a:r>
            <a:endParaRPr/>
          </a:p>
          <a:p>
            <a:pPr marL="457200" marR="0" lvl="0" indent="-317500" algn="l" rtl="0">
              <a:lnSpc>
                <a:spcPct val="100000"/>
              </a:lnSpc>
              <a:spcBef>
                <a:spcPts val="0"/>
              </a:spcBef>
              <a:spcAft>
                <a:spcPts val="0"/>
              </a:spcAft>
              <a:buSzPts val="1400"/>
              <a:buChar char="●"/>
            </a:pPr>
            <a:r>
              <a:rPr lang="en"/>
              <a:t>Lose interpretability</a:t>
            </a:r>
            <a:endParaRPr/>
          </a:p>
          <a:p>
            <a:pPr marL="457200" marR="0" lvl="0" indent="-317500" algn="l" rtl="0">
              <a:lnSpc>
                <a:spcPct val="100000"/>
              </a:lnSpc>
              <a:spcBef>
                <a:spcPts val="0"/>
              </a:spcBef>
              <a:spcAft>
                <a:spcPts val="0"/>
              </a:spcAft>
              <a:buSzPts val="1400"/>
              <a:buChar char="●"/>
            </a:pPr>
            <a:r>
              <a:rPr lang="en"/>
              <a:t>Transformation is computationally expensive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a:spLocks noGrp="1"/>
          </p:cNvSpPr>
          <p:nvPr>
            <p:ph type="title"/>
          </p:nvPr>
        </p:nvSpPr>
        <p:spPr>
          <a:xfrm>
            <a:off x="311700" y="255975"/>
            <a:ext cx="8520600" cy="396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300"/>
              <a:buNone/>
            </a:pPr>
            <a:r>
              <a:rPr lang="en" b="1">
                <a:latin typeface="Open Sans"/>
                <a:ea typeface="Open Sans"/>
                <a:cs typeface="Open Sans"/>
                <a:sym typeface="Open Sans"/>
              </a:rPr>
              <a:t>Breakout Discussion: 3 minutes</a:t>
            </a:r>
            <a:br>
              <a:rPr lang="en"/>
            </a:br>
            <a:endParaRPr/>
          </a:p>
          <a:p>
            <a:pPr marL="0" lvl="0" indent="0" algn="ctr" rtl="0">
              <a:lnSpc>
                <a:spcPct val="90000"/>
              </a:lnSpc>
              <a:spcBef>
                <a:spcPts val="0"/>
              </a:spcBef>
              <a:spcAft>
                <a:spcPts val="0"/>
              </a:spcAft>
              <a:buSzPts val="3300"/>
              <a:buNone/>
            </a:pPr>
            <a:r>
              <a:rPr lang="en" i="1"/>
              <a:t>In your own words, how does PCA reduce the dimensionality of the data while losing minimal information?</a:t>
            </a:r>
            <a:endParaRPr i="1"/>
          </a:p>
          <a:p>
            <a:pPr marL="0" lvl="0" indent="0" algn="ctr" rtl="0">
              <a:lnSpc>
                <a:spcPct val="90000"/>
              </a:lnSpc>
              <a:spcBef>
                <a:spcPts val="0"/>
              </a:spcBef>
              <a:spcAft>
                <a:spcPts val="0"/>
              </a:spcAft>
              <a:buSzPts val="3300"/>
              <a:buNone/>
            </a:pPr>
            <a:endParaRPr/>
          </a:p>
          <a:p>
            <a:pPr marL="0" lvl="0" indent="0" algn="ctr" rtl="0">
              <a:lnSpc>
                <a:spcPct val="90000"/>
              </a:lnSpc>
              <a:spcBef>
                <a:spcPts val="0"/>
              </a:spcBef>
              <a:spcAft>
                <a:spcPts val="0"/>
              </a:spcAft>
              <a:buSzPts val="3300"/>
              <a:buNone/>
            </a:pPr>
            <a:r>
              <a:rPr lang="en"/>
              <a:t>Choose a reporter that will report the group’s discussion.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PCA in Python</a:t>
            </a:r>
            <a:endParaRPr/>
          </a:p>
        </p:txBody>
      </p:sp>
      <p:sp>
        <p:nvSpPr>
          <p:cNvPr id="165" name="Google Shape;165;p33"/>
          <p:cNvSpPr txBox="1">
            <a:spLocks noGrp="1"/>
          </p:cNvSpPr>
          <p:nvPr>
            <p:ph type="body" idx="1"/>
          </p:nvPr>
        </p:nvSpPr>
        <p:spPr>
          <a:xfrm>
            <a:off x="311700" y="1152475"/>
            <a:ext cx="8520600" cy="34164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700"/>
              <a:t>Import PCA</a:t>
            </a:r>
            <a:endParaRPr sz="1700"/>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sz="1600">
                <a:solidFill>
                  <a:schemeClr val="lt1"/>
                </a:solidFill>
                <a:highlight>
                  <a:schemeClr val="dk1"/>
                </a:highlight>
              </a:rPr>
              <a:t>from sklearn.decomposition import PCA</a:t>
            </a:r>
            <a:endParaRPr sz="1600">
              <a:solidFill>
                <a:schemeClr val="lt1"/>
              </a:solidFill>
              <a:highlight>
                <a:schemeClr val="dk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900">
                <a:solidFill>
                  <a:schemeClr val="dk1"/>
                </a:solidFill>
                <a:highlight>
                  <a:schemeClr val="lt1"/>
                </a:highlight>
              </a:rPr>
              <a:t>Instantiate PCA</a:t>
            </a:r>
            <a:endParaRPr sz="1900">
              <a:solidFill>
                <a:schemeClr val="dk1"/>
              </a:solidFill>
              <a:highlight>
                <a:schemeClr val="lt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i="1">
                <a:solidFill>
                  <a:schemeClr val="dk1"/>
                </a:solidFill>
                <a:highlight>
                  <a:schemeClr val="lt1"/>
                </a:highlight>
              </a:rPr>
              <a:t>To return 20 components:</a:t>
            </a:r>
            <a:endParaRPr sz="1600" i="1">
              <a:solidFill>
                <a:schemeClr val="dk1"/>
              </a:solidFill>
              <a:highlight>
                <a:schemeClr val="lt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a:solidFill>
                  <a:schemeClr val="lt1"/>
                </a:solidFill>
                <a:highlight>
                  <a:schemeClr val="dk1"/>
                </a:highlight>
              </a:rPr>
              <a:t>pca = PCA(n_components=20)</a:t>
            </a:r>
            <a:endParaRPr sz="1600">
              <a:solidFill>
                <a:schemeClr val="lt1"/>
              </a:solidFill>
              <a:highlight>
                <a:schemeClr val="dk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i="1">
                <a:solidFill>
                  <a:schemeClr val="dk1"/>
                </a:solidFill>
                <a:highlight>
                  <a:schemeClr val="lt1"/>
                </a:highlight>
              </a:rPr>
              <a:t>To capture 50% of variance:</a:t>
            </a:r>
            <a:endParaRPr sz="1600" i="1">
              <a:solidFill>
                <a:schemeClr val="dk1"/>
              </a:solidFill>
              <a:highlight>
                <a:schemeClr val="lt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a:solidFill>
                  <a:schemeClr val="lt1"/>
                </a:solidFill>
                <a:highlight>
                  <a:schemeClr val="dk1"/>
                </a:highlight>
              </a:rPr>
              <a:t>pca = PCA(n_components=0.5)</a:t>
            </a:r>
            <a:endParaRPr sz="1600">
              <a:solidFill>
                <a:schemeClr val="lt1"/>
              </a:solidFill>
              <a:highlight>
                <a:schemeClr val="dk1"/>
              </a:highlight>
            </a:endParaRPr>
          </a:p>
          <a:p>
            <a:pPr marL="0" lvl="0" indent="0" algn="l" rtl="0">
              <a:lnSpc>
                <a:spcPct val="100000"/>
              </a:lnSpc>
              <a:spcBef>
                <a:spcPts val="0"/>
              </a:spcBef>
              <a:spcAft>
                <a:spcPts val="0"/>
              </a:spcAft>
              <a:buSzPts val="1400"/>
              <a:buNone/>
            </a:pPr>
            <a:endParaRPr>
              <a:solidFill>
                <a:schemeClr val="lt1"/>
              </a:solidFill>
              <a:highlight>
                <a:schemeClr val="dk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PCA as a Transformer in a Model Pipeline</a:t>
            </a:r>
            <a:endParaRPr/>
          </a:p>
        </p:txBody>
      </p:sp>
      <p:sp>
        <p:nvSpPr>
          <p:cNvPr id="171" name="Google Shape;171;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800">
                <a:highlight>
                  <a:srgbClr val="FFFF00"/>
                </a:highlight>
              </a:rPr>
              <a:t>Do other preprocessing: OHE, Ordinal Encoding, Scaling, Imputing, etc</a:t>
            </a:r>
            <a:endParaRPr sz="1800">
              <a:highlight>
                <a:srgbClr val="FFFF00"/>
              </a:highlight>
            </a:endParaRPr>
          </a:p>
          <a:p>
            <a:pPr marL="0" lvl="0" indent="0" algn="l" rtl="0">
              <a:lnSpc>
                <a:spcPct val="100000"/>
              </a:lnSpc>
              <a:spcBef>
                <a:spcPts val="0"/>
              </a:spcBef>
              <a:spcAft>
                <a:spcPts val="0"/>
              </a:spcAft>
              <a:buSzPts val="1400"/>
              <a:buNone/>
            </a:pPr>
            <a:r>
              <a:rPr lang="en" sz="1800">
                <a:highlight>
                  <a:srgbClr val="FFFF00"/>
                </a:highlight>
              </a:rPr>
              <a:t>BEFORE PCA, </a:t>
            </a:r>
            <a:endParaRPr sz="1800">
              <a:highlight>
                <a:srgbClr val="FFFF00"/>
              </a:highlight>
            </a:endParaRPr>
          </a:p>
          <a:p>
            <a:pPr marL="0" lvl="0" indent="0" algn="l" rtl="0">
              <a:lnSpc>
                <a:spcPct val="100000"/>
              </a:lnSpc>
              <a:spcBef>
                <a:spcPts val="0"/>
              </a:spcBef>
              <a:spcAft>
                <a:spcPts val="0"/>
              </a:spcAft>
              <a:buSzPts val="1400"/>
              <a:buNone/>
            </a:pPr>
            <a:endParaRPr sz="1800"/>
          </a:p>
          <a:p>
            <a:pPr marL="0" lvl="0" indent="0" algn="l" rtl="0">
              <a:lnSpc>
                <a:spcPct val="100000"/>
              </a:lnSpc>
              <a:spcBef>
                <a:spcPts val="0"/>
              </a:spcBef>
              <a:spcAft>
                <a:spcPts val="0"/>
              </a:spcAft>
              <a:buSzPts val="1400"/>
              <a:buNone/>
            </a:pPr>
            <a:r>
              <a:rPr lang="en" sz="1800">
                <a:solidFill>
                  <a:schemeClr val="dk1"/>
                </a:solidFill>
              </a:rPr>
              <a:t>Then PCA transform ALL features.</a:t>
            </a:r>
            <a:endParaRPr sz="1800">
              <a:solidFill>
                <a:schemeClr val="dk1"/>
              </a:solidFill>
            </a:endParaRPr>
          </a:p>
          <a:p>
            <a:pPr marL="0" lvl="0" indent="0" algn="l" rtl="0">
              <a:lnSpc>
                <a:spcPct val="100000"/>
              </a:lnSpc>
              <a:spcBef>
                <a:spcPts val="0"/>
              </a:spcBef>
              <a:spcAft>
                <a:spcPts val="0"/>
              </a:spcAft>
              <a:buSzPts val="1400"/>
              <a:buNone/>
            </a:pPr>
            <a:endParaRPr sz="1800" b="1"/>
          </a:p>
          <a:p>
            <a:pPr marL="0" lvl="0" indent="0" algn="l" rtl="0">
              <a:lnSpc>
                <a:spcPct val="100000"/>
              </a:lnSpc>
              <a:spcBef>
                <a:spcPts val="0"/>
              </a:spcBef>
              <a:spcAft>
                <a:spcPts val="0"/>
              </a:spcAft>
              <a:buSzPts val="1400"/>
              <a:buNone/>
            </a:pPr>
            <a:r>
              <a:rPr lang="en" sz="2300">
                <a:solidFill>
                  <a:schemeClr val="lt1"/>
                </a:solidFill>
                <a:highlight>
                  <a:schemeClr val="dk1"/>
                </a:highlight>
              </a:rPr>
              <a:t>knn_pipe = make_pipeline(preprocessor, pca, model)</a:t>
            </a:r>
            <a:br>
              <a:rPr lang="en" sz="2300">
                <a:solidFill>
                  <a:schemeClr val="lt1"/>
                </a:solidFill>
                <a:highlight>
                  <a:schemeClr val="dk1"/>
                </a:highlight>
              </a:rPr>
            </a:br>
            <a:endParaRPr sz="2300">
              <a:solidFill>
                <a:schemeClr val="lt1"/>
              </a:solidFill>
              <a:highlight>
                <a:schemeClr val="dk1"/>
              </a:highlight>
            </a:endParaRPr>
          </a:p>
          <a:p>
            <a:pPr marL="0" lvl="0" indent="0" algn="l" rtl="0">
              <a:lnSpc>
                <a:spcPct val="100000"/>
              </a:lnSpc>
              <a:spcBef>
                <a:spcPts val="0"/>
              </a:spcBef>
              <a:spcAft>
                <a:spcPts val="0"/>
              </a:spcAft>
              <a:buSzPts val="1400"/>
              <a:buNone/>
            </a:pPr>
            <a:r>
              <a:rPr lang="en" sz="2300">
                <a:solidFill>
                  <a:schemeClr val="lt1"/>
                </a:solidFill>
                <a:highlight>
                  <a:schemeClr val="dk1"/>
                </a:highlight>
              </a:rPr>
              <a:t>knn_pipe.fit(X_train, y_train)</a:t>
            </a:r>
            <a:endParaRPr sz="2300">
              <a:solidFill>
                <a:schemeClr val="lt1"/>
              </a:solidFill>
              <a:highlight>
                <a:schemeClr val="dk1"/>
              </a:highlight>
            </a:endParaRPr>
          </a:p>
          <a:p>
            <a:pPr marL="0" lvl="0" indent="0" algn="l" rtl="0">
              <a:lnSpc>
                <a:spcPct val="100000"/>
              </a:lnSpc>
              <a:spcBef>
                <a:spcPts val="0"/>
              </a:spcBef>
              <a:spcAft>
                <a:spcPts val="0"/>
              </a:spcAft>
              <a:buSzPts val="1400"/>
              <a:buNone/>
            </a:pPr>
            <a:endParaRPr sz="1300">
              <a:solidFill>
                <a:schemeClr val="lt1"/>
              </a:solidFill>
              <a:highlight>
                <a:schemeClr val="dk1"/>
              </a:highlight>
            </a:endParaRPr>
          </a:p>
          <a:p>
            <a:pPr marL="0" lvl="0" indent="0" algn="l" rtl="0">
              <a:lnSpc>
                <a:spcPct val="100000"/>
              </a:lnSpc>
              <a:spcBef>
                <a:spcPts val="0"/>
              </a:spcBef>
              <a:spcAft>
                <a:spcPts val="0"/>
              </a:spcAft>
              <a:buSzPts val="1400"/>
              <a:buNone/>
            </a:pP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5"/>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300"/>
              <a:buNone/>
            </a:pPr>
            <a:r>
              <a:rPr lang="en"/>
              <a:t>Today’s Challenge</a:t>
            </a:r>
            <a:endParaRPr/>
          </a:p>
        </p:txBody>
      </p:sp>
      <p:sp>
        <p:nvSpPr>
          <p:cNvPr id="177" name="Google Shape;17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u="sng" dirty="0">
                <a:solidFill>
                  <a:schemeClr val="hlink"/>
                </a:solidFill>
                <a:hlinkClick r:id="rId3"/>
              </a:rPr>
              <a:t>Today’s Data: Identify defects in motors</a:t>
            </a:r>
            <a:endParaRPr dirty="0"/>
          </a:p>
          <a:p>
            <a:pPr marL="0" lvl="0" indent="0" algn="l" rtl="0">
              <a:lnSpc>
                <a:spcPct val="100000"/>
              </a:lnSpc>
              <a:spcBef>
                <a:spcPts val="0"/>
              </a:spcBef>
              <a:spcAft>
                <a:spcPts val="0"/>
              </a:spcAft>
              <a:buSzPts val="1400"/>
              <a:buNone/>
            </a:pPr>
            <a:endParaRPr dirty="0"/>
          </a:p>
          <a:p>
            <a:pPr marL="457200" lvl="0" indent="-317500" algn="l" rtl="0">
              <a:lnSpc>
                <a:spcPct val="100000"/>
              </a:lnSpc>
              <a:spcBef>
                <a:spcPts val="0"/>
              </a:spcBef>
              <a:spcAft>
                <a:spcPts val="0"/>
              </a:spcAft>
              <a:buSzPts val="1400"/>
              <a:buChar char="●"/>
            </a:pPr>
            <a:r>
              <a:rPr lang="en" dirty="0"/>
              <a:t>“Column 49” is the target, note that 1 is the normal condition, and the others are various types of defects</a:t>
            </a:r>
            <a:endParaRPr dirty="0"/>
          </a:p>
          <a:p>
            <a:pPr marL="457200" lvl="0" indent="-317500" algn="l" rtl="0">
              <a:lnSpc>
                <a:spcPct val="100000"/>
              </a:lnSpc>
              <a:spcBef>
                <a:spcPts val="0"/>
              </a:spcBef>
              <a:spcAft>
                <a:spcPts val="0"/>
              </a:spcAft>
              <a:buSzPts val="1400"/>
              <a:buChar char="●"/>
            </a:pPr>
            <a:r>
              <a:rPr lang="en" dirty="0"/>
              <a:t>Goal: Predict the condition of the motor with the highest overall accuracy</a:t>
            </a:r>
            <a:endParaRPr dirty="0"/>
          </a:p>
          <a:p>
            <a:pPr marL="457200" lvl="0" indent="-317500" algn="l" rtl="0">
              <a:lnSpc>
                <a:spcPct val="100000"/>
              </a:lnSpc>
              <a:spcBef>
                <a:spcPts val="0"/>
              </a:spcBef>
              <a:spcAft>
                <a:spcPts val="0"/>
              </a:spcAft>
              <a:buSzPts val="1400"/>
              <a:buChar char="●"/>
            </a:pPr>
            <a:r>
              <a:rPr lang="en" dirty="0"/>
              <a:t>This dataset is a great candidate for PCA because it has a lot of features </a:t>
            </a:r>
            <a:endParaRPr dirty="0"/>
          </a:p>
          <a:p>
            <a:pPr marL="457200" lvl="0" indent="-317500" algn="l" rtl="0">
              <a:lnSpc>
                <a:spcPct val="100000"/>
              </a:lnSpc>
              <a:spcBef>
                <a:spcPts val="0"/>
              </a:spcBef>
              <a:spcAft>
                <a:spcPts val="0"/>
              </a:spcAft>
              <a:buSzPts val="1400"/>
              <a:buChar char="●"/>
            </a:pPr>
            <a:r>
              <a:rPr lang="en" dirty="0"/>
              <a:t>Also the prediction task is not focused on interpreting the features: We just need to identify what type of defect it is.</a:t>
            </a:r>
            <a:endParaRPr dirty="0"/>
          </a:p>
          <a:p>
            <a:pPr marL="457200" lvl="0" indent="-317500" algn="l" rtl="0">
              <a:lnSpc>
                <a:spcPct val="100000"/>
              </a:lnSpc>
              <a:spcBef>
                <a:spcPts val="0"/>
              </a:spcBef>
              <a:spcAft>
                <a:spcPts val="0"/>
              </a:spcAft>
              <a:buSzPts val="1400"/>
              <a:buChar char="●"/>
            </a:pPr>
            <a:r>
              <a:rPr lang="en" dirty="0"/>
              <a:t>Note: What do you think an outlier might mean for this dataset?</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p>
          <a:p>
            <a:pPr marL="0" lvl="0" indent="0" algn="ctr" rtl="0">
              <a:lnSpc>
                <a:spcPct val="100000"/>
              </a:lnSpc>
              <a:spcBef>
                <a:spcPts val="0"/>
              </a:spcBef>
              <a:spcAft>
                <a:spcPts val="0"/>
              </a:spcAft>
              <a:buSzPts val="1400"/>
              <a:buNone/>
            </a:pPr>
            <a:r>
              <a:rPr lang="en" sz="1800" u="sng" dirty="0">
                <a:solidFill>
                  <a:schemeClr val="hlink"/>
                </a:solidFill>
                <a:hlinkClick r:id="rId4"/>
              </a:rPr>
              <a:t>Challenge Notebook</a:t>
            </a:r>
            <a:endParaRPr lang="en" sz="1800" u="sng" dirty="0">
              <a:solidFill>
                <a:schemeClr val="hlink"/>
              </a:solidFill>
            </a:endParaRPr>
          </a:p>
          <a:p>
            <a:pPr marL="0" lvl="0" indent="0" rtl="0">
              <a:lnSpc>
                <a:spcPct val="100000"/>
              </a:lnSpc>
              <a:spcBef>
                <a:spcPts val="0"/>
              </a:spcBef>
              <a:spcAft>
                <a:spcPts val="0"/>
              </a:spcAft>
              <a:buSzPts val="1400"/>
              <a:buNone/>
            </a:pPr>
            <a:r>
              <a:rPr lang="en" sz="1800" dirty="0">
                <a:solidFill>
                  <a:schemeClr val="hlink"/>
                </a:solidFill>
              </a:rPr>
              <a:t>				</a:t>
            </a:r>
          </a:p>
          <a:p>
            <a:pPr marL="0" lvl="0" indent="0" rtl="0">
              <a:lnSpc>
                <a:spcPct val="100000"/>
              </a:lnSpc>
              <a:spcBef>
                <a:spcPts val="0"/>
              </a:spcBef>
              <a:spcAft>
                <a:spcPts val="0"/>
              </a:spcAft>
              <a:buSzPts val="1400"/>
              <a:buNone/>
            </a:pPr>
            <a:r>
              <a:rPr lang="en" sz="1800" dirty="0">
                <a:solidFill>
                  <a:schemeClr val="hlink"/>
                </a:solidFill>
              </a:rPr>
              <a:t>			</a:t>
            </a:r>
            <a:r>
              <a:rPr lang="en" dirty="0"/>
              <a:t>Click on :</a:t>
            </a:r>
            <a:endParaRPr dirty="0"/>
          </a:p>
          <a:p>
            <a:pPr marL="5943600" lvl="0" indent="457200" algn="l" rtl="0">
              <a:lnSpc>
                <a:spcPct val="100000"/>
              </a:lnSpc>
              <a:spcBef>
                <a:spcPts val="0"/>
              </a:spcBef>
              <a:spcAft>
                <a:spcPts val="0"/>
              </a:spcAft>
              <a:buSzPts val="1400"/>
              <a:buNone/>
            </a:pPr>
            <a:r>
              <a:rPr lang="en" u="sng" dirty="0">
                <a:solidFill>
                  <a:schemeClr val="hlink"/>
                </a:solidFill>
                <a:hlinkClick r:id="rId5"/>
              </a:rPr>
              <a:t>Original Source of Data</a:t>
            </a:r>
            <a:endParaRPr dirty="0"/>
          </a:p>
        </p:txBody>
      </p:sp>
      <p:pic>
        <p:nvPicPr>
          <p:cNvPr id="178" name="Google Shape;178;p35"/>
          <p:cNvPicPr preferRelativeResize="0"/>
          <p:nvPr/>
        </p:nvPicPr>
        <p:blipFill>
          <a:blip r:embed="rId6">
            <a:alphaModFix/>
          </a:blip>
          <a:stretch>
            <a:fillRect/>
          </a:stretch>
        </p:blipFill>
        <p:spPr>
          <a:xfrm>
            <a:off x="4082350" y="4155617"/>
            <a:ext cx="1155188" cy="26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
        <p:cNvGrpSpPr/>
        <p:nvPr/>
      </p:nvGrpSpPr>
      <p:grpSpPr>
        <a:xfrm>
          <a:off x="0" y="0"/>
          <a:ext cx="0" cy="0"/>
          <a:chOff x="0" y="0"/>
          <a:chExt cx="0" cy="0"/>
        </a:xfrm>
      </p:grpSpPr>
      <p:sp>
        <p:nvSpPr>
          <p:cNvPr id="48" name="Google Shape;48;p18"/>
          <p:cNvSpPr/>
          <p:nvPr/>
        </p:nvSpPr>
        <p:spPr>
          <a:xfrm>
            <a:off x="3924213" y="-31369"/>
            <a:ext cx="7089161" cy="4889119"/>
          </a:xfrm>
          <a:prstGeom prst="flowChartInputOutput">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 name="Google Shape;49;p18" descr="Image"/>
          <p:cNvPicPr preferRelativeResize="0"/>
          <p:nvPr/>
        </p:nvPicPr>
        <p:blipFill rotWithShape="1">
          <a:blip r:embed="rId3">
            <a:alphaModFix/>
          </a:blip>
          <a:srcRect/>
          <a:stretch/>
        </p:blipFill>
        <p:spPr>
          <a:xfrm>
            <a:off x="5222151" y="1700082"/>
            <a:ext cx="3171394" cy="1058888"/>
          </a:xfrm>
          <a:prstGeom prst="rect">
            <a:avLst/>
          </a:prstGeom>
          <a:noFill/>
          <a:ln>
            <a:noFill/>
          </a:ln>
        </p:spPr>
      </p:pic>
      <p:sp>
        <p:nvSpPr>
          <p:cNvPr id="50" name="Google Shape;50;p18"/>
          <p:cNvSpPr/>
          <p:nvPr/>
        </p:nvSpPr>
        <p:spPr>
          <a:xfrm>
            <a:off x="739066" y="4148096"/>
            <a:ext cx="8405100" cy="20400"/>
          </a:xfrm>
          <a:prstGeom prst="rect">
            <a:avLst/>
          </a:prstGeom>
          <a:solidFill>
            <a:srgbClr val="28CD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51" name="Google Shape;51;p18"/>
          <p:cNvSpPr txBox="1"/>
          <p:nvPr/>
        </p:nvSpPr>
        <p:spPr>
          <a:xfrm>
            <a:off x="251125" y="703200"/>
            <a:ext cx="4262700" cy="2190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0" i="0" u="none" strike="noStrike" cap="none">
                <a:solidFill>
                  <a:srgbClr val="FFFFFF"/>
                </a:solidFill>
                <a:latin typeface="Proxima Nova"/>
                <a:ea typeface="Proxima Nova"/>
                <a:cs typeface="Proxima Nova"/>
                <a:sym typeface="Proxima Nova"/>
              </a:rPr>
              <a:t>Welcome to Week 10 </a:t>
            </a:r>
            <a:endParaRPr sz="4500" b="0"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500"/>
              <a:buFont typeface="Arial"/>
              <a:buNone/>
            </a:pPr>
            <a:r>
              <a:rPr lang="en" sz="4500" b="0" i="0" u="none" strike="noStrike" cap="none">
                <a:solidFill>
                  <a:srgbClr val="FFFFFF"/>
                </a:solidFill>
                <a:latin typeface="Proxima Nova"/>
                <a:ea typeface="Proxima Nova"/>
                <a:cs typeface="Proxima Nova"/>
                <a:sym typeface="Proxima Nova"/>
              </a:rPr>
              <a:t>Lecture 1!</a:t>
            </a:r>
            <a:endParaRPr sz="4500" b="0"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500"/>
              <a:buFont typeface="Arial"/>
              <a:buNone/>
            </a:pPr>
            <a:endParaRPr sz="4500" b="0" i="0" u="none" strike="noStrike" cap="none">
              <a:solidFill>
                <a:srgbClr val="FFFFFF"/>
              </a:solidFill>
              <a:latin typeface="Proxima Nova"/>
              <a:ea typeface="Proxima Nova"/>
              <a:cs typeface="Proxima Nova"/>
              <a:sym typeface="Proxima Nova"/>
            </a:endParaRPr>
          </a:p>
        </p:txBody>
      </p:sp>
      <p:sp>
        <p:nvSpPr>
          <p:cNvPr id="52" name="Google Shape;52;p18"/>
          <p:cNvSpPr txBox="1"/>
          <p:nvPr/>
        </p:nvSpPr>
        <p:spPr>
          <a:xfrm>
            <a:off x="398576" y="3291307"/>
            <a:ext cx="3789900" cy="8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FFFFFF"/>
                </a:solidFill>
                <a:latin typeface="Proxima Nova"/>
                <a:ea typeface="Proxima Nova"/>
                <a:cs typeface="Proxima Nova"/>
                <a:sym typeface="Proxima Nova"/>
              </a:rPr>
              <a:t>Data Science in Python &amp; </a:t>
            </a:r>
            <a:endParaRPr sz="1800" b="0"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FFFFFF"/>
                </a:solidFill>
                <a:latin typeface="Proxima Nova"/>
                <a:ea typeface="Proxima Nova"/>
                <a:cs typeface="Proxima Nova"/>
                <a:sym typeface="Proxima Nova"/>
              </a:rPr>
              <a:t>Machine Learning</a:t>
            </a:r>
            <a:endParaRPr sz="1800" b="0" i="0" u="none" strike="noStrike" cap="none">
              <a:solidFill>
                <a:srgbClr val="FFFFFF"/>
              </a:solidFill>
              <a:latin typeface="Proxima Nova"/>
              <a:ea typeface="Proxima Nova"/>
              <a:cs typeface="Proxima Nova"/>
              <a:sym typeface="Proxima Nova"/>
            </a:endParaRPr>
          </a:p>
        </p:txBody>
      </p:sp>
      <p:pic>
        <p:nvPicPr>
          <p:cNvPr id="53" name="Google Shape;53;p18" descr="Image"/>
          <p:cNvPicPr preferRelativeResize="0"/>
          <p:nvPr/>
        </p:nvPicPr>
        <p:blipFill rotWithShape="1">
          <a:blip r:embed="rId4">
            <a:alphaModFix amt="15000"/>
          </a:blip>
          <a:srcRect b="25003"/>
          <a:stretch/>
        </p:blipFill>
        <p:spPr>
          <a:xfrm>
            <a:off x="4662716" y="2759193"/>
            <a:ext cx="3809734" cy="2098556"/>
          </a:xfrm>
          <a:prstGeom prst="rect">
            <a:avLst/>
          </a:prstGeom>
          <a:noFill/>
          <a:ln>
            <a:noFill/>
          </a:ln>
        </p:spPr>
      </p:pic>
      <p:pic>
        <p:nvPicPr>
          <p:cNvPr id="54" name="Google Shape;54;p18" descr="Image"/>
          <p:cNvPicPr preferRelativeResize="0"/>
          <p:nvPr/>
        </p:nvPicPr>
        <p:blipFill rotWithShape="1">
          <a:blip r:embed="rId5">
            <a:alphaModFix amt="15000"/>
          </a:blip>
          <a:srcRect/>
          <a:stretch/>
        </p:blipFill>
        <p:spPr>
          <a:xfrm>
            <a:off x="5807135" y="-658791"/>
            <a:ext cx="2331266" cy="241738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2418900" y="419975"/>
            <a:ext cx="43062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b="1">
                <a:latin typeface="Open Sans"/>
                <a:ea typeface="Open Sans"/>
                <a:cs typeface="Open Sans"/>
                <a:sym typeface="Open Sans"/>
              </a:rPr>
              <a:t>More Information:</a:t>
            </a:r>
            <a:endParaRPr b="1">
              <a:latin typeface="Open Sans"/>
              <a:ea typeface="Open Sans"/>
              <a:cs typeface="Open Sans"/>
              <a:sym typeface="Open Sans"/>
            </a:endParaRPr>
          </a:p>
        </p:txBody>
      </p:sp>
      <p:sp>
        <p:nvSpPr>
          <p:cNvPr id="184" name="Google Shape;184;p36"/>
          <p:cNvSpPr txBox="1">
            <a:spLocks noGrp="1"/>
          </p:cNvSpPr>
          <p:nvPr>
            <p:ph type="body" idx="1"/>
          </p:nvPr>
        </p:nvSpPr>
        <p:spPr>
          <a:xfrm>
            <a:off x="2276875" y="992669"/>
            <a:ext cx="4256400" cy="50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t>Check out this awesome video by StatQuest!</a:t>
            </a:r>
            <a:endParaRPr/>
          </a:p>
        </p:txBody>
      </p:sp>
      <p:sp>
        <p:nvSpPr>
          <p:cNvPr id="185" name="Google Shape;185;p36"/>
          <p:cNvSpPr txBox="1"/>
          <p:nvPr/>
        </p:nvSpPr>
        <p:spPr>
          <a:xfrm>
            <a:off x="4932225" y="2806275"/>
            <a:ext cx="3530100" cy="323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p:txBody>
      </p:sp>
      <p:pic>
        <p:nvPicPr>
          <p:cNvPr id="186" name="Google Shape;186;p36" descr="Principal Component Analysis, is one of the most useful data analysis and machine learning methods out there. It can be used to identify patterns in highly complex datasets and it can tell you what variables in your data are the most important. Lastly, it can tell you how accurate your new understanding of the data actually is.&#10;&#10;In this video, I go one step at a time through PCA, and the method used to solve it, Singular Value Decomposition. I take it nice and slowly so that the simplicity of the method is revealed and clearly explained.&#10;&#10;1:47: Points 5 and 6 are not in the right location&#10;&#10;If you are interested in doing PCA in R see: https://youtu.be/0Jp4gsfOLMs&#10;&#10;If you are interested in learning more about how to determine the number of principal components, see: https://youtu.be/oRvgq966yZg&#10;&#10;For a complete index of all the StatQuest videos, check out:&#10;https://statquest.org/video-index/&#10;&#10;If you'd like to support StatQuest, please consider...&#10;&#10;Buying The StatQuest Illustrated Guide to Machine Learning!!!&#10;PDF - https://statquest.gumroad.com/l/wvtmc&#10;Paperback - https://www.amazon.com/dp/B09ZCKR4H6&#10;Kindle eBook - https://www.amazon.com/dp/B09ZG79HXC&#10;&#10;Patreon: https://www.patreon.com/statquest&#10;...or...&#10;YouTube Membership: https://www.youtube.com/channel/UCtYLUTtgS3k1Fg4y5tAhLbw/join&#10;&#10;...a cool StatQuest t-shirt or sweatshirt: &#10;https://shop.spreadshirt.com/statquest-with-josh-starmer/&#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0:30 Conceptual motivation for PCA&#10;3:23 PCA worked out for 2-Dimensional data&#10;5:03 Finding PC1&#10;12:08 Singular vector/value, Eigenvector/value and loading scores defined&#10;12:56 Finding PC2&#10;14:14 Drawing the PCA graph&#10;15:03 Calculating percent variation for each PC and scree plot&#10;16:30 PCA worked out for 3-Dimensional data&#10;&#10;Correction:&#10;1:47: Points 5 and 6 are not in the correct location&#10;&#10;#statquest #PCA #ML" title="StatQuest: Principal Component Analysis (PCA), Step-by-Step">
            <a:hlinkClick r:id="rId3"/>
          </p:cNvPr>
          <p:cNvPicPr preferRelativeResize="0"/>
          <p:nvPr/>
        </p:nvPicPr>
        <p:blipFill>
          <a:blip r:embed="rId4">
            <a:alphaModFix/>
          </a:blip>
          <a:stretch>
            <a:fillRect/>
          </a:stretch>
        </p:blipFill>
        <p:spPr>
          <a:xfrm>
            <a:off x="2565487" y="1462944"/>
            <a:ext cx="4013026" cy="300976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txBox="1">
            <a:spLocks noGrp="1"/>
          </p:cNvSpPr>
          <p:nvPr>
            <p:ph type="title"/>
          </p:nvPr>
        </p:nvSpPr>
        <p:spPr>
          <a:xfrm>
            <a:off x="666750" y="862017"/>
            <a:ext cx="7810500" cy="6456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a:t>Assignments This Week:</a:t>
            </a:r>
            <a:endParaRPr sz="1900"/>
          </a:p>
        </p:txBody>
      </p:sp>
      <p:sp>
        <p:nvSpPr>
          <p:cNvPr id="192" name="Google Shape;192;p37"/>
          <p:cNvSpPr txBox="1">
            <a:spLocks noGrp="1"/>
          </p:cNvSpPr>
          <p:nvPr>
            <p:ph type="body" idx="1"/>
          </p:nvPr>
        </p:nvSpPr>
        <p:spPr>
          <a:xfrm>
            <a:off x="666750" y="1671525"/>
            <a:ext cx="7810500" cy="27720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AutoNum type="arabicPeriod"/>
            </a:pPr>
            <a:r>
              <a:rPr lang="en" b="1"/>
              <a:t>PCA Exercise</a:t>
            </a:r>
            <a:r>
              <a:rPr lang="en"/>
              <a:t>:</a:t>
            </a:r>
            <a:endParaRPr/>
          </a:p>
          <a:p>
            <a:pPr marL="914400" lvl="1" indent="-355600" algn="l" rtl="0">
              <a:spcBef>
                <a:spcPts val="0"/>
              </a:spcBef>
              <a:spcAft>
                <a:spcPts val="0"/>
              </a:spcAft>
              <a:buSzPts val="2000"/>
              <a:buAutoNum type="alphaLcPeriod"/>
            </a:pPr>
            <a:r>
              <a:rPr lang="en"/>
              <a:t>MNIST dataset: Image classification!</a:t>
            </a:r>
            <a:endParaRPr/>
          </a:p>
          <a:p>
            <a:pPr marL="914400" lvl="1" indent="-355600" algn="l" rtl="0">
              <a:spcBef>
                <a:spcPts val="0"/>
              </a:spcBef>
              <a:spcAft>
                <a:spcPts val="0"/>
              </a:spcAft>
              <a:buSzPts val="2000"/>
              <a:buAutoNum type="alphaLcPeriod"/>
            </a:pPr>
            <a:r>
              <a:rPr lang="en"/>
              <a:t>2 different ways to load the dataset are shown in assignment</a:t>
            </a:r>
            <a:endParaRPr/>
          </a:p>
          <a:p>
            <a:pPr marL="1371600" lvl="2" indent="-355600" algn="l" rtl="0">
              <a:spcBef>
                <a:spcPts val="0"/>
              </a:spcBef>
              <a:spcAft>
                <a:spcPts val="0"/>
              </a:spcAft>
              <a:buSzPts val="2000"/>
              <a:buAutoNum type="romanLcPeriod"/>
            </a:pPr>
            <a:r>
              <a:rPr lang="en" i="1"/>
              <a:t>Option 1: </a:t>
            </a:r>
            <a:r>
              <a:rPr lang="en" i="1">
                <a:solidFill>
                  <a:srgbClr val="4A86E8"/>
                </a:solidFill>
              </a:rPr>
              <a:t>fetch_openml</a:t>
            </a:r>
            <a:endParaRPr i="1">
              <a:solidFill>
                <a:srgbClr val="4A86E8"/>
              </a:solidFill>
            </a:endParaRPr>
          </a:p>
          <a:p>
            <a:pPr marL="1828800" lvl="3" indent="-355600" algn="l" rtl="0">
              <a:spcBef>
                <a:spcPts val="0"/>
              </a:spcBef>
              <a:spcAft>
                <a:spcPts val="0"/>
              </a:spcAft>
              <a:buSzPts val="2000"/>
              <a:buAutoNum type="arabicPeriod"/>
            </a:pPr>
            <a:r>
              <a:rPr lang="en"/>
              <a:t>mnist.data = features</a:t>
            </a:r>
            <a:endParaRPr/>
          </a:p>
          <a:p>
            <a:pPr marL="1828800" lvl="3" indent="-355600" algn="l" rtl="0">
              <a:spcBef>
                <a:spcPts val="0"/>
              </a:spcBef>
              <a:spcAft>
                <a:spcPts val="0"/>
              </a:spcAft>
              <a:buSzPts val="2000"/>
              <a:buAutoNum type="arabicPeriod"/>
            </a:pPr>
            <a:r>
              <a:rPr lang="en"/>
              <a:t>mnist.target = target</a:t>
            </a:r>
            <a:endParaRPr/>
          </a:p>
          <a:p>
            <a:pPr marL="1371600" lvl="2" indent="-355600" algn="l" rtl="0">
              <a:spcBef>
                <a:spcPts val="0"/>
              </a:spcBef>
              <a:spcAft>
                <a:spcPts val="0"/>
              </a:spcAft>
              <a:buSzPts val="2000"/>
              <a:buAutoNum type="romanLcPeriod"/>
            </a:pPr>
            <a:r>
              <a:rPr lang="en" i="1"/>
              <a:t>Option 2: </a:t>
            </a:r>
            <a:r>
              <a:rPr lang="en" i="1">
                <a:solidFill>
                  <a:srgbClr val="4A86E8"/>
                </a:solidFill>
              </a:rPr>
              <a:t>keras.datasets.mnist</a:t>
            </a:r>
            <a:endParaRPr i="1">
              <a:solidFill>
                <a:srgbClr val="4A86E8"/>
              </a:solidFill>
            </a:endParaRPr>
          </a:p>
          <a:p>
            <a:pPr marL="1828800" lvl="3" indent="-355600" algn="l" rtl="0">
              <a:spcBef>
                <a:spcPts val="0"/>
              </a:spcBef>
              <a:spcAft>
                <a:spcPts val="0"/>
              </a:spcAft>
              <a:buSzPts val="2000"/>
              <a:buAutoNum type="arabicPeriod"/>
            </a:pPr>
            <a:r>
              <a:rPr lang="en"/>
              <a:t>Comes already split</a:t>
            </a:r>
            <a:endParaRPr/>
          </a:p>
          <a:p>
            <a:pPr marL="1828800" lvl="3" indent="-355600" algn="l" rtl="0">
              <a:spcBef>
                <a:spcPts val="0"/>
              </a:spcBef>
              <a:spcAft>
                <a:spcPts val="0"/>
              </a:spcAft>
              <a:buSzPts val="2000"/>
              <a:buAutoNum type="arabicPeriod"/>
            </a:pPr>
            <a:r>
              <a:rPr lang="en"/>
              <a:t>Must be reshaped for traditional ML (See code)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8"/>
          <p:cNvSpPr txBox="1">
            <a:spLocks noGrp="1"/>
          </p:cNvSpPr>
          <p:nvPr>
            <p:ph type="title"/>
          </p:nvPr>
        </p:nvSpPr>
        <p:spPr>
          <a:xfrm>
            <a:off x="666750" y="862017"/>
            <a:ext cx="7810500" cy="6456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a:t>Assignments This Week (cont):</a:t>
            </a:r>
            <a:endParaRPr sz="1900"/>
          </a:p>
        </p:txBody>
      </p:sp>
      <p:sp>
        <p:nvSpPr>
          <p:cNvPr id="198" name="Google Shape;198;p38"/>
          <p:cNvSpPr txBox="1">
            <a:spLocks noGrp="1"/>
          </p:cNvSpPr>
          <p:nvPr>
            <p:ph type="body" idx="1"/>
          </p:nvPr>
        </p:nvSpPr>
        <p:spPr>
          <a:xfrm>
            <a:off x="666750" y="1671525"/>
            <a:ext cx="7810500" cy="27720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AutoNum type="arabicPeriod"/>
            </a:pPr>
            <a:r>
              <a:rPr lang="en" b="1"/>
              <a:t>Feature Engineering Exercise</a:t>
            </a:r>
            <a:endParaRPr b="1"/>
          </a:p>
          <a:p>
            <a:pPr marL="914400" lvl="1" indent="-355600" algn="l" rtl="0">
              <a:spcBef>
                <a:spcPts val="0"/>
              </a:spcBef>
              <a:spcAft>
                <a:spcPts val="0"/>
              </a:spcAft>
              <a:buSzPts val="2000"/>
              <a:buAutoNum type="alphaLcPeriod"/>
            </a:pPr>
            <a:r>
              <a:rPr lang="en"/>
              <a:t>Be sure to carefully read ALL directions!</a:t>
            </a:r>
            <a:endParaRPr/>
          </a:p>
          <a:p>
            <a:pPr marL="914400" lvl="1" indent="-355600" algn="l" rtl="0">
              <a:spcBef>
                <a:spcPts val="0"/>
              </a:spcBef>
              <a:spcAft>
                <a:spcPts val="0"/>
              </a:spcAft>
              <a:buSzPts val="2000"/>
              <a:buAutoNum type="alphaLcPeriod"/>
            </a:pPr>
            <a:r>
              <a:rPr lang="en"/>
              <a:t>Please use a Lambda function to convert temperatures</a:t>
            </a:r>
            <a:endParaRPr/>
          </a:p>
          <a:p>
            <a:pPr marL="1371600" lvl="2" indent="-355600" algn="l" rtl="0">
              <a:spcBef>
                <a:spcPts val="0"/>
              </a:spcBef>
              <a:spcAft>
                <a:spcPts val="0"/>
              </a:spcAft>
              <a:buSzPts val="2000"/>
              <a:buAutoNum type="romanLcPeriod"/>
            </a:pPr>
            <a:r>
              <a:rPr lang="en"/>
              <a:t>Double check your conversion formula: are the results sensible?  Would many people likely go bike riding in 104 degree heat?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xfrm>
            <a:off x="666750" y="862017"/>
            <a:ext cx="7810500" cy="6456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a:t>Assignments This Week (cont):</a:t>
            </a:r>
            <a:endParaRPr sz="1900"/>
          </a:p>
        </p:txBody>
      </p:sp>
      <p:sp>
        <p:nvSpPr>
          <p:cNvPr id="204" name="Google Shape;204;p39"/>
          <p:cNvSpPr txBox="1">
            <a:spLocks noGrp="1"/>
          </p:cNvSpPr>
          <p:nvPr>
            <p:ph type="body" idx="1"/>
          </p:nvPr>
        </p:nvSpPr>
        <p:spPr>
          <a:xfrm>
            <a:off x="666750" y="1671525"/>
            <a:ext cx="7810500" cy="3057600"/>
          </a:xfrm>
          <a:prstGeom prst="rect">
            <a:avLst/>
          </a:prstGeom>
        </p:spPr>
        <p:txBody>
          <a:bodyPr spcFirstLastPara="1" wrap="square" lIns="19050" tIns="19050" rIns="19050" bIns="19050" anchor="t" anchorCtr="0">
            <a:noAutofit/>
          </a:bodyPr>
          <a:lstStyle/>
          <a:p>
            <a:pPr marL="457200" lvl="0" indent="-311150" algn="l" rtl="0">
              <a:spcBef>
                <a:spcPts val="0"/>
              </a:spcBef>
              <a:spcAft>
                <a:spcPts val="0"/>
              </a:spcAft>
              <a:buSzPts val="1300"/>
              <a:buAutoNum type="arabicPeriod"/>
            </a:pPr>
            <a:r>
              <a:rPr lang="en" sz="1300" b="1"/>
              <a:t>Project 2 Part 4</a:t>
            </a:r>
            <a:endParaRPr sz="1300" b="1"/>
          </a:p>
          <a:p>
            <a:pPr marL="914400" lvl="1" indent="-311150" algn="l" rtl="0">
              <a:spcBef>
                <a:spcPts val="0"/>
              </a:spcBef>
              <a:spcAft>
                <a:spcPts val="0"/>
              </a:spcAft>
              <a:buClr>
                <a:srgbClr val="FF0000"/>
              </a:buClr>
              <a:buSzPts val="1300"/>
              <a:buAutoNum type="alphaLcPeriod"/>
            </a:pPr>
            <a:r>
              <a:rPr lang="en" sz="1300">
                <a:solidFill>
                  <a:srgbClr val="FF0000"/>
                </a:solidFill>
              </a:rPr>
              <a:t>This is big assignment!  Set aside plenty of time!</a:t>
            </a:r>
            <a:endParaRPr sz="1300">
              <a:solidFill>
                <a:srgbClr val="FF0000"/>
              </a:solidFill>
            </a:endParaRPr>
          </a:p>
          <a:p>
            <a:pPr marL="914400" lvl="1" indent="-311150" algn="l" rtl="0">
              <a:spcBef>
                <a:spcPts val="0"/>
              </a:spcBef>
              <a:spcAft>
                <a:spcPts val="0"/>
              </a:spcAft>
              <a:buSzPts val="1300"/>
              <a:buAutoNum type="alphaLcPeriod"/>
            </a:pPr>
            <a:r>
              <a:rPr lang="en" sz="1300"/>
              <a:t>You are finishing your project</a:t>
            </a:r>
            <a:endParaRPr sz="1300"/>
          </a:p>
          <a:p>
            <a:pPr marL="1371600" lvl="2" indent="-311150" algn="l" rtl="0">
              <a:spcBef>
                <a:spcPts val="0"/>
              </a:spcBef>
              <a:spcAft>
                <a:spcPts val="0"/>
              </a:spcAft>
              <a:buSzPts val="1300"/>
              <a:buAutoNum type="romanLcPeriod"/>
            </a:pPr>
            <a:r>
              <a:rPr lang="en" sz="1300"/>
              <a:t>PCA</a:t>
            </a:r>
            <a:endParaRPr sz="1300"/>
          </a:p>
          <a:p>
            <a:pPr marL="1371600" lvl="2" indent="-311150" algn="l" rtl="0">
              <a:spcBef>
                <a:spcPts val="0"/>
              </a:spcBef>
              <a:spcAft>
                <a:spcPts val="0"/>
              </a:spcAft>
              <a:buSzPts val="1300"/>
              <a:buAutoNum type="romanLcPeriod"/>
            </a:pPr>
            <a:r>
              <a:rPr lang="en" sz="1300"/>
              <a:t>Model development</a:t>
            </a:r>
            <a:endParaRPr sz="1300"/>
          </a:p>
          <a:p>
            <a:pPr marL="1371600" lvl="2" indent="-311150" algn="l" rtl="0">
              <a:spcBef>
                <a:spcPts val="0"/>
              </a:spcBef>
              <a:spcAft>
                <a:spcPts val="0"/>
              </a:spcAft>
              <a:buSzPts val="1300"/>
              <a:buAutoNum type="romanLcPeriod"/>
            </a:pPr>
            <a:r>
              <a:rPr lang="en" sz="1300"/>
              <a:t>Finishing touches (code comments, clean code, section headings, professional quality ‘final draft’ notebook)</a:t>
            </a:r>
            <a:endParaRPr sz="1300"/>
          </a:p>
          <a:p>
            <a:pPr marL="1828800" lvl="3" indent="-311150" algn="l" rtl="0">
              <a:spcBef>
                <a:spcPts val="0"/>
              </a:spcBef>
              <a:spcAft>
                <a:spcPts val="0"/>
              </a:spcAft>
              <a:buSzPts val="1300"/>
              <a:buAutoNum type="arabicPeriod"/>
            </a:pPr>
            <a:r>
              <a:rPr lang="en" sz="1300"/>
              <a:t>1 notebook with all parts </a:t>
            </a:r>
            <a:endParaRPr sz="1300"/>
          </a:p>
          <a:p>
            <a:pPr marL="1828800" lvl="3" indent="-311150" algn="l" rtl="0">
              <a:spcBef>
                <a:spcPts val="0"/>
              </a:spcBef>
              <a:spcAft>
                <a:spcPts val="0"/>
              </a:spcAft>
              <a:buSzPts val="1300"/>
              <a:buAutoNum type="arabicPeriod"/>
            </a:pPr>
            <a:r>
              <a:rPr lang="en" sz="1300"/>
              <a:t>Or 2 notebooks: analysis and modeling</a:t>
            </a:r>
            <a:endParaRPr sz="1300"/>
          </a:p>
          <a:p>
            <a:pPr marL="1828800" lvl="3" indent="-311150" algn="l" rtl="0">
              <a:spcBef>
                <a:spcPts val="0"/>
              </a:spcBef>
              <a:spcAft>
                <a:spcPts val="0"/>
              </a:spcAft>
              <a:buSzPts val="1300"/>
              <a:buAutoNum type="arabicPeriod"/>
            </a:pPr>
            <a:r>
              <a:rPr lang="en" sz="1300"/>
              <a:t>Don’t name sections ‘part 1, part 2, etc’</a:t>
            </a:r>
            <a:endParaRPr sz="1300"/>
          </a:p>
          <a:p>
            <a:pPr marL="1371600" lvl="2" indent="-311150" algn="l" rtl="0">
              <a:spcBef>
                <a:spcPts val="0"/>
              </a:spcBef>
              <a:spcAft>
                <a:spcPts val="0"/>
              </a:spcAft>
              <a:buSzPts val="1300"/>
              <a:buAutoNum type="romanLcPeriod"/>
            </a:pPr>
            <a:r>
              <a:rPr lang="en" sz="1300"/>
              <a:t>README: Final draft!  Visually appealing with proper, readable, English.</a:t>
            </a:r>
            <a:endParaRPr sz="1300"/>
          </a:p>
          <a:p>
            <a:pPr marL="1828800" lvl="3" indent="-311150" algn="l" rtl="0">
              <a:spcBef>
                <a:spcPts val="0"/>
              </a:spcBef>
              <a:spcAft>
                <a:spcPts val="0"/>
              </a:spcAft>
              <a:buSzPts val="1300"/>
              <a:buAutoNum type="arabicPeriod"/>
            </a:pPr>
            <a:r>
              <a:rPr lang="en" sz="1300"/>
              <a:t>If writing in English is not a strength, ask someone to read it over for you for grammar and clarity.</a:t>
            </a:r>
            <a:endParaRPr sz="1300"/>
          </a:p>
          <a:p>
            <a:pPr marL="1828800" lvl="3" indent="-311150" algn="l" rtl="0">
              <a:spcBef>
                <a:spcPts val="0"/>
              </a:spcBef>
              <a:spcAft>
                <a:spcPts val="0"/>
              </a:spcAft>
              <a:buClr>
                <a:srgbClr val="FF0000"/>
              </a:buClr>
              <a:buSzPts val="1300"/>
              <a:buAutoNum type="arabicPeriod"/>
            </a:pPr>
            <a:r>
              <a:rPr lang="en" sz="1300">
                <a:solidFill>
                  <a:srgbClr val="FF0000"/>
                </a:solidFill>
              </a:rPr>
              <a:t>Employers will judge you on your ability to communicate about analysis and modeling!</a:t>
            </a:r>
            <a:endParaRPr sz="13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666750" y="541975"/>
            <a:ext cx="7810500" cy="6729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Study Next:  Feature Engineering</a:t>
            </a:r>
            <a:endParaRPr/>
          </a:p>
        </p:txBody>
      </p:sp>
      <p:sp>
        <p:nvSpPr>
          <p:cNvPr id="210" name="Google Shape;210;p40"/>
          <p:cNvSpPr txBox="1">
            <a:spLocks noGrp="1"/>
          </p:cNvSpPr>
          <p:nvPr>
            <p:ph type="body" idx="1"/>
          </p:nvPr>
        </p:nvSpPr>
        <p:spPr>
          <a:xfrm>
            <a:off x="666750" y="1757929"/>
            <a:ext cx="7810500" cy="31734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sz="2600"/>
              <a:t>To prepare for next lecture:</a:t>
            </a:r>
            <a:endParaRPr sz="2600"/>
          </a:p>
          <a:p>
            <a:pPr marL="0" lvl="0" indent="0" algn="ctr" rtl="0">
              <a:spcBef>
                <a:spcPts val="0"/>
              </a:spcBef>
              <a:spcAft>
                <a:spcPts val="0"/>
              </a:spcAft>
              <a:buNone/>
            </a:pPr>
            <a:endParaRPr sz="2600" u="sng"/>
          </a:p>
          <a:p>
            <a:pPr marL="0" lvl="0" indent="0" algn="l" rtl="0">
              <a:spcBef>
                <a:spcPts val="0"/>
              </a:spcBef>
              <a:spcAft>
                <a:spcPts val="0"/>
              </a:spcAft>
              <a:buNone/>
            </a:pPr>
            <a:r>
              <a:rPr lang="en" sz="1700" u="sng"/>
              <a:t>Please Read:</a:t>
            </a:r>
            <a:endParaRPr sz="2600" u="sng"/>
          </a:p>
          <a:p>
            <a:pPr marL="457200" lvl="0" indent="-336550" algn="l" rtl="0">
              <a:spcBef>
                <a:spcPts val="0"/>
              </a:spcBef>
              <a:spcAft>
                <a:spcPts val="0"/>
              </a:spcAft>
              <a:buSzPts val="1700"/>
              <a:buAutoNum type="arabicPeriod"/>
            </a:pPr>
            <a:r>
              <a:rPr lang="en" sz="1700" u="sng">
                <a:solidFill>
                  <a:schemeClr val="hlink"/>
                </a:solidFill>
                <a:hlinkClick r:id="rId3"/>
              </a:rPr>
              <a:t>Feature Engineering: Overloaded Operators</a:t>
            </a:r>
            <a:endParaRPr sz="1700"/>
          </a:p>
          <a:p>
            <a:pPr marL="457200" lvl="0" indent="-336550" algn="l" rtl="0">
              <a:spcBef>
                <a:spcPts val="0"/>
              </a:spcBef>
              <a:spcAft>
                <a:spcPts val="0"/>
              </a:spcAft>
              <a:buSzPts val="1700"/>
              <a:buAutoNum type="arabicPeriod"/>
            </a:pPr>
            <a:r>
              <a:rPr lang="en" sz="1700" u="sng">
                <a:solidFill>
                  <a:schemeClr val="hlink"/>
                </a:solidFill>
                <a:hlinkClick r:id="rId4"/>
              </a:rPr>
              <a:t>Feature Engineering: Strings</a:t>
            </a:r>
            <a:endParaRPr sz="1700"/>
          </a:p>
          <a:p>
            <a:pPr marL="457200" lvl="0" indent="-336550" algn="l" rtl="0">
              <a:spcBef>
                <a:spcPts val="0"/>
              </a:spcBef>
              <a:spcAft>
                <a:spcPts val="0"/>
              </a:spcAft>
              <a:buSzPts val="1700"/>
              <a:buAutoNum type="arabicPeriod"/>
            </a:pPr>
            <a:r>
              <a:rPr lang="en" sz="1700" u="sng">
                <a:solidFill>
                  <a:schemeClr val="hlink"/>
                </a:solidFill>
                <a:hlinkClick r:id="rId5"/>
              </a:rPr>
              <a:t>Feature Engineering: Datetime</a:t>
            </a:r>
            <a:endParaRPr sz="1700"/>
          </a:p>
          <a:p>
            <a:pPr marL="457200" lvl="0" indent="-336550" algn="l" rtl="0">
              <a:spcBef>
                <a:spcPts val="0"/>
              </a:spcBef>
              <a:spcAft>
                <a:spcPts val="0"/>
              </a:spcAft>
              <a:buSzPts val="1700"/>
              <a:buAutoNum type="arabicPeriod"/>
            </a:pPr>
            <a:r>
              <a:rPr lang="en" sz="1700" u="sng">
                <a:solidFill>
                  <a:schemeClr val="hlink"/>
                </a:solidFill>
                <a:hlinkClick r:id="rId6"/>
              </a:rPr>
              <a:t>Feature Engineering: Functions</a:t>
            </a:r>
            <a:endParaRPr sz="1700"/>
          </a:p>
          <a:p>
            <a:pPr marL="0" lvl="0" indent="0" algn="ctr" rtl="0">
              <a:spcBef>
                <a:spcPts val="0"/>
              </a:spcBef>
              <a:spcAft>
                <a:spcPts val="0"/>
              </a:spcAft>
              <a:buNone/>
            </a:pPr>
            <a:endParaRPr/>
          </a:p>
          <a:p>
            <a:pPr marL="0" lvl="0" indent="0" algn="ctr" rtl="0">
              <a:spcBef>
                <a:spcPts val="0"/>
              </a:spcBef>
              <a:spcAft>
                <a:spcPts val="0"/>
              </a:spcAft>
              <a:buNone/>
            </a:pPr>
            <a:r>
              <a:rPr lang="en" u="sng">
                <a:solidFill>
                  <a:schemeClr val="hlink"/>
                </a:solidFill>
                <a:hlinkClick r:id="rId7"/>
              </a:rPr>
              <a:t>Daily Schedule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666750" y="182752"/>
            <a:ext cx="7810500" cy="705600"/>
          </a:xfrm>
          <a:prstGeom prst="rect">
            <a:avLst/>
          </a:prstGeom>
          <a:noFill/>
          <a:ln>
            <a:noFill/>
          </a:ln>
        </p:spPr>
        <p:txBody>
          <a:bodyPr spcFirstLastPara="1" wrap="square" lIns="19050" tIns="19050" rIns="19050" bIns="19050" anchor="b" anchorCtr="0">
            <a:noAutofit/>
          </a:bodyPr>
          <a:lstStyle/>
          <a:p>
            <a:pPr marL="0" lvl="0" indent="0" algn="ctr" rtl="0">
              <a:lnSpc>
                <a:spcPct val="100000"/>
              </a:lnSpc>
              <a:spcBef>
                <a:spcPts val="0"/>
              </a:spcBef>
              <a:spcAft>
                <a:spcPts val="0"/>
              </a:spcAft>
              <a:buSzPts val="700"/>
              <a:buNone/>
            </a:pPr>
            <a:r>
              <a:rPr lang="en"/>
              <a:t>Last Week: Clustering</a:t>
            </a:r>
            <a:endParaRPr/>
          </a:p>
        </p:txBody>
      </p:sp>
      <p:pic>
        <p:nvPicPr>
          <p:cNvPr id="60" name="Google Shape;60;p19"/>
          <p:cNvPicPr preferRelativeResize="0"/>
          <p:nvPr/>
        </p:nvPicPr>
        <p:blipFill>
          <a:blip r:embed="rId3">
            <a:alphaModFix/>
          </a:blip>
          <a:stretch>
            <a:fillRect/>
          </a:stretch>
        </p:blipFill>
        <p:spPr>
          <a:xfrm>
            <a:off x="1698225" y="944351"/>
            <a:ext cx="5747550" cy="2270275"/>
          </a:xfrm>
          <a:prstGeom prst="rect">
            <a:avLst/>
          </a:prstGeom>
          <a:noFill/>
          <a:ln>
            <a:noFill/>
          </a:ln>
        </p:spPr>
      </p:pic>
      <p:sp>
        <p:nvSpPr>
          <p:cNvPr id="61" name="Google Shape;61;p19"/>
          <p:cNvSpPr txBox="1"/>
          <p:nvPr/>
        </p:nvSpPr>
        <p:spPr>
          <a:xfrm>
            <a:off x="7609225" y="1771688"/>
            <a:ext cx="1162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Image Source</a:t>
            </a:r>
            <a:endParaRPr/>
          </a:p>
        </p:txBody>
      </p:sp>
      <p:sp>
        <p:nvSpPr>
          <p:cNvPr id="62" name="Google Shape;62;p19"/>
          <p:cNvSpPr txBox="1"/>
          <p:nvPr/>
        </p:nvSpPr>
        <p:spPr>
          <a:xfrm>
            <a:off x="1195350" y="3487750"/>
            <a:ext cx="6988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Clustering groups </a:t>
            </a:r>
            <a:r>
              <a:rPr lang="en">
                <a:solidFill>
                  <a:schemeClr val="accent3"/>
                </a:solidFill>
              </a:rPr>
              <a:t>similar </a:t>
            </a:r>
            <a:r>
              <a:rPr lang="en"/>
              <a:t>samples together.  </a:t>
            </a:r>
            <a:br>
              <a:rPr lang="en"/>
            </a:br>
            <a:endParaRPr/>
          </a:p>
          <a:p>
            <a:pPr marL="0" lvl="0" indent="0" algn="ctr" rtl="0">
              <a:spcBef>
                <a:spcPts val="0"/>
              </a:spcBef>
              <a:spcAft>
                <a:spcPts val="0"/>
              </a:spcAft>
              <a:buNone/>
            </a:pPr>
            <a:r>
              <a:rPr lang="en"/>
              <a:t>An unsupervised model defines What </a:t>
            </a:r>
            <a:r>
              <a:rPr lang="en">
                <a:solidFill>
                  <a:schemeClr val="accent3"/>
                </a:solidFill>
              </a:rPr>
              <a:t>‘similar’ </a:t>
            </a:r>
            <a:r>
              <a:rPr lang="en"/>
              <a:t>means!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0"/>
          <p:cNvSpPr txBox="1">
            <a:spLocks noGrp="1"/>
          </p:cNvSpPr>
          <p:nvPr>
            <p:ph type="title"/>
          </p:nvPr>
        </p:nvSpPr>
        <p:spPr>
          <a:xfrm>
            <a:off x="-1559675" y="422875"/>
            <a:ext cx="8520600" cy="57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990"/>
              <a:buNone/>
            </a:pPr>
            <a:r>
              <a:rPr lang="en" sz="4120" u="sng"/>
              <a:t>Learning Objectives</a:t>
            </a:r>
            <a:endParaRPr sz="4120" u="sng"/>
          </a:p>
        </p:txBody>
      </p:sp>
      <p:sp>
        <p:nvSpPr>
          <p:cNvPr id="68" name="Google Shape;68;p20"/>
          <p:cNvSpPr txBox="1"/>
          <p:nvPr/>
        </p:nvSpPr>
        <p:spPr>
          <a:xfrm>
            <a:off x="867975" y="1305675"/>
            <a:ext cx="3944700" cy="2339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a:t>List the pros and cons of dimensionality reduction.</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457200" lvl="0" indent="-317500" algn="l" rtl="0">
              <a:spcBef>
                <a:spcPts val="0"/>
              </a:spcBef>
              <a:spcAft>
                <a:spcPts val="0"/>
              </a:spcAft>
              <a:buSzPts val="1400"/>
              <a:buChar char="❏"/>
            </a:pPr>
            <a:r>
              <a:rPr lang="en"/>
              <a:t>Explain how principal component analysis reduces the dimensionality of data while retaining maximum information.</a:t>
            </a:r>
            <a:endParaRPr/>
          </a:p>
          <a:p>
            <a:pPr marL="4572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a:t>Apply PCA to reduce the dimensionality of a set of features to prepare them for supervised learning without leaking data.</a:t>
            </a:r>
            <a:endParaRPr sz="1400" b="0" i="0" u="none" strike="noStrike" cap="none">
              <a:solidFill>
                <a:srgbClr val="000000"/>
              </a:solidFill>
              <a:latin typeface="Arial"/>
              <a:ea typeface="Arial"/>
              <a:cs typeface="Arial"/>
              <a:sym typeface="Arial"/>
            </a:endParaRPr>
          </a:p>
        </p:txBody>
      </p:sp>
      <p:sp>
        <p:nvSpPr>
          <p:cNvPr id="69" name="Google Shape;69;p20"/>
          <p:cNvSpPr txBox="1"/>
          <p:nvPr/>
        </p:nvSpPr>
        <p:spPr>
          <a:xfrm>
            <a:off x="5355488" y="3531975"/>
            <a:ext cx="319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Image courtesy of </a:t>
            </a:r>
            <a:r>
              <a:rPr lang="en" u="sng">
                <a:solidFill>
                  <a:schemeClr val="hlink"/>
                </a:solidFill>
                <a:hlinkClick r:id="rId3"/>
              </a:rPr>
              <a:t>Mthanraj Sharma</a:t>
            </a:r>
            <a:endParaRPr sz="1400" b="0" i="0" u="none" strike="noStrike" cap="none">
              <a:solidFill>
                <a:srgbClr val="000000"/>
              </a:solidFill>
              <a:latin typeface="Arial"/>
              <a:ea typeface="Arial"/>
              <a:cs typeface="Arial"/>
              <a:sym typeface="Arial"/>
            </a:endParaRPr>
          </a:p>
        </p:txBody>
      </p:sp>
      <p:pic>
        <p:nvPicPr>
          <p:cNvPr id="70" name="Google Shape;70;p20"/>
          <p:cNvPicPr preferRelativeResize="0"/>
          <p:nvPr/>
        </p:nvPicPr>
        <p:blipFill>
          <a:blip r:embed="rId4">
            <a:alphaModFix/>
          </a:blip>
          <a:stretch>
            <a:fillRect/>
          </a:stretch>
        </p:blipFill>
        <p:spPr>
          <a:xfrm>
            <a:off x="4938675" y="1305675"/>
            <a:ext cx="4026524" cy="2013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666750" y="862024"/>
            <a:ext cx="7810500" cy="5955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Types of Unsupervised Learning</a:t>
            </a:r>
            <a:endParaRPr/>
          </a:p>
        </p:txBody>
      </p:sp>
      <p:graphicFrame>
        <p:nvGraphicFramePr>
          <p:cNvPr id="76" name="Google Shape;76;p21"/>
          <p:cNvGraphicFramePr/>
          <p:nvPr/>
        </p:nvGraphicFramePr>
        <p:xfrm>
          <a:off x="952500" y="2000250"/>
          <a:ext cx="3000000" cy="3000000"/>
        </p:xfrm>
        <a:graphic>
          <a:graphicData uri="http://schemas.openxmlformats.org/drawingml/2006/table">
            <a:tbl>
              <a:tblPr>
                <a:noFill/>
                <a:tableStyleId>{3EAAFB64-6A82-47CD-88C0-30BA12B2D873}</a:tableStyleId>
              </a:tblPr>
              <a:tblGrid>
                <a:gridCol w="3111050">
                  <a:extLst>
                    <a:ext uri="{9D8B030D-6E8A-4147-A177-3AD203B41FA5}">
                      <a16:colId xmlns:a16="http://schemas.microsoft.com/office/drawing/2014/main" val="20000"/>
                    </a:ext>
                  </a:extLst>
                </a:gridCol>
                <a:gridCol w="41279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t>Clustering</a:t>
                      </a:r>
                      <a:endParaRPr/>
                    </a:p>
                  </a:txBody>
                  <a:tcPr marL="91425" marR="91425" marT="91425" marB="91425">
                    <a:solidFill>
                      <a:srgbClr val="EFEFEF"/>
                    </a:solidFill>
                  </a:tcPr>
                </a:tc>
                <a:tc>
                  <a:txBody>
                    <a:bodyPr/>
                    <a:lstStyle/>
                    <a:p>
                      <a:pPr marL="0" lvl="0" indent="0" algn="ctr" rtl="0">
                        <a:spcBef>
                          <a:spcPts val="0"/>
                        </a:spcBef>
                        <a:spcAft>
                          <a:spcPts val="0"/>
                        </a:spcAft>
                        <a:buNone/>
                      </a:pPr>
                      <a:r>
                        <a:rPr lang="en"/>
                        <a:t>Dimensionality Reduction</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Groups Data Together</a:t>
                      </a:r>
                      <a:endParaRPr/>
                    </a:p>
                  </a:txBody>
                  <a:tcPr marL="91425" marR="91425" marT="91425" marB="91425"/>
                </a:tc>
                <a:tc>
                  <a:txBody>
                    <a:bodyPr/>
                    <a:lstStyle/>
                    <a:p>
                      <a:pPr marL="0" lvl="0" indent="0" algn="l" rtl="0">
                        <a:spcBef>
                          <a:spcPts val="0"/>
                        </a:spcBef>
                        <a:spcAft>
                          <a:spcPts val="0"/>
                        </a:spcAft>
                        <a:buNone/>
                      </a:pPr>
                      <a:r>
                        <a:rPr lang="en"/>
                        <a:t>Combines and Changes Features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Analysis</a:t>
                      </a:r>
                      <a:endParaRPr/>
                    </a:p>
                  </a:txBody>
                  <a:tcPr marL="91425" marR="91425" marT="91425" marB="91425"/>
                </a:tc>
                <a:tc>
                  <a:txBody>
                    <a:bodyPr/>
                    <a:lstStyle/>
                    <a:p>
                      <a:pPr marL="0" lvl="0" indent="0" algn="l" rtl="0">
                        <a:spcBef>
                          <a:spcPts val="0"/>
                        </a:spcBef>
                        <a:spcAft>
                          <a:spcPts val="0"/>
                        </a:spcAft>
                        <a:buNone/>
                      </a:pPr>
                      <a:r>
                        <a:rPr lang="en"/>
                        <a:t>Reduces Number of Features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Feature Extraction</a:t>
                      </a:r>
                      <a:endParaRPr/>
                    </a:p>
                  </a:txBody>
                  <a:tcPr marL="91425" marR="91425" marT="91425" marB="91425"/>
                </a:tc>
                <a:tc>
                  <a:txBody>
                    <a:bodyPr/>
                    <a:lstStyle/>
                    <a:p>
                      <a:pPr marL="0" lvl="0" indent="0" algn="l" rtl="0">
                        <a:spcBef>
                          <a:spcPts val="0"/>
                        </a:spcBef>
                        <a:spcAft>
                          <a:spcPts val="0"/>
                        </a:spcAft>
                        <a:buNone/>
                      </a:pPr>
                      <a:r>
                        <a:rPr lang="en"/>
                        <a:t>Feature Engineering</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666750" y="624392"/>
            <a:ext cx="7810500" cy="5955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Feature Engineering:</a:t>
            </a:r>
            <a:endParaRPr/>
          </a:p>
        </p:txBody>
      </p:sp>
      <p:sp>
        <p:nvSpPr>
          <p:cNvPr id="82" name="Google Shape;82;p22"/>
          <p:cNvSpPr txBox="1">
            <a:spLocks noGrp="1"/>
          </p:cNvSpPr>
          <p:nvPr>
            <p:ph type="body" idx="1"/>
          </p:nvPr>
        </p:nvSpPr>
        <p:spPr>
          <a:xfrm>
            <a:off x="666750" y="1628150"/>
            <a:ext cx="3496200" cy="24642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Char char="●"/>
            </a:pPr>
            <a:r>
              <a:rPr lang="en"/>
              <a:t>Make new features from old features</a:t>
            </a:r>
            <a:endParaRPr/>
          </a:p>
          <a:p>
            <a:pPr marL="457200" lvl="0" indent="-355600" algn="l" rtl="0">
              <a:spcBef>
                <a:spcPts val="0"/>
              </a:spcBef>
              <a:spcAft>
                <a:spcPts val="0"/>
              </a:spcAft>
              <a:buSzPts val="2000"/>
              <a:buChar char="●"/>
            </a:pPr>
            <a:r>
              <a:rPr lang="en"/>
              <a:t>Transform features</a:t>
            </a:r>
            <a:endParaRPr/>
          </a:p>
          <a:p>
            <a:pPr marL="457200" lvl="0" indent="-355600" algn="l" rtl="0">
              <a:spcBef>
                <a:spcPts val="0"/>
              </a:spcBef>
              <a:spcAft>
                <a:spcPts val="0"/>
              </a:spcAft>
              <a:buSzPts val="2000"/>
              <a:buChar char="●"/>
            </a:pPr>
            <a:r>
              <a:rPr lang="en"/>
              <a:t>Combine features</a:t>
            </a:r>
            <a:endParaRPr/>
          </a:p>
          <a:p>
            <a:pPr marL="457200" lvl="0" indent="-355600" algn="l" rtl="0">
              <a:spcBef>
                <a:spcPts val="0"/>
              </a:spcBef>
              <a:spcAft>
                <a:spcPts val="0"/>
              </a:spcAft>
              <a:buSzPts val="2000"/>
              <a:buChar char="●"/>
            </a:pPr>
            <a:r>
              <a:rPr lang="en"/>
              <a:t>Improve model’s ability to make predictions.</a:t>
            </a:r>
            <a:endParaRPr/>
          </a:p>
        </p:txBody>
      </p:sp>
      <p:pic>
        <p:nvPicPr>
          <p:cNvPr id="83" name="Google Shape;83;p22"/>
          <p:cNvPicPr preferRelativeResize="0"/>
          <p:nvPr/>
        </p:nvPicPr>
        <p:blipFill>
          <a:blip r:embed="rId3">
            <a:alphaModFix/>
          </a:blip>
          <a:stretch>
            <a:fillRect/>
          </a:stretch>
        </p:blipFill>
        <p:spPr>
          <a:xfrm>
            <a:off x="4981375" y="1628148"/>
            <a:ext cx="3385375" cy="2256348"/>
          </a:xfrm>
          <a:prstGeom prst="rect">
            <a:avLst/>
          </a:prstGeom>
          <a:noFill/>
          <a:ln>
            <a:noFill/>
          </a:ln>
        </p:spPr>
      </p:pic>
      <p:sp>
        <p:nvSpPr>
          <p:cNvPr id="84" name="Google Shape;84;p22"/>
          <p:cNvSpPr txBox="1"/>
          <p:nvPr/>
        </p:nvSpPr>
        <p:spPr>
          <a:xfrm>
            <a:off x="5439050" y="4002325"/>
            <a:ext cx="2927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Photo by</a:t>
            </a:r>
            <a:r>
              <a:rPr lang="en" sz="1100">
                <a:uFill>
                  <a:noFill/>
                </a:uFill>
                <a:hlinkClick r:id="rId4"/>
              </a:rPr>
              <a:t> </a:t>
            </a:r>
            <a:r>
              <a:rPr lang="en" sz="1100" u="sng">
                <a:solidFill>
                  <a:schemeClr val="hlink"/>
                </a:solidFill>
                <a:hlinkClick r:id="rId4"/>
              </a:rPr>
              <a:t>Christopher Burns</a:t>
            </a:r>
            <a:r>
              <a:rPr lang="en" sz="1100"/>
              <a:t> on</a:t>
            </a:r>
            <a:r>
              <a:rPr lang="en" sz="1100">
                <a:uFill>
                  <a:noFill/>
                </a:uFill>
                <a:hlinkClick r:id="rId5"/>
              </a:rPr>
              <a:t> </a:t>
            </a:r>
            <a:r>
              <a:rPr lang="en" sz="1100" u="sng">
                <a:solidFill>
                  <a:schemeClr val="hlink"/>
                </a:solidFill>
                <a:hlinkClick r:id="rId5"/>
              </a:rPr>
              <a:t>Unsplash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300"/>
              <a:buNone/>
            </a:pPr>
            <a:r>
              <a:rPr lang="en"/>
              <a:t>Why Dimensionality Reduction?</a:t>
            </a:r>
            <a:endParaRPr/>
          </a:p>
        </p:txBody>
      </p:sp>
      <p:sp>
        <p:nvSpPr>
          <p:cNvPr id="90" name="Google Shape;90;p23"/>
          <p:cNvSpPr txBox="1">
            <a:spLocks noGrp="1"/>
          </p:cNvSpPr>
          <p:nvPr>
            <p:ph type="body" idx="1"/>
          </p:nvPr>
        </p:nvSpPr>
        <p:spPr>
          <a:xfrm>
            <a:off x="311700" y="1058350"/>
            <a:ext cx="8520600" cy="40851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600" b="1" u="sng"/>
              <a:t>Dimensions</a:t>
            </a:r>
            <a:r>
              <a:rPr lang="en" sz="1600" b="1"/>
              <a:t> are features (columns in the dataset)</a:t>
            </a:r>
            <a:endParaRPr sz="1600" b="1"/>
          </a:p>
          <a:p>
            <a:pPr marL="457200" lvl="0" indent="0" algn="l" rtl="0">
              <a:lnSpc>
                <a:spcPct val="100000"/>
              </a:lnSpc>
              <a:spcBef>
                <a:spcPts val="0"/>
              </a:spcBef>
              <a:spcAft>
                <a:spcPts val="0"/>
              </a:spcAft>
              <a:buSzPts val="1400"/>
              <a:buNone/>
            </a:pPr>
            <a:endParaRPr/>
          </a:p>
          <a:p>
            <a:pPr marL="457200" lvl="0" indent="-311150" algn="l" rtl="0">
              <a:lnSpc>
                <a:spcPct val="100000"/>
              </a:lnSpc>
              <a:spcBef>
                <a:spcPts val="0"/>
              </a:spcBef>
              <a:spcAft>
                <a:spcPts val="0"/>
              </a:spcAft>
              <a:buSzPts val="1300"/>
              <a:buChar char="●"/>
            </a:pPr>
            <a:r>
              <a:rPr lang="en" sz="1300"/>
              <a:t>Machine learning datasets can have a huge number of features (even in the millions!)</a:t>
            </a:r>
            <a:br>
              <a:rPr lang="en" sz="1300"/>
            </a:br>
            <a:endParaRPr sz="1300"/>
          </a:p>
          <a:p>
            <a:pPr marL="914400" lvl="1" indent="-311150" algn="l" rtl="0">
              <a:lnSpc>
                <a:spcPct val="100000"/>
              </a:lnSpc>
              <a:spcBef>
                <a:spcPts val="0"/>
              </a:spcBef>
              <a:spcAft>
                <a:spcPts val="0"/>
              </a:spcAft>
              <a:buSzPts val="1300"/>
              <a:buChar char="○"/>
            </a:pPr>
            <a:r>
              <a:rPr lang="en" sz="1300"/>
              <a:t>Too many features slow training and/or predicting</a:t>
            </a:r>
            <a:endParaRPr sz="1300"/>
          </a:p>
          <a:p>
            <a:pPr marL="1371600" lvl="2" indent="-311150" algn="l" rtl="0">
              <a:lnSpc>
                <a:spcPct val="100000"/>
              </a:lnSpc>
              <a:spcBef>
                <a:spcPts val="0"/>
              </a:spcBef>
              <a:spcAft>
                <a:spcPts val="0"/>
              </a:spcAft>
              <a:buSzPts val="1300"/>
              <a:buChar char="■"/>
            </a:pPr>
            <a:r>
              <a:rPr lang="en" sz="1300"/>
              <a:t>Certain algorithm training or predicting times are </a:t>
            </a:r>
            <a:r>
              <a:rPr lang="en" sz="1300" i="1"/>
              <a:t>especially </a:t>
            </a:r>
            <a:r>
              <a:rPr lang="en" sz="1300"/>
              <a:t>sensitive to more features</a:t>
            </a:r>
            <a:br>
              <a:rPr lang="en" sz="1300"/>
            </a:br>
            <a:endParaRPr sz="1300"/>
          </a:p>
          <a:p>
            <a:pPr marL="914400" lvl="1" indent="-311150" algn="l" rtl="0">
              <a:lnSpc>
                <a:spcPct val="100000"/>
              </a:lnSpc>
              <a:spcBef>
                <a:spcPts val="0"/>
              </a:spcBef>
              <a:spcAft>
                <a:spcPts val="0"/>
              </a:spcAft>
              <a:buSzPts val="1300"/>
              <a:buChar char="○"/>
            </a:pPr>
            <a:r>
              <a:rPr lang="en" sz="1300"/>
              <a:t>“Curse of Dimensionality”</a:t>
            </a:r>
            <a:endParaRPr sz="1300"/>
          </a:p>
          <a:p>
            <a:pPr marL="1371600" lvl="2" indent="-311150" algn="l" rtl="0">
              <a:lnSpc>
                <a:spcPct val="100000"/>
              </a:lnSpc>
              <a:spcBef>
                <a:spcPts val="0"/>
              </a:spcBef>
              <a:spcAft>
                <a:spcPts val="0"/>
              </a:spcAft>
              <a:buSzPts val="1300"/>
              <a:buChar char="■"/>
            </a:pPr>
            <a:r>
              <a:rPr lang="en" sz="1300"/>
              <a:t>Clustering algorithms tend to perform worse with more features: data more ‘spread out’</a:t>
            </a:r>
            <a:endParaRPr sz="1300"/>
          </a:p>
          <a:p>
            <a:pPr marL="1371600" lvl="0" indent="0" algn="l" rtl="0">
              <a:lnSpc>
                <a:spcPct val="100000"/>
              </a:lnSpc>
              <a:spcBef>
                <a:spcPts val="0"/>
              </a:spcBef>
              <a:spcAft>
                <a:spcPts val="0"/>
              </a:spcAft>
              <a:buNone/>
            </a:pPr>
            <a:endParaRPr sz="1300"/>
          </a:p>
          <a:p>
            <a:pPr marL="914400" lvl="1" indent="-311150" algn="l" rtl="0">
              <a:lnSpc>
                <a:spcPct val="100000"/>
              </a:lnSpc>
              <a:spcBef>
                <a:spcPts val="0"/>
              </a:spcBef>
              <a:spcAft>
                <a:spcPts val="0"/>
              </a:spcAft>
              <a:buSzPts val="1300"/>
              <a:buChar char="○"/>
            </a:pPr>
            <a:r>
              <a:rPr lang="en" sz="1300"/>
              <a:t>Greater risk of overfitting.</a:t>
            </a:r>
            <a:endParaRPr sz="1300"/>
          </a:p>
          <a:p>
            <a:pPr marL="1371600" lvl="2" indent="-311150" algn="l" rtl="0">
              <a:lnSpc>
                <a:spcPct val="100000"/>
              </a:lnSpc>
              <a:spcBef>
                <a:spcPts val="0"/>
              </a:spcBef>
              <a:spcAft>
                <a:spcPts val="0"/>
              </a:spcAft>
              <a:buSzPts val="1300"/>
              <a:buChar char="■"/>
            </a:pPr>
            <a:r>
              <a:rPr lang="en" sz="1300"/>
              <a:t>Dimensionality reduction can be regularization by reducing complexity</a:t>
            </a:r>
            <a:br>
              <a:rPr lang="en" sz="1300"/>
            </a:br>
            <a:endParaRPr sz="1300"/>
          </a:p>
          <a:p>
            <a:pPr marL="457200" lvl="0" indent="0" algn="l" rtl="0">
              <a:lnSpc>
                <a:spcPct val="100000"/>
              </a:lnSpc>
              <a:spcBef>
                <a:spcPts val="0"/>
              </a:spcBef>
              <a:spcAft>
                <a:spcPts val="0"/>
              </a:spcAft>
              <a:buSzPts val="1400"/>
              <a:buNone/>
            </a:pPr>
            <a:endParaRPr sz="1300"/>
          </a:p>
          <a:p>
            <a:pPr marL="45720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311700" y="2285400"/>
            <a:ext cx="85206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Why Dimensionality Reduction Quiz</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a:off x="666750" y="487573"/>
            <a:ext cx="7810500" cy="5148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Principal Component Analysis</a:t>
            </a:r>
            <a:endParaRPr/>
          </a:p>
        </p:txBody>
      </p:sp>
      <p:sp>
        <p:nvSpPr>
          <p:cNvPr id="101" name="Google Shape;101;p25"/>
          <p:cNvSpPr txBox="1">
            <a:spLocks noGrp="1"/>
          </p:cNvSpPr>
          <p:nvPr>
            <p:ph type="body" idx="1"/>
          </p:nvPr>
        </p:nvSpPr>
        <p:spPr>
          <a:xfrm>
            <a:off x="666750" y="1249450"/>
            <a:ext cx="5405100" cy="25986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Char char="●"/>
            </a:pPr>
            <a:r>
              <a:rPr lang="en"/>
              <a:t>Combines all features into new features called </a:t>
            </a:r>
            <a:r>
              <a:rPr lang="en">
                <a:solidFill>
                  <a:srgbClr val="FF0000"/>
                </a:solidFill>
              </a:rPr>
              <a:t>Principal Components</a:t>
            </a:r>
            <a:endParaRPr>
              <a:solidFill>
                <a:srgbClr val="FF0000"/>
              </a:solidFill>
            </a:endParaRPr>
          </a:p>
          <a:p>
            <a:pPr marL="914400" lvl="1" indent="-355600" algn="l" rtl="0">
              <a:spcBef>
                <a:spcPts val="0"/>
              </a:spcBef>
              <a:spcAft>
                <a:spcPts val="0"/>
              </a:spcAft>
              <a:buClr>
                <a:schemeClr val="dk1"/>
              </a:buClr>
              <a:buSzPts val="2000"/>
              <a:buChar char="○"/>
            </a:pPr>
            <a:r>
              <a:rPr lang="en" b="1">
                <a:solidFill>
                  <a:schemeClr val="dk1"/>
                </a:solidFill>
              </a:rPr>
              <a:t>These are NOT the same as the original features!!!</a:t>
            </a:r>
            <a:endParaRPr b="1">
              <a:solidFill>
                <a:schemeClr val="dk1"/>
              </a:solidFill>
            </a:endParaRPr>
          </a:p>
          <a:p>
            <a:pPr marL="457200" lvl="0" indent="0" algn="l" rtl="0">
              <a:spcBef>
                <a:spcPts val="0"/>
              </a:spcBef>
              <a:spcAft>
                <a:spcPts val="0"/>
              </a:spcAft>
              <a:buNone/>
            </a:pPr>
            <a:endParaRPr/>
          </a:p>
          <a:p>
            <a:pPr marL="457200" lvl="0" indent="-355600" algn="l" rtl="0">
              <a:spcBef>
                <a:spcPts val="0"/>
              </a:spcBef>
              <a:spcAft>
                <a:spcPts val="0"/>
              </a:spcAft>
              <a:buSzPts val="2000"/>
              <a:buChar char="●"/>
            </a:pPr>
            <a:r>
              <a:rPr lang="en"/>
              <a:t>Principal Components are ordered from most informative to least.</a:t>
            </a:r>
            <a:endParaRPr/>
          </a:p>
          <a:p>
            <a:pPr marL="914400" lvl="1" indent="-355600" algn="l" rtl="0">
              <a:spcBef>
                <a:spcPts val="0"/>
              </a:spcBef>
              <a:spcAft>
                <a:spcPts val="0"/>
              </a:spcAft>
              <a:buSzPts val="2000"/>
              <a:buChar char="○"/>
            </a:pPr>
            <a:r>
              <a:rPr lang="en"/>
              <a:t>i.e. first PC explains the most variance, second PC explains the next most…</a:t>
            </a:r>
            <a:endParaRPr/>
          </a:p>
        </p:txBody>
      </p:sp>
      <p:sp>
        <p:nvSpPr>
          <p:cNvPr id="102" name="Google Shape;102;p25"/>
          <p:cNvSpPr txBox="1"/>
          <p:nvPr/>
        </p:nvSpPr>
        <p:spPr>
          <a:xfrm>
            <a:off x="6962975" y="3511100"/>
            <a:ext cx="130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Image Source</a:t>
            </a:r>
            <a:endParaRPr/>
          </a:p>
        </p:txBody>
      </p:sp>
      <p:pic>
        <p:nvPicPr>
          <p:cNvPr id="103" name="Google Shape;103;p25"/>
          <p:cNvPicPr preferRelativeResize="0"/>
          <p:nvPr/>
        </p:nvPicPr>
        <p:blipFill rotWithShape="1">
          <a:blip r:embed="rId4">
            <a:alphaModFix/>
          </a:blip>
          <a:srcRect l="6664"/>
          <a:stretch/>
        </p:blipFill>
        <p:spPr>
          <a:xfrm>
            <a:off x="6071850" y="1633575"/>
            <a:ext cx="3037050" cy="18303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3">
      <a:dk1>
        <a:srgbClr val="2A2D34"/>
      </a:dk1>
      <a:lt1>
        <a:srgbClr val="FFFFFF"/>
      </a:lt1>
      <a:dk2>
        <a:srgbClr val="2A2D34"/>
      </a:dk2>
      <a:lt2>
        <a:srgbClr val="FFFFFF"/>
      </a:lt2>
      <a:accent1>
        <a:srgbClr val="28CDFF"/>
      </a:accent1>
      <a:accent2>
        <a:srgbClr val="23B1DC"/>
      </a:accent2>
      <a:accent3>
        <a:srgbClr val="1E9EC5"/>
      </a:accent3>
      <a:accent4>
        <a:srgbClr val="1880A0"/>
      </a:accent4>
      <a:accent5>
        <a:srgbClr val="146983"/>
      </a:accent5>
      <a:accent6>
        <a:srgbClr val="105165"/>
      </a:accent6>
      <a:hlink>
        <a:srgbClr val="28CDFF"/>
      </a:hlink>
      <a:folHlink>
        <a:srgbClr val="28C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1180</Words>
  <Application>Microsoft Office PowerPoint</Application>
  <PresentationFormat>On-screen Show (16:9)</PresentationFormat>
  <Paragraphs>183</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Helvetica Neue</vt:lpstr>
      <vt:lpstr>Open Sans</vt:lpstr>
      <vt:lpstr>Proxima Nova</vt:lpstr>
      <vt:lpstr>Office Theme</vt:lpstr>
      <vt:lpstr>Principal Component Analysis!</vt:lpstr>
      <vt:lpstr>PowerPoint Presentation</vt:lpstr>
      <vt:lpstr>Last Week: Clustering</vt:lpstr>
      <vt:lpstr>Learning Objectives</vt:lpstr>
      <vt:lpstr>Types of Unsupervised Learning</vt:lpstr>
      <vt:lpstr>Feature Engineering:</vt:lpstr>
      <vt:lpstr>Why Dimensionality Reduction?</vt:lpstr>
      <vt:lpstr>Why Dimensionality Reduction Quiz</vt:lpstr>
      <vt:lpstr>Principal Component Analysis</vt:lpstr>
      <vt:lpstr>Visualizing dimensionality reduction</vt:lpstr>
      <vt:lpstr> 3 dimensions           becomes      2 dimensions</vt:lpstr>
      <vt:lpstr>How Are Principal Components Defined?</vt:lpstr>
      <vt:lpstr>Dimensionality Reduction</vt:lpstr>
      <vt:lpstr>Principal Component Analysis Review</vt:lpstr>
      <vt:lpstr>Pros and Cons of PCA</vt:lpstr>
      <vt:lpstr>Breakout Discussion: 3 minutes  In your own words, how does PCA reduce the dimensionality of the data while losing minimal information?  Choose a reporter that will report the group’s discussion.</vt:lpstr>
      <vt:lpstr>PCA in Python</vt:lpstr>
      <vt:lpstr>PCA as a Transformer in a Model Pipeline</vt:lpstr>
      <vt:lpstr>Today’s Challenge</vt:lpstr>
      <vt:lpstr>More Information:</vt:lpstr>
      <vt:lpstr>Assignments This Week:</vt:lpstr>
      <vt:lpstr>Assignments This Week (cont):</vt:lpstr>
      <vt:lpstr>Assignments This Week (cont):</vt:lpstr>
      <vt:lpstr>Study Next:  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dc:title>
  <cp:lastModifiedBy>Josh Johnson</cp:lastModifiedBy>
  <cp:revision>1</cp:revision>
  <dcterms:modified xsi:type="dcterms:W3CDTF">2023-01-25T23:33:59Z</dcterms:modified>
</cp:coreProperties>
</file>