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pen Sans Light" panose="020B0306030504020204" pitchFamily="34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Proxima Nova Extrabold" panose="020B060402020202020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04667D-EF87-4452-A403-EA44E586DB32}">
  <a:tblStyle styleId="{EC04667D-EF87-4452-A403-EA44E586D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7d2eb56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7d2eb56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6c385dfc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6c385dfc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7d2eb560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7d2eb560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c385dfcc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c385dfcc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7d2eb56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7d2eb56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19672df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19672df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7d2eb56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7d2eb56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ee4762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ee4762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d775c40e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d775c40e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d775c40e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d775c40e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d775c40ed_0_1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8" name="Google Shape;58;g17d775c40e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d775c40e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d775c40e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d775c40e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d775c40e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d775c4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d775c4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d775c40e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d775c40e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775c40ed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d775c40ed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6c385df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6c385df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6c385dfc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6c385dfc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6c385dfc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6c385dfc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6c385dfc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6c385dfc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6c385dfcc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6c385dfcc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1">
  <p:cSld name="TITLE_2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2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 dirty="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bil.com/services/engineering-servic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0-lecture-2-feature-engineering/blob/11-7-22/Feature%20Engineering%20Code-along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0-lecture-2-feature-engineering/blob/11-7-22/Challenge%20Feature%20Engineering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3/5432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login.codingdojo.com/m/214/7183/69004" TargetMode="External"/><Relationship Id="rId4" Type="http://schemas.openxmlformats.org/officeDocument/2006/relationships/hyperlink" Target="https://login.codingdojo.com/m/214/7183/8137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12033/8352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YjBaI9VRDLyn0g5zeNtjdTnOEraxWKH2ZAPqarzgls/edit?pli=1#gid=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51712" TargetMode="External"/><Relationship Id="rId7" Type="http://schemas.openxmlformats.org/officeDocument/2006/relationships/hyperlink" Target="https://login.codingdojo.com/m/214/7186/5388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ogin.codingdojo.com/m/214/7186/81383" TargetMode="External"/><Relationship Id="rId5" Type="http://schemas.openxmlformats.org/officeDocument/2006/relationships/hyperlink" Target="https://login.codingdojo.com/m/214/7186/81382" TargetMode="External"/><Relationship Id="rId4" Type="http://schemas.openxmlformats.org/officeDocument/2006/relationships/hyperlink" Target="https://login.codingdojo.com/m/214/7186/813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eviantart.com/slaughterdbc/art/Complete-Car-Modification-4393067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3540150" y="4376100"/>
            <a:ext cx="20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Image Source</a:t>
            </a:r>
            <a:endParaRPr dirty="0"/>
          </a:p>
        </p:txBody>
      </p:sp>
      <p:pic>
        <p:nvPicPr>
          <p:cNvPr id="55" name="Google Shape;55;p20"/>
          <p:cNvPicPr preferRelativeResize="0"/>
          <p:nvPr/>
        </p:nvPicPr>
        <p:blipFill rotWithShape="1">
          <a:blip r:embed="rId4">
            <a:alphaModFix/>
          </a:blip>
          <a:srcRect l="1029" t="4308" b="25869"/>
          <a:stretch/>
        </p:blipFill>
        <p:spPr>
          <a:xfrm>
            <a:off x="686687" y="298250"/>
            <a:ext cx="7637225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Binning: What it does</a:t>
            </a:r>
            <a:endParaRPr dirty="0"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Combines numeric ranges or groups of categories into or bins or combination categories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Think histograms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regression to classification, which may be easier to model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multiclass classification to binary classification, which may be easier to model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Reduce cardinality of features</a:t>
            </a:r>
            <a:endParaRPr dirty="0"/>
          </a:p>
        </p:txBody>
      </p:sp>
      <p:pic>
        <p:nvPicPr>
          <p:cNvPr id="119" name="Google Shape;1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89820"/>
            <a:ext cx="3991000" cy="29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 dirty="0"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64700" y="1041138"/>
            <a:ext cx="7614600" cy="1253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/>
              <a:t>Use .apply() to transform features (or targets!)</a:t>
            </a:r>
            <a:endParaRPr sz="16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lt1"/>
                </a:solidFill>
                <a:highlight>
                  <a:srgbClr val="000000"/>
                </a:highlight>
              </a:rPr>
            </a:br>
            <a:endParaRPr dirty="0">
              <a:solidFill>
                <a:schemeClr val="lt1"/>
              </a:solidFill>
              <a:highlight>
                <a:srgbClr val="000000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C0C0C0"/>
                </a:highlight>
              </a:rPr>
              <a:t>df[‘is_mammal’] = df[‘animal’].apply(lambda x: 1 if x in [‘dog’, ‘cat’, ‘horse’] else 0)</a:t>
            </a:r>
            <a:endParaRPr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6" name="Google Shape;1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425" y="2400025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288" y="2799000"/>
            <a:ext cx="646975" cy="6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0300" y="2400025"/>
            <a:ext cx="646973" cy="64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374" y="2317975"/>
            <a:ext cx="646976" cy="6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8575" y="2892713"/>
            <a:ext cx="701901" cy="70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0"/>
          <p:cNvSpPr/>
          <p:nvPr/>
        </p:nvSpPr>
        <p:spPr>
          <a:xfrm>
            <a:off x="1900375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30"/>
          <p:cNvSpPr txBox="1"/>
          <p:nvPr/>
        </p:nvSpPr>
        <p:spPr>
          <a:xfrm>
            <a:off x="2504400" y="3950425"/>
            <a:ext cx="12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Mammal (1)</a:t>
            </a:r>
            <a:endParaRPr dirty="0"/>
          </a:p>
        </p:txBody>
      </p:sp>
      <p:sp>
        <p:nvSpPr>
          <p:cNvPr id="133" name="Google Shape;133;p30"/>
          <p:cNvSpPr/>
          <p:nvPr/>
        </p:nvSpPr>
        <p:spPr>
          <a:xfrm>
            <a:off x="5269600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30"/>
          <p:cNvSpPr txBox="1"/>
          <p:nvPr/>
        </p:nvSpPr>
        <p:spPr>
          <a:xfrm>
            <a:off x="5689050" y="3950425"/>
            <a:ext cx="15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Non-mammal (0)</a:t>
            </a:r>
            <a:endParaRPr dirty="0"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7629" y="2799000"/>
            <a:ext cx="1063512" cy="64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175200" y="2677700"/>
            <a:ext cx="125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 Categories</a:t>
            </a:r>
            <a:endParaRPr sz="1200" dirty="0"/>
          </a:p>
        </p:txBody>
      </p:sp>
      <p:sp>
        <p:nvSpPr>
          <p:cNvPr id="137" name="Google Shape;137;p30"/>
          <p:cNvSpPr txBox="1"/>
          <p:nvPr/>
        </p:nvSpPr>
        <p:spPr>
          <a:xfrm>
            <a:off x="311700" y="3979475"/>
            <a:ext cx="121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Categories</a:t>
            </a:r>
            <a:endParaRPr sz="1100" dirty="0"/>
          </a:p>
        </p:txBody>
      </p:sp>
      <p:cxnSp>
        <p:nvCxnSpPr>
          <p:cNvPr id="138" name="Google Shape;138;p30"/>
          <p:cNvCxnSpPr>
            <a:stCxn id="136" idx="3"/>
          </p:cNvCxnSpPr>
          <p:nvPr/>
        </p:nvCxnSpPr>
        <p:spPr>
          <a:xfrm rot="10800000" flipH="1">
            <a:off x="1432500" y="2847350"/>
            <a:ext cx="2511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30"/>
          <p:cNvCxnSpPr/>
          <p:nvPr/>
        </p:nvCxnSpPr>
        <p:spPr>
          <a:xfrm rot="10800000" flipH="1">
            <a:off x="1527600" y="4167350"/>
            <a:ext cx="258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 dirty="0"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1"/>
          </p:nvPr>
        </p:nvSpPr>
        <p:spPr>
          <a:xfrm>
            <a:off x="764700" y="1041147"/>
            <a:ext cx="7614600" cy="90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/>
              <a:t>Use .apply() to transform features (or targets!)</a:t>
            </a:r>
            <a:endParaRPr sz="16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C0C0C0"/>
                </a:highlight>
              </a:rPr>
              <a:t>df[‘is_tall’] = df[‘height’].apply(lambda x: 1 if x &gt; 72 else 0)</a:t>
            </a:r>
            <a:br>
              <a:rPr lang="en" dirty="0">
                <a:solidFill>
                  <a:schemeClr val="lt1"/>
                </a:solidFill>
                <a:highlight>
                  <a:srgbClr val="000000"/>
                </a:highlight>
              </a:rPr>
            </a:br>
            <a:endParaRPr dirty="0"/>
          </a:p>
        </p:txBody>
      </p:sp>
      <p:sp>
        <p:nvSpPr>
          <p:cNvPr id="146" name="Google Shape;146;p31"/>
          <p:cNvSpPr/>
          <p:nvPr/>
        </p:nvSpPr>
        <p:spPr>
          <a:xfrm>
            <a:off x="1900375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1"/>
          <p:cNvSpPr txBox="1"/>
          <p:nvPr/>
        </p:nvSpPr>
        <p:spPr>
          <a:xfrm>
            <a:off x="2683375" y="3950425"/>
            <a:ext cx="7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 (1)</a:t>
            </a:r>
            <a:endParaRPr dirty="0"/>
          </a:p>
        </p:txBody>
      </p:sp>
      <p:sp>
        <p:nvSpPr>
          <p:cNvPr id="148" name="Google Shape;148;p31"/>
          <p:cNvSpPr/>
          <p:nvPr/>
        </p:nvSpPr>
        <p:spPr>
          <a:xfrm>
            <a:off x="5269600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1"/>
          <p:cNvSpPr txBox="1"/>
          <p:nvPr/>
        </p:nvSpPr>
        <p:spPr>
          <a:xfrm>
            <a:off x="5832550" y="3904900"/>
            <a:ext cx="12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Non-tall (0)</a:t>
            </a:r>
            <a:endParaRPr dirty="0"/>
          </a:p>
        </p:txBody>
      </p:sp>
      <p:sp>
        <p:nvSpPr>
          <p:cNvPr id="150" name="Google Shape;150;p31"/>
          <p:cNvSpPr txBox="1"/>
          <p:nvPr/>
        </p:nvSpPr>
        <p:spPr>
          <a:xfrm>
            <a:off x="311700" y="3979475"/>
            <a:ext cx="121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Categories</a:t>
            </a:r>
            <a:endParaRPr sz="1100" dirty="0"/>
          </a:p>
        </p:txBody>
      </p:sp>
      <p:cxnSp>
        <p:nvCxnSpPr>
          <p:cNvPr id="151" name="Google Shape;151;p31"/>
          <p:cNvCxnSpPr/>
          <p:nvPr/>
        </p:nvCxnSpPr>
        <p:spPr>
          <a:xfrm rot="10800000" flipH="1">
            <a:off x="1527600" y="4167350"/>
            <a:ext cx="258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50" y="1950150"/>
            <a:ext cx="834875" cy="141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50" y="2630212"/>
            <a:ext cx="834875" cy="7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500" y="2614350"/>
            <a:ext cx="601300" cy="7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926" y="1925037"/>
            <a:ext cx="834876" cy="14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900" y="2598525"/>
            <a:ext cx="834876" cy="7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2223475" y="3320450"/>
            <a:ext cx="45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80</a:t>
            </a:r>
            <a:endParaRPr sz="1100" dirty="0"/>
          </a:p>
        </p:txBody>
      </p:sp>
      <p:sp>
        <p:nvSpPr>
          <p:cNvPr id="158" name="Google Shape;158;p31"/>
          <p:cNvSpPr txBox="1"/>
          <p:nvPr/>
        </p:nvSpPr>
        <p:spPr>
          <a:xfrm>
            <a:off x="3459175" y="3320450"/>
            <a:ext cx="637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77</a:t>
            </a:r>
            <a:endParaRPr sz="1100" dirty="0"/>
          </a:p>
        </p:txBody>
      </p:sp>
      <p:sp>
        <p:nvSpPr>
          <p:cNvPr id="159" name="Google Shape;159;p31"/>
          <p:cNvSpPr txBox="1"/>
          <p:nvPr/>
        </p:nvSpPr>
        <p:spPr>
          <a:xfrm>
            <a:off x="5275388" y="3320450"/>
            <a:ext cx="45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62</a:t>
            </a:r>
            <a:endParaRPr sz="1000" dirty="0"/>
          </a:p>
        </p:txBody>
      </p:sp>
      <p:sp>
        <p:nvSpPr>
          <p:cNvPr id="160" name="Google Shape;160;p31"/>
          <p:cNvSpPr txBox="1"/>
          <p:nvPr/>
        </p:nvSpPr>
        <p:spPr>
          <a:xfrm>
            <a:off x="6184313" y="3328100"/>
            <a:ext cx="45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 dirty="0"/>
          </a:p>
        </p:txBody>
      </p:sp>
      <p:sp>
        <p:nvSpPr>
          <p:cNvPr id="161" name="Google Shape;161;p31"/>
          <p:cNvSpPr txBox="1"/>
          <p:nvPr/>
        </p:nvSpPr>
        <p:spPr>
          <a:xfrm>
            <a:off x="7034938" y="3328100"/>
            <a:ext cx="5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70</a:t>
            </a:r>
            <a:endParaRPr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PolynomialFeatures: What it does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2441850" y="2811950"/>
            <a:ext cx="4260300" cy="158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Adds new numeric features</a:t>
            </a:r>
            <a:br>
              <a:rPr lang="en" sz="180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Products and powers of original features</a:t>
            </a:r>
            <a:endParaRPr sz="1800" dirty="0"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075"/>
            <a:ext cx="8839199" cy="137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PolynomialFeatures: What it does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174550" y="1160975"/>
            <a:ext cx="3966900" cy="342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Pros: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linear features non-linear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Improves the power of linear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Increases model complexity</a:t>
            </a:r>
            <a:br>
              <a:rPr lang="en" sz="1800"/>
            </a:br>
            <a:br>
              <a:rPr lang="en" sz="1800"/>
            </a:br>
            <a:r>
              <a:rPr lang="en" sz="1800" b="1"/>
              <a:t>Cons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model complexity with more features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degrees can create overfitting</a:t>
            </a:r>
            <a:endParaRPr sz="1800" dirty="0"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165" y="1160975"/>
            <a:ext cx="3761335" cy="35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Poll</a:t>
            </a:r>
            <a:endParaRPr dirty="0"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9900FF"/>
                </a:solidFill>
              </a:rPr>
              <a:t>Which feature engineering strategies would you use?</a:t>
            </a:r>
            <a:endParaRPr sz="2400" b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 Code-along</a:t>
            </a:r>
            <a:endParaRPr dirty="0"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1883000" y="1797000"/>
            <a:ext cx="4986600" cy="15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 dirty="0">
                <a:solidFill>
                  <a:schemeClr val="hlink"/>
                </a:solidFill>
                <a:hlinkClick r:id="rId3"/>
              </a:rPr>
              <a:t>Code-along Notebook</a:t>
            </a:r>
            <a:endParaRPr lang="en-US" sz="2100" u="sng" dirty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u="sng" dirty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tx1"/>
                </a:solidFill>
              </a:rPr>
              <a:t>You can use the link at the top to open the notebook in Colab if desired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Challenge: Feature Engineering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1467900" y="1144400"/>
            <a:ext cx="66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your breakout group: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Challenge Notebook</a:t>
            </a:r>
            <a:r>
              <a:rPr lang="en" dirty="0"/>
              <a:t>.  You will be predicting house sales in Melbourne, Australia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Open the notebook either locally or in Colab</a:t>
            </a:r>
            <a:br>
              <a:rPr lang="en" dirty="0"/>
            </a:b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Quickly choose a driver to code and share their screen.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each section, choose a feature engineering technique to try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If there is time, fit a model on your resulting data and be ready to share your score.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Due Friday Morning</a:t>
            </a:r>
            <a:endParaRPr dirty="0"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666750" y="1995201"/>
            <a:ext cx="7810500" cy="1935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PCA Exercise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Feature Engineering Exercise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Project 2 - Part 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will be reviewing assignments Friday, Not Monday this week.  Just sayin’</a:t>
            </a:r>
            <a:endParaRPr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666750" y="862023"/>
            <a:ext cx="7810500" cy="5082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</a:t>
            </a: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20250" y="1529300"/>
            <a:ext cx="8057100" cy="314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Belt Exams are: February 10th - 12th 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Make sure you are caught up on assignments!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highlight>
                  <a:srgbClr val="FFFF00"/>
                </a:highlight>
              </a:rPr>
              <a:t>Content from weeks 9-11 will be on the belt exam</a:t>
            </a:r>
            <a:endParaRPr dirty="0">
              <a:highlight>
                <a:srgbClr val="FFFF00"/>
              </a:highlight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dirty="0"/>
              <a:t>Clustering</a:t>
            </a:r>
            <a:endParaRPr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dirty="0"/>
              <a:t>PCA</a:t>
            </a:r>
            <a:endParaRPr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dirty="0"/>
              <a:t>Neural network models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Belt Prep and Practice Exam on LP</a:t>
            </a:r>
            <a:endParaRPr b="1" dirty="0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1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1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</a:t>
            </a: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10</a:t>
            </a: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endParaRPr sz="4500" b="0" i="0" u="none" strike="noStrike" cap="none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</a:t>
            </a: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!</a:t>
            </a:r>
            <a:endParaRPr sz="4500" b="0" i="0" u="none" strike="noStrike" cap="none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4" name="Google Shape;64;p21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21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1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666750" y="862023"/>
            <a:ext cx="7810500" cy="5082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Belt Exam Code Reviews</a:t>
            </a:r>
            <a:endParaRPr dirty="0"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666750" y="1499851"/>
            <a:ext cx="7810500" cy="314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highlight>
                  <a:srgbClr val="FFFF00"/>
                </a:highlight>
              </a:rPr>
              <a:t>Next Week’s Code Reviews will be devoted to Belt Exam Prep!!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Review content</a:t>
            </a:r>
            <a:endParaRPr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your weaknesses</a:t>
            </a:r>
            <a:endParaRPr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study plan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Code Review Sign Up</a:t>
            </a:r>
            <a:endParaRPr sz="25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666750" y="291049"/>
            <a:ext cx="7810500" cy="9432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is a Big Week!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Start Early…like Friday Night!</a:t>
            </a:r>
            <a:endParaRPr dirty="0"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2440650" y="1439375"/>
            <a:ext cx="4262700" cy="24567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Catch up on Weeks 1 and 2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Week 3 content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Week 3 assignments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Finalize Project 2 Presentation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Prepare for Stack 3 Belt Exam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 dirty="0">
                <a:solidFill>
                  <a:schemeClr val="hlink"/>
                </a:solidFill>
                <a:hlinkClick r:id="rId3"/>
              </a:rPr>
              <a:t>Daily Schedule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666750" y="383392"/>
            <a:ext cx="7810500" cy="5955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Intro to Deep Learning</a:t>
            </a:r>
            <a:endParaRPr dirty="0"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1655250" y="1657050"/>
            <a:ext cx="5833500" cy="19215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Read: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Intro to Deep Learning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Forward Propagation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Activation Functions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Backward Propagation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Neural Networks in Keras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570150" y="324750"/>
            <a:ext cx="8003700" cy="978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Review: What’s wrong with this code?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There are 9 mistakes.  Use the annotation tool to circle one, type one chat, or say one outloud</a:t>
            </a:r>
            <a:endParaRPr sz="2700" dirty="0"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66750" y="1455624"/>
            <a:ext cx="7810500" cy="31608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sklearn.decomposition import PCA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sklearn.preprocessing import StandardScaler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sklearn.model_selection import train_test_split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Arial" panose="020B0604020202020204" pitchFamily="34" charset="0"/>
              </a:rPr>
              <a:t>From </a:t>
            </a:r>
            <a:r>
              <a:rPr lang="en-US" sz="1400" b="0" dirty="0" err="1">
                <a:effectLst/>
                <a:latin typeface="Arial" panose="020B0604020202020204" pitchFamily="34" charset="0"/>
              </a:rPr>
              <a:t>sklearn.pipeline</a:t>
            </a:r>
            <a:r>
              <a:rPr lang="en-US" sz="1400" b="0" dirty="0">
                <a:effectLst/>
                <a:latin typeface="Arial" panose="020B0604020202020204" pitchFamily="34" charset="0"/>
              </a:rPr>
              <a:t> import make_pipeline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 pandas as pd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 = pd.read_csv(‘content/data.csv’)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= df.drop(‘target’, axis=1)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df[‘target’]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X_train, X_test, y_train, y_test = train_test_split(X, y,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=42)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pca_pipe = make_pipeline(StandardScaler(), PCA(.95))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pca_pipe.fit_transform(X_train)</a:t>
            </a:r>
            <a:endParaRPr lang="en-US" sz="14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pca_pipe.transform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(X_test)</a:t>
            </a:r>
            <a:endParaRPr lang="en-US" sz="1400" b="0" dirty="0">
              <a:effectLst/>
            </a:endParaRPr>
          </a:p>
          <a:p>
            <a:pPr algn="l"/>
            <a:br>
              <a:rPr lang="en-US" sz="1400" dirty="0"/>
            </a:b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66750" y="659217"/>
            <a:ext cx="7810500" cy="63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 dirty="0"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1585300" y="1671625"/>
            <a:ext cx="6333300" cy="2820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Identify features for engineering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Select appropriate engineering strategies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Create non-linear feature combinations with PolynomialFeatures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Apply feature engineering to a dataset to improve model performance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 dirty="0"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311700" y="1497738"/>
            <a:ext cx="4815900" cy="2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Changes features in some way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Unlock information in your data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Allow your model to look at data in new ways.</a:t>
            </a:r>
            <a:br>
              <a:rPr lang="en" sz="1600" dirty="0"/>
            </a:br>
            <a:endParaRPr sz="1600" dirty="0"/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75" y="661263"/>
            <a:ext cx="35962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5717425" y="448225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thank to slaughterdbc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Review</a:t>
            </a:r>
            <a:endParaRPr dirty="0"/>
          </a:p>
        </p:txBody>
      </p:sp>
      <p:graphicFrame>
        <p:nvGraphicFramePr>
          <p:cNvPr id="92" name="Google Shape;92;p25"/>
          <p:cNvGraphicFramePr/>
          <p:nvPr/>
        </p:nvGraphicFramePr>
        <p:xfrm>
          <a:off x="623100" y="1248350"/>
          <a:ext cx="7568400" cy="3383045"/>
        </p:xfrm>
        <a:graphic>
          <a:graphicData uri="http://schemas.openxmlformats.org/drawingml/2006/table">
            <a:tbl>
              <a:tblPr>
                <a:noFill/>
                <a:tableStyleId>{EC04667D-EF87-4452-A403-EA44E586DB32}</a:tableStyleId>
              </a:tblPr>
              <a:tblGrid>
                <a:gridCol w="22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Engineering Skill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Application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Scaling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StandardScaler, MinMaxScaler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Encoding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OneHotEncoder, OrdinalEncoder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Dimensionality Reduction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PCA, LDA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Overloaded Operators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col1 + col2, col2 - col2, col1 * col2, col1**2 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Operators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col1.str.split(), col1.str.strip(), col1 + ‘ ‘ + col2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col.dt.hour, col.dt.day_name(), col.dt.month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 Functions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col.apply(lambda x: 1 if x  &gt; 50 else 0)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Operator Ideas</a:t>
            </a:r>
            <a:endParaRPr dirty="0"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311700" y="1703175"/>
            <a:ext cx="4340100" cy="165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Combine Features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df[‘bed_bath_ratio’] = df[‘beds’] / df[‘baths’]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df[‘total_candy’] = df[‘chocolate’] \			 + df[‘bubblegum’] \</a:t>
            </a:r>
            <a:br>
              <a:rPr lang="en" dirty="0"/>
            </a:br>
            <a:r>
              <a:rPr lang="en" dirty="0"/>
              <a:t> 		 + df[‘taffy’]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26"/>
          <p:cNvSpPr txBox="1"/>
          <p:nvPr/>
        </p:nvSpPr>
        <p:spPr>
          <a:xfrm>
            <a:off x="4794475" y="1742550"/>
            <a:ext cx="38820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Transform Features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df[‘squared_latitude’] = df[‘latitude’]**2</a:t>
            </a:r>
            <a:br>
              <a:rPr lang="en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df[‘sqrt_income’] = df[‘income’]**.5</a:t>
            </a:r>
            <a:br>
              <a:rPr lang="en"/>
            </a:br>
            <a:br>
              <a:rPr lang="en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 Ideas</a:t>
            </a:r>
            <a:endParaRPr dirty="0"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2401950" y="1742550"/>
            <a:ext cx="4340100" cy="165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Extract More Information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df[‘month’] = df[‘datetime’].dt.month_name()</a:t>
            </a:r>
            <a:br>
              <a:rPr lang="en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df[‘hour’] = df[‘datetime’].dt.hour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Ideas:</a:t>
            </a:r>
            <a:endParaRPr dirty="0"/>
          </a:p>
        </p:txBody>
      </p:sp>
      <p:sp>
        <p:nvSpPr>
          <p:cNvPr id="111" name="Google Shape;111;p28"/>
          <p:cNvSpPr txBox="1">
            <a:spLocks noGrp="1"/>
          </p:cNvSpPr>
          <p:nvPr>
            <p:ph type="body" idx="1"/>
          </p:nvPr>
        </p:nvSpPr>
        <p:spPr>
          <a:xfrm>
            <a:off x="359275" y="1509750"/>
            <a:ext cx="4260300" cy="267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Binning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numeric into ranges</a:t>
            </a:r>
            <a:br>
              <a:rPr lang="en" sz="180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categories</a:t>
            </a:r>
            <a:br>
              <a:rPr lang="en" sz="180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from regression classification</a:t>
            </a:r>
            <a:br>
              <a:rPr lang="en" sz="180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from multiclass to binary</a:t>
            </a:r>
            <a:br>
              <a:rPr lang="en" sz="1800"/>
            </a:br>
            <a:endParaRPr sz="1800" dirty="0"/>
          </a:p>
        </p:txBody>
      </p:sp>
      <p:sp>
        <p:nvSpPr>
          <p:cNvPr id="112" name="Google Shape;112;p28"/>
          <p:cNvSpPr txBox="1"/>
          <p:nvPr/>
        </p:nvSpPr>
        <p:spPr>
          <a:xfrm>
            <a:off x="4851550" y="1509750"/>
            <a:ext cx="3672900" cy="26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Polynomial Encoding</a:t>
            </a:r>
            <a:br>
              <a:rPr lang="en" sz="1800" b="1"/>
            </a:b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Numeric features</a:t>
            </a:r>
            <a:br>
              <a:rPr lang="en" sz="180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Adds products and powers of features as new feature</a:t>
            </a:r>
            <a:br>
              <a:rPr lang="en" sz="180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numeric columns non-linear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985</Words>
  <Application>Microsoft Office PowerPoint</Application>
  <PresentationFormat>On-screen Show (16:9)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Proxima Nova Extrabold</vt:lpstr>
      <vt:lpstr>Open Sans</vt:lpstr>
      <vt:lpstr>Helvetica Neue Light</vt:lpstr>
      <vt:lpstr>Proxima Nova</vt:lpstr>
      <vt:lpstr>Helvetica Neue</vt:lpstr>
      <vt:lpstr>Calibri</vt:lpstr>
      <vt:lpstr>Open Sans Light</vt:lpstr>
      <vt:lpstr>Arial</vt:lpstr>
      <vt:lpstr>Office Theme</vt:lpstr>
      <vt:lpstr>PowerPoint Presentation</vt:lpstr>
      <vt:lpstr>PowerPoint Presentation</vt:lpstr>
      <vt:lpstr>Review: What’s wrong with this code?  There are 9 mistakes.  Use the annotation tool to circle one, type one chat, or say one outloud</vt:lpstr>
      <vt:lpstr>Learning Objectives</vt:lpstr>
      <vt:lpstr>Feature Engineering</vt:lpstr>
      <vt:lpstr>Feature Engineering Review</vt:lpstr>
      <vt:lpstr>Overloaded Operator Ideas</vt:lpstr>
      <vt:lpstr>Datetime Ideas</vt:lpstr>
      <vt:lpstr>New Ideas:</vt:lpstr>
      <vt:lpstr>Binning: What it does</vt:lpstr>
      <vt:lpstr>Binning: What it does</vt:lpstr>
      <vt:lpstr>Binning: What it does</vt:lpstr>
      <vt:lpstr>PolynomialFeatures: What it does</vt:lpstr>
      <vt:lpstr>PolynomialFeatures: What it does</vt:lpstr>
      <vt:lpstr>Feature Engineering Poll</vt:lpstr>
      <vt:lpstr>Feature Engineering Code-along</vt:lpstr>
      <vt:lpstr>Coding Challenge: Feature Engineering</vt:lpstr>
      <vt:lpstr>Assignments Due Friday Morning</vt:lpstr>
      <vt:lpstr>Announcements:</vt:lpstr>
      <vt:lpstr>Announcements:  Special Belt Exam Code Reviews</vt:lpstr>
      <vt:lpstr>Week 3 is a Big Week! Start Early…like Friday Night!</vt:lpstr>
      <vt:lpstr>Next Lecture: Intro to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3</cp:revision>
  <dcterms:modified xsi:type="dcterms:W3CDTF">2023-02-03T02:27:58Z</dcterms:modified>
</cp:coreProperties>
</file>