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Proxima Nova"/>
      <p:regular r:id="rId29"/>
      <p:bold r:id="rId30"/>
      <p:italic r:id="rId31"/>
      <p:boldItalic r:id="rId32"/>
    </p:embeddedFont>
    <p:embeddedFont>
      <p:font typeface="Proxima Nova Extrabold"/>
      <p:bold r:id="rId33"/>
    </p:embeddedFont>
    <p:embeddedFont>
      <p:font typeface="Helvetica Neue Light"/>
      <p:regular r:id="rId34"/>
      <p:bold r:id="rId35"/>
      <p:italic r:id="rId36"/>
      <p:boldItalic r:id="rId37"/>
    </p:embeddedFont>
    <p:embeddedFont>
      <p:font typeface="Open Sans Light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04667D-EF87-4452-A403-EA44E586DB32}">
  <a:tblStyle styleId="{EC04667D-EF87-4452-A403-EA44E586DB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Light-italic.fntdata"/><Relationship Id="rId20" Type="http://schemas.openxmlformats.org/officeDocument/2006/relationships/slide" Target="slides/slide14.xml"/><Relationship Id="rId42" Type="http://schemas.openxmlformats.org/officeDocument/2006/relationships/font" Target="fonts/OpenSans-regular.fntdata"/><Relationship Id="rId41" Type="http://schemas.openxmlformats.org/officeDocument/2006/relationships/font" Target="fonts/OpenSansLight-boldItalic.fntdata"/><Relationship Id="rId22" Type="http://schemas.openxmlformats.org/officeDocument/2006/relationships/slide" Target="slides/slide16.xml"/><Relationship Id="rId44" Type="http://schemas.openxmlformats.org/officeDocument/2006/relationships/font" Target="fonts/OpenSans-italic.fntdata"/><Relationship Id="rId21" Type="http://schemas.openxmlformats.org/officeDocument/2006/relationships/slide" Target="slides/slide15.xml"/><Relationship Id="rId43" Type="http://schemas.openxmlformats.org/officeDocument/2006/relationships/font" Target="fonts/OpenSans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5.xml"/><Relationship Id="rId33" Type="http://schemas.openxmlformats.org/officeDocument/2006/relationships/font" Target="fonts/ProximaNovaExtrabold-bold.fntdata"/><Relationship Id="rId10" Type="http://schemas.openxmlformats.org/officeDocument/2006/relationships/slide" Target="slides/slide4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7.xml"/><Relationship Id="rId35" Type="http://schemas.openxmlformats.org/officeDocument/2006/relationships/font" Target="fonts/HelveticaNeueLight-bold.fntdata"/><Relationship Id="rId12" Type="http://schemas.openxmlformats.org/officeDocument/2006/relationships/slide" Target="slides/slide6.xml"/><Relationship Id="rId34" Type="http://schemas.openxmlformats.org/officeDocument/2006/relationships/font" Target="fonts/HelveticaNeueLight-regular.fntdata"/><Relationship Id="rId15" Type="http://schemas.openxmlformats.org/officeDocument/2006/relationships/slide" Target="slides/slide9.xml"/><Relationship Id="rId37" Type="http://schemas.openxmlformats.org/officeDocument/2006/relationships/font" Target="fonts/HelveticaNeueLight-boldItalic.fntdata"/><Relationship Id="rId14" Type="http://schemas.openxmlformats.org/officeDocument/2006/relationships/slide" Target="slides/slide8.xml"/><Relationship Id="rId36" Type="http://schemas.openxmlformats.org/officeDocument/2006/relationships/font" Target="fonts/HelveticaNeueLight-italic.fntdata"/><Relationship Id="rId17" Type="http://schemas.openxmlformats.org/officeDocument/2006/relationships/slide" Target="slides/slide11.xml"/><Relationship Id="rId39" Type="http://schemas.openxmlformats.org/officeDocument/2006/relationships/font" Target="fonts/OpenSansLight-bold.fntdata"/><Relationship Id="rId16" Type="http://schemas.openxmlformats.org/officeDocument/2006/relationships/slide" Target="slides/slide10.xml"/><Relationship Id="rId38" Type="http://schemas.openxmlformats.org/officeDocument/2006/relationships/font" Target="fonts/OpenSansLight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87d2eb560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87d2eb560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86c385dfcc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86c385dfcc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87d2eb560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87d2eb560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6c385dfcc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86c385dfcc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7d2eb560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87d2eb560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919672df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919672df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87d2eb560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87d2eb560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8ee4762d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8ee4762d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7d775c40e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7d775c40e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7d775c40e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7d775c40e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d775c40ed_0_1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g17d775c40ed_0_1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7d775c40e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7d775c40e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7d775c40e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7d775c40e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7d775c40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7d775c40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7d775c40ed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7d775c40ed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7d775c40ed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7d775c40ed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86c385dfc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86c385dfc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6c385dfc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6c385dfc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86c385dfc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86c385dfc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6c385dfcc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6c385dfcc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86c385dfcc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86c385dfcc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0" name="Google Shape;4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1">
  <p:cSld name="TITLE_2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8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2">
  <p:cSld name="TITLE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858250" y="4857750"/>
            <a:ext cx="285900" cy="2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4857750"/>
            <a:ext cx="8858100" cy="2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628650" y="273844"/>
            <a:ext cx="78867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 Light"/>
              <a:buNone/>
              <a:defRPr b="0" i="0" sz="33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341461" y="4903143"/>
            <a:ext cx="14361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Coding Dojo</a:t>
            </a:r>
            <a:endParaRPr b="1" i="0" sz="1200" u="none" cap="none" strike="noStrike">
              <a:solidFill>
                <a:srgbClr val="D8D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8865904" y="4870044"/>
            <a:ext cx="27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i="0" lang="en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144" y="4906200"/>
            <a:ext cx="188803" cy="1888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jabil.com/services/engineering-services.html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Relationship Id="rId6" Type="http://schemas.openxmlformats.org/officeDocument/2006/relationships/image" Target="../media/image7.png"/><Relationship Id="rId7" Type="http://schemas.openxmlformats.org/officeDocument/2006/relationships/image" Target="../media/image17.png"/><Relationship Id="rId8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olab.research.google.com/drive/1_9MsvpC84VkUXNscr2raIdjz2HgAaVU_?usp=sharin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olab.research.google.com/drive/1dNzwssyPyIwBrRTfsKzUxYyc84c0tPAb?usp=sharing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login.codingdojo.com/m/214/7183/54325" TargetMode="External"/><Relationship Id="rId4" Type="http://schemas.openxmlformats.org/officeDocument/2006/relationships/hyperlink" Target="https://login.codingdojo.com/m/214/7183/81379" TargetMode="External"/><Relationship Id="rId5" Type="http://schemas.openxmlformats.org/officeDocument/2006/relationships/hyperlink" Target="https://login.codingdojo.com/m/214/7183/69004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login.codingdojo.com/m/214/12033/83527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alendly.com/jjohnson-coding-dojo/code-review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google.com/spreadsheets/d/14ZyRdoIy0fl4NAqj_Jo2UbgcoBg9ZqIX67VnCP6t4M0/edit?usp=sharing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login.codingdojo.com/m/214/7186/51712" TargetMode="External"/><Relationship Id="rId4" Type="http://schemas.openxmlformats.org/officeDocument/2006/relationships/hyperlink" Target="https://login.codingdojo.com/m/214/7186/81381" TargetMode="External"/><Relationship Id="rId5" Type="http://schemas.openxmlformats.org/officeDocument/2006/relationships/hyperlink" Target="https://login.codingdojo.com/m/214/7186/81382" TargetMode="External"/><Relationship Id="rId6" Type="http://schemas.openxmlformats.org/officeDocument/2006/relationships/hyperlink" Target="https://login.codingdojo.com/m/214/7186/81383" TargetMode="External"/><Relationship Id="rId7" Type="http://schemas.openxmlformats.org/officeDocument/2006/relationships/hyperlink" Target="https://login.codingdojo.com/m/214/7186/53887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hyperlink" Target="https://www.deviantart.com/slaughterdbc/art/Complete-Car-Modification-43930671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/>
        </p:nvSpPr>
        <p:spPr>
          <a:xfrm>
            <a:off x="3540150" y="4376100"/>
            <a:ext cx="206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Image Source</a:t>
            </a:r>
            <a:endParaRPr/>
          </a:p>
        </p:txBody>
      </p:sp>
      <p:pic>
        <p:nvPicPr>
          <p:cNvPr id="55" name="Google Shape;55;p20"/>
          <p:cNvPicPr preferRelativeResize="0"/>
          <p:nvPr/>
        </p:nvPicPr>
        <p:blipFill rotWithShape="1">
          <a:blip r:embed="rId4">
            <a:alphaModFix/>
          </a:blip>
          <a:srcRect b="25869" l="1029" r="0" t="4308"/>
          <a:stretch/>
        </p:blipFill>
        <p:spPr>
          <a:xfrm>
            <a:off x="686687" y="298250"/>
            <a:ext cx="7637225" cy="404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Binning: What it does</a:t>
            </a:r>
            <a:endParaRPr/>
          </a:p>
        </p:txBody>
      </p:sp>
      <p:sp>
        <p:nvSpPr>
          <p:cNvPr id="118" name="Google Shape;118;p29"/>
          <p:cNvSpPr txBox="1"/>
          <p:nvPr>
            <p:ph idx="1" type="body"/>
          </p:nvPr>
        </p:nvSpPr>
        <p:spPr>
          <a:xfrm>
            <a:off x="311700" y="1152475"/>
            <a:ext cx="39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Combines numeric ranges or groups of categories into or bins or combination categories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Think histograms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Change regression to classification, which may be easier to model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Change multiclass classification to binary classification, which may be easier to model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Reduce cardinality of features</a:t>
            </a:r>
            <a:endParaRPr/>
          </a:p>
        </p:txBody>
      </p:sp>
      <p:pic>
        <p:nvPicPr>
          <p:cNvPr id="119" name="Google Shape;1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89820"/>
            <a:ext cx="3991000" cy="29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Binning: What it does</a:t>
            </a:r>
            <a:endParaRPr/>
          </a:p>
        </p:txBody>
      </p:sp>
      <p:sp>
        <p:nvSpPr>
          <p:cNvPr id="125" name="Google Shape;125;p30"/>
          <p:cNvSpPr txBox="1"/>
          <p:nvPr>
            <p:ph idx="1" type="body"/>
          </p:nvPr>
        </p:nvSpPr>
        <p:spPr>
          <a:xfrm>
            <a:off x="764700" y="1041138"/>
            <a:ext cx="7614600" cy="1253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Use .apply() to transform features (or targets!)</a:t>
            </a:r>
            <a:endParaRPr b="1"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lt1"/>
                </a:solidFill>
                <a:highlight>
                  <a:srgbClr val="000000"/>
                </a:highlight>
              </a:rPr>
            </a:br>
            <a:endParaRPr>
              <a:solidFill>
                <a:schemeClr val="lt1"/>
              </a:solidFill>
              <a:highlight>
                <a:srgbClr val="000000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000000"/>
                </a:highlight>
              </a:rPr>
              <a:t>df[‘is_mammal’] = df[‘animal’].apply(</a:t>
            </a:r>
            <a:r>
              <a:rPr lang="en">
                <a:solidFill>
                  <a:schemeClr val="lt1"/>
                </a:solidFill>
                <a:highlight>
                  <a:srgbClr val="000000"/>
                </a:highlight>
              </a:rPr>
              <a:t>lambda</a:t>
            </a:r>
            <a:r>
              <a:rPr lang="en">
                <a:solidFill>
                  <a:schemeClr val="lt1"/>
                </a:solidFill>
                <a:highlight>
                  <a:srgbClr val="000000"/>
                </a:highlight>
              </a:rPr>
              <a:t> x: 1</a:t>
            </a:r>
            <a:r>
              <a:rPr lang="en">
                <a:solidFill>
                  <a:schemeClr val="lt1"/>
                </a:solidFill>
                <a:highlight>
                  <a:srgbClr val="000000"/>
                </a:highlight>
              </a:rPr>
              <a:t> if</a:t>
            </a:r>
            <a:r>
              <a:rPr lang="en">
                <a:solidFill>
                  <a:schemeClr val="lt1"/>
                </a:solidFill>
                <a:highlight>
                  <a:srgbClr val="000000"/>
                </a:highlight>
              </a:rPr>
              <a:t> x in [‘dog’, ‘cat’, ‘horse’] </a:t>
            </a:r>
            <a:r>
              <a:rPr lang="en">
                <a:solidFill>
                  <a:schemeClr val="lt1"/>
                </a:solidFill>
                <a:highlight>
                  <a:srgbClr val="000000"/>
                </a:highlight>
              </a:rPr>
              <a:t>else </a:t>
            </a:r>
            <a:r>
              <a:rPr lang="en">
                <a:solidFill>
                  <a:schemeClr val="lt1"/>
                </a:solidFill>
                <a:highlight>
                  <a:srgbClr val="000000"/>
                </a:highlight>
              </a:rPr>
              <a:t>0)</a:t>
            </a:r>
            <a:endParaRPr>
              <a:solidFill>
                <a:schemeClr val="lt1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425" y="2400025"/>
            <a:ext cx="646975" cy="6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8288" y="2799000"/>
            <a:ext cx="646975" cy="64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0300" y="2400025"/>
            <a:ext cx="646973" cy="64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1374" y="2317975"/>
            <a:ext cx="646976" cy="64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58575" y="2892713"/>
            <a:ext cx="701901" cy="7019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0"/>
          <p:cNvSpPr/>
          <p:nvPr/>
        </p:nvSpPr>
        <p:spPr>
          <a:xfrm>
            <a:off x="1900375" y="3594625"/>
            <a:ext cx="2341800" cy="1111800"/>
          </a:xfrm>
          <a:prstGeom prst="roundRect">
            <a:avLst>
              <a:gd fmla="val 16667" name="adj"/>
            </a:avLst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2504400" y="3950425"/>
            <a:ext cx="121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Mammal (1)</a:t>
            </a:r>
            <a:endParaRPr/>
          </a:p>
        </p:txBody>
      </p:sp>
      <p:sp>
        <p:nvSpPr>
          <p:cNvPr id="133" name="Google Shape;133;p30"/>
          <p:cNvSpPr/>
          <p:nvPr/>
        </p:nvSpPr>
        <p:spPr>
          <a:xfrm>
            <a:off x="5269600" y="3594625"/>
            <a:ext cx="2341800" cy="11118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0"/>
          <p:cNvSpPr txBox="1"/>
          <p:nvPr/>
        </p:nvSpPr>
        <p:spPr>
          <a:xfrm>
            <a:off x="5689050" y="3950425"/>
            <a:ext cx="15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Non-m</a:t>
            </a:r>
            <a:r>
              <a:rPr lang="en"/>
              <a:t>ammal (0)</a:t>
            </a:r>
            <a:endParaRPr/>
          </a:p>
        </p:txBody>
      </p:sp>
      <p:pic>
        <p:nvPicPr>
          <p:cNvPr id="135" name="Google Shape;135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67629" y="2799000"/>
            <a:ext cx="1063512" cy="64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0"/>
          <p:cNvSpPr txBox="1"/>
          <p:nvPr/>
        </p:nvSpPr>
        <p:spPr>
          <a:xfrm>
            <a:off x="175200" y="2677700"/>
            <a:ext cx="125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Old Categories</a:t>
            </a:r>
            <a:endParaRPr sz="1200"/>
          </a:p>
        </p:txBody>
      </p:sp>
      <p:sp>
        <p:nvSpPr>
          <p:cNvPr id="137" name="Google Shape;137;p30"/>
          <p:cNvSpPr txBox="1"/>
          <p:nvPr/>
        </p:nvSpPr>
        <p:spPr>
          <a:xfrm>
            <a:off x="311700" y="3979475"/>
            <a:ext cx="121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New Categories</a:t>
            </a:r>
            <a:endParaRPr sz="1100"/>
          </a:p>
        </p:txBody>
      </p:sp>
      <p:cxnSp>
        <p:nvCxnSpPr>
          <p:cNvPr id="138" name="Google Shape;138;p30"/>
          <p:cNvCxnSpPr>
            <a:stCxn id="136" idx="3"/>
          </p:cNvCxnSpPr>
          <p:nvPr/>
        </p:nvCxnSpPr>
        <p:spPr>
          <a:xfrm flipH="1" rot="10800000">
            <a:off x="1432500" y="2847350"/>
            <a:ext cx="2511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30"/>
          <p:cNvCxnSpPr/>
          <p:nvPr/>
        </p:nvCxnSpPr>
        <p:spPr>
          <a:xfrm flipH="1" rot="10800000">
            <a:off x="1527600" y="4167350"/>
            <a:ext cx="2583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Binning: What it does</a:t>
            </a:r>
            <a:endParaRPr/>
          </a:p>
        </p:txBody>
      </p:sp>
      <p:sp>
        <p:nvSpPr>
          <p:cNvPr id="145" name="Google Shape;145;p31"/>
          <p:cNvSpPr txBox="1"/>
          <p:nvPr>
            <p:ph idx="1" type="body"/>
          </p:nvPr>
        </p:nvSpPr>
        <p:spPr>
          <a:xfrm>
            <a:off x="764700" y="1041147"/>
            <a:ext cx="7614600" cy="909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Use .apply() to transform features (or targets!)</a:t>
            </a:r>
            <a:endParaRPr b="1"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000000"/>
                </a:highlight>
              </a:rPr>
              <a:t>df[‘is_tall’] = df[‘height’].apply(lambda x: 1 if x &gt; 72 else 0)</a:t>
            </a:r>
            <a:br>
              <a:rPr lang="en">
                <a:solidFill>
                  <a:schemeClr val="lt1"/>
                </a:solidFill>
                <a:highlight>
                  <a:srgbClr val="000000"/>
                </a:highlight>
              </a:rPr>
            </a:br>
            <a:endParaRPr/>
          </a:p>
        </p:txBody>
      </p:sp>
      <p:sp>
        <p:nvSpPr>
          <p:cNvPr id="146" name="Google Shape;146;p31"/>
          <p:cNvSpPr/>
          <p:nvPr/>
        </p:nvSpPr>
        <p:spPr>
          <a:xfrm>
            <a:off x="1900375" y="3594625"/>
            <a:ext cx="2341800" cy="1111800"/>
          </a:xfrm>
          <a:prstGeom prst="roundRect">
            <a:avLst>
              <a:gd fmla="val 16667" name="adj"/>
            </a:avLst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1"/>
          <p:cNvSpPr txBox="1"/>
          <p:nvPr/>
        </p:nvSpPr>
        <p:spPr>
          <a:xfrm>
            <a:off x="2683375" y="3950425"/>
            <a:ext cx="7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Tall (1)</a:t>
            </a:r>
            <a:endParaRPr/>
          </a:p>
        </p:txBody>
      </p:sp>
      <p:sp>
        <p:nvSpPr>
          <p:cNvPr id="148" name="Google Shape;148;p31"/>
          <p:cNvSpPr/>
          <p:nvPr/>
        </p:nvSpPr>
        <p:spPr>
          <a:xfrm>
            <a:off x="5269600" y="3594625"/>
            <a:ext cx="2341800" cy="11118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1"/>
          <p:cNvSpPr txBox="1"/>
          <p:nvPr/>
        </p:nvSpPr>
        <p:spPr>
          <a:xfrm>
            <a:off x="5832550" y="3904900"/>
            <a:ext cx="121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Non-tall (0)</a:t>
            </a:r>
            <a:endParaRPr/>
          </a:p>
        </p:txBody>
      </p:sp>
      <p:sp>
        <p:nvSpPr>
          <p:cNvPr id="150" name="Google Shape;150;p31"/>
          <p:cNvSpPr txBox="1"/>
          <p:nvPr/>
        </p:nvSpPr>
        <p:spPr>
          <a:xfrm>
            <a:off x="311700" y="3979475"/>
            <a:ext cx="121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New Categories</a:t>
            </a:r>
            <a:endParaRPr sz="1100"/>
          </a:p>
        </p:txBody>
      </p:sp>
      <p:cxnSp>
        <p:nvCxnSpPr>
          <p:cNvPr id="151" name="Google Shape;151;p31"/>
          <p:cNvCxnSpPr/>
          <p:nvPr/>
        </p:nvCxnSpPr>
        <p:spPr>
          <a:xfrm flipH="1" rot="10800000">
            <a:off x="1527600" y="4167350"/>
            <a:ext cx="2583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2" name="Google Shape;1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650" y="1950150"/>
            <a:ext cx="834875" cy="1417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750" y="2630212"/>
            <a:ext cx="834875" cy="76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9500" y="2614350"/>
            <a:ext cx="601300" cy="76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1926" y="1925037"/>
            <a:ext cx="834876" cy="146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3900" y="2598525"/>
            <a:ext cx="834876" cy="79980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1"/>
          <p:cNvSpPr txBox="1"/>
          <p:nvPr/>
        </p:nvSpPr>
        <p:spPr>
          <a:xfrm>
            <a:off x="2223475" y="3320450"/>
            <a:ext cx="45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80</a:t>
            </a:r>
            <a:endParaRPr sz="1100"/>
          </a:p>
        </p:txBody>
      </p:sp>
      <p:sp>
        <p:nvSpPr>
          <p:cNvPr id="158" name="Google Shape;158;p31"/>
          <p:cNvSpPr txBox="1"/>
          <p:nvPr/>
        </p:nvSpPr>
        <p:spPr>
          <a:xfrm>
            <a:off x="3459175" y="3320450"/>
            <a:ext cx="63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77</a:t>
            </a:r>
            <a:endParaRPr sz="1100"/>
          </a:p>
        </p:txBody>
      </p:sp>
      <p:sp>
        <p:nvSpPr>
          <p:cNvPr id="159" name="Google Shape;159;p31"/>
          <p:cNvSpPr txBox="1"/>
          <p:nvPr/>
        </p:nvSpPr>
        <p:spPr>
          <a:xfrm>
            <a:off x="5275388" y="3320450"/>
            <a:ext cx="45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62</a:t>
            </a:r>
            <a:endParaRPr sz="1000"/>
          </a:p>
        </p:txBody>
      </p:sp>
      <p:sp>
        <p:nvSpPr>
          <p:cNvPr id="160" name="Google Shape;160;p31"/>
          <p:cNvSpPr txBox="1"/>
          <p:nvPr/>
        </p:nvSpPr>
        <p:spPr>
          <a:xfrm>
            <a:off x="6184313" y="3328100"/>
            <a:ext cx="45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</a:t>
            </a:r>
            <a:endParaRPr sz="1000"/>
          </a:p>
        </p:txBody>
      </p:sp>
      <p:sp>
        <p:nvSpPr>
          <p:cNvPr id="161" name="Google Shape;161;p31"/>
          <p:cNvSpPr txBox="1"/>
          <p:nvPr/>
        </p:nvSpPr>
        <p:spPr>
          <a:xfrm>
            <a:off x="7034938" y="3328100"/>
            <a:ext cx="53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70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PolynomialFeatures: What it does</a:t>
            </a:r>
            <a:endParaRPr/>
          </a:p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2441850" y="2811950"/>
            <a:ext cx="4260300" cy="1586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Adds new numeric features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Products and powers of original features</a:t>
            </a:r>
            <a:endParaRPr sz="1800"/>
          </a:p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2075"/>
            <a:ext cx="8839199" cy="1373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PolynomialFeatures: What it does</a:t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174550" y="1160975"/>
            <a:ext cx="3966900" cy="342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Pros: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Makes linear features non-linear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Improves the power of linear models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Increases model complexity</a:t>
            </a:r>
            <a:br>
              <a:rPr lang="en" sz="1800"/>
            </a:br>
            <a:br>
              <a:rPr lang="en" sz="1800"/>
            </a:br>
            <a:r>
              <a:rPr b="1" lang="en" sz="1800"/>
              <a:t>Cons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Increased model complexity with more features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Higher degrees can create overfitting</a:t>
            </a:r>
            <a:endParaRPr sz="1800"/>
          </a:p>
        </p:txBody>
      </p:sp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165" y="1160975"/>
            <a:ext cx="3761335" cy="35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Poll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900FF"/>
                </a:solidFill>
              </a:rPr>
              <a:t>Which strategies would you use?</a:t>
            </a:r>
            <a:endParaRPr b="1" sz="24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Code-along</a:t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1883000" y="1797000"/>
            <a:ext cx="4986600" cy="15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hlinkClick r:id="rId3"/>
              </a:rPr>
              <a:t>Open and make a copy of this notebook</a:t>
            </a:r>
            <a:endParaRPr sz="2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Challenge: Feature Engineering</a:t>
            </a:r>
            <a:endParaRPr/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1467900" y="1144400"/>
            <a:ext cx="663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your breakout group: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Make a copy of this notebook</a:t>
            </a:r>
            <a:r>
              <a:rPr lang="en"/>
              <a:t>.  You will be predicting house sales in Melbourne, Australia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Quickly choose a driver to code and share their screen.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For each section, choose a feature engineering technique to try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If there is time, fit a model on your resulting data and be ready to share your score.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666750" y="862024"/>
            <a:ext cx="7810500" cy="5955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Assignments Due Friday Morning</a:t>
            </a:r>
            <a:endParaRPr/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666750" y="1995201"/>
            <a:ext cx="7810500" cy="19353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PCA Exercise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Feature Engineering Exercise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Project 2 - Part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 will be reviewing assignments Friday, Not Monday this week.  Just sayin’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666750" y="862023"/>
            <a:ext cx="7810500" cy="5082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Announcements:</a:t>
            </a:r>
            <a:endParaRPr/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420250" y="1529300"/>
            <a:ext cx="8057100" cy="31470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Belt Exams are the week after Thanksgiving: December 2nd - 4th 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Make sure you are caught up on assignments!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highlight>
                  <a:srgbClr val="FFFF00"/>
                </a:highlight>
              </a:rPr>
              <a:t>Content from weeks 9-11 will be on the belt exam</a:t>
            </a:r>
            <a:endParaRPr>
              <a:highlight>
                <a:srgbClr val="FFFF00"/>
              </a:highlight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Clustering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PCA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/>
              <a:t>Neural network models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Belt Prep and Practice Exam on LP</a:t>
            </a:r>
            <a:endParaRPr b="1">
              <a:highlight>
                <a:srgbClr val="FF99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/>
          <p:nvPr/>
        </p:nvSpPr>
        <p:spPr>
          <a:xfrm>
            <a:off x="3924213" y="-31369"/>
            <a:ext cx="7089161" cy="4889119"/>
          </a:xfrm>
          <a:prstGeom prst="flowChartInputOutpu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61" name="Google Shape;6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2151" y="1700082"/>
            <a:ext cx="3171394" cy="105888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1"/>
          <p:cNvSpPr/>
          <p:nvPr/>
        </p:nvSpPr>
        <p:spPr>
          <a:xfrm>
            <a:off x="739066" y="4148096"/>
            <a:ext cx="8405100" cy="20400"/>
          </a:xfrm>
          <a:prstGeom prst="rect">
            <a:avLst/>
          </a:prstGeom>
          <a:solidFill>
            <a:srgbClr val="28CD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1"/>
          <p:cNvSpPr txBox="1"/>
          <p:nvPr/>
        </p:nvSpPr>
        <p:spPr>
          <a:xfrm>
            <a:off x="251125" y="703200"/>
            <a:ext cx="4262700" cy="21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" sz="45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Welcome to Week </a:t>
            </a:r>
            <a:r>
              <a:rPr lang="en" sz="45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10</a:t>
            </a:r>
            <a:r>
              <a:rPr b="0" i="0" lang="en" sz="45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</a:t>
            </a:r>
            <a:endParaRPr b="0" i="0" sz="4500" u="none" cap="none" strike="noStrik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" sz="45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Lecture </a:t>
            </a:r>
            <a:r>
              <a:rPr lang="en" sz="45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2</a:t>
            </a:r>
            <a:r>
              <a:rPr b="0" i="0" lang="en" sz="4500" u="none" cap="none" strike="noStrike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!</a:t>
            </a:r>
            <a:endParaRPr b="0" i="0" sz="4500" u="none" cap="none" strike="noStrik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4" name="Google Shape;64;p21"/>
          <p:cNvSpPr txBox="1"/>
          <p:nvPr/>
        </p:nvSpPr>
        <p:spPr>
          <a:xfrm>
            <a:off x="398576" y="3291307"/>
            <a:ext cx="3789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 in Python &amp; </a:t>
            </a:r>
            <a:endParaRPr b="0" i="0" sz="1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Machine Learning</a:t>
            </a:r>
            <a:endParaRPr b="0" i="0" sz="1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" id="65" name="Google Shape;65;p21"/>
          <p:cNvPicPr preferRelativeResize="0"/>
          <p:nvPr/>
        </p:nvPicPr>
        <p:blipFill rotWithShape="1">
          <a:blip r:embed="rId4">
            <a:alphaModFix amt="15000"/>
          </a:blip>
          <a:srcRect b="25003" l="0" r="0" t="0"/>
          <a:stretch/>
        </p:blipFill>
        <p:spPr>
          <a:xfrm>
            <a:off x="4662716" y="2759193"/>
            <a:ext cx="3809734" cy="20985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66" name="Google Shape;66;p21"/>
          <p:cNvPicPr preferRelativeResize="0"/>
          <p:nvPr/>
        </p:nvPicPr>
        <p:blipFill rotWithShape="1">
          <a:blip r:embed="rId5">
            <a:alphaModFix amt="15000"/>
          </a:blip>
          <a:srcRect b="0" l="0" r="0" t="0"/>
          <a:stretch/>
        </p:blipFill>
        <p:spPr>
          <a:xfrm>
            <a:off x="5807135" y="-658791"/>
            <a:ext cx="2331266" cy="2417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666750" y="862023"/>
            <a:ext cx="7810500" cy="5082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Belt Exam Code Reviews</a:t>
            </a:r>
            <a:endParaRPr/>
          </a:p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666750" y="1499851"/>
            <a:ext cx="7810500" cy="31470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highlight>
                  <a:srgbClr val="FFFF00"/>
                </a:highlight>
              </a:rPr>
              <a:t>Next Week’s Code Reviews will be devoted to Belt Exam Prep!!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Review content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Find your weaknesses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 study plan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chemeClr val="hlink"/>
                </a:solidFill>
                <a:hlinkClick r:id="rId3"/>
              </a:rPr>
              <a:t>Code Review Sign Up</a:t>
            </a:r>
            <a:endParaRPr sz="2500" u="sng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type="title"/>
          </p:nvPr>
        </p:nvSpPr>
        <p:spPr>
          <a:xfrm>
            <a:off x="666750" y="291049"/>
            <a:ext cx="7810500" cy="9432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 </a:t>
            </a:r>
            <a:r>
              <a:rPr lang="en"/>
              <a:t>is a Big Week!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Start Early…like Friday Night!</a:t>
            </a:r>
            <a:endParaRPr/>
          </a:p>
        </p:txBody>
      </p:sp>
      <p:sp>
        <p:nvSpPr>
          <p:cNvPr id="217" name="Google Shape;217;p40"/>
          <p:cNvSpPr txBox="1"/>
          <p:nvPr>
            <p:ph idx="1" type="body"/>
          </p:nvPr>
        </p:nvSpPr>
        <p:spPr>
          <a:xfrm>
            <a:off x="2440650" y="1439375"/>
            <a:ext cx="4262700" cy="24567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Catch up on Weeks 1 and 2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Week 3 content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Week 3 assignments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Finalize Project 2 Presentation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Prepare for Stack 3 Belt Exam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Daily Schedule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title"/>
          </p:nvPr>
        </p:nvSpPr>
        <p:spPr>
          <a:xfrm>
            <a:off x="666750" y="383392"/>
            <a:ext cx="7810500" cy="5955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Lecture: Intro to Deep Learning</a:t>
            </a:r>
            <a:endParaRPr/>
          </a:p>
        </p:txBody>
      </p:sp>
      <p:sp>
        <p:nvSpPr>
          <p:cNvPr id="223" name="Google Shape;223;p41"/>
          <p:cNvSpPr txBox="1"/>
          <p:nvPr>
            <p:ph idx="1" type="body"/>
          </p:nvPr>
        </p:nvSpPr>
        <p:spPr>
          <a:xfrm>
            <a:off x="1655250" y="1657050"/>
            <a:ext cx="5833500" cy="19215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Read: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Intro to Deep Learning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Forward Propagation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Activation Functions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Backward Propagation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Neural Networks in Keras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/>
          <p:nvPr>
            <p:ph type="title"/>
          </p:nvPr>
        </p:nvSpPr>
        <p:spPr>
          <a:xfrm>
            <a:off x="570150" y="324750"/>
            <a:ext cx="8003700" cy="9789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Review: What’s wrong with this code?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There are 7 mistakes.  Use the annotation tool to circle one, type one chat, or say one outloud</a:t>
            </a:r>
            <a:endParaRPr sz="2700"/>
          </a:p>
        </p:txBody>
      </p:sp>
      <p:sp>
        <p:nvSpPr>
          <p:cNvPr id="72" name="Google Shape;72;p22"/>
          <p:cNvSpPr txBox="1"/>
          <p:nvPr>
            <p:ph idx="1" type="body"/>
          </p:nvPr>
        </p:nvSpPr>
        <p:spPr>
          <a:xfrm>
            <a:off x="666750" y="1455624"/>
            <a:ext cx="7810500" cy="31608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</a:t>
            </a:r>
            <a:r>
              <a:rPr lang="en" sz="1500"/>
              <a:t>rom sklearn.decomposition import PCA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</a:t>
            </a:r>
            <a:r>
              <a:rPr lang="en" sz="1500"/>
              <a:t>rom sklearn.preprocessing import StandardScaler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</a:t>
            </a:r>
            <a:r>
              <a:rPr lang="en" sz="1500"/>
              <a:t>rom sklearn.model_selection import train_test_split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import pandas as pd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</a:t>
            </a:r>
            <a:r>
              <a:rPr lang="en" sz="1500"/>
              <a:t>f = pd.read_csv(‘/content/data.csv’)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X = df.drop(columns=‘target’)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y = df[‘target’]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X_train, X_test, y_train, y_test = train_test_split(X, y, random_state=42)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</a:t>
            </a:r>
            <a:r>
              <a:rPr lang="en" sz="1500"/>
              <a:t>ca_pipe</a:t>
            </a:r>
            <a:r>
              <a:rPr lang="en" sz="1500"/>
              <a:t> = make_pipeline(StandardScaler(), PCA(n_components=.95))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X_train_proc = pca_pipe.fit_transform(X_train)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X_test_proc = pca_pipe.transform(X_test)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/>
          <p:nvPr>
            <p:ph type="title"/>
          </p:nvPr>
        </p:nvSpPr>
        <p:spPr>
          <a:xfrm>
            <a:off x="666750" y="659217"/>
            <a:ext cx="7810500" cy="6339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78" name="Google Shape;78;p23"/>
          <p:cNvSpPr txBox="1"/>
          <p:nvPr>
            <p:ph idx="1" type="body"/>
          </p:nvPr>
        </p:nvSpPr>
        <p:spPr>
          <a:xfrm>
            <a:off x="1585300" y="1671625"/>
            <a:ext cx="6333300" cy="28206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Identify features for engineering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Select appropriate engineering strategies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Create non-linear </a:t>
            </a:r>
            <a:r>
              <a:rPr lang="en"/>
              <a:t>feature combinations with PolynomialFeatures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Apply feature engineering to a dataset to improve model performance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84" name="Google Shape;84;p24"/>
          <p:cNvSpPr txBox="1"/>
          <p:nvPr>
            <p:ph idx="1" type="body"/>
          </p:nvPr>
        </p:nvSpPr>
        <p:spPr>
          <a:xfrm>
            <a:off x="311700" y="1497738"/>
            <a:ext cx="4815900" cy="21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/>
              <a:t>Changes features in some way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Unlock information in your data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Allow your model to look at data in new ways.</a:t>
            </a:r>
            <a:br>
              <a:rPr lang="en" sz="1600"/>
            </a:br>
            <a:endParaRPr sz="1600"/>
          </a:p>
        </p:txBody>
      </p:sp>
      <p:pic>
        <p:nvPicPr>
          <p:cNvPr id="85" name="Google Shape;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075" y="661263"/>
            <a:ext cx="359621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5717425" y="4482250"/>
            <a:ext cx="27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Image thank to slaughterdbc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Review</a:t>
            </a:r>
            <a:endParaRPr/>
          </a:p>
        </p:txBody>
      </p:sp>
      <p:graphicFrame>
        <p:nvGraphicFramePr>
          <p:cNvPr id="92" name="Google Shape;92;p25"/>
          <p:cNvGraphicFramePr/>
          <p:nvPr/>
        </p:nvGraphicFramePr>
        <p:xfrm>
          <a:off x="623100" y="124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{EC04667D-EF87-4452-A403-EA44E586DB32}</a:tableStyleId>
              </a:tblPr>
              <a:tblGrid>
                <a:gridCol w="2202450"/>
                <a:gridCol w="53659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Engineering Skill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Application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Scaling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StandardScaler, MinMaxScaler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Encoding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OneHotEncoder, OrdinalEncoder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Dimensionality Reduction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PCA, LDA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Overloaded Operators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col1 + col2, col2 - col2, col1 * col2</a:t>
                      </a:r>
                      <a:r>
                        <a:rPr lang="en"/>
                        <a:t>, col1**2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 Operators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col1.str.split(), col1.str.strip(), col1 + ‘ ‘ + col2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col.dt.hour, col.dt.day_name(), col.dt.month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Apply Functions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col.apply(lambda x: 1 if x  &gt; 50 else 0)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Overloaded Operator Ideas</a:t>
            </a:r>
            <a:endParaRPr/>
          </a:p>
        </p:txBody>
      </p:sp>
      <p:sp>
        <p:nvSpPr>
          <p:cNvPr id="98" name="Google Shape;98;p26"/>
          <p:cNvSpPr txBox="1"/>
          <p:nvPr>
            <p:ph idx="1" type="body"/>
          </p:nvPr>
        </p:nvSpPr>
        <p:spPr>
          <a:xfrm>
            <a:off x="311700" y="1703175"/>
            <a:ext cx="4340100" cy="1658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Combine Features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df[‘beds/baths’] = df[‘beds’] / df[‘baths’]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df[‘total_candy’] = df[‘chocolate’] \  </a:t>
            </a:r>
            <a:br>
              <a:rPr lang="en"/>
            </a:br>
            <a:r>
              <a:rPr lang="en"/>
              <a:t>			 + df[‘bubblegum’] \</a:t>
            </a:r>
            <a:br>
              <a:rPr lang="en"/>
            </a:br>
            <a:r>
              <a:rPr lang="en"/>
              <a:t> 			 + df[‘taffy’]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6"/>
          <p:cNvSpPr txBox="1"/>
          <p:nvPr/>
        </p:nvSpPr>
        <p:spPr>
          <a:xfrm>
            <a:off x="4794475" y="1742550"/>
            <a:ext cx="3882000" cy="169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Transform Features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df[‘squared_latitude’] = df[‘latitude’]**2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df[‘sqrt_income’] = df[‘income’]**.5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Datetime</a:t>
            </a:r>
            <a:r>
              <a:rPr lang="en"/>
              <a:t> Ideas</a:t>
            </a:r>
            <a:endParaRPr/>
          </a:p>
        </p:txBody>
      </p:sp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2401950" y="1742550"/>
            <a:ext cx="4340100" cy="1658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Extract More Information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df[‘month’] = df[‘datetime’].dt.month_name()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df[‘hour’] = df[‘datetime’].dt.hour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Ideas:</a:t>
            </a:r>
            <a:endParaRPr/>
          </a:p>
        </p:txBody>
      </p:sp>
      <p:sp>
        <p:nvSpPr>
          <p:cNvPr id="111" name="Google Shape;111;p28"/>
          <p:cNvSpPr txBox="1"/>
          <p:nvPr>
            <p:ph idx="1" type="body"/>
          </p:nvPr>
        </p:nvSpPr>
        <p:spPr>
          <a:xfrm>
            <a:off x="359275" y="1509750"/>
            <a:ext cx="4260300" cy="2678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Binning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Group numeric into ranges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Combine categories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Change from regression classification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Change from multiclass to binary</a:t>
            </a:r>
            <a:br>
              <a:rPr lang="en" sz="1800"/>
            </a:br>
            <a:endParaRPr sz="1800"/>
          </a:p>
        </p:txBody>
      </p:sp>
      <p:sp>
        <p:nvSpPr>
          <p:cNvPr id="112" name="Google Shape;112;p28"/>
          <p:cNvSpPr txBox="1"/>
          <p:nvPr/>
        </p:nvSpPr>
        <p:spPr>
          <a:xfrm>
            <a:off x="4851550" y="1509750"/>
            <a:ext cx="3672900" cy="267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Polynomial Encoding</a:t>
            </a:r>
            <a:br>
              <a:rPr b="1" lang="en" sz="1800"/>
            </a:b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Numeric features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Adds products and powers of features as new feature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Makes numeric columns non-linear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3">
      <a:dk1>
        <a:srgbClr val="2A2D34"/>
      </a:dk1>
      <a:lt1>
        <a:srgbClr val="FFFFFF"/>
      </a:lt1>
      <a:dk2>
        <a:srgbClr val="2A2D34"/>
      </a:dk2>
      <a:lt2>
        <a:srgbClr val="FFFFFF"/>
      </a:lt2>
      <a:accent1>
        <a:srgbClr val="28CDFF"/>
      </a:accent1>
      <a:accent2>
        <a:srgbClr val="23B1DC"/>
      </a:accent2>
      <a:accent3>
        <a:srgbClr val="1E9EC5"/>
      </a:accent3>
      <a:accent4>
        <a:srgbClr val="1880A0"/>
      </a:accent4>
      <a:accent5>
        <a:srgbClr val="146983"/>
      </a:accent5>
      <a:accent6>
        <a:srgbClr val="105165"/>
      </a:accent6>
      <a:hlink>
        <a:srgbClr val="28CDFF"/>
      </a:hlink>
      <a:folHlink>
        <a:srgbClr val="28C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