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5E39A-8115-4AFD-A0F9-1D4B6D1E8725}">
          <p14:sldIdLst>
            <p14:sldId id="256"/>
            <p14:sldId id="257"/>
            <p14:sldId id="258"/>
            <p14:sldId id="259"/>
            <p14:sldId id="261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AC729-F08F-46F3-B5C7-30369D4E7E6C}" v="145" dt="2022-07-07T22:26:2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43" autoAdjust="0"/>
  </p:normalViewPr>
  <p:slideViewPr>
    <p:cSldViewPr snapToGrid="0">
      <p:cViewPr varScale="1">
        <p:scale>
          <a:sx n="107" d="100"/>
          <a:sy n="107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22:23:27.2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24575,'7'0'0,"9"0"0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22:23:32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142 246 24575,'0'3'0,"-1"0"0,0 0 0,1 0 0,-1-1 0,0 1 0,-1 0 0,1-1 0,0 1 0,-1 0 0,1-1 0,-1 0 0,0 1 0,0-1 0,0 0 0,0 0 0,0 0 0,0 0 0,-1 0 0,1-1 0,-1 1 0,1-1 0,-1 1 0,-5 1 0,-3 2 0,-1-1 0,0 0 0,0-1 0,-12 3 0,-1 2 0,48 0 0,-10-3 0,16 2 0,1 0 0,0-2 0,57 3 0,96-10 0,-70-1 0,-59 2 0,-24-1 0,0 2 0,0 1 0,0 1 0,-1 2 0,34 8 0,-17-3 0,0-1 0,1-2 0,-1-2 0,91-5 0,-81 0 0,-31 0 0,0-2 0,0-1 0,29-8 0,-25 5 0,56-7 0,-26 11 0,-11 1 0,0-2 0,54-12 0,-36 1 0,158-42 0,-200 50 0,1 1 0,0 1 0,30-1 0,-25 3 0,53-12 0,-42 6 0,2 3 0,-1 1 0,1 2 0,74 4 0,56-3 0,-74-17 0,-74 13 0,1 0 0,28-1 0,407 3 0,-238 7 0,-184-2 0,-1 0 0,0 3 0,65 14 0,-46-8 0,1-3 0,0-3 0,0-2 0,60-6 0,0 1 0,-74 2 0,0 3 0,0 1 0,82 18 0,-70-12 0,0-2 0,1-2 0,-1-3 0,69-6 0,-7 1 0,1052 3 0,-1146-1 0,1-2 0,-1-1 0,33-8 0,-28 5 0,54-6 0,68 11 0,-103 4 0,0-3 0,0-1 0,60-12 0,-56 6 0,86-4 0,-47 5 0,6-11 0,-71 12 0,-1 0 0,30-1 0,67 7 0,-88 1 0,-1 0 0,1-3 0,0 0 0,55-13 0,-51 6 0,1 2 0,-1 1 0,49 0 0,120 8 0,-76 1 0,474-3 0,-593 0 0,-1 1 0,0 0 0,1 1 0,-1 0 0,0 1 0,0 0 0,0 0 0,-1 2 0,1-1 0,-1 1 0,17 12 0,-23-15 0,0 1 0,-1 0 0,1 0 0,-1 0 0,1 1 0,-1-1 0,-1 1 0,1 0 0,0-1 0,-1 1 0,0 0 0,1 1 0,-2-1 0,1 0 0,0 1 0,-1-1 0,0 1 0,0-1 0,0 1 0,-1 0 0,0-1 0,0 1 0,0 0 0,0-1 0,-1 1 0,1-1 0,-1 1 0,0 0 0,-1-1 0,1 0 0,-3 6 0,2-5 0,-1-1 0,0 1 0,0-1 0,0 0 0,0 0 0,-1 0 0,0 0 0,0-1 0,0 1 0,0-1 0,0 0 0,0 0 0,-1-1 0,0 1 0,-7 2 0,-11 4 0,0-1 0,-28 5 0,-10 4 0,16-3 0,-86 14 0,45-11 0,53-11 0,1-2 0,-43 0 0,45-3 0,1 0 0,-1 3 0,-34 7 0,24-2 0,0-2 0,-82 4 0,-85-12 0,76-2 0,-1038 3 0,1143-2 0,0 0 0,0-2 0,-27-8 0,23 5 0,-53-5 0,-377 8 0,236 7 0,-1106-3 0,1304-1 0,0-2 0,1-1 0,-29-7 0,24 4 0,-52-6 0,-39 13 0,88 2 0,0-2 0,1-1 0,-1-1 0,-61-14 0,43 4 0,-53-6 0,-14-2 0,86 14 0,-53-2 0,57 7 0,0-2 0,-49-11 0,-156-35 0,160 36 0,-23-6 0,67 12 0,-1 2 0,1 0 0,-30 0 0,26 3 0,1-1 0,-40-10 0,-161-36 0,-234-48 0,382 80 0,57 10 0,0 1 0,-36-2 0,-447 5 0,257 6 0,208-4 0,0 3 0,0 2 0,-74 15 0,53-8-1365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7DD0-A15C-8D54-DED7-C30ED0E72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4652-0E86-A9C4-90A3-3CB4DE6F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69A8-F7A3-BD09-E92E-F2DD9AA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519F-207D-4BD4-D2FA-3C0B079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487A-767D-3DBC-7932-170E98D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097D-49D4-FC33-029A-727568B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91F4B-9BD5-A5C3-B6BD-CF9DCD13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77DD-039F-B38B-223A-E1C72240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0B3F-F0E2-34D1-9EA3-CE916B8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2D8F-8330-F411-B9BF-5B100D4C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F42C3-D389-B7AF-8FB7-60AFA757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23FB1-52CF-EB7D-57F5-C7808CA37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4C69-A4E1-CA5E-EAEE-2F6D0B90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FF0-C3AC-F9F9-BF36-EA6EF88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5040-28F2-623D-21DF-D0FE0F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EE7F-B866-1855-0E1D-1C4799B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E536-F50F-C268-7ACC-20FE6E53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3AF-A2B8-A9D4-1CAA-5266A409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6C03-576D-5DCC-4BC2-D8FA480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4973-B767-BD0A-FE07-494EF812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956-D0E5-6CB3-5657-8074252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23F57-9CB6-8E4C-35DD-4103B672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8C8D-0057-A597-B4F9-E1937525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7ABE-9CBA-54C6-AA7A-89EE71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8C18-B77B-EA0C-8E45-34D0D6E5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02C2-6BB9-3479-991F-B228BC0F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F58E-7317-794A-44E7-023DBD84F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B3557-9DB0-03FE-E8D3-1F9404514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536F-82F7-A0D6-880F-20A25479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600B-AA8E-FCAB-C69B-DB29C6E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DD55-4567-57BA-89ED-18E96074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A3EB-6AE3-D9EF-3BCE-8F3E1CAA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F994-5AB1-5A58-92D0-7FD94482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AB47-A76E-D4E8-7B0D-EBCE1FB1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149F6-EA6C-EC0F-FA78-7032199F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5CCF-2269-A8A0-B72E-CA600F882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DEEC-C947-CD58-EB6E-5E96FFC7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17CD1-29BF-F1B1-3237-2755B8E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27432-D37F-2175-C345-DB878828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C102-A592-3CA0-CEC1-61D5B260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FFEC6-93BB-32DA-3A03-7594450D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D9FD-053D-4518-3CEB-F3345265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DFBF6-B387-E36B-84F4-043D4D7F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7CD9-FE60-F596-021B-079714FB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DAE0D-CD29-7905-C1D0-09D68091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8F5C3-C005-10CB-9C07-3335FB0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8584-1B55-D1E4-53FD-890750B8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6F0E-238C-E350-ADF8-9DEA0DA5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E8E58-2E0C-E903-1F59-18EA030E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B3F9-0879-D997-FA60-CF6775EE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F739-2426-AA60-4D01-ADAE2809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9F261-7011-55BC-86A5-A3DB6F4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5000-A2CC-26A6-C1E7-8AC8B0E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8C173-3E0B-AC21-E94E-208273DB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D2BC9-7F97-29C2-6798-3426566C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C660-B83D-C85C-4EA1-1462F304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AD02-6EF2-8826-CE99-E812845A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9FBB-5740-8B3E-910D-D9511352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99216-10F7-CFBA-7314-038E9AE9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1B04-D302-2D3F-74BB-A3953082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F3DC-E84B-F279-C5C8-5CF3E59D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92CE-38AB-4371-B138-AE3DC2BF3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3438-D564-02E1-3AEC-C573BCFA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A751-7A91-02D5-55A9-153F381D0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nkitkdey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F1DA-29F7-43AB-D9B3-8973875BA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DC2B-6A7D-A4C9-1849-1014057A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 Dey</a:t>
            </a:r>
          </a:p>
        </p:txBody>
      </p:sp>
    </p:spTree>
    <p:extLst>
      <p:ext uri="{BB962C8B-B14F-4D97-AF65-F5344CB8AC3E}">
        <p14:creationId xmlns:p14="http://schemas.microsoft.com/office/powerpoint/2010/main" val="13171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66D2-30AA-0071-59EC-9E24369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3F82-ACF1-44F3-667D-CD4D92F8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if someone is at risk for stroke based on clinical information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Hospitals</a:t>
            </a:r>
          </a:p>
          <a:p>
            <a:pPr lvl="2"/>
            <a:r>
              <a:rPr lang="en-US" dirty="0"/>
              <a:t>Can apply a general version of this model to quickly scan all patients for stroke risk</a:t>
            </a:r>
          </a:p>
          <a:p>
            <a:pPr lvl="1"/>
            <a:r>
              <a:rPr lang="en-US" dirty="0"/>
              <a:t>Doctors</a:t>
            </a:r>
          </a:p>
          <a:p>
            <a:pPr lvl="2"/>
            <a:r>
              <a:rPr lang="en-US" dirty="0"/>
              <a:t>Can apply a tuned version of this model to identify if a patient within a particular demographic is at risk for stroke</a:t>
            </a:r>
          </a:p>
        </p:txBody>
      </p:sp>
    </p:spTree>
    <p:extLst>
      <p:ext uri="{BB962C8B-B14F-4D97-AF65-F5344CB8AC3E}">
        <p14:creationId xmlns:p14="http://schemas.microsoft.com/office/powerpoint/2010/main" val="35438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3D5E-9137-510F-5930-B0AE3A47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D2D8-7A15-71CC-C559-998E644D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b="1" dirty="0"/>
              <a:t>attributes</a:t>
            </a:r>
            <a:r>
              <a:rPr lang="en-US" dirty="0"/>
              <a:t> containing clinical patient information</a:t>
            </a:r>
          </a:p>
          <a:p>
            <a:pPr lvl="1"/>
            <a:r>
              <a:rPr lang="en-US" dirty="0"/>
              <a:t>Gender, Age, Hypertension, Heart Disease, Marriage Status, Work Type, Residence Type, Average Glucose Level, BMI, Smoking Status</a:t>
            </a:r>
          </a:p>
          <a:p>
            <a:r>
              <a:rPr lang="en-US" b="1" dirty="0"/>
              <a:t>1 target </a:t>
            </a:r>
            <a:r>
              <a:rPr lang="en-US" dirty="0"/>
              <a:t>variable</a:t>
            </a:r>
            <a:r>
              <a:rPr lang="en-US" b="1" dirty="0"/>
              <a:t> </a:t>
            </a:r>
            <a:r>
              <a:rPr lang="en-US" dirty="0"/>
              <a:t>identifying if a patient has had a stroke or not</a:t>
            </a:r>
          </a:p>
          <a:p>
            <a:pPr lvl="1"/>
            <a:r>
              <a:rPr lang="en-US" dirty="0"/>
              <a:t>Binary: 0 = No, 1 = Yes</a:t>
            </a:r>
          </a:p>
          <a:p>
            <a:r>
              <a:rPr lang="en-US" b="1" dirty="0"/>
              <a:t>5110</a:t>
            </a:r>
            <a:r>
              <a:rPr lang="en-US" dirty="0"/>
              <a:t> </a:t>
            </a:r>
            <a:r>
              <a:rPr lang="en-US" b="1" dirty="0"/>
              <a:t>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3192-4CDF-8248-EE14-DE566E13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Key Finding #1</a:t>
            </a:r>
          </a:p>
        </p:txBody>
      </p:sp>
      <p:sp>
        <p:nvSpPr>
          <p:cNvPr id="9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409D125B-2533-E88A-782B-B2B9CFB8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Those who have had a stroke are </a:t>
            </a:r>
            <a:r>
              <a:rPr lang="en-US" sz="2200" b="1" dirty="0"/>
              <a:t>~26 years older</a:t>
            </a:r>
            <a:r>
              <a:rPr lang="en-US" sz="2200" dirty="0"/>
              <a:t> than those who have not, on average</a:t>
            </a:r>
          </a:p>
          <a:p>
            <a:r>
              <a:rPr lang="en-US" sz="2200" dirty="0"/>
              <a:t>Experimental Question: Does getting older cause biological changes that increase your risk for stroke?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D664CB-5749-DC3E-0ED8-D97F6A8E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0027"/>
            <a:ext cx="6903720" cy="49779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135569-68B5-738A-E4D7-389994BBFC2A}"/>
                  </a:ext>
                </a:extLst>
              </p14:cNvPr>
              <p14:cNvContentPartPr/>
              <p14:nvPr/>
            </p14:nvContentPartPr>
            <p14:xfrm>
              <a:off x="812360" y="2539743"/>
              <a:ext cx="8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135569-68B5-738A-E4D7-389994BBF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360" y="2476743"/>
                <a:ext cx="1342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21E30A-F3D8-C4B0-E440-FBA684D082F0}"/>
                  </a:ext>
                </a:extLst>
              </p14:cNvPr>
              <p14:cNvContentPartPr/>
              <p14:nvPr/>
            </p14:nvContentPartPr>
            <p14:xfrm>
              <a:off x="688880" y="2480343"/>
              <a:ext cx="3214800" cy="176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21E30A-F3D8-C4B0-E440-FBA684D082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880" y="2417703"/>
                <a:ext cx="3340440" cy="3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3192-4CDF-8248-EE14-DE566E13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Key Finding #2</a:t>
            </a:r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409D125B-2533-E88A-782B-B2B9CFB8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Those who have been married before are </a:t>
            </a:r>
            <a:r>
              <a:rPr lang="en-US" sz="2200" b="1" dirty="0"/>
              <a:t>~4x more likely</a:t>
            </a:r>
            <a:r>
              <a:rPr lang="en-US" sz="2200" dirty="0"/>
              <a:t> to have had a stroke, on average</a:t>
            </a:r>
          </a:p>
          <a:p>
            <a:r>
              <a:rPr lang="en-US" sz="2200" dirty="0"/>
              <a:t>Experimental Question: Does getting married cause behavioral changes that increase your risk for stroke?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64CB-5749-DC3E-0ED8-D97F6A8E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991346"/>
            <a:ext cx="6903720" cy="48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31C-5686-3308-FFC3-0F662975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2D51-E539-3572-3B39-9B717F04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Imbalance:</a:t>
            </a:r>
          </a:p>
          <a:p>
            <a:pPr lvl="1"/>
            <a:r>
              <a:rPr lang="en-US" b="1" dirty="0"/>
              <a:t>93% </a:t>
            </a:r>
            <a:r>
              <a:rPr lang="en-US" dirty="0"/>
              <a:t>of samples have not had a stroke</a:t>
            </a:r>
          </a:p>
          <a:p>
            <a:pPr lvl="1"/>
            <a:r>
              <a:rPr lang="en-US" dirty="0"/>
              <a:t>Only </a:t>
            </a:r>
            <a:r>
              <a:rPr lang="en-US" b="1" dirty="0"/>
              <a:t>7% </a:t>
            </a:r>
            <a:r>
              <a:rPr lang="en-US" dirty="0"/>
              <a:t>have had a stroke</a:t>
            </a:r>
          </a:p>
          <a:p>
            <a:r>
              <a:rPr lang="en-US" dirty="0"/>
              <a:t>Error Types:</a:t>
            </a:r>
          </a:p>
          <a:p>
            <a:pPr lvl="1"/>
            <a:r>
              <a:rPr lang="en-US" dirty="0"/>
              <a:t>False negatives – patient is predicted not to be at risk for stroke, but they actually are</a:t>
            </a:r>
          </a:p>
          <a:p>
            <a:pPr lvl="2"/>
            <a:r>
              <a:rPr lang="en-US" dirty="0"/>
              <a:t>May lead to lack of treatment</a:t>
            </a:r>
          </a:p>
          <a:p>
            <a:pPr lvl="1"/>
            <a:r>
              <a:rPr lang="en-US" dirty="0"/>
              <a:t>False positives – patient is predicted to be at risk, but they actually are not</a:t>
            </a:r>
          </a:p>
          <a:p>
            <a:pPr lvl="2"/>
            <a:r>
              <a:rPr lang="en-US" dirty="0"/>
              <a:t>Only leads to an unnecessary checkup</a:t>
            </a:r>
          </a:p>
          <a:p>
            <a:pPr lvl="1"/>
            <a:r>
              <a:rPr lang="en-US" dirty="0"/>
              <a:t>False negatives are the most important error to minimize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A62D-3EF6-3CD3-AA41-24D24D61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9FFC-DD37-AE47-97CF-A3183783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Accuracy = 0.94</a:t>
            </a:r>
          </a:p>
          <a:p>
            <a:pPr lvl="1"/>
            <a:r>
              <a:rPr lang="en-US" dirty="0"/>
              <a:t>Accuracy = Correct Predictions / All Predictions</a:t>
            </a:r>
          </a:p>
          <a:p>
            <a:pPr lvl="1"/>
            <a:r>
              <a:rPr lang="en-US" dirty="0"/>
              <a:t>Not much higher than class imbalance of 0.93</a:t>
            </a:r>
          </a:p>
          <a:p>
            <a:r>
              <a:rPr lang="en-US" b="1" dirty="0"/>
              <a:t>Recall = 0.07</a:t>
            </a:r>
          </a:p>
          <a:p>
            <a:pPr lvl="1"/>
            <a:r>
              <a:rPr lang="en-US" dirty="0"/>
              <a:t>Recall = True Positives / (True Positives + False Negatives)</a:t>
            </a:r>
          </a:p>
          <a:p>
            <a:pPr lvl="1"/>
            <a:r>
              <a:rPr lang="en-US" dirty="0"/>
              <a:t>High False Negative Rate – 93% of positive samples were falsely predicted to be negative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026-0996-0F37-2FC1-8C902D85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EF6B-967B-6A97-3F94-99A6DC7D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8"/>
          </a:xfrm>
        </p:spPr>
        <p:txBody>
          <a:bodyPr/>
          <a:lstStyle/>
          <a:p>
            <a:r>
              <a:rPr lang="en-US" dirty="0"/>
              <a:t>Further research &amp; development is required</a:t>
            </a:r>
          </a:p>
          <a:p>
            <a:r>
              <a:rPr lang="en-US" dirty="0"/>
              <a:t>False Negative Rate needs to be decreased to create a safe model:</a:t>
            </a:r>
          </a:p>
          <a:p>
            <a:pPr lvl="1"/>
            <a:r>
              <a:rPr lang="en-US" dirty="0"/>
              <a:t>Class Imbalance makes it hard to correctly identify positive samples</a:t>
            </a:r>
          </a:p>
          <a:p>
            <a:pPr lvl="2"/>
            <a:r>
              <a:rPr lang="en-US" dirty="0"/>
              <a:t>Only 7% of samples are positive</a:t>
            </a:r>
          </a:p>
          <a:p>
            <a:pPr lvl="1"/>
            <a:r>
              <a:rPr lang="en-US" dirty="0"/>
              <a:t>Resampling will improve class balance and may help decrease the False Negative Rate</a:t>
            </a:r>
          </a:p>
          <a:p>
            <a:pPr lvl="2"/>
            <a:r>
              <a:rPr lang="en-US" dirty="0"/>
              <a:t>E.g. Oversampling w/ SMOTE</a:t>
            </a:r>
          </a:p>
          <a:p>
            <a:pPr lvl="3"/>
            <a:r>
              <a:rPr lang="en-US" dirty="0"/>
              <a:t>Works by creating synthetic positive samples that have attributes close to the real positive samples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Contact: </a:t>
            </a:r>
            <a:r>
              <a:rPr lang="en-US" sz="1400" dirty="0">
                <a:hlinkClick r:id="rId2"/>
              </a:rPr>
              <a:t>ankitkdey@gmail.com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Stroke Predictions</vt:lpstr>
      <vt:lpstr>Problem Statement</vt:lpstr>
      <vt:lpstr>Dataset</vt:lpstr>
      <vt:lpstr>Key Finding #1</vt:lpstr>
      <vt:lpstr>Key Finding #2</vt:lpstr>
      <vt:lpstr>Model Evaluation - Background</vt:lpstr>
      <vt:lpstr>Model Evaluation - Metrics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Dey</dc:creator>
  <cp:lastModifiedBy>Ankit Dey</cp:lastModifiedBy>
  <cp:revision>3</cp:revision>
  <dcterms:created xsi:type="dcterms:W3CDTF">2022-07-07T20:42:06Z</dcterms:created>
  <dcterms:modified xsi:type="dcterms:W3CDTF">2022-07-10T02:55:52Z</dcterms:modified>
</cp:coreProperties>
</file>