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3"/>
  </p:notesMasterIdLst>
  <p:sldIdLst>
    <p:sldId id="256" r:id="rId2"/>
    <p:sldId id="257" r:id="rId3"/>
    <p:sldId id="258" r:id="rId4"/>
    <p:sldId id="29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8" r:id="rId22"/>
    <p:sldId id="276" r:id="rId23"/>
    <p:sldId id="29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Georgia" panose="02040502050405020303" pitchFamily="18" charset="0"/>
      <p:regular r:id="rId48"/>
      <p:bold r:id="rId49"/>
      <p:italic r:id="rId50"/>
      <p:boldItalic r:id="rId51"/>
    </p:embeddedFont>
    <p:embeddedFont>
      <p:font typeface="Helvetica Neue Light" panose="020B0604020202020204" charset="0"/>
      <p:regular r:id="rId52"/>
      <p:bold r:id="rId53"/>
      <p:italic r:id="rId54"/>
      <p:boldItalic r:id="rId55"/>
    </p:embeddedFont>
    <p:embeddedFont>
      <p:font typeface="Open Sans" panose="020B0606030504020204" pitchFamily="34" charset="0"/>
      <p:regular r:id="rId56"/>
      <p:bold r:id="rId57"/>
      <p:italic r:id="rId58"/>
      <p:boldItalic r:id="rId59"/>
    </p:embeddedFont>
    <p:embeddedFont>
      <p:font typeface="Open Sans Light" panose="020B0306030504020204" pitchFamily="34" charset="0"/>
      <p:regular r:id="rId60"/>
      <p:bold r:id="rId61"/>
      <p:italic r:id="rId62"/>
      <p:boldItalic r:id="rId63"/>
    </p:embeddedFont>
    <p:embeddedFont>
      <p:font typeface="Proxima Nova" panose="020B0604020202020204" charset="0"/>
      <p:regular r:id="rId64"/>
      <p:bold r:id="rId65"/>
      <p:italic r:id="rId66"/>
      <p:boldItalic r:id="rId67"/>
    </p:embeddedFont>
    <p:embeddedFont>
      <p:font typeface="Proxima Nova Extrabold" panose="020B0604020202020204" charset="0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138CD6-FF36-4D05-9E7D-30EA29F54466}">
  <a:tblStyle styleId="{62138CD6-FF36-4D05-9E7D-30EA29F544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63" Type="http://schemas.openxmlformats.org/officeDocument/2006/relationships/font" Target="fonts/font20.fntdata"/><Relationship Id="rId68" Type="http://schemas.openxmlformats.org/officeDocument/2006/relationships/font" Target="fonts/font25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font" Target="fonts/font23.fntdata"/><Relationship Id="rId5" Type="http://schemas.openxmlformats.org/officeDocument/2006/relationships/slide" Target="slides/slide4.xml"/><Relationship Id="rId61" Type="http://schemas.openxmlformats.org/officeDocument/2006/relationships/font" Target="fonts/font1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7.fntdata"/><Relationship Id="rId5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d5b6b474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6d5b6b474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7502ca9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e7502ca9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062342a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062342a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062342a8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14062342a8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4062342a8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g14062342a8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3514bab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23514bab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3514bab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23514bab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007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4062342a85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14062342a85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3514bab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" name="Google Shape;710;g123514bab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23514bab2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g123514bab2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062342a85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g14062342a85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4806545b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4806545b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4" name="Google Shape;7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d7730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d77305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202dc6392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g1202dc6392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5b2d72b2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5b2d72b2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6d5b6b4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g16d5b6b4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8fa8329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8fa8329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736308fca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736308fca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2333bafbc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9" name="Google Shape;869;g12333bafbc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9ed80169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g19ed80169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5459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3e69eea7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2" name="Google Shape;882;g13e69eea7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574c070f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574c070f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e7502ca9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e7502ca9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74c070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74c070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sz="33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sz="1200" b="1" i="0" u="none" strike="noStrike" cap="non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neural-network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gentle-introduction-to-neural-networks-series-part-1-2b90b87795b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verything-you-need-to-know-about-activation-functions-in-deep-learning-models-84ba9f82c25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jjohnson1357/3nqt3np6jiljnymo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asyai.tech/en/ai-definition/gradient-descent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#activation=tanh&amp;batchSize=10&amp;dataset=spiral&amp;regDataset=reg-plane&amp;learningRate=0.03&amp;regularizationRate=0&amp;noise=40&amp;networkShape=4,2&amp;seed=0.38672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-dojo-data-science/week-11-lecture-1-intro-to-deep-learning/blob/11.7.22/Code-along%20Intro%20to%20Neural%20Networking.ipynb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jjohnson-coding-dojo/code-review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dingdojo.com/m/214/7186/6501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spreadsheets/d/1n_515I34jq5og0Px2Dkw3rLfnO782D-7Vl9QR_6MT8Y/edit?usp=sharing" TargetMode="External"/><Relationship Id="rId4" Type="http://schemas.openxmlformats.org/officeDocument/2006/relationships/hyperlink" Target="https://login.codingdojo.com/m/214/7186/60429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n_515I34jq5og0Px2Dkw3rLfnO782D-7Vl9QR_6MT8Y/edit?usp=sharing" TargetMode="External"/><Relationship Id="rId3" Type="http://schemas.openxmlformats.org/officeDocument/2006/relationships/hyperlink" Target="https://login.codingdojo.com/m/214/7186/53890" TargetMode="External"/><Relationship Id="rId7" Type="http://schemas.openxmlformats.org/officeDocument/2006/relationships/hyperlink" Target="https://login.codingdojo.com/m/214/7186/89975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in.codingdojo.com/m/214/7186/89974" TargetMode="External"/><Relationship Id="rId5" Type="http://schemas.openxmlformats.org/officeDocument/2006/relationships/hyperlink" Target="https://login.codingdojo.com/m/214/7186/89973" TargetMode="External"/><Relationship Id="rId4" Type="http://schemas.openxmlformats.org/officeDocument/2006/relationships/hyperlink" Target="https://login.codingdojo.com/m/214/7186/5434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verywellmind.com/adult-neurogenesis-can-we-grow-new-brain-cells-279488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neural-network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jectpro.io/article/common-applications-of-deep-learning-in-ai/5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300" y="156250"/>
            <a:ext cx="5428450" cy="47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/>
        </p:nvSpPr>
        <p:spPr>
          <a:xfrm>
            <a:off x="1257450" y="194800"/>
            <a:ext cx="6364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/>
        </p:nvSpPr>
        <p:spPr>
          <a:xfrm>
            <a:off x="2372797" y="366850"/>
            <a:ext cx="4929600" cy="4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200" b="1"/>
              <a:t>Iterative Learning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u="sng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Make predictions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accent3"/>
                </a:solidFill>
              </a:rPr>
              <a:t>“What if I try…?”</a:t>
            </a:r>
            <a:endParaRPr sz="17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Calculate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 (</a:t>
            </a:r>
            <a:r>
              <a:rPr lang="en" sz="1700" b="1">
                <a:solidFill>
                  <a:srgbClr val="FF0000"/>
                </a:solidFill>
              </a:rPr>
              <a:t>total error)</a:t>
            </a:r>
            <a:r>
              <a:rPr lang="en" sz="1700"/>
              <a:t>.     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accent3"/>
                </a:solidFill>
              </a:rPr>
              <a:t>“How far off was I?”</a:t>
            </a:r>
            <a:br>
              <a:rPr lang="en" sz="1700">
                <a:solidFill>
                  <a:schemeClr val="accent3"/>
                </a:solidFill>
              </a:rPr>
            </a:br>
            <a:endParaRPr sz="1700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b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Change weights with </a:t>
            </a:r>
            <a:r>
              <a:rPr lang="en" sz="1700" b="1">
                <a:solidFill>
                  <a:schemeClr val="dk1"/>
                </a:solidFill>
              </a:rPr>
              <a:t>Gradient Descent</a:t>
            </a:r>
            <a:r>
              <a:rPr lang="en" sz="1700"/>
              <a:t>. 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>
                <a:solidFill>
                  <a:schemeClr val="accent3"/>
                </a:solidFill>
              </a:rPr>
              <a:t>“How can I do better?</a:t>
            </a:r>
            <a:endParaRPr sz="1700">
              <a:solidFill>
                <a:schemeClr val="accent3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6AA84F"/>
                </a:solidFill>
              </a:rPr>
              <a:t>Repeat!</a:t>
            </a:r>
            <a:endParaRPr sz="2600" b="1">
              <a:solidFill>
                <a:srgbClr val="6AA84F"/>
              </a:solidFill>
            </a:endParaRPr>
          </a:p>
        </p:txBody>
      </p:sp>
      <p:sp>
        <p:nvSpPr>
          <p:cNvPr id="95" name="Google Shape;95;p24"/>
          <p:cNvSpPr/>
          <p:nvPr/>
        </p:nvSpPr>
        <p:spPr>
          <a:xfrm rot="10800000">
            <a:off x="946313" y="1137400"/>
            <a:ext cx="1287900" cy="2243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4"/>
          <p:cNvSpPr/>
          <p:nvPr/>
        </p:nvSpPr>
        <p:spPr>
          <a:xfrm>
            <a:off x="5133538" y="1274675"/>
            <a:ext cx="1209900" cy="2293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Forward Propagation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189" y="885866"/>
            <a:ext cx="5022050" cy="356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25"/>
          <p:cNvCxnSpPr/>
          <p:nvPr/>
        </p:nvCxnSpPr>
        <p:spPr>
          <a:xfrm rot="10800000" flipH="1">
            <a:off x="3467588" y="4557550"/>
            <a:ext cx="3712800" cy="6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F3A6B7-DBEF-5A11-65E9-D732A40C6F92}"/>
              </a:ext>
            </a:extLst>
          </p:cNvPr>
          <p:cNvSpPr txBox="1"/>
          <p:nvPr/>
        </p:nvSpPr>
        <p:spPr>
          <a:xfrm>
            <a:off x="499495" y="2733726"/>
            <a:ext cx="2154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moves </a:t>
            </a:r>
            <a:r>
              <a:rPr lang="en-US" b="1" dirty="0"/>
              <a:t>forward</a:t>
            </a:r>
            <a:r>
              <a:rPr lang="en-US" dirty="0"/>
              <a:t> through the layers and is processed at each step.</a:t>
            </a:r>
          </a:p>
          <a:p>
            <a:endParaRPr lang="en-US" dirty="0"/>
          </a:p>
          <a:p>
            <a:r>
              <a:rPr lang="en-US" dirty="0"/>
              <a:t>The final output is the model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F7883-75CB-2A8C-8DED-5584A9E321DF}"/>
              </a:ext>
            </a:extLst>
          </p:cNvPr>
          <p:cNvSpPr txBox="1"/>
          <p:nvPr/>
        </p:nvSpPr>
        <p:spPr>
          <a:xfrm>
            <a:off x="786637" y="1893265"/>
            <a:ext cx="170455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Features go in…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27767-082F-F719-83CD-345554F75934}"/>
              </a:ext>
            </a:extLst>
          </p:cNvPr>
          <p:cNvSpPr txBox="1"/>
          <p:nvPr/>
        </p:nvSpPr>
        <p:spPr>
          <a:xfrm>
            <a:off x="7650177" y="2236777"/>
            <a:ext cx="137349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…Prediction </a:t>
            </a:r>
          </a:p>
          <a:p>
            <a:r>
              <a:rPr lang="en-US" dirty="0"/>
              <a:t>comes out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C5F74FF-EDB3-D017-EC6B-3AA02EF9F041}"/>
              </a:ext>
            </a:extLst>
          </p:cNvPr>
          <p:cNvSpPr/>
          <p:nvPr/>
        </p:nvSpPr>
        <p:spPr>
          <a:xfrm>
            <a:off x="7650177" y="2966842"/>
            <a:ext cx="994327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495169C-1466-AC1B-7129-DFE827C8ECEA}"/>
              </a:ext>
            </a:extLst>
          </p:cNvPr>
          <p:cNvSpPr/>
          <p:nvPr/>
        </p:nvSpPr>
        <p:spPr>
          <a:xfrm>
            <a:off x="1276834" y="2327110"/>
            <a:ext cx="1360163" cy="15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Forward Propagation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882200" y="1504425"/>
            <a:ext cx="5379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Does this formula look familiar?</a:t>
            </a:r>
            <a:endParaRPr sz="1500" b="1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1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y_pred = Σ(</a:t>
            </a:r>
            <a:r>
              <a:rPr lang="en" sz="20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2000" b="0" i="0" u="none" strike="noStrike" cap="none" baseline="-250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20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*w</a:t>
            </a:r>
            <a:r>
              <a:rPr lang="en" sz="2000" b="0" i="0" u="none" strike="noStrike" cap="none" baseline="-250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2000" b="1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) + </a:t>
            </a:r>
            <a:r>
              <a:rPr lang="en" sz="20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endParaRPr sz="2000" b="0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translation:</a:t>
            </a:r>
            <a:endParaRPr sz="1500" b="0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1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prediction = sum of weights times features, plus intercept (bias term)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5486375" y="239165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6301350" y="270590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3983375" y="281700"/>
            <a:ext cx="4254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back to linear regression: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is multiplied by a coefficient (weight) and they are added together along with the intercept.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has an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contribution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improves by changing the weights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7"/>
          <p:cNvCxnSpPr>
            <a:stCxn id="116" idx="3"/>
            <a:endCxn id="121" idx="1"/>
          </p:cNvCxnSpPr>
          <p:nvPr/>
        </p:nvCxnSpPr>
        <p:spPr>
          <a:xfrm>
            <a:off x="2377550" y="1382250"/>
            <a:ext cx="3108900" cy="15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130;p27"/>
          <p:cNvCxnSpPr>
            <a:stCxn id="117" idx="3"/>
            <a:endCxn id="121" idx="1"/>
          </p:cNvCxnSpPr>
          <p:nvPr/>
        </p:nvCxnSpPr>
        <p:spPr>
          <a:xfrm>
            <a:off x="2377550" y="2145475"/>
            <a:ext cx="3108900" cy="7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27"/>
          <p:cNvCxnSpPr>
            <a:stCxn id="118" idx="3"/>
            <a:endCxn id="121" idx="1"/>
          </p:cNvCxnSpPr>
          <p:nvPr/>
        </p:nvCxnSpPr>
        <p:spPr>
          <a:xfrm rot="10800000" flipH="1">
            <a:off x="2377550" y="2906000"/>
            <a:ext cx="31089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27"/>
          <p:cNvCxnSpPr>
            <a:stCxn id="119" idx="3"/>
            <a:endCxn id="121" idx="1"/>
          </p:cNvCxnSpPr>
          <p:nvPr/>
        </p:nvCxnSpPr>
        <p:spPr>
          <a:xfrm rot="10800000" flipH="1">
            <a:off x="2377550" y="2906025"/>
            <a:ext cx="3108900" cy="7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27"/>
          <p:cNvCxnSpPr>
            <a:stCxn id="120" idx="3"/>
            <a:endCxn id="121" idx="1"/>
          </p:cNvCxnSpPr>
          <p:nvPr/>
        </p:nvCxnSpPr>
        <p:spPr>
          <a:xfrm rot="10800000" flipH="1">
            <a:off x="2377550" y="2906050"/>
            <a:ext cx="3108900" cy="15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27"/>
          <p:cNvSpPr/>
          <p:nvPr/>
        </p:nvSpPr>
        <p:spPr>
          <a:xfrm>
            <a:off x="1161925" y="3774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5872175" y="18052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5625650" y="2466925"/>
            <a:ext cx="734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X1 * W1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X2 * W2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X3 * W3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X4 * W4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X5 * W5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Intercept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6247475" y="2714600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4572000" y="3808750"/>
            <a:ext cx="327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555900" y="4036725"/>
            <a:ext cx="338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 model </a:t>
            </a:r>
            <a:r>
              <a:rPr lang="en" sz="1500" b="1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 =  Σ(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1500" b="0" i="1" u="none" strike="noStrike" cap="none" baseline="-25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*w</a:t>
            </a:r>
            <a:r>
              <a:rPr lang="en" sz="1500" b="0" i="1" u="none" strike="noStrike" cap="none" baseline="-25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500" b="1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+ 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15725" y="116035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515725" y="1945375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515725" y="273040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X3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515725" y="346510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X4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556375" y="423505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X5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3122400" y="158235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3122400" y="2145475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3122400" y="270860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3122400" y="320565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W4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122400" y="370270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W5</a:t>
            </a:r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3411C3-13A4-C5A4-DAE1-12BF3B83CC34}"/>
              </a:ext>
            </a:extLst>
          </p:cNvPr>
          <p:cNvCxnSpPr>
            <a:stCxn id="122" idx="3"/>
          </p:cNvCxnSpPr>
          <p:nvPr/>
        </p:nvCxnSpPr>
        <p:spPr>
          <a:xfrm flipV="1">
            <a:off x="7619250" y="2905950"/>
            <a:ext cx="935665" cy="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344175" y="0"/>
            <a:ext cx="6388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neural network has (at least one) additional layer(s) that take into account </a:t>
            </a: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interactions between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features.  This layer is ma</a:t>
            </a:r>
            <a:r>
              <a:rPr lang="en" sz="1200"/>
              <a:t>de up of MULTIPLE linear regression models with different weights.</a:t>
            </a:r>
            <a:endParaRPr sz="12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957625" y="19815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096825" y="2126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455950" y="15092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113350" y="4001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957625" y="520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2337175" y="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shows how Node 1 takes information from each feature to produce an output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3957625" y="19815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4105725" y="21028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29"/>
          <p:cNvCxnSpPr>
            <a:stCxn id="182" idx="3"/>
            <a:endCxn id="195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29"/>
          <p:cNvCxnSpPr>
            <a:stCxn id="183" idx="3"/>
            <a:endCxn id="195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" name="Google Shape;205;p29"/>
          <p:cNvCxnSpPr>
            <a:stCxn id="184" idx="3"/>
            <a:endCxn id="195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29"/>
          <p:cNvCxnSpPr>
            <a:stCxn id="185" idx="3"/>
            <a:endCxn id="195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7" name="Google Shape;207;p29"/>
          <p:cNvCxnSpPr>
            <a:stCxn id="186" idx="3"/>
            <a:endCxn id="195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8" name="Google Shape;208;p29"/>
          <p:cNvSpPr/>
          <p:nvPr/>
        </p:nvSpPr>
        <p:spPr>
          <a:xfrm>
            <a:off x="741520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4009500" y="555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29"/>
          <p:cNvCxnSpPr/>
          <p:nvPr/>
        </p:nvCxnSpPr>
        <p:spPr>
          <a:xfrm>
            <a:off x="5231050" y="145465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2344175" y="2690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happens with each of the nodes in the 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more nodes we have, the more interactions we capture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30"/>
          <p:cNvCxnSpPr>
            <a:stCxn id="216" idx="3"/>
            <a:endCxn id="229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8" name="Google Shape;238;p30"/>
          <p:cNvCxnSpPr>
            <a:stCxn id="217" idx="3"/>
            <a:endCxn id="229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" name="Google Shape;239;p30"/>
          <p:cNvCxnSpPr>
            <a:stCxn id="218" idx="3"/>
            <a:endCxn id="229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0" name="Google Shape;240;p30"/>
          <p:cNvCxnSpPr>
            <a:stCxn id="219" idx="3"/>
            <a:endCxn id="229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1" name="Google Shape;241;p30"/>
          <p:cNvCxnSpPr>
            <a:stCxn id="220" idx="3"/>
            <a:endCxn id="229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2" name="Google Shape;242;p30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30"/>
          <p:cNvCxnSpPr>
            <a:stCxn id="242" idx="1"/>
            <a:endCxn id="221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30"/>
          <p:cNvCxnSpPr>
            <a:stCxn id="216" idx="3"/>
            <a:endCxn id="231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30"/>
          <p:cNvCxnSpPr>
            <a:stCxn id="217" idx="3"/>
            <a:endCxn id="231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30"/>
          <p:cNvCxnSpPr>
            <a:stCxn id="218" idx="3"/>
            <a:endCxn id="231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7" name="Google Shape;247;p30"/>
          <p:cNvCxnSpPr>
            <a:stCxn id="219" idx="3"/>
            <a:endCxn id="231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p30"/>
          <p:cNvCxnSpPr>
            <a:stCxn id="220" idx="3"/>
            <a:endCxn id="231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p30"/>
          <p:cNvCxnSpPr>
            <a:stCxn id="216" idx="3"/>
            <a:endCxn id="233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30"/>
          <p:cNvCxnSpPr>
            <a:stCxn id="217" idx="3"/>
            <a:endCxn id="233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30"/>
          <p:cNvCxnSpPr>
            <a:stCxn id="218" idx="3"/>
            <a:endCxn id="233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30"/>
          <p:cNvCxnSpPr>
            <a:stCxn id="219" idx="3"/>
            <a:endCxn id="233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3" name="Google Shape;253;p30"/>
          <p:cNvCxnSpPr>
            <a:stCxn id="220" idx="3"/>
            <a:endCxn id="233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4" name="Google Shape;254;p30"/>
          <p:cNvCxnSpPr>
            <a:stCxn id="216" idx="3"/>
            <a:endCxn id="235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5" name="Google Shape;255;p30"/>
          <p:cNvCxnSpPr>
            <a:stCxn id="217" idx="3"/>
            <a:endCxn id="235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" name="Google Shape;256;p30"/>
          <p:cNvCxnSpPr>
            <a:stCxn id="218" idx="3"/>
            <a:endCxn id="235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7" name="Google Shape;257;p30"/>
          <p:cNvCxnSpPr>
            <a:stCxn id="219" idx="3"/>
            <a:endCxn id="235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" name="Google Shape;258;p30"/>
          <p:cNvCxnSpPr>
            <a:stCxn id="220" idx="3"/>
            <a:endCxn id="235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30"/>
          <p:cNvCxnSpPr>
            <a:stCxn id="231" idx="3"/>
            <a:endCxn id="221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p30"/>
          <p:cNvCxnSpPr>
            <a:stCxn id="233" idx="3"/>
            <a:endCxn id="221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" name="Google Shape;261;p30"/>
          <p:cNvCxnSpPr>
            <a:stCxn id="235" idx="3"/>
            <a:endCxn id="221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2" name="Google Shape;262;p30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7511650" y="15544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3957625" y="5992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2559200" y="25"/>
            <a:ext cx="649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 each node, a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applied to each feature.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Weights can be positive or negative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32"/>
          <p:cNvCxnSpPr>
            <a:stCxn id="294" idx="3"/>
            <a:endCxn id="30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p32"/>
          <p:cNvCxnSpPr>
            <a:stCxn id="295" idx="3"/>
            <a:endCxn id="30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1" name="Google Shape;311;p32"/>
          <p:cNvCxnSpPr>
            <a:stCxn id="296" idx="3"/>
            <a:endCxn id="30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2" name="Google Shape;312;p32"/>
          <p:cNvCxnSpPr>
            <a:stCxn id="297" idx="3"/>
            <a:endCxn id="30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3" name="Google Shape;313;p32"/>
          <p:cNvCxnSpPr>
            <a:stCxn id="298" idx="3"/>
            <a:endCxn id="30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" name="Google Shape;314;p32"/>
          <p:cNvCxnSpPr>
            <a:stCxn id="307" idx="3"/>
            <a:endCxn id="29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5" name="Google Shape;315;p32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2559200" y="249200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2559200" y="305072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3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3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2559200" y="25"/>
            <a:ext cx="649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 each node, a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applied to each feature.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Weights can be positive or negative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Weights are randomly initialized then adjusted as learning proceeds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33"/>
          <p:cNvCxnSpPr>
            <a:stCxn id="324" idx="3"/>
            <a:endCxn id="33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0" name="Google Shape;340;p33"/>
          <p:cNvCxnSpPr>
            <a:stCxn id="325" idx="3"/>
            <a:endCxn id="33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1" name="Google Shape;341;p33"/>
          <p:cNvCxnSpPr>
            <a:stCxn id="326" idx="3"/>
            <a:endCxn id="33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2" name="Google Shape;342;p33"/>
          <p:cNvCxnSpPr>
            <a:stCxn id="327" idx="3"/>
            <a:endCxn id="33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3" name="Google Shape;343;p33"/>
          <p:cNvCxnSpPr>
            <a:stCxn id="328" idx="3"/>
            <a:endCxn id="33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4" name="Google Shape;344;p33"/>
          <p:cNvCxnSpPr>
            <a:stCxn id="337" idx="3"/>
            <a:endCxn id="32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5" name="Google Shape;345;p33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2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4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2559200" y="24920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-1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2559200" y="305072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-3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5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4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4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4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2559200" y="25"/>
            <a:ext cx="3738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For example, let’s apply the weights shown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greater the weight, the greater the influence of that feature on Node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34"/>
          <p:cNvCxnSpPr>
            <a:stCxn id="354" idx="3"/>
            <a:endCxn id="36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0" name="Google Shape;370;p34"/>
          <p:cNvCxnSpPr>
            <a:stCxn id="355" idx="3"/>
            <a:endCxn id="36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1" name="Google Shape;371;p34"/>
          <p:cNvCxnSpPr>
            <a:stCxn id="356" idx="3"/>
            <a:endCxn id="36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2" name="Google Shape;372;p34"/>
          <p:cNvCxnSpPr>
            <a:stCxn id="357" idx="3"/>
            <a:endCxn id="36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3" name="Google Shape;373;p34"/>
          <p:cNvCxnSpPr>
            <a:stCxn id="358" idx="3"/>
            <a:endCxn id="36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4" name="Google Shape;374;p34"/>
          <p:cNvCxnSpPr>
            <a:stCxn id="367" idx="3"/>
            <a:endCxn id="35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5" name="Google Shape;375;p34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2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4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2559200" y="24920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-1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2559200" y="305072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-3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5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4788250" y="868450"/>
            <a:ext cx="1180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-6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-3 = -24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Bias = 0</a:t>
            </a:r>
            <a:endParaRPr/>
          </a:p>
        </p:txBody>
      </p:sp>
      <p:sp>
        <p:nvSpPr>
          <p:cNvPr id="381" name="Google Shape;381;p34"/>
          <p:cNvSpPr txBox="1"/>
          <p:nvPr/>
        </p:nvSpPr>
        <p:spPr>
          <a:xfrm>
            <a:off x="6174775" y="2138100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11 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7" name="Google Shape;47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" name="Google Shape;48;p17" descr="Image"/>
          <p:cNvPicPr preferRelativeResize="0"/>
          <p:nvPr/>
        </p:nvPicPr>
        <p:blipFill rotWithShape="1">
          <a:blip r:embed="rId4">
            <a:alphaModFix amt="15000"/>
          </a:blip>
          <a:srcRect b="25003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7" descr="Image"/>
          <p:cNvPicPr preferRelativeResize="0"/>
          <p:nvPr/>
        </p:nvPicPr>
        <p:blipFill rotWithShape="1">
          <a:blip r:embed="rId5">
            <a:alphaModFix amt="15000"/>
          </a:blip>
          <a:srcRect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/>
          <p:nvPr/>
        </p:nvSpPr>
        <p:spPr>
          <a:xfrm>
            <a:off x="1019275" y="675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1019350" y="15006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5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1117425" y="797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1117425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2559200" y="25"/>
            <a:ext cx="524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similar process happens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node has different weights. Note that this shows 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35"/>
          <p:cNvCxnSpPr>
            <a:stCxn id="386" idx="3"/>
            <a:endCxn id="399" idx="1"/>
          </p:cNvCxnSpPr>
          <p:nvPr/>
        </p:nvCxnSpPr>
        <p:spPr>
          <a:xfrm>
            <a:off x="2337175" y="997400"/>
            <a:ext cx="2382600" cy="15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2" name="Google Shape;402;p35"/>
          <p:cNvCxnSpPr>
            <a:stCxn id="387" idx="3"/>
            <a:endCxn id="399" idx="1"/>
          </p:cNvCxnSpPr>
          <p:nvPr/>
        </p:nvCxnSpPr>
        <p:spPr>
          <a:xfrm>
            <a:off x="2337250" y="1822075"/>
            <a:ext cx="2382600" cy="7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3" name="Google Shape;403;p35"/>
          <p:cNvCxnSpPr>
            <a:stCxn id="388" idx="3"/>
            <a:endCxn id="399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4" name="Google Shape;404;p35"/>
          <p:cNvCxnSpPr>
            <a:stCxn id="389" idx="3"/>
            <a:endCxn id="399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5" name="Google Shape;405;p35"/>
          <p:cNvCxnSpPr>
            <a:stCxn id="390" idx="3"/>
            <a:endCxn id="399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6" name="Google Shape;406;p35"/>
          <p:cNvCxnSpPr>
            <a:stCxn id="399" idx="3"/>
            <a:endCxn id="391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7" name="Google Shape;407;p35"/>
          <p:cNvSpPr txBox="1"/>
          <p:nvPr/>
        </p:nvSpPr>
        <p:spPr>
          <a:xfrm>
            <a:off x="2559200" y="1295051"/>
            <a:ext cx="1132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2559200" y="19201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559200" y="23694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2559200" y="296787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-4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2559200" y="3718000"/>
            <a:ext cx="1132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4749675" y="883100"/>
            <a:ext cx="1317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6208600" y="2112550"/>
            <a:ext cx="6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=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8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8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38"/>
          <p:cNvCxnSpPr>
            <a:stCxn id="531" idx="3"/>
            <a:endCxn id="54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3" name="Google Shape;553;p38"/>
          <p:cNvCxnSpPr>
            <a:stCxn id="532" idx="3"/>
            <a:endCxn id="544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4" name="Google Shape;554;p38"/>
          <p:cNvCxnSpPr>
            <a:stCxn id="533" idx="3"/>
            <a:endCxn id="544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5" name="Google Shape;555;p38"/>
          <p:cNvCxnSpPr>
            <a:stCxn id="534" idx="3"/>
            <a:endCxn id="544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6" name="Google Shape;556;p38"/>
          <p:cNvCxnSpPr>
            <a:stCxn id="535" idx="3"/>
            <a:endCxn id="544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7" name="Google Shape;557;p38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38"/>
          <p:cNvCxnSpPr>
            <a:stCxn id="557" idx="1"/>
            <a:endCxn id="53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9" name="Google Shape;559;p38"/>
          <p:cNvCxnSpPr>
            <a:stCxn id="531" idx="3"/>
            <a:endCxn id="54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0" name="Google Shape;560;p38"/>
          <p:cNvCxnSpPr>
            <a:stCxn id="532" idx="3"/>
            <a:endCxn id="54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1" name="Google Shape;561;p38"/>
          <p:cNvCxnSpPr>
            <a:stCxn id="533" idx="3"/>
            <a:endCxn id="546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2" name="Google Shape;562;p38"/>
          <p:cNvCxnSpPr>
            <a:stCxn id="534" idx="3"/>
            <a:endCxn id="546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3" name="Google Shape;563;p38"/>
          <p:cNvCxnSpPr>
            <a:stCxn id="535" idx="3"/>
            <a:endCxn id="546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4" name="Google Shape;564;p38"/>
          <p:cNvCxnSpPr>
            <a:stCxn id="531" idx="3"/>
            <a:endCxn id="54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5" name="Google Shape;565;p38"/>
          <p:cNvCxnSpPr>
            <a:stCxn id="532" idx="3"/>
            <a:endCxn id="54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6" name="Google Shape;566;p38"/>
          <p:cNvCxnSpPr>
            <a:stCxn id="533" idx="3"/>
            <a:endCxn id="54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7" name="Google Shape;567;p38"/>
          <p:cNvCxnSpPr>
            <a:stCxn id="534" idx="3"/>
            <a:endCxn id="548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8" name="Google Shape;568;p38"/>
          <p:cNvCxnSpPr>
            <a:stCxn id="535" idx="3"/>
            <a:endCxn id="548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9" name="Google Shape;569;p38"/>
          <p:cNvCxnSpPr>
            <a:stCxn id="531" idx="3"/>
            <a:endCxn id="55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0" name="Google Shape;570;p38"/>
          <p:cNvCxnSpPr>
            <a:stCxn id="532" idx="3"/>
            <a:endCxn id="55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1" name="Google Shape;571;p38"/>
          <p:cNvCxnSpPr>
            <a:stCxn id="533" idx="3"/>
            <a:endCxn id="55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2" name="Google Shape;572;p38"/>
          <p:cNvCxnSpPr>
            <a:stCxn id="534" idx="3"/>
            <a:endCxn id="55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3" name="Google Shape;573;p38"/>
          <p:cNvCxnSpPr>
            <a:stCxn id="535" idx="3"/>
            <a:endCxn id="550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4" name="Google Shape;574;p38"/>
          <p:cNvCxnSpPr>
            <a:stCxn id="546" idx="3"/>
            <a:endCxn id="53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5" name="Google Shape;575;p38"/>
          <p:cNvCxnSpPr>
            <a:stCxn id="548" idx="3"/>
            <a:endCxn id="536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6" name="Google Shape;576;p38"/>
          <p:cNvCxnSpPr>
            <a:stCxn id="550" idx="3"/>
            <a:endCxn id="536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7" name="Google Shape;577;p38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8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8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8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8"/>
          <p:cNvSpPr txBox="1"/>
          <p:nvPr/>
        </p:nvSpPr>
        <p:spPr>
          <a:xfrm>
            <a:off x="3183550" y="121950"/>
            <a:ext cx="402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Let’s demonstrate the effect of node weights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582" name="Google Shape;582;p38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8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8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8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36"/>
          <p:cNvCxnSpPr>
            <a:stCxn id="418" idx="3"/>
            <a:endCxn id="431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36"/>
          <p:cNvCxnSpPr>
            <a:stCxn id="419" idx="3"/>
            <a:endCxn id="431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36"/>
          <p:cNvCxnSpPr>
            <a:stCxn id="420" idx="3"/>
            <a:endCxn id="431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p36"/>
          <p:cNvCxnSpPr>
            <a:stCxn id="421" idx="3"/>
            <a:endCxn id="431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p36"/>
          <p:cNvCxnSpPr>
            <a:stCxn id="422" idx="3"/>
            <a:endCxn id="431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p36"/>
          <p:cNvCxnSpPr>
            <a:cxnSpLocks/>
            <a:endCxn id="423" idx="1"/>
          </p:cNvCxnSpPr>
          <p:nvPr/>
        </p:nvCxnSpPr>
        <p:spPr>
          <a:xfrm>
            <a:off x="5223162" y="1495575"/>
            <a:ext cx="1902688" cy="1163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p36"/>
          <p:cNvCxnSpPr>
            <a:stCxn id="418" idx="3"/>
            <a:endCxn id="433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7" name="Google Shape;447;p36"/>
          <p:cNvCxnSpPr>
            <a:stCxn id="419" idx="3"/>
            <a:endCxn id="433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8" name="Google Shape;448;p36"/>
          <p:cNvCxnSpPr>
            <a:stCxn id="420" idx="3"/>
            <a:endCxn id="433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36"/>
          <p:cNvCxnSpPr>
            <a:stCxn id="421" idx="3"/>
            <a:endCxn id="433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36"/>
          <p:cNvCxnSpPr>
            <a:stCxn id="422" idx="3"/>
            <a:endCxn id="433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36"/>
          <p:cNvCxnSpPr>
            <a:stCxn id="418" idx="3"/>
            <a:endCxn id="435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36"/>
          <p:cNvCxnSpPr>
            <a:stCxn id="419" idx="3"/>
            <a:endCxn id="435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3" name="Google Shape;453;p36"/>
          <p:cNvCxnSpPr>
            <a:stCxn id="420" idx="3"/>
            <a:endCxn id="435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36"/>
          <p:cNvCxnSpPr>
            <a:stCxn id="421" idx="3"/>
            <a:endCxn id="435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36"/>
          <p:cNvCxnSpPr>
            <a:stCxn id="422" idx="3"/>
            <a:endCxn id="435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p36"/>
          <p:cNvCxnSpPr>
            <a:stCxn id="418" idx="3"/>
            <a:endCxn id="437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p36"/>
          <p:cNvCxnSpPr>
            <a:stCxn id="419" idx="3"/>
            <a:endCxn id="437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8" name="Google Shape;458;p36"/>
          <p:cNvCxnSpPr>
            <a:stCxn id="420" idx="3"/>
            <a:endCxn id="437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9" name="Google Shape;459;p36"/>
          <p:cNvCxnSpPr>
            <a:stCxn id="421" idx="3"/>
            <a:endCxn id="437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0" name="Google Shape;460;p36"/>
          <p:cNvCxnSpPr>
            <a:stCxn id="422" idx="3"/>
            <a:endCxn id="437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61;p36"/>
          <p:cNvCxnSpPr>
            <a:stCxn id="433" idx="3"/>
            <a:endCxn id="423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2" name="Google Shape;462;p36"/>
          <p:cNvCxnSpPr>
            <a:stCxn id="435" idx="3"/>
            <a:endCxn id="423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63;p36"/>
          <p:cNvCxnSpPr>
            <a:stCxn id="437" idx="3"/>
            <a:endCxn id="423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4" name="Google Shape;464;p36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2775275" y="12580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repeats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0;p35">
            <a:extLst>
              <a:ext uri="{FF2B5EF4-FFF2-40B4-BE49-F238E27FC236}">
                <a16:creationId xmlns:a16="http://schemas.microsoft.com/office/drawing/2014/main" id="{BDCC5842-CB50-040E-93B4-3DC173D89BD9}"/>
              </a:ext>
            </a:extLst>
          </p:cNvPr>
          <p:cNvSpPr txBox="1"/>
          <p:nvPr/>
        </p:nvSpPr>
        <p:spPr>
          <a:xfrm>
            <a:off x="4128019" y="2074158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00;p35">
            <a:extLst>
              <a:ext uri="{FF2B5EF4-FFF2-40B4-BE49-F238E27FC236}">
                <a16:creationId xmlns:a16="http://schemas.microsoft.com/office/drawing/2014/main" id="{283543D7-0AFB-C7B1-73BC-10F5DC01BFEA}"/>
              </a:ext>
            </a:extLst>
          </p:cNvPr>
          <p:cNvSpPr txBox="1"/>
          <p:nvPr/>
        </p:nvSpPr>
        <p:spPr>
          <a:xfrm>
            <a:off x="4130575" y="2933933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00;p35">
            <a:extLst>
              <a:ext uri="{FF2B5EF4-FFF2-40B4-BE49-F238E27FC236}">
                <a16:creationId xmlns:a16="http://schemas.microsoft.com/office/drawing/2014/main" id="{76EC07A5-1CE2-0188-C55E-1CB42160DE01}"/>
              </a:ext>
            </a:extLst>
          </p:cNvPr>
          <p:cNvSpPr txBox="1"/>
          <p:nvPr/>
        </p:nvSpPr>
        <p:spPr>
          <a:xfrm>
            <a:off x="4130575" y="3835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00;p35">
            <a:extLst>
              <a:ext uri="{FF2B5EF4-FFF2-40B4-BE49-F238E27FC236}">
                <a16:creationId xmlns:a16="http://schemas.microsoft.com/office/drawing/2014/main" id="{F0F90241-6400-8F50-DB76-B4F58593FA29}"/>
              </a:ext>
            </a:extLst>
          </p:cNvPr>
          <p:cNvSpPr txBox="1"/>
          <p:nvPr/>
        </p:nvSpPr>
        <p:spPr>
          <a:xfrm>
            <a:off x="4128019" y="12544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5408990" y="3343899"/>
            <a:ext cx="1039500" cy="4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5490494" y="2780875"/>
            <a:ext cx="874281" cy="400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*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5490494" y="2237220"/>
            <a:ext cx="942537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* -1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5442012" y="1644592"/>
            <a:ext cx="1039500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*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7338785" y="2463175"/>
            <a:ext cx="147065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= 41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36"/>
          <p:cNvCxnSpPr>
            <a:stCxn id="418" idx="3"/>
            <a:endCxn id="431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36"/>
          <p:cNvCxnSpPr>
            <a:stCxn id="419" idx="3"/>
            <a:endCxn id="431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36"/>
          <p:cNvCxnSpPr>
            <a:stCxn id="420" idx="3"/>
            <a:endCxn id="431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p36"/>
          <p:cNvCxnSpPr>
            <a:stCxn id="421" idx="3"/>
            <a:endCxn id="431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p36"/>
          <p:cNvCxnSpPr>
            <a:stCxn id="422" idx="3"/>
            <a:endCxn id="431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p36"/>
          <p:cNvCxnSpPr>
            <a:cxnSpLocks/>
            <a:endCxn id="423" idx="1"/>
          </p:cNvCxnSpPr>
          <p:nvPr/>
        </p:nvCxnSpPr>
        <p:spPr>
          <a:xfrm>
            <a:off x="5223162" y="1495575"/>
            <a:ext cx="1902688" cy="1163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p36"/>
          <p:cNvCxnSpPr>
            <a:stCxn id="418" idx="3"/>
            <a:endCxn id="433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7" name="Google Shape;447;p36"/>
          <p:cNvCxnSpPr>
            <a:stCxn id="419" idx="3"/>
            <a:endCxn id="433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8" name="Google Shape;448;p36"/>
          <p:cNvCxnSpPr>
            <a:stCxn id="420" idx="3"/>
            <a:endCxn id="433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36"/>
          <p:cNvCxnSpPr>
            <a:stCxn id="421" idx="3"/>
            <a:endCxn id="433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36"/>
          <p:cNvCxnSpPr>
            <a:stCxn id="422" idx="3"/>
            <a:endCxn id="433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36"/>
          <p:cNvCxnSpPr>
            <a:stCxn id="418" idx="3"/>
            <a:endCxn id="435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36"/>
          <p:cNvCxnSpPr>
            <a:stCxn id="419" idx="3"/>
            <a:endCxn id="435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3" name="Google Shape;453;p36"/>
          <p:cNvCxnSpPr>
            <a:stCxn id="420" idx="3"/>
            <a:endCxn id="435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36"/>
          <p:cNvCxnSpPr>
            <a:stCxn id="421" idx="3"/>
            <a:endCxn id="435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36"/>
          <p:cNvCxnSpPr>
            <a:stCxn id="422" idx="3"/>
            <a:endCxn id="435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p36"/>
          <p:cNvCxnSpPr>
            <a:stCxn id="418" idx="3"/>
            <a:endCxn id="437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p36"/>
          <p:cNvCxnSpPr>
            <a:stCxn id="419" idx="3"/>
            <a:endCxn id="437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8" name="Google Shape;458;p36"/>
          <p:cNvCxnSpPr>
            <a:stCxn id="420" idx="3"/>
            <a:endCxn id="437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9" name="Google Shape;459;p36"/>
          <p:cNvCxnSpPr>
            <a:stCxn id="421" idx="3"/>
            <a:endCxn id="437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0" name="Google Shape;460;p36"/>
          <p:cNvCxnSpPr>
            <a:stCxn id="422" idx="3"/>
            <a:endCxn id="437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61;p36"/>
          <p:cNvCxnSpPr>
            <a:stCxn id="433" idx="3"/>
            <a:endCxn id="423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2" name="Google Shape;462;p36"/>
          <p:cNvCxnSpPr>
            <a:stCxn id="435" idx="3"/>
            <a:endCxn id="423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63;p36"/>
          <p:cNvCxnSpPr>
            <a:stCxn id="437" idx="3"/>
            <a:endCxn id="423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4" name="Google Shape;464;p36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2775275" y="12580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repeats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0;p35">
            <a:extLst>
              <a:ext uri="{FF2B5EF4-FFF2-40B4-BE49-F238E27FC236}">
                <a16:creationId xmlns:a16="http://schemas.microsoft.com/office/drawing/2014/main" id="{BDCC5842-CB50-040E-93B4-3DC173D89BD9}"/>
              </a:ext>
            </a:extLst>
          </p:cNvPr>
          <p:cNvSpPr txBox="1"/>
          <p:nvPr/>
        </p:nvSpPr>
        <p:spPr>
          <a:xfrm>
            <a:off x="4128019" y="2074158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00;p35">
            <a:extLst>
              <a:ext uri="{FF2B5EF4-FFF2-40B4-BE49-F238E27FC236}">
                <a16:creationId xmlns:a16="http://schemas.microsoft.com/office/drawing/2014/main" id="{283543D7-0AFB-C7B1-73BC-10F5DC01BFEA}"/>
              </a:ext>
            </a:extLst>
          </p:cNvPr>
          <p:cNvSpPr txBox="1"/>
          <p:nvPr/>
        </p:nvSpPr>
        <p:spPr>
          <a:xfrm>
            <a:off x="4130575" y="2933933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00;p35">
            <a:extLst>
              <a:ext uri="{FF2B5EF4-FFF2-40B4-BE49-F238E27FC236}">
                <a16:creationId xmlns:a16="http://schemas.microsoft.com/office/drawing/2014/main" id="{76EC07A5-1CE2-0188-C55E-1CB42160DE01}"/>
              </a:ext>
            </a:extLst>
          </p:cNvPr>
          <p:cNvSpPr txBox="1"/>
          <p:nvPr/>
        </p:nvSpPr>
        <p:spPr>
          <a:xfrm>
            <a:off x="4130575" y="3835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00;p35">
            <a:extLst>
              <a:ext uri="{FF2B5EF4-FFF2-40B4-BE49-F238E27FC236}">
                <a16:creationId xmlns:a16="http://schemas.microsoft.com/office/drawing/2014/main" id="{F0F90241-6400-8F50-DB76-B4F58593FA29}"/>
              </a:ext>
            </a:extLst>
          </p:cNvPr>
          <p:cNvSpPr txBox="1"/>
          <p:nvPr/>
        </p:nvSpPr>
        <p:spPr>
          <a:xfrm>
            <a:off x="4128019" y="12544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5408990" y="3343899"/>
            <a:ext cx="1039500" cy="4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5490494" y="2780875"/>
            <a:ext cx="874281" cy="400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*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5490494" y="2237220"/>
            <a:ext cx="942537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* -1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5407884" y="1635719"/>
            <a:ext cx="1039500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*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5;p39">
            <a:extLst>
              <a:ext uri="{FF2B5EF4-FFF2-40B4-BE49-F238E27FC236}">
                <a16:creationId xmlns:a16="http://schemas.microsoft.com/office/drawing/2014/main" id="{434B0CAC-5ED4-7038-2A9A-DA0630390760}"/>
              </a:ext>
            </a:extLst>
          </p:cNvPr>
          <p:cNvSpPr txBox="1"/>
          <p:nvPr/>
        </p:nvSpPr>
        <p:spPr>
          <a:xfrm>
            <a:off x="6356950" y="508200"/>
            <a:ext cx="141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2 = 16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6;p39">
            <a:extLst>
              <a:ext uri="{FF2B5EF4-FFF2-40B4-BE49-F238E27FC236}">
                <a16:creationId xmlns:a16="http://schemas.microsoft.com/office/drawing/2014/main" id="{4651CBB7-2851-06AF-08E6-A2E38AB76C21}"/>
              </a:ext>
            </a:extLst>
          </p:cNvPr>
          <p:cNvSpPr txBox="1"/>
          <p:nvPr/>
        </p:nvSpPr>
        <p:spPr>
          <a:xfrm>
            <a:off x="7711675" y="770588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=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232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0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0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0"/>
          <p:cNvSpPr txBox="1"/>
          <p:nvPr/>
        </p:nvSpPr>
        <p:spPr>
          <a:xfrm>
            <a:off x="7313500" y="2462150"/>
            <a:ext cx="14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= 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0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0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0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0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0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0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0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0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0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0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0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0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0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p40"/>
          <p:cNvCxnSpPr>
            <a:stCxn id="651" idx="3"/>
            <a:endCxn id="66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3" name="Google Shape;673;p40"/>
          <p:cNvCxnSpPr>
            <a:stCxn id="652" idx="3"/>
            <a:endCxn id="664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4" name="Google Shape;674;p40"/>
          <p:cNvCxnSpPr>
            <a:stCxn id="653" idx="3"/>
            <a:endCxn id="664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5" name="Google Shape;675;p40"/>
          <p:cNvCxnSpPr>
            <a:stCxn id="654" idx="3"/>
            <a:endCxn id="664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6" name="Google Shape;676;p40"/>
          <p:cNvCxnSpPr>
            <a:stCxn id="655" idx="3"/>
            <a:endCxn id="664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7" name="Google Shape;677;p40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40"/>
          <p:cNvCxnSpPr>
            <a:stCxn id="677" idx="1"/>
            <a:endCxn id="65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9" name="Google Shape;679;p40"/>
          <p:cNvCxnSpPr>
            <a:stCxn id="651" idx="3"/>
            <a:endCxn id="66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0" name="Google Shape;680;p40"/>
          <p:cNvCxnSpPr>
            <a:stCxn id="652" idx="3"/>
            <a:endCxn id="66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1" name="Google Shape;681;p40"/>
          <p:cNvCxnSpPr>
            <a:stCxn id="653" idx="3"/>
            <a:endCxn id="666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2" name="Google Shape;682;p40"/>
          <p:cNvCxnSpPr>
            <a:stCxn id="654" idx="3"/>
            <a:endCxn id="666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3" name="Google Shape;683;p40"/>
          <p:cNvCxnSpPr>
            <a:stCxn id="655" idx="3"/>
            <a:endCxn id="666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4" name="Google Shape;684;p40"/>
          <p:cNvCxnSpPr>
            <a:stCxn id="651" idx="3"/>
            <a:endCxn id="66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5" name="Google Shape;685;p40"/>
          <p:cNvCxnSpPr>
            <a:stCxn id="652" idx="3"/>
            <a:endCxn id="66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6" name="Google Shape;686;p40"/>
          <p:cNvCxnSpPr>
            <a:stCxn id="653" idx="3"/>
            <a:endCxn id="66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7" name="Google Shape;687;p40"/>
          <p:cNvCxnSpPr>
            <a:stCxn id="654" idx="3"/>
            <a:endCxn id="668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8" name="Google Shape;688;p40"/>
          <p:cNvCxnSpPr>
            <a:stCxn id="655" idx="3"/>
            <a:endCxn id="668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9" name="Google Shape;689;p40"/>
          <p:cNvCxnSpPr>
            <a:stCxn id="651" idx="3"/>
            <a:endCxn id="67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0" name="Google Shape;690;p40"/>
          <p:cNvCxnSpPr>
            <a:stCxn id="652" idx="3"/>
            <a:endCxn id="67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1" name="Google Shape;691;p40"/>
          <p:cNvCxnSpPr>
            <a:stCxn id="653" idx="3"/>
            <a:endCxn id="67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2" name="Google Shape;692;p40"/>
          <p:cNvCxnSpPr>
            <a:stCxn id="654" idx="3"/>
            <a:endCxn id="67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3" name="Google Shape;693;p40"/>
          <p:cNvCxnSpPr>
            <a:stCxn id="655" idx="3"/>
            <a:endCxn id="670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4" name="Google Shape;694;p40"/>
          <p:cNvCxnSpPr>
            <a:stCxn id="666" idx="3"/>
            <a:endCxn id="65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5" name="Google Shape;695;p40"/>
          <p:cNvCxnSpPr>
            <a:stCxn id="668" idx="3"/>
            <a:endCxn id="656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6" name="Google Shape;696;p40"/>
          <p:cNvCxnSpPr>
            <a:stCxn id="670" idx="3"/>
            <a:endCxn id="656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7" name="Google Shape;697;p40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0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0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0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0"/>
          <p:cNvSpPr txBox="1"/>
          <p:nvPr/>
        </p:nvSpPr>
        <p:spPr>
          <a:xfrm>
            <a:off x="2767313" y="121950"/>
            <a:ext cx="443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This is the model prediction for these features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02" name="Google Shape;702;p40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0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0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0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0"/>
          <p:cNvSpPr txBox="1"/>
          <p:nvPr/>
        </p:nvSpPr>
        <p:spPr>
          <a:xfrm>
            <a:off x="6356950" y="508200"/>
            <a:ext cx="141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2 = 16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0"/>
          <p:cNvSpPr txBox="1"/>
          <p:nvPr/>
        </p:nvSpPr>
        <p:spPr>
          <a:xfrm>
            <a:off x="7776550" y="697600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1"/>
          <p:cNvSpPr txBox="1"/>
          <p:nvPr/>
        </p:nvSpPr>
        <p:spPr>
          <a:xfrm>
            <a:off x="904100" y="983125"/>
            <a:ext cx="6586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 are applied to the output of each node before it is passed to the next layer.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allow a neural network to find non-linear relationships between features and targets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activation function can also limit the range of final outputs to match the problem type.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1"/>
          <p:cNvSpPr txBox="1"/>
          <p:nvPr/>
        </p:nvSpPr>
        <p:spPr>
          <a:xfrm>
            <a:off x="600888" y="1257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300" b="0" i="0" u="none" strike="noStrike" cap="none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14" name="Google Shape;714;p41"/>
          <p:cNvSpPr txBox="1"/>
          <p:nvPr/>
        </p:nvSpPr>
        <p:spPr>
          <a:xfrm>
            <a:off x="7373700" y="4472850"/>
            <a:ext cx="164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More info in </a:t>
            </a:r>
            <a:r>
              <a:rPr lang="en" sz="800" b="0" i="0" u="sng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 function</a:t>
            </a:r>
            <a:endParaRPr sz="8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2"/>
          <p:cNvSpPr txBox="1"/>
          <p:nvPr/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000" b="0" i="0" u="none" strike="noStrike" cap="none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20" name="Google Shape;720;p42"/>
          <p:cNvSpPr txBox="1"/>
          <p:nvPr/>
        </p:nvSpPr>
        <p:spPr>
          <a:xfrm>
            <a:off x="906550" y="2925000"/>
            <a:ext cx="77154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Hyperbolic tangent (Tanh) sometimes used instead of ReLU for hidden layers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Sigmoid is used for output layers for classification models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ReLU (Rectified Linear Activation) is very common for hidden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sum is positive, output is the input number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But, if the sum is negative, a value of 0 is applied instead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7400" y="835575"/>
            <a:ext cx="5834864" cy="2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3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3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3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3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3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3"/>
          <p:cNvSpPr txBox="1"/>
          <p:nvPr/>
        </p:nvSpPr>
        <p:spPr>
          <a:xfrm>
            <a:off x="7125850" y="2340625"/>
            <a:ext cx="189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</a:t>
            </a:r>
            <a:r>
              <a:rPr lang="en"/>
              <a:t>iction: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sigmoid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/>
              <a:t>18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/>
              <a:t> = .999</a:t>
            </a:r>
            <a:endParaRPr/>
          </a:p>
        </p:txBody>
      </p:sp>
      <p:sp>
        <p:nvSpPr>
          <p:cNvPr id="733" name="Google Shape;733;p43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3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3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3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3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3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3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ReLU(16)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3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3"/>
          <p:cNvSpPr txBox="1"/>
          <p:nvPr/>
        </p:nvSpPr>
        <p:spPr>
          <a:xfrm>
            <a:off x="4096825" y="20422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ReLU(35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3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3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ReLU(-12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3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3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ReLU(-8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7" name="Google Shape;747;p43"/>
          <p:cNvCxnSpPr>
            <a:stCxn id="726" idx="3"/>
            <a:endCxn id="739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8" name="Google Shape;748;p43"/>
          <p:cNvCxnSpPr>
            <a:stCxn id="727" idx="3"/>
            <a:endCxn id="739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9" name="Google Shape;749;p43"/>
          <p:cNvCxnSpPr>
            <a:stCxn id="728" idx="3"/>
            <a:endCxn id="739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0" name="Google Shape;750;p43"/>
          <p:cNvCxnSpPr>
            <a:stCxn id="729" idx="3"/>
            <a:endCxn id="739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1" name="Google Shape;751;p43"/>
          <p:cNvCxnSpPr>
            <a:stCxn id="730" idx="3"/>
            <a:endCxn id="739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2" name="Google Shape;752;p43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43"/>
          <p:cNvCxnSpPr>
            <a:stCxn id="752" idx="1"/>
            <a:endCxn id="731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4" name="Google Shape;754;p43"/>
          <p:cNvCxnSpPr>
            <a:stCxn id="726" idx="3"/>
            <a:endCxn id="741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5" name="Google Shape;755;p43"/>
          <p:cNvCxnSpPr>
            <a:stCxn id="727" idx="3"/>
            <a:endCxn id="741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6" name="Google Shape;756;p43"/>
          <p:cNvCxnSpPr>
            <a:stCxn id="728" idx="3"/>
            <a:endCxn id="741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7" name="Google Shape;757;p43"/>
          <p:cNvCxnSpPr>
            <a:stCxn id="729" idx="3"/>
            <a:endCxn id="741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8" name="Google Shape;758;p43"/>
          <p:cNvCxnSpPr>
            <a:stCxn id="730" idx="3"/>
            <a:endCxn id="741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9" name="Google Shape;759;p43"/>
          <p:cNvCxnSpPr>
            <a:stCxn id="726" idx="3"/>
            <a:endCxn id="743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0" name="Google Shape;760;p43"/>
          <p:cNvCxnSpPr>
            <a:stCxn id="727" idx="3"/>
            <a:endCxn id="743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1" name="Google Shape;761;p43"/>
          <p:cNvCxnSpPr>
            <a:stCxn id="728" idx="3"/>
            <a:endCxn id="743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2" name="Google Shape;762;p43"/>
          <p:cNvCxnSpPr>
            <a:stCxn id="729" idx="3"/>
            <a:endCxn id="743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3" name="Google Shape;763;p43"/>
          <p:cNvCxnSpPr>
            <a:stCxn id="730" idx="3"/>
            <a:endCxn id="743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4" name="Google Shape;764;p43"/>
          <p:cNvCxnSpPr>
            <a:stCxn id="726" idx="3"/>
            <a:endCxn id="745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5" name="Google Shape;765;p43"/>
          <p:cNvCxnSpPr>
            <a:stCxn id="727" idx="3"/>
            <a:endCxn id="745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6" name="Google Shape;766;p43"/>
          <p:cNvCxnSpPr>
            <a:stCxn id="728" idx="3"/>
            <a:endCxn id="745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7" name="Google Shape;767;p43"/>
          <p:cNvCxnSpPr>
            <a:stCxn id="729" idx="3"/>
            <a:endCxn id="745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8" name="Google Shape;768;p43"/>
          <p:cNvCxnSpPr>
            <a:stCxn id="730" idx="3"/>
            <a:endCxn id="745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9" name="Google Shape;769;p43"/>
          <p:cNvCxnSpPr>
            <a:stCxn id="741" idx="3"/>
            <a:endCxn id="731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0" name="Google Shape;770;p43"/>
          <p:cNvCxnSpPr>
            <a:stCxn id="743" idx="3"/>
            <a:endCxn id="731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1" name="Google Shape;771;p43"/>
          <p:cNvCxnSpPr>
            <a:stCxn id="745" idx="3"/>
            <a:endCxn id="731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2" name="Google Shape;772;p43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3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3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3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3"/>
          <p:cNvSpPr txBox="1"/>
          <p:nvPr/>
        </p:nvSpPr>
        <p:spPr>
          <a:xfrm>
            <a:off x="2767313" y="121950"/>
            <a:ext cx="443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This is the model prediction for these features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77" name="Google Shape;777;p43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3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3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3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3"/>
          <p:cNvSpPr txBox="1"/>
          <p:nvPr/>
        </p:nvSpPr>
        <p:spPr>
          <a:xfrm>
            <a:off x="5926150" y="508200"/>
            <a:ext cx="1850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= 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35)  * -1 = </a:t>
            </a:r>
            <a:r>
              <a:rPr lang="en"/>
              <a:t>-35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= </a:t>
            </a:r>
            <a:r>
              <a:rPr lang="en"/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= </a:t>
            </a:r>
            <a:r>
              <a:rPr lang="en"/>
              <a:t>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Bias = 5</a:t>
            </a:r>
            <a:endParaRPr/>
          </a:p>
        </p:txBody>
      </p:sp>
      <p:sp>
        <p:nvSpPr>
          <p:cNvPr id="782" name="Google Shape;782;p43"/>
          <p:cNvSpPr txBox="1"/>
          <p:nvPr/>
        </p:nvSpPr>
        <p:spPr>
          <a:xfrm>
            <a:off x="7711675" y="737550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3"/>
          <p:cNvSpPr txBox="1"/>
          <p:nvPr/>
        </p:nvSpPr>
        <p:spPr>
          <a:xfrm>
            <a:off x="6374050" y="4030000"/>
            <a:ext cx="19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f() = activation function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/>
          <p:nvPr/>
        </p:nvSpPr>
        <p:spPr>
          <a:xfrm>
            <a:off x="1973400" y="371875"/>
            <a:ext cx="5197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Cost (AKA Loss)</a:t>
            </a:r>
            <a:endParaRPr sz="2900" b="1"/>
          </a:p>
        </p:txBody>
      </p:sp>
      <p:sp>
        <p:nvSpPr>
          <p:cNvPr id="789" name="Google Shape;789;p44"/>
          <p:cNvSpPr txBox="1"/>
          <p:nvPr/>
        </p:nvSpPr>
        <p:spPr>
          <a:xfrm>
            <a:off x="2056050" y="1053775"/>
            <a:ext cx="5031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Overall error on all training samples: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a </a:t>
            </a:r>
            <a:r>
              <a:rPr lang="en">
                <a:solidFill>
                  <a:srgbClr val="9900FF"/>
                </a:solidFill>
              </a:rPr>
              <a:t>single number</a:t>
            </a:r>
            <a:r>
              <a:rPr lang="en"/>
              <a:t> generated by a </a:t>
            </a:r>
            <a:r>
              <a:rPr lang="en" b="1"/>
              <a:t>Cost function</a:t>
            </a:r>
            <a:endParaRPr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Mean Squared Error, Mean Absolute Error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" b="1">
                <a:solidFill>
                  <a:srgbClr val="0000FF"/>
                </a:solidFill>
              </a:rPr>
              <a:t>Lower must be better (no accuracy or R</a:t>
            </a:r>
            <a:r>
              <a:rPr lang="en" b="1" baseline="30000">
                <a:solidFill>
                  <a:srgbClr val="0000FF"/>
                </a:solidFill>
              </a:rPr>
              <a:t>2</a:t>
            </a:r>
            <a:r>
              <a:rPr lang="en" b="1">
                <a:solidFill>
                  <a:srgbClr val="0000FF"/>
                </a:solidFill>
              </a:rPr>
              <a:t>)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790" name="Google Shape;790;p44"/>
          <p:cNvGraphicFramePr/>
          <p:nvPr/>
        </p:nvGraphicFramePr>
        <p:xfrm>
          <a:off x="2461525" y="2481888"/>
          <a:ext cx="3737975" cy="2194415"/>
        </p:xfrm>
        <a:graphic>
          <a:graphicData uri="http://schemas.openxmlformats.org/drawingml/2006/table">
            <a:tbl>
              <a:tblPr>
                <a:noFill/>
                <a:tableStyleId>{62138CD6-FF36-4D05-9E7D-30EA29F54466}</a:tableStyleId>
              </a:tblPr>
              <a:tblGrid>
                <a:gridCol w="10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Squared Error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1" name="Google Shape;791;p44"/>
          <p:cNvSpPr txBox="1"/>
          <p:nvPr/>
        </p:nvSpPr>
        <p:spPr>
          <a:xfrm>
            <a:off x="6249100" y="3378988"/>
            <a:ext cx="15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 = 4.47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 txBox="1"/>
          <p:nvPr/>
        </p:nvSpPr>
        <p:spPr>
          <a:xfrm>
            <a:off x="994450" y="1010025"/>
            <a:ext cx="65577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In your breakout groups:</a:t>
            </a:r>
            <a:endParaRPr sz="21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/>
              <a:t>Quickly choose :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 dirty="0"/>
              <a:t>a reporter</a:t>
            </a:r>
            <a:r>
              <a:rPr lang="en" dirty="0"/>
              <a:t> who will take notes and share your summary to the whole class.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 dirty="0"/>
              <a:t>a facilitator</a:t>
            </a:r>
            <a:r>
              <a:rPr lang="en" dirty="0"/>
              <a:t> to keep the conversation moving.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The rest are </a:t>
            </a:r>
            <a:r>
              <a:rPr lang="en" b="1" dirty="0"/>
              <a:t>researchers </a:t>
            </a:r>
            <a:r>
              <a:rPr lang="en" dirty="0"/>
              <a:t>who will study the slides and/or LP to help.</a:t>
            </a:r>
            <a:br>
              <a:rPr lang="en" dirty="0"/>
            </a:b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Work together to come up with a summary of the forward propagation process.  In your group’s own words: 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 dirty="0">
                <a:solidFill>
                  <a:srgbClr val="38761D"/>
                </a:solidFill>
              </a:rPr>
              <a:t>How does forward propagation work and what does it do?</a:t>
            </a:r>
            <a:br>
              <a:rPr lang="en" dirty="0">
                <a:solidFill>
                  <a:srgbClr val="38761D"/>
                </a:solidFill>
              </a:rPr>
            </a:br>
            <a:endParaRPr dirty="0">
              <a:solidFill>
                <a:srgbClr val="38761D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/>
              <a:t>Add your summary to the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Padlet</a:t>
            </a:r>
            <a:r>
              <a:rPr lang="en" dirty="0"/>
              <a:t> under your room number: </a:t>
            </a:r>
            <a:br>
              <a:rPr lang="en" dirty="0"/>
            </a:b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/>
              <a:t>You have 5 minutes!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5"/>
          <p:cNvSpPr txBox="1"/>
          <p:nvPr/>
        </p:nvSpPr>
        <p:spPr>
          <a:xfrm>
            <a:off x="1570650" y="303025"/>
            <a:ext cx="5879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/>
              <a:t>Summarize </a:t>
            </a: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666750" y="314412"/>
            <a:ext cx="7810500" cy="2257337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Feature Engineering Review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What is one way you can engineer your features?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8"/>
          <p:cNvSpPr txBox="1"/>
          <p:nvPr/>
        </p:nvSpPr>
        <p:spPr>
          <a:xfrm>
            <a:off x="1087303" y="2571749"/>
            <a:ext cx="75321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Extract month, week, day, hour, etc. from datetime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endParaRPr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6"/>
          <p:cNvSpPr txBox="1"/>
          <p:nvPr/>
        </p:nvSpPr>
        <p:spPr>
          <a:xfrm>
            <a:off x="1480400" y="471825"/>
            <a:ext cx="6549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sz="3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6"/>
          <p:cNvSpPr txBox="1"/>
          <p:nvPr/>
        </p:nvSpPr>
        <p:spPr>
          <a:xfrm>
            <a:off x="604350" y="1276425"/>
            <a:ext cx="7520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 is the process </a:t>
            </a:r>
            <a:r>
              <a:rPr lang="en" sz="1400" b="1" i="0" u="none" strike="noStrike" cap="none">
                <a:solidFill>
                  <a:srgbClr val="000000"/>
                </a:solidFill>
              </a:rPr>
              <a:t>changing the weights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nodes to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lang="en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(total error) of the model on the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900" b="1" i="0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the weights is the process of learning.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4" name="Google Shape;804;p46"/>
          <p:cNvPicPr preferRelativeResize="0"/>
          <p:nvPr/>
        </p:nvPicPr>
        <p:blipFill rotWithShape="1">
          <a:blip r:embed="rId3">
            <a:alphaModFix/>
          </a:blip>
          <a:srcRect t="20166"/>
          <a:stretch/>
        </p:blipFill>
        <p:spPr>
          <a:xfrm>
            <a:off x="2814875" y="2677125"/>
            <a:ext cx="2666649" cy="151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Google Shape;805;p46"/>
          <p:cNvCxnSpPr/>
          <p:nvPr/>
        </p:nvCxnSpPr>
        <p:spPr>
          <a:xfrm flipH="1">
            <a:off x="2934575" y="4442775"/>
            <a:ext cx="2490000" cy="20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6" name="Google Shape;806;p46"/>
          <p:cNvSpPr txBox="1"/>
          <p:nvPr/>
        </p:nvSpPr>
        <p:spPr>
          <a:xfrm>
            <a:off x="5620875" y="3233238"/>
            <a:ext cx="8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807" name="Google Shape;807;p46"/>
          <p:cNvSpPr txBox="1"/>
          <p:nvPr/>
        </p:nvSpPr>
        <p:spPr>
          <a:xfrm>
            <a:off x="1895375" y="3233250"/>
            <a:ext cx="9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7"/>
          <p:cNvSpPr txBox="1"/>
          <p:nvPr/>
        </p:nvSpPr>
        <p:spPr>
          <a:xfrm>
            <a:off x="433525" y="1812425"/>
            <a:ext cx="3860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/>
              <a:t>Imagine</a:t>
            </a:r>
            <a:r>
              <a:rPr lang="en"/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 ball rolling down hill.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</a:t>
            </a:r>
            <a:r>
              <a:rPr lang="en" b="1"/>
              <a:t>Weights</a:t>
            </a:r>
            <a:r>
              <a:rPr lang="en"/>
              <a:t> of the neural network is the ball.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</a:t>
            </a:r>
            <a:r>
              <a:rPr lang="en" b="1"/>
              <a:t>Cost</a:t>
            </a:r>
            <a:r>
              <a:rPr lang="en"/>
              <a:t> is the altitude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/>
              <a:t>Gradient Descent</a:t>
            </a:r>
            <a:r>
              <a:rPr lang="en"/>
              <a:t> is gravity</a:t>
            </a:r>
            <a:endParaRPr/>
          </a:p>
        </p:txBody>
      </p:sp>
      <p:sp>
        <p:nvSpPr>
          <p:cNvPr id="813" name="Google Shape;813;p47"/>
          <p:cNvSpPr txBox="1"/>
          <p:nvPr/>
        </p:nvSpPr>
        <p:spPr>
          <a:xfrm>
            <a:off x="1480400" y="471825"/>
            <a:ext cx="6549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Propagation: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/>
              <a:t>Gradient Descent</a:t>
            </a:r>
            <a:endParaRPr sz="2900"/>
          </a:p>
        </p:txBody>
      </p:sp>
      <p:pic>
        <p:nvPicPr>
          <p:cNvPr id="814" name="Google Shape;8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32046"/>
            <a:ext cx="4354875" cy="24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47"/>
          <p:cNvSpPr txBox="1"/>
          <p:nvPr/>
        </p:nvSpPr>
        <p:spPr>
          <a:xfrm>
            <a:off x="6225038" y="4443125"/>
            <a:ext cx="104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Image Source</a:t>
            </a: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8"/>
          <p:cNvSpPr txBox="1"/>
          <p:nvPr/>
        </p:nvSpPr>
        <p:spPr>
          <a:xfrm>
            <a:off x="1134375" y="318550"/>
            <a:ext cx="709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model know how to adjust the weights?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8"/>
          <p:cNvSpPr txBox="1"/>
          <p:nvPr/>
        </p:nvSpPr>
        <p:spPr>
          <a:xfrm>
            <a:off x="753650" y="1041125"/>
            <a:ext cx="75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8"/>
          <p:cNvSpPr txBox="1"/>
          <p:nvPr/>
        </p:nvSpPr>
        <p:spPr>
          <a:xfrm>
            <a:off x="1320975" y="825563"/>
            <a:ext cx="67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3" name="Google Shape;823;p48"/>
          <p:cNvGrpSpPr/>
          <p:nvPr/>
        </p:nvGrpSpPr>
        <p:grpSpPr>
          <a:xfrm>
            <a:off x="2109275" y="1572950"/>
            <a:ext cx="4696400" cy="3284800"/>
            <a:chOff x="2109275" y="1572950"/>
            <a:chExt cx="4696400" cy="3284800"/>
          </a:xfrm>
        </p:grpSpPr>
        <p:pic>
          <p:nvPicPr>
            <p:cNvPr id="824" name="Google Shape;824;p48"/>
            <p:cNvPicPr preferRelativeResize="0"/>
            <p:nvPr/>
          </p:nvPicPr>
          <p:blipFill rotWithShape="1">
            <a:blip r:embed="rId3">
              <a:alphaModFix/>
            </a:blip>
            <a:srcRect b="5356"/>
            <a:stretch/>
          </p:blipFill>
          <p:spPr>
            <a:xfrm>
              <a:off x="2109275" y="1572950"/>
              <a:ext cx="4696400" cy="277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Google Shape;825;p48"/>
            <p:cNvSpPr txBox="1"/>
            <p:nvPr/>
          </p:nvSpPr>
          <p:spPr>
            <a:xfrm>
              <a:off x="3632150" y="4457550"/>
              <a:ext cx="24618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Value of one specific weight</a:t>
              </a: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6" name="Google Shape;826;p48"/>
          <p:cNvCxnSpPr>
            <a:stCxn id="825" idx="0"/>
          </p:cNvCxnSpPr>
          <p:nvPr/>
        </p:nvCxnSpPr>
        <p:spPr>
          <a:xfrm rot="10800000">
            <a:off x="4432850" y="4128450"/>
            <a:ext cx="43020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9"/>
          <p:cNvSpPr txBox="1"/>
          <p:nvPr/>
        </p:nvSpPr>
        <p:spPr>
          <a:xfrm>
            <a:off x="1695025" y="1155475"/>
            <a:ext cx="50928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Back Propagation Poll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Backpropagation is the process of…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/>
          <p:cNvSpPr txBox="1"/>
          <p:nvPr/>
        </p:nvSpPr>
        <p:spPr>
          <a:xfrm>
            <a:off x="717875" y="296025"/>
            <a:ext cx="6364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0"/>
          <p:cNvSpPr txBox="1"/>
          <p:nvPr/>
        </p:nvSpPr>
        <p:spPr>
          <a:xfrm>
            <a:off x="1284175" y="296025"/>
            <a:ext cx="6364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800" b="1"/>
              <a:t>Epochs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/>
              <a:t>An </a:t>
            </a: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when: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u="sng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Make predictions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Calculate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" sz="1700"/>
              <a:t>.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700"/>
              <a:t>Use </a:t>
            </a:r>
            <a:r>
              <a:rPr lang="en" sz="1700" b="1">
                <a:solidFill>
                  <a:schemeClr val="accent4"/>
                </a:solidFill>
              </a:rPr>
              <a:t>Gradient Descent</a:t>
            </a:r>
            <a:r>
              <a:rPr lang="en" sz="1700"/>
              <a:t> to change </a:t>
            </a:r>
            <a:r>
              <a:rPr lang="en" sz="1700" b="1">
                <a:solidFill>
                  <a:srgbClr val="38761D"/>
                </a:solidFill>
              </a:rPr>
              <a:t>Weights</a:t>
            </a:r>
            <a:r>
              <a:rPr lang="en" sz="1700" b="1"/>
              <a:t>.</a:t>
            </a:r>
            <a:endParaRPr sz="1700" b="1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Learn to do better next time!</a:t>
            </a: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Repeat!</a:t>
            </a:r>
            <a:endParaRPr sz="2600" b="1"/>
          </a:p>
        </p:txBody>
      </p:sp>
      <p:cxnSp>
        <p:nvCxnSpPr>
          <p:cNvPr id="838" name="Google Shape;838;p50"/>
          <p:cNvCxnSpPr/>
          <p:nvPr/>
        </p:nvCxnSpPr>
        <p:spPr>
          <a:xfrm rot="10800000" flipH="1">
            <a:off x="3843515" y="1761010"/>
            <a:ext cx="3649800" cy="3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9" name="Google Shape;839;p50"/>
          <p:cNvCxnSpPr/>
          <p:nvPr/>
        </p:nvCxnSpPr>
        <p:spPr>
          <a:xfrm flipH="1">
            <a:off x="3843514" y="3101255"/>
            <a:ext cx="3545100" cy="7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1"/>
          <p:cNvSpPr txBox="1"/>
          <p:nvPr/>
        </p:nvSpPr>
        <p:spPr>
          <a:xfrm>
            <a:off x="2386950" y="87150"/>
            <a:ext cx="426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Visualizing the Neural Network in Action</a:t>
            </a:r>
            <a:endParaRPr sz="1600" b="1"/>
          </a:p>
        </p:txBody>
      </p:sp>
      <p:sp>
        <p:nvSpPr>
          <p:cNvPr id="845" name="Google Shape;845;p51"/>
          <p:cNvSpPr txBox="1"/>
          <p:nvPr/>
        </p:nvSpPr>
        <p:spPr>
          <a:xfrm>
            <a:off x="227800" y="690550"/>
            <a:ext cx="3391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 your breakout group (7 minutes)</a:t>
            </a:r>
            <a:r>
              <a:rPr lang="en"/>
              <a:t>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Follow this link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Tensorflow Playground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Make sure your initial settings to match this image: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Adjust the following to </a:t>
            </a:r>
            <a:r>
              <a:rPr lang="en" b="1" u="sng">
                <a:solidFill>
                  <a:srgbClr val="6AA84F"/>
                </a:solidFill>
              </a:rPr>
              <a:t>minimize your testing loss</a:t>
            </a:r>
            <a:r>
              <a:rPr lang="en" b="1" u="sng"/>
              <a:t>:</a:t>
            </a:r>
            <a:endParaRPr b="1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Neurons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Learning rate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Activation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Regularization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Be ready to share your best network and your best (lowest) testing loss.</a:t>
            </a:r>
            <a:endParaRPr/>
          </a:p>
        </p:txBody>
      </p:sp>
      <p:grpSp>
        <p:nvGrpSpPr>
          <p:cNvPr id="846" name="Google Shape;846;p51"/>
          <p:cNvGrpSpPr/>
          <p:nvPr/>
        </p:nvGrpSpPr>
        <p:grpSpPr>
          <a:xfrm>
            <a:off x="3758350" y="1338738"/>
            <a:ext cx="5126046" cy="2944425"/>
            <a:chOff x="1608025" y="1440763"/>
            <a:chExt cx="5126046" cy="2944425"/>
          </a:xfrm>
        </p:grpSpPr>
        <p:pic>
          <p:nvPicPr>
            <p:cNvPr id="847" name="Google Shape;847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08025" y="1440763"/>
              <a:ext cx="5126046" cy="2944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8" name="Google Shape;848;p51"/>
            <p:cNvSpPr/>
            <p:nvPr/>
          </p:nvSpPr>
          <p:spPr>
            <a:xfrm>
              <a:off x="1708600" y="2037875"/>
              <a:ext cx="746100" cy="1641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9" name="Google Shape;849;p51"/>
          <p:cNvCxnSpPr>
            <a:stCxn id="850" idx="2"/>
            <a:endCxn id="848" idx="0"/>
          </p:cNvCxnSpPr>
          <p:nvPr/>
        </p:nvCxnSpPr>
        <p:spPr>
          <a:xfrm>
            <a:off x="4015075" y="1270900"/>
            <a:ext cx="216900" cy="66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0" name="Google Shape;850;p51"/>
          <p:cNvSpPr txBox="1"/>
          <p:nvPr/>
        </p:nvSpPr>
        <p:spPr>
          <a:xfrm>
            <a:off x="3248425" y="932200"/>
            <a:ext cx="1533300" cy="33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Do Not Change These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51" name="Google Shape;851;p51"/>
          <p:cNvSpPr/>
          <p:nvPr/>
        </p:nvSpPr>
        <p:spPr>
          <a:xfrm>
            <a:off x="8010375" y="1393450"/>
            <a:ext cx="678300" cy="338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2" name="Google Shape;852;p51"/>
          <p:cNvCxnSpPr>
            <a:stCxn id="850" idx="3"/>
            <a:endCxn id="851" idx="1"/>
          </p:cNvCxnSpPr>
          <p:nvPr/>
        </p:nvCxnSpPr>
        <p:spPr>
          <a:xfrm>
            <a:off x="4781725" y="1101550"/>
            <a:ext cx="3228600" cy="461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3" name="Google Shape;853;p51"/>
          <p:cNvSpPr/>
          <p:nvPr/>
        </p:nvSpPr>
        <p:spPr>
          <a:xfrm>
            <a:off x="7420225" y="2126050"/>
            <a:ext cx="441000" cy="11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51"/>
          <p:cNvSpPr txBox="1"/>
          <p:nvPr/>
        </p:nvSpPr>
        <p:spPr>
          <a:xfrm>
            <a:off x="6579075" y="803300"/>
            <a:ext cx="1316100" cy="400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Minimize This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855" name="Google Shape;855;p51"/>
          <p:cNvCxnSpPr/>
          <p:nvPr/>
        </p:nvCxnSpPr>
        <p:spPr>
          <a:xfrm>
            <a:off x="7257425" y="1196725"/>
            <a:ext cx="339300" cy="827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2"/>
          <p:cNvSpPr txBox="1"/>
          <p:nvPr/>
        </p:nvSpPr>
        <p:spPr>
          <a:xfrm>
            <a:off x="1974300" y="734300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2"/>
          <p:cNvSpPr txBox="1"/>
          <p:nvPr/>
        </p:nvSpPr>
        <p:spPr>
          <a:xfrm>
            <a:off x="753650" y="753650"/>
            <a:ext cx="7225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Code-along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we will go together to build a neural network in Keras.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 is the notebook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3"/>
          <p:cNvSpPr txBox="1"/>
          <p:nvPr/>
        </p:nvSpPr>
        <p:spPr>
          <a:xfrm>
            <a:off x="888150" y="462350"/>
            <a:ext cx="70491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Review:</a:t>
            </a: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Neural Networks are made up of </a:t>
            </a:r>
            <a:r>
              <a:rPr lang="en" b="1"/>
              <a:t>layers</a:t>
            </a:r>
            <a:r>
              <a:rPr lang="en"/>
              <a:t> of </a:t>
            </a:r>
            <a:r>
              <a:rPr lang="en" b="1"/>
              <a:t>nodes</a:t>
            </a:r>
            <a:r>
              <a:rPr lang="en"/>
              <a:t> and the </a:t>
            </a:r>
            <a:r>
              <a:rPr lang="en" b="1"/>
              <a:t>weights</a:t>
            </a:r>
            <a:r>
              <a:rPr lang="en"/>
              <a:t> between them.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</a:t>
            </a:r>
            <a:r>
              <a:rPr lang="en" b="1"/>
              <a:t>forward propagation</a:t>
            </a:r>
            <a:r>
              <a:rPr lang="en"/>
              <a:t>, they make guesses about how to solve a problem and determine how far off they were.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</a:t>
            </a:r>
            <a:r>
              <a:rPr lang="en" b="1"/>
              <a:t>backward propagation</a:t>
            </a:r>
            <a:r>
              <a:rPr lang="en"/>
              <a:t>, they change their weights to do better next time.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process is called an </a:t>
            </a:r>
            <a:r>
              <a:rPr lang="en" b="1"/>
              <a:t>epoch </a:t>
            </a:r>
            <a:r>
              <a:rPr lang="en"/>
              <a:t>and it repeats many times.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4"/>
          <p:cNvSpPr txBox="1">
            <a:spLocks noGrp="1"/>
          </p:cNvSpPr>
          <p:nvPr>
            <p:ph type="title"/>
          </p:nvPr>
        </p:nvSpPr>
        <p:spPr>
          <a:xfrm>
            <a:off x="666750" y="-1"/>
            <a:ext cx="7810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72" name="Google Shape;872;p54"/>
          <p:cNvSpPr txBox="1">
            <a:spLocks noGrp="1"/>
          </p:cNvSpPr>
          <p:nvPr>
            <p:ph type="body" idx="1"/>
          </p:nvPr>
        </p:nvSpPr>
        <p:spPr>
          <a:xfrm>
            <a:off x="1966800" y="1667100"/>
            <a:ext cx="52104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00FF"/>
                </a:solidFill>
              </a:rPr>
              <a:t>New Code Review Slots Open Tomorrow!!!</a:t>
            </a:r>
            <a:endParaRPr u="sng">
              <a:solidFill>
                <a:srgbClr val="9900FF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9900FF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Sign up now!</a:t>
            </a:r>
            <a:endParaRPr u="sng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endParaRPr b="1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5"/>
          <p:cNvSpPr txBox="1">
            <a:spLocks noGrp="1"/>
          </p:cNvSpPr>
          <p:nvPr>
            <p:ph type="title"/>
          </p:nvPr>
        </p:nvSpPr>
        <p:spPr>
          <a:xfrm>
            <a:off x="666750" y="-1"/>
            <a:ext cx="7810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78" name="Google Shape;878;p55"/>
          <p:cNvSpPr txBox="1">
            <a:spLocks noGrp="1"/>
          </p:cNvSpPr>
          <p:nvPr>
            <p:ph type="body" idx="1"/>
          </p:nvPr>
        </p:nvSpPr>
        <p:spPr>
          <a:xfrm>
            <a:off x="666750" y="845925"/>
            <a:ext cx="7810500" cy="3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Assignments Due this Week by Friday at 9am PST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Belt Exam </a:t>
            </a:r>
            <a:endParaRPr u="sng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This weekend!  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December 2nd - 4th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Set aside 8-12 hours to complete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attended 80% of classes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submitted: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 b="1">
                <a:solidFill>
                  <a:srgbClr val="9900FF"/>
                </a:solidFill>
              </a:rPr>
              <a:t>All assignments from weeks 1 &amp; 2 </a:t>
            </a:r>
            <a:endParaRPr b="1">
              <a:solidFill>
                <a:srgbClr val="9900FF"/>
              </a:solidFill>
            </a:endParaRPr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 b="1">
                <a:solidFill>
                  <a:srgbClr val="9900FF"/>
                </a:solidFill>
              </a:rPr>
              <a:t>and all resubmits from week 1.</a:t>
            </a:r>
            <a:endParaRPr b="1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879" name="Google Shape;879;p55"/>
          <p:cNvSpPr/>
          <p:nvPr/>
        </p:nvSpPr>
        <p:spPr>
          <a:xfrm>
            <a:off x="2020050" y="3518150"/>
            <a:ext cx="6457200" cy="772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1149900" y="442875"/>
            <a:ext cx="721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Lecture Learning Goals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/>
          <p:nvPr/>
        </p:nvSpPr>
        <p:spPr>
          <a:xfrm>
            <a:off x="1188750" y="1173225"/>
            <a:ext cx="5998200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lesson you will be able to:</a:t>
            </a:r>
            <a:b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Identify features for engineering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Select appropriate engineering strategies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Create non-linear feature combinations with </a:t>
            </a:r>
            <a:r>
              <a:rPr lang="en-US" sz="1700" dirty="0" err="1"/>
              <a:t>PolynomialFeatures</a:t>
            </a:r>
            <a:endParaRPr lang="en-US" sz="17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Apply feature engineering to a dataset to improve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953126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6"/>
          <p:cNvSpPr txBox="1">
            <a:spLocks noGrp="1"/>
          </p:cNvSpPr>
          <p:nvPr>
            <p:ph type="title"/>
          </p:nvPr>
        </p:nvSpPr>
        <p:spPr>
          <a:xfrm>
            <a:off x="666750" y="862024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Assignments Due:</a:t>
            </a:r>
            <a:endParaRPr/>
          </a:p>
        </p:txBody>
      </p:sp>
      <p:sp>
        <p:nvSpPr>
          <p:cNvPr id="885" name="Google Shape;885;p56"/>
          <p:cNvSpPr txBox="1">
            <a:spLocks noGrp="1"/>
          </p:cNvSpPr>
          <p:nvPr>
            <p:ph type="body" idx="1"/>
          </p:nvPr>
        </p:nvSpPr>
        <p:spPr>
          <a:xfrm>
            <a:off x="666750" y="1690424"/>
            <a:ext cx="7810500" cy="30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Neural Network Exercise</a:t>
            </a:r>
            <a:r>
              <a:rPr lang="en"/>
              <a:t> - Optional Kaggle Competition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Explain your Model Changes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AutoNum type="alphaLcPeriod"/>
            </a:pPr>
            <a:r>
              <a:rPr lang="en">
                <a:solidFill>
                  <a:srgbClr val="9900FF"/>
                </a:solidFill>
              </a:rPr>
              <a:t>Recommend you submit an entry!</a:t>
            </a:r>
            <a:endParaRPr>
              <a:solidFill>
                <a:srgbClr val="9900FF"/>
              </a:solidFill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>
                <a:solidFill>
                  <a:srgbClr val="9900FF"/>
                </a:solidFill>
              </a:rPr>
              <a:t>Upload a screenshot of your score and rank on Discord!</a:t>
            </a:r>
            <a:endParaRPr>
              <a:solidFill>
                <a:srgbClr val="9900F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Project 2 - Part 5</a:t>
            </a:r>
            <a:r>
              <a:rPr lang="en"/>
              <a:t> - Presentation slides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Remember: </a:t>
            </a:r>
            <a:r>
              <a:rPr lang="en">
                <a:highlight>
                  <a:srgbClr val="FFFF00"/>
                </a:highlight>
              </a:rPr>
              <a:t>NON-DATA SCIENCE AUDIENCE!!!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 u="sng">
                <a:solidFill>
                  <a:schemeClr val="hlink"/>
                </a:solidFill>
                <a:hlinkClick r:id="rId5"/>
              </a:rPr>
              <a:t>Daily Schedule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7"/>
          <p:cNvSpPr txBox="1">
            <a:spLocks noGrp="1"/>
          </p:cNvSpPr>
          <p:nvPr>
            <p:ph type="title"/>
          </p:nvPr>
        </p:nvSpPr>
        <p:spPr>
          <a:xfrm>
            <a:off x="666750" y="324625"/>
            <a:ext cx="7810500" cy="8439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Lecture: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Tuning Neural Networks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57"/>
          <p:cNvSpPr txBox="1">
            <a:spLocks noGrp="1"/>
          </p:cNvSpPr>
          <p:nvPr>
            <p:ph type="body" idx="1"/>
          </p:nvPr>
        </p:nvSpPr>
        <p:spPr>
          <a:xfrm>
            <a:off x="1805425" y="1375635"/>
            <a:ext cx="5499900" cy="28143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Read:</a:t>
            </a:r>
            <a:endParaRPr u="sng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Bias and Variance in Deep Learning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Dropout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Early Stopping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Regression Models in Keras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Binary Classification Models in Keras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Multiclass Classification Models in Keras</a:t>
            </a:r>
            <a:endParaRPr/>
          </a:p>
        </p:txBody>
      </p:sp>
      <p:sp>
        <p:nvSpPr>
          <p:cNvPr id="892" name="Google Shape;892;p57"/>
          <p:cNvSpPr txBox="1"/>
          <p:nvPr/>
        </p:nvSpPr>
        <p:spPr>
          <a:xfrm>
            <a:off x="3207675" y="4148025"/>
            <a:ext cx="316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800" u="sng">
                <a:solidFill>
                  <a:schemeClr val="hlink"/>
                </a:solidFill>
                <a:hlinkClick r:id="rId8"/>
              </a:rPr>
              <a:t>Daily Schedule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1149900" y="442875"/>
            <a:ext cx="721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Goals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/>
          <p:nvPr/>
        </p:nvSpPr>
        <p:spPr>
          <a:xfrm>
            <a:off x="1188750" y="1173225"/>
            <a:ext cx="5998200" cy="358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lesson you will be able to:</a:t>
            </a:r>
            <a:b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dirty="0"/>
              <a:t>Draw a diagram of </a:t>
            </a: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neural network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how the parts of a neural network fit together, including: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 dirty="0"/>
              <a:t>Gradient descent</a:t>
            </a:r>
            <a:endParaRPr sz="1700" dirty="0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 simple feed-forward neural network in Keras using densely connected layers.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You should (always) be taking notes!!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/>
        </p:nvSpPr>
        <p:spPr>
          <a:xfrm>
            <a:off x="1104150" y="547950"/>
            <a:ext cx="6935700" cy="430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Neural Networks are Like Brains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Neurons (nodes)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and connections (weights)</a:t>
            </a:r>
            <a:endParaRPr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</a:rPr>
              <a:t>Learn by Trial and Error</a:t>
            </a:r>
            <a:endParaRPr sz="3200" dirty="0">
              <a:solidFill>
                <a:srgbClr val="FF0000"/>
              </a:solidFill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075" y="1962475"/>
            <a:ext cx="3647850" cy="20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339625" y="2720575"/>
            <a:ext cx="13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Neural Networks: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Multi-Layered Perceptrons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23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976" y="898325"/>
            <a:ext cx="5022050" cy="35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/>
        </p:nvSpPr>
        <p:spPr>
          <a:xfrm>
            <a:off x="633450" y="1509750"/>
            <a:ext cx="4570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Possibly Many Layers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layer discovers increasingly complex patterns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Solve MANY different kinds of problems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>
            <a:spLocks noGrp="1"/>
          </p:cNvSpPr>
          <p:nvPr>
            <p:ph type="title" idx="4294967295"/>
          </p:nvPr>
        </p:nvSpPr>
        <p:spPr>
          <a:xfrm>
            <a:off x="633438" y="1476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Neural Networks Overview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825" y="1495725"/>
            <a:ext cx="3586750" cy="21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/>
        </p:nvSpPr>
        <p:spPr>
          <a:xfrm>
            <a:off x="6410675" y="3733325"/>
            <a:ext cx="146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1846</Words>
  <Application>Microsoft Office PowerPoint</Application>
  <PresentationFormat>On-screen Show (16:9)</PresentationFormat>
  <Paragraphs>481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Georgia</vt:lpstr>
      <vt:lpstr>Helvetica Neue</vt:lpstr>
      <vt:lpstr>Proxima Nova Extrabold</vt:lpstr>
      <vt:lpstr>Calibri</vt:lpstr>
      <vt:lpstr>Open Sans Light</vt:lpstr>
      <vt:lpstr>Helvetica Neue Light</vt:lpstr>
      <vt:lpstr>Open Sans</vt:lpstr>
      <vt:lpstr>Arial</vt:lpstr>
      <vt:lpstr>Proxima Nova</vt:lpstr>
      <vt:lpstr>Office Theme</vt:lpstr>
      <vt:lpstr>PowerPoint Presentation</vt:lpstr>
      <vt:lpstr>PowerPoint Presentation</vt:lpstr>
      <vt:lpstr>Feature Engineering Review  What is one way you can engineer your features?</vt:lpstr>
      <vt:lpstr>PowerPoint Presentation</vt:lpstr>
      <vt:lpstr>PowerPoint Presentation</vt:lpstr>
      <vt:lpstr>You should (always) be taking notes!!</vt:lpstr>
      <vt:lpstr>PowerPoint Presentation</vt:lpstr>
      <vt:lpstr>Neural Networks:  Multi-Layered Perceptrons</vt:lpstr>
      <vt:lpstr>Neural Networks Overview</vt:lpstr>
      <vt:lpstr>PowerPoint Presentation</vt:lpstr>
      <vt:lpstr>Forward Propagation</vt:lpstr>
      <vt:lpstr>Forward 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  <vt:lpstr>Announcements</vt:lpstr>
      <vt:lpstr>Assignments Due:</vt:lpstr>
      <vt:lpstr>Next Lecture: Tuning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Johnson</cp:lastModifiedBy>
  <cp:revision>4</cp:revision>
  <dcterms:modified xsi:type="dcterms:W3CDTF">2023-01-31T02:02:16Z</dcterms:modified>
</cp:coreProperties>
</file>