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Georgia" panose="02040502050405020303" pitchFamily="18" charset="0"/>
      <p:regular r:id="rId49"/>
      <p:bold r:id="rId50"/>
      <p:italic r:id="rId51"/>
      <p:boldItalic r:id="rId52"/>
    </p:embeddedFont>
    <p:embeddedFont>
      <p:font typeface="Helvetica Neue Light" panose="020B0604020202020204" charset="0"/>
      <p:regular r:id="rId53"/>
      <p:bold r:id="rId54"/>
      <p:italic r:id="rId55"/>
      <p:boldItalic r:id="rId56"/>
    </p:embeddedFont>
    <p:embeddedFont>
      <p:font typeface="Open Sans" panose="020B0606030504020204" pitchFamily="34" charset="0"/>
      <p:regular r:id="rId57"/>
      <p:bold r:id="rId58"/>
      <p:italic r:id="rId59"/>
      <p:boldItalic r:id="rId60"/>
    </p:embeddedFont>
    <p:embeddedFont>
      <p:font typeface="Open Sans Light" panose="020B0306030504020204" pitchFamily="34" charset="0"/>
      <p:regular r:id="rId61"/>
      <p:bold r:id="rId62"/>
      <p:italic r:id="rId63"/>
      <p:boldItalic r:id="rId64"/>
    </p:embeddedFont>
    <p:embeddedFont>
      <p:font typeface="Proxima Nova" panose="020B0604020202020204" charset="0"/>
      <p:regular r:id="rId65"/>
      <p:bold r:id="rId66"/>
      <p:italic r:id="rId67"/>
      <p:boldItalic r:id="rId68"/>
    </p:embeddedFont>
    <p:embeddedFont>
      <p:font typeface="Proxima Nova Extrabold" panose="020B0604020202020204" charset="0"/>
      <p:bold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138CD6-FF36-4D05-9E7D-30EA29F54466}">
  <a:tblStyle styleId="{62138CD6-FF36-4D05-9E7D-30EA29F544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63" Type="http://schemas.openxmlformats.org/officeDocument/2006/relationships/font" Target="fonts/font19.fntdata"/><Relationship Id="rId68" Type="http://schemas.openxmlformats.org/officeDocument/2006/relationships/font" Target="fonts/font2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66" Type="http://schemas.openxmlformats.org/officeDocument/2006/relationships/font" Target="fonts/font22.fntdata"/><Relationship Id="rId5" Type="http://schemas.openxmlformats.org/officeDocument/2006/relationships/slide" Target="slides/slide4.xml"/><Relationship Id="rId61" Type="http://schemas.openxmlformats.org/officeDocument/2006/relationships/font" Target="fonts/font1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64" Type="http://schemas.openxmlformats.org/officeDocument/2006/relationships/font" Target="fonts/font20.fntdata"/><Relationship Id="rId69" Type="http://schemas.openxmlformats.org/officeDocument/2006/relationships/font" Target="fonts/font25.fntdata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font" Target="fonts/font15.fntdata"/><Relationship Id="rId67" Type="http://schemas.openxmlformats.org/officeDocument/2006/relationships/font" Target="fonts/font2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font" Target="fonts/font18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font" Target="fonts/font16.fntdata"/><Relationship Id="rId65" Type="http://schemas.openxmlformats.org/officeDocument/2006/relationships/font" Target="fonts/font21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d5b6b474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6d5b6b474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e7502ca98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e7502ca98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062342a8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14062342a8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4062342a8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g14062342a8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" name="Google Shape;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4" name="Google Shape;38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23514bab2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123514bab2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0" name="Google Shape;47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4062342a85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9" name="Google Shape;529;g14062342a85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4062342a85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8" name="Google Shape;588;g14062342a85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4062342a85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9" name="Google Shape;649;g14062342a85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23514bab2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0" name="Google Shape;710;g123514bab2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23514bab2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7" name="Google Shape;717;g123514bab2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4062342a85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4" name="Google Shape;724;g14062342a85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4806545b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4806545b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ed77305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ed77305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4" name="Google Shape;79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0" name="Google Shape;80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202dc6392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0" name="Google Shape;810;g1202dc6392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8" name="Google Shape;81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15b2d72b20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15b2d72b20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16d5b6b474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4" name="Google Shape;834;g16d5b6b474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8fa83290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18fa83290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8" name="Google Shape;85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736308fca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1736308fca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12333bafbc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9" name="Google Shape;869;g12333bafbc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9ed80169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5" name="Google Shape;875;g19ed80169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3e69eea7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2" name="Google Shape;882;g13e69eea7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1574c070f9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1574c070f9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e7502ca98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e7502ca98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74c070f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74c070f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858250" y="4857750"/>
            <a:ext cx="285900" cy="28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4857750"/>
            <a:ext cx="8858100" cy="2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 Light"/>
              <a:buNone/>
              <a:defRPr sz="33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41461" y="4903143"/>
            <a:ext cx="14361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Coding Dojo</a:t>
            </a:r>
            <a:endParaRPr sz="1200" b="1" i="0" u="none" strike="noStrike" cap="none">
              <a:solidFill>
                <a:srgbClr val="D8D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8865904" y="4870044"/>
            <a:ext cx="27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 sz="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8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97144" y="4906200"/>
            <a:ext cx="188803" cy="18880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30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learn/neural-network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gentle-introduction-to-neural-networks-series-part-1-2b90b87795b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everything-you-need-to-know-about-activation-functions-in-deep-learning-models-84ba9f82c253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adlet.com/jjohnson1357/3nqt3np6jiljnymo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asyai.tech/en/ai-definition/gradient-descent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tensorflow.org/#activation=tanh&amp;batchSize=10&amp;dataset=spiral&amp;regDataset=reg-plane&amp;learningRate=0.03&amp;regularizationRate=0&amp;noise=40&amp;networkShape=4,2&amp;seed=0.38672&amp;showTestData=false&amp;discretize=false&amp;percTrainData=50&amp;x=true&amp;y=true&amp;xTimesY=false&amp;xSquared=false&amp;ySquared=false&amp;cosX=false&amp;sinX=false&amp;cosY=false&amp;sinY=false&amp;collectStats=false&amp;problem=classification&amp;initZero=false&amp;hideText=false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BnZlu92xMUdtQvcG5JBRdHWe3hJB1RTu?usp=sharing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alendly.com/jjohnson-coding-dojo/code-review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n.codingdojo.com/m/214/7186/65018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google.com/spreadsheets/d/1n_515I34jq5og0Px2Dkw3rLfnO782D-7Vl9QR_6MT8Y/edit?usp=sharing" TargetMode="External"/><Relationship Id="rId4" Type="http://schemas.openxmlformats.org/officeDocument/2006/relationships/hyperlink" Target="https://login.codingdojo.com/m/214/7186/60429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oogle.com/spreadsheets/d/1n_515I34jq5og0Px2Dkw3rLfnO782D-7Vl9QR_6MT8Y/edit?usp=sharing" TargetMode="External"/><Relationship Id="rId3" Type="http://schemas.openxmlformats.org/officeDocument/2006/relationships/hyperlink" Target="https://login.codingdojo.com/m/214/7186/53890" TargetMode="External"/><Relationship Id="rId7" Type="http://schemas.openxmlformats.org/officeDocument/2006/relationships/hyperlink" Target="https://login.codingdojo.com/m/214/7186/89975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in.codingdojo.com/m/214/7186/89974" TargetMode="External"/><Relationship Id="rId5" Type="http://schemas.openxmlformats.org/officeDocument/2006/relationships/hyperlink" Target="https://login.codingdojo.com/m/214/7186/89973" TargetMode="External"/><Relationship Id="rId4" Type="http://schemas.openxmlformats.org/officeDocument/2006/relationships/hyperlink" Target="https://login.codingdojo.com/m/214/7186/5434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rojectpro.io/article/common-applications-of-deep-learning-in-ai/54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verywellmind.com/adult-neurogenesis-can-we-grow-new-brain-cells-2794885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learn/neural-network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2300" y="156250"/>
            <a:ext cx="5428450" cy="47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>
            <a:spLocks noGrp="1"/>
          </p:cNvSpPr>
          <p:nvPr>
            <p:ph type="title"/>
          </p:nvPr>
        </p:nvSpPr>
        <p:spPr>
          <a:xfrm>
            <a:off x="678163" y="40925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Forward Propagation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25"/>
          <p:cNvSpPr txBox="1"/>
          <p:nvPr/>
        </p:nvSpPr>
        <p:spPr>
          <a:xfrm>
            <a:off x="7757025" y="4098450"/>
            <a:ext cx="132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Image Source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0976" y="898325"/>
            <a:ext cx="5022050" cy="356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25"/>
          <p:cNvCxnSpPr/>
          <p:nvPr/>
        </p:nvCxnSpPr>
        <p:spPr>
          <a:xfrm rot="10800000" flipH="1">
            <a:off x="2711450" y="4557550"/>
            <a:ext cx="3712800" cy="6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>
            <a:spLocks noGrp="1"/>
          </p:cNvSpPr>
          <p:nvPr>
            <p:ph type="title"/>
          </p:nvPr>
        </p:nvSpPr>
        <p:spPr>
          <a:xfrm>
            <a:off x="678163" y="40925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Forward Propagation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7757025" y="4098450"/>
            <a:ext cx="132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Image Source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1882200" y="1504425"/>
            <a:ext cx="53796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Does this formula look familiar?</a:t>
            </a:r>
            <a:endParaRPr sz="1500" b="1" i="0" u="none" strike="noStrike" cap="none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2000" b="1" i="0" u="none" strike="noStrike" cap="none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y_pred = Σ(</a:t>
            </a:r>
            <a:r>
              <a:rPr lang="en" sz="2000" b="0" i="0" u="none" strike="noStrike" cap="none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" sz="2000" b="0" i="0" u="none" strike="noStrike" cap="none" baseline="-250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" sz="2000" b="0" i="0" u="none" strike="noStrike" cap="none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*w</a:t>
            </a:r>
            <a:r>
              <a:rPr lang="en" sz="2000" b="0" i="0" u="none" strike="noStrike" cap="none" baseline="-250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" sz="2000" b="1" i="0" u="none" strike="noStrike" cap="none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) + </a:t>
            </a:r>
            <a:r>
              <a:rPr lang="en" sz="2000" b="0" i="0" u="none" strike="noStrike" cap="none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bias</a:t>
            </a:r>
            <a:endParaRPr sz="2000" b="0" i="0" u="none" strike="noStrike" cap="none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translation:</a:t>
            </a:r>
            <a:endParaRPr sz="1500" b="0" i="0" u="none" strike="noStrike" cap="none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1" u="none" strike="noStrike" cap="none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prediction = sum of weights times features, plus intercept (bias term)</a:t>
            </a:r>
            <a:endParaRPr sz="15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7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7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7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7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7"/>
          <p:cNvSpPr/>
          <p:nvPr/>
        </p:nvSpPr>
        <p:spPr>
          <a:xfrm>
            <a:off x="5486375" y="239165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6301350" y="270590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7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1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7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7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7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7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7"/>
          <p:cNvSpPr txBox="1"/>
          <p:nvPr/>
        </p:nvSpPr>
        <p:spPr>
          <a:xfrm>
            <a:off x="3983375" y="281700"/>
            <a:ext cx="42540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Think back to linear regression: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feature is multiplied by a coefficient (weight) and they are added together along with the intercept.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feature has an </a:t>
            </a:r>
            <a:r>
              <a:rPr lang="en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independent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contribution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 improves by changing the weights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27"/>
          <p:cNvCxnSpPr>
            <a:stCxn id="116" idx="3"/>
            <a:endCxn id="121" idx="1"/>
          </p:cNvCxnSpPr>
          <p:nvPr/>
        </p:nvCxnSpPr>
        <p:spPr>
          <a:xfrm>
            <a:off x="2377550" y="1382250"/>
            <a:ext cx="3108900" cy="152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0" name="Google Shape;130;p27"/>
          <p:cNvCxnSpPr>
            <a:stCxn id="117" idx="3"/>
            <a:endCxn id="121" idx="1"/>
          </p:cNvCxnSpPr>
          <p:nvPr/>
        </p:nvCxnSpPr>
        <p:spPr>
          <a:xfrm>
            <a:off x="2377550" y="2145475"/>
            <a:ext cx="3108900" cy="76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1" name="Google Shape;131;p27"/>
          <p:cNvCxnSpPr>
            <a:stCxn id="118" idx="3"/>
            <a:endCxn id="121" idx="1"/>
          </p:cNvCxnSpPr>
          <p:nvPr/>
        </p:nvCxnSpPr>
        <p:spPr>
          <a:xfrm rot="10800000" flipH="1">
            <a:off x="2377550" y="2906000"/>
            <a:ext cx="31089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2" name="Google Shape;132;p27"/>
          <p:cNvCxnSpPr>
            <a:stCxn id="119" idx="3"/>
            <a:endCxn id="121" idx="1"/>
          </p:cNvCxnSpPr>
          <p:nvPr/>
        </p:nvCxnSpPr>
        <p:spPr>
          <a:xfrm rot="10800000" flipH="1">
            <a:off x="2377550" y="2906025"/>
            <a:ext cx="3108900" cy="76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3" name="Google Shape;133;p27"/>
          <p:cNvCxnSpPr>
            <a:stCxn id="120" idx="3"/>
            <a:endCxn id="121" idx="1"/>
          </p:cNvCxnSpPr>
          <p:nvPr/>
        </p:nvCxnSpPr>
        <p:spPr>
          <a:xfrm rot="10800000" flipH="1">
            <a:off x="2377550" y="2906050"/>
            <a:ext cx="3108900" cy="151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4" name="Google Shape;134;p27"/>
          <p:cNvSpPr/>
          <p:nvPr/>
        </p:nvSpPr>
        <p:spPr>
          <a:xfrm>
            <a:off x="1161925" y="3774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7"/>
          <p:cNvSpPr/>
          <p:nvPr/>
        </p:nvSpPr>
        <p:spPr>
          <a:xfrm>
            <a:off x="5872175" y="18052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7"/>
          <p:cNvSpPr txBox="1"/>
          <p:nvPr/>
        </p:nvSpPr>
        <p:spPr>
          <a:xfrm>
            <a:off x="5625650" y="2466925"/>
            <a:ext cx="734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X1 * W1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X2 * W2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X3 * W3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X4 * W4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X5 * W5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Intercept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6247475" y="2714600"/>
            <a:ext cx="59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4572000" y="3808750"/>
            <a:ext cx="327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4555900" y="4036725"/>
            <a:ext cx="3386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linear model </a:t>
            </a:r>
            <a:r>
              <a:rPr lang="en" sz="1500" b="1" i="1" u="none" strike="noStrike" cap="non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Y =  Σ(</a:t>
            </a:r>
            <a:r>
              <a:rPr lang="en" sz="1500" b="0" i="1" u="none" strike="noStrike" cap="non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" sz="1500" b="0" i="1" u="none" strike="noStrike" cap="none" baseline="-25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" sz="1500" b="0" i="1" u="none" strike="noStrike" cap="non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*w</a:t>
            </a:r>
            <a:r>
              <a:rPr lang="en" sz="1500" b="0" i="1" u="none" strike="noStrike" cap="none" baseline="-25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" sz="1500" b="1" i="1" u="none" strike="noStrike" cap="non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 + </a:t>
            </a:r>
            <a:r>
              <a:rPr lang="en" sz="1500" b="0" i="1" u="none" strike="noStrike" cap="non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bias</a:t>
            </a:r>
            <a:endParaRPr sz="1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515725" y="1160350"/>
            <a:ext cx="41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</a:t>
            </a:r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515725" y="1945375"/>
            <a:ext cx="41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X2</a:t>
            </a:r>
            <a:endParaRPr/>
          </a:p>
        </p:txBody>
      </p:sp>
      <p:sp>
        <p:nvSpPr>
          <p:cNvPr id="142" name="Google Shape;142;p27"/>
          <p:cNvSpPr txBox="1"/>
          <p:nvPr/>
        </p:nvSpPr>
        <p:spPr>
          <a:xfrm>
            <a:off x="515725" y="2730400"/>
            <a:ext cx="41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X3</a:t>
            </a:r>
            <a:endParaRPr/>
          </a:p>
        </p:txBody>
      </p:sp>
      <p:sp>
        <p:nvSpPr>
          <p:cNvPr id="143" name="Google Shape;143;p27"/>
          <p:cNvSpPr txBox="1"/>
          <p:nvPr/>
        </p:nvSpPr>
        <p:spPr>
          <a:xfrm>
            <a:off x="515725" y="3465100"/>
            <a:ext cx="41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X4</a:t>
            </a:r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556375" y="4235050"/>
            <a:ext cx="41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X5</a:t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3122400" y="1582350"/>
            <a:ext cx="474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W1</a:t>
            </a:r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3122400" y="2145475"/>
            <a:ext cx="474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W2</a:t>
            </a:r>
            <a:endParaRPr/>
          </a:p>
        </p:txBody>
      </p:sp>
      <p:sp>
        <p:nvSpPr>
          <p:cNvPr id="147" name="Google Shape;147;p27"/>
          <p:cNvSpPr txBox="1"/>
          <p:nvPr/>
        </p:nvSpPr>
        <p:spPr>
          <a:xfrm>
            <a:off x="3122400" y="2708600"/>
            <a:ext cx="474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W3</a:t>
            </a:r>
            <a:endParaRPr/>
          </a:p>
        </p:txBody>
      </p:sp>
      <p:sp>
        <p:nvSpPr>
          <p:cNvPr id="148" name="Google Shape;148;p27"/>
          <p:cNvSpPr txBox="1"/>
          <p:nvPr/>
        </p:nvSpPr>
        <p:spPr>
          <a:xfrm>
            <a:off x="3122400" y="3205650"/>
            <a:ext cx="474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W4</a:t>
            </a:r>
            <a:endParaRPr/>
          </a:p>
        </p:txBody>
      </p:sp>
      <p:sp>
        <p:nvSpPr>
          <p:cNvPr id="149" name="Google Shape;149;p27"/>
          <p:cNvSpPr txBox="1"/>
          <p:nvPr/>
        </p:nvSpPr>
        <p:spPr>
          <a:xfrm>
            <a:off x="3122400" y="3702700"/>
            <a:ext cx="474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8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2344175" y="0"/>
            <a:ext cx="6388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neural network has (at least one) additional layer(s) that take into account </a:t>
            </a:r>
            <a:r>
              <a:rPr lang="en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interactions between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features.  This layer is ma</a:t>
            </a:r>
            <a:r>
              <a:rPr lang="en" sz="1200"/>
              <a:t>de up of MULTIPLE linear regression models with different weights.</a:t>
            </a:r>
            <a:endParaRPr sz="12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3957625" y="19815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4096825" y="2126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8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7455950" y="150925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1113350" y="4001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3957625" y="52050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9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9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9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9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9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9"/>
          <p:cNvSpPr txBox="1"/>
          <p:nvPr/>
        </p:nvSpPr>
        <p:spPr>
          <a:xfrm>
            <a:off x="2337175" y="0"/>
            <a:ext cx="497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shows how Node 1 takes information from each feature to produce an output</a:t>
            </a:r>
            <a:endParaRPr sz="14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9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3957625" y="19815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4105725" y="21028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9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9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29"/>
          <p:cNvCxnSpPr>
            <a:stCxn id="182" idx="3"/>
            <a:endCxn id="195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4" name="Google Shape;204;p29"/>
          <p:cNvCxnSpPr>
            <a:stCxn id="183" idx="3"/>
            <a:endCxn id="195" idx="1"/>
          </p:cNvCxnSpPr>
          <p:nvPr/>
        </p:nvCxnSpPr>
        <p:spPr>
          <a:xfrm rot="10800000" flipH="1">
            <a:off x="2377550" y="1454575"/>
            <a:ext cx="153540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5" name="Google Shape;205;p29"/>
          <p:cNvCxnSpPr>
            <a:stCxn id="184" idx="3"/>
            <a:endCxn id="195" idx="1"/>
          </p:cNvCxnSpPr>
          <p:nvPr/>
        </p:nvCxnSpPr>
        <p:spPr>
          <a:xfrm rot="10800000" flipH="1">
            <a:off x="2377550" y="1454600"/>
            <a:ext cx="1535400" cy="14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6" name="Google Shape;206;p29"/>
          <p:cNvCxnSpPr>
            <a:stCxn id="185" idx="3"/>
            <a:endCxn id="195" idx="1"/>
          </p:cNvCxnSpPr>
          <p:nvPr/>
        </p:nvCxnSpPr>
        <p:spPr>
          <a:xfrm rot="10800000" flipH="1">
            <a:off x="2377550" y="1454625"/>
            <a:ext cx="15354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7" name="Google Shape;207;p29"/>
          <p:cNvCxnSpPr>
            <a:stCxn id="186" idx="3"/>
            <a:endCxn id="195" idx="1"/>
          </p:cNvCxnSpPr>
          <p:nvPr/>
        </p:nvCxnSpPr>
        <p:spPr>
          <a:xfrm rot="10800000" flipH="1">
            <a:off x="2377550" y="1454650"/>
            <a:ext cx="1535400" cy="29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8" name="Google Shape;208;p29"/>
          <p:cNvSpPr/>
          <p:nvPr/>
        </p:nvSpPr>
        <p:spPr>
          <a:xfrm>
            <a:off x="7415200" y="15298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9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9"/>
          <p:cNvSpPr/>
          <p:nvPr/>
        </p:nvSpPr>
        <p:spPr>
          <a:xfrm>
            <a:off x="4009500" y="555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p29"/>
          <p:cNvCxnSpPr/>
          <p:nvPr/>
        </p:nvCxnSpPr>
        <p:spPr>
          <a:xfrm>
            <a:off x="5231050" y="1454650"/>
            <a:ext cx="1885800" cy="10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0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0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0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0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0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2344175" y="26900"/>
            <a:ext cx="497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happens with each of the nodes in the 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more nodes we have, the more interactions we capture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0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0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0"/>
          <p:cNvSpPr txBox="1"/>
          <p:nvPr/>
        </p:nvSpPr>
        <p:spPr>
          <a:xfrm>
            <a:off x="4096825" y="20900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0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0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0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0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" name="Google Shape;237;p30"/>
          <p:cNvCxnSpPr>
            <a:stCxn id="216" idx="3"/>
            <a:endCxn id="229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8" name="Google Shape;238;p30"/>
          <p:cNvCxnSpPr>
            <a:stCxn id="217" idx="3"/>
            <a:endCxn id="229" idx="1"/>
          </p:cNvCxnSpPr>
          <p:nvPr/>
        </p:nvCxnSpPr>
        <p:spPr>
          <a:xfrm rot="10800000" flipH="1">
            <a:off x="2377550" y="1454575"/>
            <a:ext cx="153540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9" name="Google Shape;239;p30"/>
          <p:cNvCxnSpPr>
            <a:stCxn id="218" idx="3"/>
            <a:endCxn id="229" idx="1"/>
          </p:cNvCxnSpPr>
          <p:nvPr/>
        </p:nvCxnSpPr>
        <p:spPr>
          <a:xfrm rot="10800000" flipH="1">
            <a:off x="2377550" y="1454600"/>
            <a:ext cx="1535400" cy="14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0" name="Google Shape;240;p30"/>
          <p:cNvCxnSpPr>
            <a:stCxn id="219" idx="3"/>
            <a:endCxn id="229" idx="1"/>
          </p:cNvCxnSpPr>
          <p:nvPr/>
        </p:nvCxnSpPr>
        <p:spPr>
          <a:xfrm rot="10800000" flipH="1">
            <a:off x="2377550" y="1454625"/>
            <a:ext cx="15354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1" name="Google Shape;241;p30"/>
          <p:cNvCxnSpPr>
            <a:stCxn id="220" idx="3"/>
            <a:endCxn id="229" idx="1"/>
          </p:cNvCxnSpPr>
          <p:nvPr/>
        </p:nvCxnSpPr>
        <p:spPr>
          <a:xfrm rot="10800000" flipH="1">
            <a:off x="2377550" y="1454650"/>
            <a:ext cx="1535400" cy="29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2" name="Google Shape;242;p30"/>
          <p:cNvSpPr txBox="1"/>
          <p:nvPr/>
        </p:nvSpPr>
        <p:spPr>
          <a:xfrm>
            <a:off x="5239950" y="1435900"/>
            <a:ext cx="7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30"/>
          <p:cNvCxnSpPr>
            <a:stCxn id="242" idx="1"/>
            <a:endCxn id="221" idx="1"/>
          </p:cNvCxnSpPr>
          <p:nvPr/>
        </p:nvCxnSpPr>
        <p:spPr>
          <a:xfrm>
            <a:off x="5239950" y="1636000"/>
            <a:ext cx="1885800" cy="10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4" name="Google Shape;244;p30"/>
          <p:cNvCxnSpPr>
            <a:stCxn id="216" idx="3"/>
            <a:endCxn id="231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5" name="Google Shape;245;p30"/>
          <p:cNvCxnSpPr>
            <a:stCxn id="217" idx="3"/>
            <a:endCxn id="231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6" name="Google Shape;246;p30"/>
          <p:cNvCxnSpPr>
            <a:stCxn id="218" idx="3"/>
            <a:endCxn id="231" idx="1"/>
          </p:cNvCxnSpPr>
          <p:nvPr/>
        </p:nvCxnSpPr>
        <p:spPr>
          <a:xfrm rot="10800000" flipH="1">
            <a:off x="2377550" y="2266700"/>
            <a:ext cx="1580100" cy="6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7" name="Google Shape;247;p30"/>
          <p:cNvCxnSpPr>
            <a:stCxn id="219" idx="3"/>
            <a:endCxn id="231" idx="1"/>
          </p:cNvCxnSpPr>
          <p:nvPr/>
        </p:nvCxnSpPr>
        <p:spPr>
          <a:xfrm rot="10800000" flipH="1">
            <a:off x="2377550" y="2266725"/>
            <a:ext cx="1580100" cy="139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8" name="Google Shape;248;p30"/>
          <p:cNvCxnSpPr>
            <a:stCxn id="220" idx="3"/>
            <a:endCxn id="231" idx="1"/>
          </p:cNvCxnSpPr>
          <p:nvPr/>
        </p:nvCxnSpPr>
        <p:spPr>
          <a:xfrm rot="10800000" flipH="1">
            <a:off x="2377550" y="2266750"/>
            <a:ext cx="1580100" cy="21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9" name="Google Shape;249;p30"/>
          <p:cNvCxnSpPr>
            <a:stCxn id="216" idx="3"/>
            <a:endCxn id="233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0" name="Google Shape;250;p30"/>
          <p:cNvCxnSpPr>
            <a:stCxn id="217" idx="3"/>
            <a:endCxn id="233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1" name="Google Shape;251;p30"/>
          <p:cNvCxnSpPr>
            <a:stCxn id="218" idx="3"/>
            <a:endCxn id="233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2" name="Google Shape;252;p30"/>
          <p:cNvCxnSpPr>
            <a:stCxn id="219" idx="3"/>
            <a:endCxn id="233" idx="1"/>
          </p:cNvCxnSpPr>
          <p:nvPr/>
        </p:nvCxnSpPr>
        <p:spPr>
          <a:xfrm rot="10800000" flipH="1">
            <a:off x="2377550" y="3151425"/>
            <a:ext cx="1580100" cy="5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3" name="Google Shape;253;p30"/>
          <p:cNvCxnSpPr>
            <a:stCxn id="220" idx="3"/>
            <a:endCxn id="233" idx="1"/>
          </p:cNvCxnSpPr>
          <p:nvPr/>
        </p:nvCxnSpPr>
        <p:spPr>
          <a:xfrm rot="10800000" flipH="1">
            <a:off x="2377550" y="3151450"/>
            <a:ext cx="1580100" cy="12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4" name="Google Shape;254;p30"/>
          <p:cNvCxnSpPr>
            <a:stCxn id="216" idx="3"/>
            <a:endCxn id="235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5" name="Google Shape;255;p30"/>
          <p:cNvCxnSpPr>
            <a:stCxn id="217" idx="3"/>
            <a:endCxn id="235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6" name="Google Shape;256;p30"/>
          <p:cNvCxnSpPr>
            <a:stCxn id="218" idx="3"/>
            <a:endCxn id="235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7" name="Google Shape;257;p30"/>
          <p:cNvCxnSpPr>
            <a:stCxn id="219" idx="3"/>
            <a:endCxn id="235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8" name="Google Shape;258;p30"/>
          <p:cNvCxnSpPr>
            <a:stCxn id="220" idx="3"/>
            <a:endCxn id="235" idx="1"/>
          </p:cNvCxnSpPr>
          <p:nvPr/>
        </p:nvCxnSpPr>
        <p:spPr>
          <a:xfrm rot="10800000" flipH="1">
            <a:off x="2377550" y="4035850"/>
            <a:ext cx="1580100" cy="3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9" name="Google Shape;259;p30"/>
          <p:cNvCxnSpPr>
            <a:stCxn id="231" idx="3"/>
            <a:endCxn id="221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0" name="Google Shape;260;p30"/>
          <p:cNvCxnSpPr>
            <a:stCxn id="233" idx="3"/>
            <a:endCxn id="221" idx="1"/>
          </p:cNvCxnSpPr>
          <p:nvPr/>
        </p:nvCxnSpPr>
        <p:spPr>
          <a:xfrm rot="10800000" flipH="1">
            <a:off x="5275525" y="2659650"/>
            <a:ext cx="1850400" cy="4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1" name="Google Shape;261;p30"/>
          <p:cNvCxnSpPr>
            <a:stCxn id="235" idx="3"/>
            <a:endCxn id="221" idx="1"/>
          </p:cNvCxnSpPr>
          <p:nvPr/>
        </p:nvCxnSpPr>
        <p:spPr>
          <a:xfrm rot="10800000" flipH="1">
            <a:off x="5275525" y="2659475"/>
            <a:ext cx="1850400" cy="137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2" name="Google Shape;262;p30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0"/>
          <p:cNvSpPr/>
          <p:nvPr/>
        </p:nvSpPr>
        <p:spPr>
          <a:xfrm>
            <a:off x="7511650" y="155445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0"/>
          <p:cNvSpPr/>
          <p:nvPr/>
        </p:nvSpPr>
        <p:spPr>
          <a:xfrm>
            <a:off x="3957625" y="59925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/>
          <p:nvPr/>
        </p:nvSpPr>
        <p:spPr>
          <a:xfrm>
            <a:off x="978225" y="5797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1"/>
          <p:cNvSpPr/>
          <p:nvPr/>
        </p:nvSpPr>
        <p:spPr>
          <a:xfrm>
            <a:off x="978225" y="15006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1"/>
          <p:cNvSpPr/>
          <p:nvPr/>
        </p:nvSpPr>
        <p:spPr>
          <a:xfrm>
            <a:off x="1019275" y="23630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1"/>
          <p:cNvSpPr/>
          <p:nvPr/>
        </p:nvSpPr>
        <p:spPr>
          <a:xfrm>
            <a:off x="1019350" y="32329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1"/>
          <p:cNvSpPr/>
          <p:nvPr/>
        </p:nvSpPr>
        <p:spPr>
          <a:xfrm>
            <a:off x="1019275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1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1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1"/>
          <p:cNvSpPr txBox="1"/>
          <p:nvPr/>
        </p:nvSpPr>
        <p:spPr>
          <a:xfrm>
            <a:off x="1158475" y="733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1158475" y="16144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1"/>
          <p:cNvSpPr txBox="1"/>
          <p:nvPr/>
        </p:nvSpPr>
        <p:spPr>
          <a:xfrm>
            <a:off x="1505150" y="2495158"/>
            <a:ext cx="42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1"/>
          <p:cNvSpPr txBox="1"/>
          <p:nvPr/>
        </p:nvSpPr>
        <p:spPr>
          <a:xfrm>
            <a:off x="1567300" y="4235050"/>
            <a:ext cx="22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1"/>
          <p:cNvSpPr txBox="1"/>
          <p:nvPr/>
        </p:nvSpPr>
        <p:spPr>
          <a:xfrm>
            <a:off x="2559200" y="25"/>
            <a:ext cx="497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Let’s fill in some features data for one data point.</a:t>
            </a:r>
            <a:endParaRPr sz="14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1"/>
          <p:cNvSpPr/>
          <p:nvPr/>
        </p:nvSpPr>
        <p:spPr>
          <a:xfrm>
            <a:off x="4719725" y="22503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1"/>
          <p:cNvSpPr txBox="1"/>
          <p:nvPr/>
        </p:nvSpPr>
        <p:spPr>
          <a:xfrm>
            <a:off x="4858888" y="2371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3" name="Google Shape;283;p31"/>
          <p:cNvCxnSpPr>
            <a:stCxn id="269" idx="3"/>
            <a:endCxn id="281" idx="1"/>
          </p:cNvCxnSpPr>
          <p:nvPr/>
        </p:nvCxnSpPr>
        <p:spPr>
          <a:xfrm>
            <a:off x="2296125" y="901200"/>
            <a:ext cx="2423700" cy="167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4" name="Google Shape;284;p31"/>
          <p:cNvCxnSpPr>
            <a:stCxn id="270" idx="3"/>
            <a:endCxn id="281" idx="1"/>
          </p:cNvCxnSpPr>
          <p:nvPr/>
        </p:nvCxnSpPr>
        <p:spPr>
          <a:xfrm>
            <a:off x="2296125" y="1822075"/>
            <a:ext cx="2423700" cy="74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5" name="Google Shape;285;p31"/>
          <p:cNvCxnSpPr>
            <a:stCxn id="271" idx="3"/>
            <a:endCxn id="281" idx="1"/>
          </p:cNvCxnSpPr>
          <p:nvPr/>
        </p:nvCxnSpPr>
        <p:spPr>
          <a:xfrm rot="10800000" flipH="1">
            <a:off x="2337175" y="2571650"/>
            <a:ext cx="2382600" cy="1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6" name="Google Shape;286;p31"/>
          <p:cNvCxnSpPr>
            <a:stCxn id="272" idx="3"/>
            <a:endCxn id="281" idx="1"/>
          </p:cNvCxnSpPr>
          <p:nvPr/>
        </p:nvCxnSpPr>
        <p:spPr>
          <a:xfrm rot="10800000" flipH="1">
            <a:off x="2337250" y="2571900"/>
            <a:ext cx="2382600" cy="98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7" name="Google Shape;287;p31"/>
          <p:cNvCxnSpPr>
            <a:stCxn id="273" idx="3"/>
            <a:endCxn id="281" idx="1"/>
          </p:cNvCxnSpPr>
          <p:nvPr/>
        </p:nvCxnSpPr>
        <p:spPr>
          <a:xfrm rot="10800000" flipH="1">
            <a:off x="2337175" y="2571850"/>
            <a:ext cx="2382600" cy="185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8" name="Google Shape;288;p31"/>
          <p:cNvCxnSpPr>
            <a:stCxn id="281" idx="3"/>
            <a:endCxn id="274" idx="1"/>
          </p:cNvCxnSpPr>
          <p:nvPr/>
        </p:nvCxnSpPr>
        <p:spPr>
          <a:xfrm>
            <a:off x="6037625" y="2571750"/>
            <a:ext cx="1088100" cy="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9" name="Google Shape;289;p31"/>
          <p:cNvSpPr txBox="1"/>
          <p:nvPr/>
        </p:nvSpPr>
        <p:spPr>
          <a:xfrm>
            <a:off x="1415425" y="3354300"/>
            <a:ext cx="52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/>
          <p:nvPr/>
        </p:nvSpPr>
        <p:spPr>
          <a:xfrm>
            <a:off x="1019275" y="6123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2"/>
          <p:cNvSpPr/>
          <p:nvPr/>
        </p:nvSpPr>
        <p:spPr>
          <a:xfrm>
            <a:off x="1019275" y="14876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2"/>
          <p:cNvSpPr/>
          <p:nvPr/>
        </p:nvSpPr>
        <p:spPr>
          <a:xfrm>
            <a:off x="1019275" y="23630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2"/>
          <p:cNvSpPr/>
          <p:nvPr/>
        </p:nvSpPr>
        <p:spPr>
          <a:xfrm>
            <a:off x="1019350" y="32329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2"/>
          <p:cNvSpPr/>
          <p:nvPr/>
        </p:nvSpPr>
        <p:spPr>
          <a:xfrm>
            <a:off x="10193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2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2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2"/>
          <p:cNvSpPr txBox="1"/>
          <p:nvPr/>
        </p:nvSpPr>
        <p:spPr>
          <a:xfrm>
            <a:off x="1158475" y="733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2"/>
          <p:cNvSpPr txBox="1"/>
          <p:nvPr/>
        </p:nvSpPr>
        <p:spPr>
          <a:xfrm>
            <a:off x="1117425" y="16236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2"/>
          <p:cNvSpPr txBox="1"/>
          <p:nvPr/>
        </p:nvSpPr>
        <p:spPr>
          <a:xfrm>
            <a:off x="1158550" y="24843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2"/>
          <p:cNvSpPr txBox="1"/>
          <p:nvPr/>
        </p:nvSpPr>
        <p:spPr>
          <a:xfrm>
            <a:off x="1198850" y="3354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2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2"/>
          <p:cNvSpPr txBox="1"/>
          <p:nvPr/>
        </p:nvSpPr>
        <p:spPr>
          <a:xfrm>
            <a:off x="2559200" y="25"/>
            <a:ext cx="6490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For each node, a </a:t>
            </a:r>
            <a:r>
              <a:rPr lang="en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applied to each feature.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Weights can be positive or negative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2"/>
          <p:cNvSpPr/>
          <p:nvPr/>
        </p:nvSpPr>
        <p:spPr>
          <a:xfrm>
            <a:off x="4719725" y="22503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2"/>
          <p:cNvSpPr txBox="1"/>
          <p:nvPr/>
        </p:nvSpPr>
        <p:spPr>
          <a:xfrm>
            <a:off x="4858888" y="2371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" name="Google Shape;309;p32"/>
          <p:cNvCxnSpPr>
            <a:stCxn id="294" idx="3"/>
            <a:endCxn id="307" idx="1"/>
          </p:cNvCxnSpPr>
          <p:nvPr/>
        </p:nvCxnSpPr>
        <p:spPr>
          <a:xfrm>
            <a:off x="2337175" y="933750"/>
            <a:ext cx="2382600" cy="163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p32"/>
          <p:cNvCxnSpPr>
            <a:stCxn id="295" idx="3"/>
            <a:endCxn id="307" idx="1"/>
          </p:cNvCxnSpPr>
          <p:nvPr/>
        </p:nvCxnSpPr>
        <p:spPr>
          <a:xfrm>
            <a:off x="2337175" y="1809100"/>
            <a:ext cx="2382600" cy="76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1" name="Google Shape;311;p32"/>
          <p:cNvCxnSpPr>
            <a:stCxn id="296" idx="3"/>
            <a:endCxn id="307" idx="1"/>
          </p:cNvCxnSpPr>
          <p:nvPr/>
        </p:nvCxnSpPr>
        <p:spPr>
          <a:xfrm rot="10800000" flipH="1">
            <a:off x="2337175" y="2571650"/>
            <a:ext cx="2382600" cy="1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2" name="Google Shape;312;p32"/>
          <p:cNvCxnSpPr>
            <a:stCxn id="297" idx="3"/>
            <a:endCxn id="307" idx="1"/>
          </p:cNvCxnSpPr>
          <p:nvPr/>
        </p:nvCxnSpPr>
        <p:spPr>
          <a:xfrm rot="10800000" flipH="1">
            <a:off x="2337250" y="2571900"/>
            <a:ext cx="2382600" cy="98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3" name="Google Shape;313;p32"/>
          <p:cNvCxnSpPr>
            <a:stCxn id="298" idx="3"/>
            <a:endCxn id="307" idx="1"/>
          </p:cNvCxnSpPr>
          <p:nvPr/>
        </p:nvCxnSpPr>
        <p:spPr>
          <a:xfrm rot="10800000" flipH="1">
            <a:off x="2337250" y="2571850"/>
            <a:ext cx="2382600" cy="185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4" name="Google Shape;314;p32"/>
          <p:cNvCxnSpPr>
            <a:stCxn id="307" idx="3"/>
            <a:endCxn id="299" idx="1"/>
          </p:cNvCxnSpPr>
          <p:nvPr/>
        </p:nvCxnSpPr>
        <p:spPr>
          <a:xfrm>
            <a:off x="6037625" y="2571750"/>
            <a:ext cx="1088100" cy="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5" name="Google Shape;315;p32"/>
          <p:cNvSpPr txBox="1"/>
          <p:nvPr/>
        </p:nvSpPr>
        <p:spPr>
          <a:xfrm>
            <a:off x="2559200" y="1235450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2"/>
          <p:cNvSpPr txBox="1"/>
          <p:nvPr/>
        </p:nvSpPr>
        <p:spPr>
          <a:xfrm>
            <a:off x="2559200" y="1856275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2"/>
          <p:cNvSpPr txBox="1"/>
          <p:nvPr/>
        </p:nvSpPr>
        <p:spPr>
          <a:xfrm>
            <a:off x="2559200" y="2492000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2"/>
          <p:cNvSpPr txBox="1"/>
          <p:nvPr/>
        </p:nvSpPr>
        <p:spPr>
          <a:xfrm>
            <a:off x="2559200" y="3050725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2"/>
          <p:cNvSpPr txBox="1"/>
          <p:nvPr/>
        </p:nvSpPr>
        <p:spPr>
          <a:xfrm>
            <a:off x="2559200" y="3748550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/>
          <p:nvPr/>
        </p:nvSpPr>
        <p:spPr>
          <a:xfrm>
            <a:off x="1019275" y="6123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3"/>
          <p:cNvSpPr/>
          <p:nvPr/>
        </p:nvSpPr>
        <p:spPr>
          <a:xfrm>
            <a:off x="1019275" y="14876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3"/>
          <p:cNvSpPr/>
          <p:nvPr/>
        </p:nvSpPr>
        <p:spPr>
          <a:xfrm>
            <a:off x="1019275" y="23630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3"/>
          <p:cNvSpPr/>
          <p:nvPr/>
        </p:nvSpPr>
        <p:spPr>
          <a:xfrm>
            <a:off x="1019350" y="32329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3"/>
          <p:cNvSpPr/>
          <p:nvPr/>
        </p:nvSpPr>
        <p:spPr>
          <a:xfrm>
            <a:off x="10193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3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3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3"/>
          <p:cNvSpPr txBox="1"/>
          <p:nvPr/>
        </p:nvSpPr>
        <p:spPr>
          <a:xfrm>
            <a:off x="1158475" y="733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3"/>
          <p:cNvSpPr txBox="1"/>
          <p:nvPr/>
        </p:nvSpPr>
        <p:spPr>
          <a:xfrm>
            <a:off x="1117425" y="16236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3"/>
          <p:cNvSpPr txBox="1"/>
          <p:nvPr/>
        </p:nvSpPr>
        <p:spPr>
          <a:xfrm>
            <a:off x="1158550" y="24843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3"/>
          <p:cNvSpPr txBox="1"/>
          <p:nvPr/>
        </p:nvSpPr>
        <p:spPr>
          <a:xfrm>
            <a:off x="1198850" y="3354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3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3"/>
          <p:cNvSpPr txBox="1"/>
          <p:nvPr/>
        </p:nvSpPr>
        <p:spPr>
          <a:xfrm>
            <a:off x="2559200" y="25"/>
            <a:ext cx="6490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For each node, a </a:t>
            </a:r>
            <a:r>
              <a:rPr lang="en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applied to each feature.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Weights can be positive or negative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Weights are randomly initialized then adjusted as learning proceeds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3"/>
          <p:cNvSpPr/>
          <p:nvPr/>
        </p:nvSpPr>
        <p:spPr>
          <a:xfrm>
            <a:off x="4719725" y="22503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3"/>
          <p:cNvSpPr txBox="1"/>
          <p:nvPr/>
        </p:nvSpPr>
        <p:spPr>
          <a:xfrm>
            <a:off x="4858888" y="2371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9" name="Google Shape;339;p33"/>
          <p:cNvCxnSpPr>
            <a:stCxn id="324" idx="3"/>
            <a:endCxn id="337" idx="1"/>
          </p:cNvCxnSpPr>
          <p:nvPr/>
        </p:nvCxnSpPr>
        <p:spPr>
          <a:xfrm>
            <a:off x="2337175" y="933750"/>
            <a:ext cx="2382600" cy="163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0" name="Google Shape;340;p33"/>
          <p:cNvCxnSpPr>
            <a:stCxn id="325" idx="3"/>
            <a:endCxn id="337" idx="1"/>
          </p:cNvCxnSpPr>
          <p:nvPr/>
        </p:nvCxnSpPr>
        <p:spPr>
          <a:xfrm>
            <a:off x="2337175" y="1809100"/>
            <a:ext cx="2382600" cy="76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1" name="Google Shape;341;p33"/>
          <p:cNvCxnSpPr>
            <a:stCxn id="326" idx="3"/>
            <a:endCxn id="337" idx="1"/>
          </p:cNvCxnSpPr>
          <p:nvPr/>
        </p:nvCxnSpPr>
        <p:spPr>
          <a:xfrm rot="10800000" flipH="1">
            <a:off x="2337175" y="2571650"/>
            <a:ext cx="2382600" cy="1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2" name="Google Shape;342;p33"/>
          <p:cNvCxnSpPr>
            <a:stCxn id="327" idx="3"/>
            <a:endCxn id="337" idx="1"/>
          </p:cNvCxnSpPr>
          <p:nvPr/>
        </p:nvCxnSpPr>
        <p:spPr>
          <a:xfrm rot="10800000" flipH="1">
            <a:off x="2337250" y="2571900"/>
            <a:ext cx="2382600" cy="98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3" name="Google Shape;343;p33"/>
          <p:cNvCxnSpPr>
            <a:stCxn id="328" idx="3"/>
            <a:endCxn id="337" idx="1"/>
          </p:cNvCxnSpPr>
          <p:nvPr/>
        </p:nvCxnSpPr>
        <p:spPr>
          <a:xfrm rot="10800000" flipH="1">
            <a:off x="2337250" y="2571850"/>
            <a:ext cx="2382600" cy="185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4" name="Google Shape;344;p33"/>
          <p:cNvCxnSpPr>
            <a:stCxn id="337" idx="3"/>
            <a:endCxn id="329" idx="1"/>
          </p:cNvCxnSpPr>
          <p:nvPr/>
        </p:nvCxnSpPr>
        <p:spPr>
          <a:xfrm>
            <a:off x="6037625" y="2571750"/>
            <a:ext cx="1088100" cy="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5" name="Google Shape;345;p33"/>
          <p:cNvSpPr txBox="1"/>
          <p:nvPr/>
        </p:nvSpPr>
        <p:spPr>
          <a:xfrm>
            <a:off x="2559200" y="1235450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2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3"/>
          <p:cNvSpPr txBox="1"/>
          <p:nvPr/>
        </p:nvSpPr>
        <p:spPr>
          <a:xfrm>
            <a:off x="2559200" y="1856275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4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3"/>
          <p:cNvSpPr txBox="1"/>
          <p:nvPr/>
        </p:nvSpPr>
        <p:spPr>
          <a:xfrm>
            <a:off x="2559200" y="2492000"/>
            <a:ext cx="10395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-1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3"/>
          <p:cNvSpPr txBox="1"/>
          <p:nvPr/>
        </p:nvSpPr>
        <p:spPr>
          <a:xfrm>
            <a:off x="2559200" y="3050725"/>
            <a:ext cx="10395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-3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3"/>
          <p:cNvSpPr txBox="1"/>
          <p:nvPr/>
        </p:nvSpPr>
        <p:spPr>
          <a:xfrm>
            <a:off x="2559200" y="3748550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5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"/>
          <p:cNvSpPr/>
          <p:nvPr/>
        </p:nvSpPr>
        <p:spPr>
          <a:xfrm>
            <a:off x="1019275" y="6123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4"/>
          <p:cNvSpPr/>
          <p:nvPr/>
        </p:nvSpPr>
        <p:spPr>
          <a:xfrm>
            <a:off x="1019275" y="14876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4"/>
          <p:cNvSpPr/>
          <p:nvPr/>
        </p:nvSpPr>
        <p:spPr>
          <a:xfrm>
            <a:off x="1019275" y="23630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4"/>
          <p:cNvSpPr/>
          <p:nvPr/>
        </p:nvSpPr>
        <p:spPr>
          <a:xfrm>
            <a:off x="1019350" y="32329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4"/>
          <p:cNvSpPr/>
          <p:nvPr/>
        </p:nvSpPr>
        <p:spPr>
          <a:xfrm>
            <a:off x="10193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4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4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4"/>
          <p:cNvSpPr txBox="1"/>
          <p:nvPr/>
        </p:nvSpPr>
        <p:spPr>
          <a:xfrm>
            <a:off x="1158475" y="733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4"/>
          <p:cNvSpPr txBox="1"/>
          <p:nvPr/>
        </p:nvSpPr>
        <p:spPr>
          <a:xfrm>
            <a:off x="1117425" y="16236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4"/>
          <p:cNvSpPr txBox="1"/>
          <p:nvPr/>
        </p:nvSpPr>
        <p:spPr>
          <a:xfrm>
            <a:off x="1158550" y="24843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4"/>
          <p:cNvSpPr txBox="1"/>
          <p:nvPr/>
        </p:nvSpPr>
        <p:spPr>
          <a:xfrm>
            <a:off x="1198850" y="3354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4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4"/>
          <p:cNvSpPr txBox="1"/>
          <p:nvPr/>
        </p:nvSpPr>
        <p:spPr>
          <a:xfrm>
            <a:off x="2559200" y="25"/>
            <a:ext cx="3738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For example, let’s apply the weights shown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The greater the weight, the greater the influence of that feature on Node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4"/>
          <p:cNvSpPr/>
          <p:nvPr/>
        </p:nvSpPr>
        <p:spPr>
          <a:xfrm>
            <a:off x="4719725" y="22503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4"/>
          <p:cNvSpPr txBox="1"/>
          <p:nvPr/>
        </p:nvSpPr>
        <p:spPr>
          <a:xfrm>
            <a:off x="4858888" y="2371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9" name="Google Shape;369;p34"/>
          <p:cNvCxnSpPr>
            <a:stCxn id="354" idx="3"/>
            <a:endCxn id="367" idx="1"/>
          </p:cNvCxnSpPr>
          <p:nvPr/>
        </p:nvCxnSpPr>
        <p:spPr>
          <a:xfrm>
            <a:off x="2337175" y="933750"/>
            <a:ext cx="2382600" cy="163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0" name="Google Shape;370;p34"/>
          <p:cNvCxnSpPr>
            <a:stCxn id="355" idx="3"/>
            <a:endCxn id="367" idx="1"/>
          </p:cNvCxnSpPr>
          <p:nvPr/>
        </p:nvCxnSpPr>
        <p:spPr>
          <a:xfrm>
            <a:off x="2337175" y="1809100"/>
            <a:ext cx="2382600" cy="76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1" name="Google Shape;371;p34"/>
          <p:cNvCxnSpPr>
            <a:stCxn id="356" idx="3"/>
            <a:endCxn id="367" idx="1"/>
          </p:cNvCxnSpPr>
          <p:nvPr/>
        </p:nvCxnSpPr>
        <p:spPr>
          <a:xfrm rot="10800000" flipH="1">
            <a:off x="2337175" y="2571650"/>
            <a:ext cx="2382600" cy="1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2" name="Google Shape;372;p34"/>
          <p:cNvCxnSpPr>
            <a:stCxn id="357" idx="3"/>
            <a:endCxn id="367" idx="1"/>
          </p:cNvCxnSpPr>
          <p:nvPr/>
        </p:nvCxnSpPr>
        <p:spPr>
          <a:xfrm rot="10800000" flipH="1">
            <a:off x="2337250" y="2571900"/>
            <a:ext cx="2382600" cy="98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3" name="Google Shape;373;p34"/>
          <p:cNvCxnSpPr>
            <a:stCxn id="358" idx="3"/>
            <a:endCxn id="367" idx="1"/>
          </p:cNvCxnSpPr>
          <p:nvPr/>
        </p:nvCxnSpPr>
        <p:spPr>
          <a:xfrm rot="10800000" flipH="1">
            <a:off x="2337250" y="2571850"/>
            <a:ext cx="2382600" cy="185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4" name="Google Shape;374;p34"/>
          <p:cNvCxnSpPr>
            <a:stCxn id="367" idx="3"/>
            <a:endCxn id="359" idx="1"/>
          </p:cNvCxnSpPr>
          <p:nvPr/>
        </p:nvCxnSpPr>
        <p:spPr>
          <a:xfrm>
            <a:off x="6037625" y="2571750"/>
            <a:ext cx="1088100" cy="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5" name="Google Shape;375;p34"/>
          <p:cNvSpPr txBox="1"/>
          <p:nvPr/>
        </p:nvSpPr>
        <p:spPr>
          <a:xfrm>
            <a:off x="2559200" y="1235450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2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4"/>
          <p:cNvSpPr txBox="1"/>
          <p:nvPr/>
        </p:nvSpPr>
        <p:spPr>
          <a:xfrm>
            <a:off x="2559200" y="1856275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4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4"/>
          <p:cNvSpPr txBox="1"/>
          <p:nvPr/>
        </p:nvSpPr>
        <p:spPr>
          <a:xfrm>
            <a:off x="2559200" y="2492000"/>
            <a:ext cx="10395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-1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4"/>
          <p:cNvSpPr txBox="1"/>
          <p:nvPr/>
        </p:nvSpPr>
        <p:spPr>
          <a:xfrm>
            <a:off x="2559200" y="3050725"/>
            <a:ext cx="10395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-3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4"/>
          <p:cNvSpPr txBox="1"/>
          <p:nvPr/>
        </p:nvSpPr>
        <p:spPr>
          <a:xfrm>
            <a:off x="2559200" y="3748550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5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4"/>
          <p:cNvSpPr txBox="1"/>
          <p:nvPr/>
        </p:nvSpPr>
        <p:spPr>
          <a:xfrm>
            <a:off x="4788250" y="868450"/>
            <a:ext cx="11808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-6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X -3 = -24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Bias = 0</a:t>
            </a:r>
            <a:endParaRPr/>
          </a:p>
        </p:txBody>
      </p:sp>
      <p:sp>
        <p:nvSpPr>
          <p:cNvPr id="381" name="Google Shape;381;p34"/>
          <p:cNvSpPr txBox="1"/>
          <p:nvPr/>
        </p:nvSpPr>
        <p:spPr>
          <a:xfrm>
            <a:off x="7708900" y="1299400"/>
            <a:ext cx="73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=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/>
          <p:nvPr/>
        </p:nvSpPr>
        <p:spPr>
          <a:xfrm>
            <a:off x="3924213" y="-31369"/>
            <a:ext cx="7089161" cy="4889119"/>
          </a:xfrm>
          <a:prstGeom prst="flowChartInputOutpu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1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2151" y="1700082"/>
            <a:ext cx="3171394" cy="1058888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7"/>
          <p:cNvSpPr/>
          <p:nvPr/>
        </p:nvSpPr>
        <p:spPr>
          <a:xfrm>
            <a:off x="739066" y="4148096"/>
            <a:ext cx="8405100" cy="20400"/>
          </a:xfrm>
          <a:prstGeom prst="rect">
            <a:avLst/>
          </a:prstGeom>
          <a:solidFill>
            <a:srgbClr val="28CD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7"/>
          <p:cNvSpPr txBox="1"/>
          <p:nvPr/>
        </p:nvSpPr>
        <p:spPr>
          <a:xfrm>
            <a:off x="251125" y="703200"/>
            <a:ext cx="4262700" cy="21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4500" b="0" i="0" u="none" strike="noStrike" cap="non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Welcome to Week 11 </a:t>
            </a:r>
            <a:endParaRPr sz="4500" b="0" i="0" u="none" strike="noStrike" cap="non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4500" b="0" i="0" u="none" strike="noStrike" cap="non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Lecture 1!</a:t>
            </a:r>
            <a:endParaRPr sz="4500" b="0" i="0" u="none" strike="noStrike" cap="non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endParaRPr sz="4500" b="0" i="0" u="none" strike="noStrike" cap="non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7" name="Google Shape;47;p17"/>
          <p:cNvSpPr txBox="1"/>
          <p:nvPr/>
        </p:nvSpPr>
        <p:spPr>
          <a:xfrm>
            <a:off x="398576" y="3291307"/>
            <a:ext cx="37899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 in Python &amp; </a:t>
            </a:r>
            <a:endParaRPr sz="18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Machine Learning</a:t>
            </a:r>
            <a:endParaRPr sz="18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8" name="Google Shape;48;p17" descr="Image"/>
          <p:cNvPicPr preferRelativeResize="0"/>
          <p:nvPr/>
        </p:nvPicPr>
        <p:blipFill rotWithShape="1">
          <a:blip r:embed="rId4">
            <a:alphaModFix amt="15000"/>
          </a:blip>
          <a:srcRect b="25003"/>
          <a:stretch/>
        </p:blipFill>
        <p:spPr>
          <a:xfrm>
            <a:off x="4662716" y="2759193"/>
            <a:ext cx="3809734" cy="209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7" descr="Image"/>
          <p:cNvPicPr preferRelativeResize="0"/>
          <p:nvPr/>
        </p:nvPicPr>
        <p:blipFill rotWithShape="1">
          <a:blip r:embed="rId5">
            <a:alphaModFix amt="15000"/>
          </a:blip>
          <a:srcRect/>
          <a:stretch/>
        </p:blipFill>
        <p:spPr>
          <a:xfrm>
            <a:off x="5807135" y="-658791"/>
            <a:ext cx="2331266" cy="2417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5"/>
          <p:cNvSpPr/>
          <p:nvPr/>
        </p:nvSpPr>
        <p:spPr>
          <a:xfrm>
            <a:off x="1019275" y="6759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5"/>
          <p:cNvSpPr/>
          <p:nvPr/>
        </p:nvSpPr>
        <p:spPr>
          <a:xfrm>
            <a:off x="1019350" y="15006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5"/>
          <p:cNvSpPr/>
          <p:nvPr/>
        </p:nvSpPr>
        <p:spPr>
          <a:xfrm>
            <a:off x="1019275" y="23630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5"/>
          <p:cNvSpPr/>
          <p:nvPr/>
        </p:nvSpPr>
        <p:spPr>
          <a:xfrm>
            <a:off x="1019350" y="32329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5"/>
          <p:cNvSpPr/>
          <p:nvPr/>
        </p:nvSpPr>
        <p:spPr>
          <a:xfrm>
            <a:off x="10193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5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5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5"/>
          <p:cNvSpPr txBox="1"/>
          <p:nvPr/>
        </p:nvSpPr>
        <p:spPr>
          <a:xfrm>
            <a:off x="1117425" y="797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5"/>
          <p:cNvSpPr txBox="1"/>
          <p:nvPr/>
        </p:nvSpPr>
        <p:spPr>
          <a:xfrm>
            <a:off x="1117425" y="16236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5"/>
          <p:cNvSpPr txBox="1"/>
          <p:nvPr/>
        </p:nvSpPr>
        <p:spPr>
          <a:xfrm>
            <a:off x="1158550" y="24843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5"/>
          <p:cNvSpPr txBox="1"/>
          <p:nvPr/>
        </p:nvSpPr>
        <p:spPr>
          <a:xfrm>
            <a:off x="1117425" y="3354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5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5"/>
          <p:cNvSpPr txBox="1"/>
          <p:nvPr/>
        </p:nvSpPr>
        <p:spPr>
          <a:xfrm>
            <a:off x="2559200" y="25"/>
            <a:ext cx="5241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similar process happens for EACH node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node has different weights. Note that this shows Node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5"/>
          <p:cNvSpPr/>
          <p:nvPr/>
        </p:nvSpPr>
        <p:spPr>
          <a:xfrm>
            <a:off x="4719725" y="22503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5"/>
          <p:cNvSpPr txBox="1"/>
          <p:nvPr/>
        </p:nvSpPr>
        <p:spPr>
          <a:xfrm>
            <a:off x="4858888" y="2371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1" name="Google Shape;401;p35"/>
          <p:cNvCxnSpPr>
            <a:stCxn id="386" idx="3"/>
            <a:endCxn id="399" idx="1"/>
          </p:cNvCxnSpPr>
          <p:nvPr/>
        </p:nvCxnSpPr>
        <p:spPr>
          <a:xfrm>
            <a:off x="2337175" y="997400"/>
            <a:ext cx="2382600" cy="157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2" name="Google Shape;402;p35"/>
          <p:cNvCxnSpPr>
            <a:stCxn id="387" idx="3"/>
            <a:endCxn id="399" idx="1"/>
          </p:cNvCxnSpPr>
          <p:nvPr/>
        </p:nvCxnSpPr>
        <p:spPr>
          <a:xfrm>
            <a:off x="2337250" y="1822075"/>
            <a:ext cx="2382600" cy="74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3" name="Google Shape;403;p35"/>
          <p:cNvCxnSpPr>
            <a:stCxn id="388" idx="3"/>
            <a:endCxn id="399" idx="1"/>
          </p:cNvCxnSpPr>
          <p:nvPr/>
        </p:nvCxnSpPr>
        <p:spPr>
          <a:xfrm rot="10800000" flipH="1">
            <a:off x="2337175" y="2571650"/>
            <a:ext cx="2382600" cy="1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4" name="Google Shape;404;p35"/>
          <p:cNvCxnSpPr>
            <a:stCxn id="389" idx="3"/>
            <a:endCxn id="399" idx="1"/>
          </p:cNvCxnSpPr>
          <p:nvPr/>
        </p:nvCxnSpPr>
        <p:spPr>
          <a:xfrm rot="10800000" flipH="1">
            <a:off x="2337250" y="2571900"/>
            <a:ext cx="2382600" cy="98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5" name="Google Shape;405;p35"/>
          <p:cNvCxnSpPr>
            <a:stCxn id="390" idx="3"/>
            <a:endCxn id="399" idx="1"/>
          </p:cNvCxnSpPr>
          <p:nvPr/>
        </p:nvCxnSpPr>
        <p:spPr>
          <a:xfrm rot="10800000" flipH="1">
            <a:off x="2337250" y="2571850"/>
            <a:ext cx="2382600" cy="185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6" name="Google Shape;406;p35"/>
          <p:cNvCxnSpPr>
            <a:stCxn id="399" idx="3"/>
            <a:endCxn id="391" idx="1"/>
          </p:cNvCxnSpPr>
          <p:nvPr/>
        </p:nvCxnSpPr>
        <p:spPr>
          <a:xfrm>
            <a:off x="6037625" y="2571750"/>
            <a:ext cx="1088100" cy="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07" name="Google Shape;407;p35"/>
          <p:cNvSpPr txBox="1"/>
          <p:nvPr/>
        </p:nvSpPr>
        <p:spPr>
          <a:xfrm>
            <a:off x="2559200" y="1295051"/>
            <a:ext cx="11322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5"/>
          <p:cNvSpPr txBox="1"/>
          <p:nvPr/>
        </p:nvSpPr>
        <p:spPr>
          <a:xfrm>
            <a:off x="2559200" y="1920100"/>
            <a:ext cx="10395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5"/>
          <p:cNvSpPr txBox="1"/>
          <p:nvPr/>
        </p:nvSpPr>
        <p:spPr>
          <a:xfrm>
            <a:off x="2559200" y="2369400"/>
            <a:ext cx="10395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2559200" y="2967875"/>
            <a:ext cx="10395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</a:t>
            </a:r>
            <a:r>
              <a:rPr lang="en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-4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2559200" y="3718000"/>
            <a:ext cx="11322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4749675" y="883100"/>
            <a:ext cx="13179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=36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-3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30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X -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-32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5"/>
          <p:cNvSpPr txBox="1"/>
          <p:nvPr/>
        </p:nvSpPr>
        <p:spPr>
          <a:xfrm>
            <a:off x="7760200" y="1421875"/>
            <a:ext cx="62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=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6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6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6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6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6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6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6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6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6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6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6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6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6"/>
          <p:cNvSpPr txBox="1"/>
          <p:nvPr/>
        </p:nvSpPr>
        <p:spPr>
          <a:xfrm>
            <a:off x="2329375" y="26900"/>
            <a:ext cx="53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6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6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6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6"/>
          <p:cNvSpPr txBox="1"/>
          <p:nvPr/>
        </p:nvSpPr>
        <p:spPr>
          <a:xfrm>
            <a:off x="4096825" y="20900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6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6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-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6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6"/>
          <p:cNvSpPr txBox="1"/>
          <p:nvPr/>
        </p:nvSpPr>
        <p:spPr>
          <a:xfrm>
            <a:off x="4096838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-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9" name="Google Shape;439;p36"/>
          <p:cNvCxnSpPr>
            <a:stCxn id="418" idx="3"/>
            <a:endCxn id="431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0" name="Google Shape;440;p36"/>
          <p:cNvCxnSpPr>
            <a:stCxn id="419" idx="3"/>
            <a:endCxn id="431" idx="1"/>
          </p:cNvCxnSpPr>
          <p:nvPr/>
        </p:nvCxnSpPr>
        <p:spPr>
          <a:xfrm rot="10800000" flipH="1">
            <a:off x="2377550" y="1454575"/>
            <a:ext cx="153540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1" name="Google Shape;441;p36"/>
          <p:cNvCxnSpPr>
            <a:stCxn id="420" idx="3"/>
            <a:endCxn id="431" idx="1"/>
          </p:cNvCxnSpPr>
          <p:nvPr/>
        </p:nvCxnSpPr>
        <p:spPr>
          <a:xfrm rot="10800000" flipH="1">
            <a:off x="2377550" y="1454600"/>
            <a:ext cx="1535400" cy="14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2" name="Google Shape;442;p36"/>
          <p:cNvCxnSpPr>
            <a:stCxn id="421" idx="3"/>
            <a:endCxn id="431" idx="1"/>
          </p:cNvCxnSpPr>
          <p:nvPr/>
        </p:nvCxnSpPr>
        <p:spPr>
          <a:xfrm rot="10800000" flipH="1">
            <a:off x="2377550" y="1454625"/>
            <a:ext cx="15354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3" name="Google Shape;443;p36"/>
          <p:cNvCxnSpPr>
            <a:stCxn id="422" idx="3"/>
            <a:endCxn id="431" idx="1"/>
          </p:cNvCxnSpPr>
          <p:nvPr/>
        </p:nvCxnSpPr>
        <p:spPr>
          <a:xfrm rot="10800000" flipH="1">
            <a:off x="2377550" y="1454650"/>
            <a:ext cx="1535400" cy="29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4" name="Google Shape;444;p36"/>
          <p:cNvSpPr txBox="1"/>
          <p:nvPr/>
        </p:nvSpPr>
        <p:spPr>
          <a:xfrm>
            <a:off x="5239950" y="1435900"/>
            <a:ext cx="7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5" name="Google Shape;445;p36"/>
          <p:cNvCxnSpPr>
            <a:stCxn id="444" idx="1"/>
            <a:endCxn id="423" idx="1"/>
          </p:cNvCxnSpPr>
          <p:nvPr/>
        </p:nvCxnSpPr>
        <p:spPr>
          <a:xfrm>
            <a:off x="5239950" y="1636000"/>
            <a:ext cx="1885800" cy="10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6" name="Google Shape;446;p36"/>
          <p:cNvCxnSpPr>
            <a:stCxn id="418" idx="3"/>
            <a:endCxn id="433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7" name="Google Shape;447;p36"/>
          <p:cNvCxnSpPr>
            <a:stCxn id="419" idx="3"/>
            <a:endCxn id="433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8" name="Google Shape;448;p36"/>
          <p:cNvCxnSpPr>
            <a:stCxn id="420" idx="3"/>
            <a:endCxn id="433" idx="1"/>
          </p:cNvCxnSpPr>
          <p:nvPr/>
        </p:nvCxnSpPr>
        <p:spPr>
          <a:xfrm rot="10800000" flipH="1">
            <a:off x="2377550" y="2266700"/>
            <a:ext cx="1580100" cy="6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9" name="Google Shape;449;p36"/>
          <p:cNvCxnSpPr>
            <a:stCxn id="421" idx="3"/>
            <a:endCxn id="433" idx="1"/>
          </p:cNvCxnSpPr>
          <p:nvPr/>
        </p:nvCxnSpPr>
        <p:spPr>
          <a:xfrm rot="10800000" flipH="1">
            <a:off x="2377550" y="2266725"/>
            <a:ext cx="1580100" cy="139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0" name="Google Shape;450;p36"/>
          <p:cNvCxnSpPr>
            <a:stCxn id="422" idx="3"/>
            <a:endCxn id="433" idx="1"/>
          </p:cNvCxnSpPr>
          <p:nvPr/>
        </p:nvCxnSpPr>
        <p:spPr>
          <a:xfrm rot="10800000" flipH="1">
            <a:off x="2377550" y="2266750"/>
            <a:ext cx="1580100" cy="21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1" name="Google Shape;451;p36"/>
          <p:cNvCxnSpPr>
            <a:stCxn id="418" idx="3"/>
            <a:endCxn id="435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2" name="Google Shape;452;p36"/>
          <p:cNvCxnSpPr>
            <a:stCxn id="419" idx="3"/>
            <a:endCxn id="435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3" name="Google Shape;453;p36"/>
          <p:cNvCxnSpPr>
            <a:stCxn id="420" idx="3"/>
            <a:endCxn id="435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4" name="Google Shape;454;p36"/>
          <p:cNvCxnSpPr>
            <a:stCxn id="421" idx="3"/>
            <a:endCxn id="435" idx="1"/>
          </p:cNvCxnSpPr>
          <p:nvPr/>
        </p:nvCxnSpPr>
        <p:spPr>
          <a:xfrm rot="10800000" flipH="1">
            <a:off x="2377550" y="3151425"/>
            <a:ext cx="1580100" cy="5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5" name="Google Shape;455;p36"/>
          <p:cNvCxnSpPr>
            <a:stCxn id="422" idx="3"/>
            <a:endCxn id="435" idx="1"/>
          </p:cNvCxnSpPr>
          <p:nvPr/>
        </p:nvCxnSpPr>
        <p:spPr>
          <a:xfrm rot="10800000" flipH="1">
            <a:off x="2377550" y="3151450"/>
            <a:ext cx="1580100" cy="12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6" name="Google Shape;456;p36"/>
          <p:cNvCxnSpPr>
            <a:stCxn id="418" idx="3"/>
            <a:endCxn id="437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7" name="Google Shape;457;p36"/>
          <p:cNvCxnSpPr>
            <a:stCxn id="419" idx="3"/>
            <a:endCxn id="437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8" name="Google Shape;458;p36"/>
          <p:cNvCxnSpPr>
            <a:stCxn id="420" idx="3"/>
            <a:endCxn id="437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9" name="Google Shape;459;p36"/>
          <p:cNvCxnSpPr>
            <a:stCxn id="421" idx="3"/>
            <a:endCxn id="437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0" name="Google Shape;460;p36"/>
          <p:cNvCxnSpPr>
            <a:stCxn id="422" idx="3"/>
            <a:endCxn id="437" idx="1"/>
          </p:cNvCxnSpPr>
          <p:nvPr/>
        </p:nvCxnSpPr>
        <p:spPr>
          <a:xfrm rot="10800000" flipH="1">
            <a:off x="2377550" y="4035850"/>
            <a:ext cx="1580100" cy="3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1" name="Google Shape;461;p36"/>
          <p:cNvCxnSpPr>
            <a:stCxn id="433" idx="3"/>
            <a:endCxn id="423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2" name="Google Shape;462;p36"/>
          <p:cNvCxnSpPr>
            <a:stCxn id="435" idx="3"/>
            <a:endCxn id="423" idx="1"/>
          </p:cNvCxnSpPr>
          <p:nvPr/>
        </p:nvCxnSpPr>
        <p:spPr>
          <a:xfrm rot="10800000" flipH="1">
            <a:off x="5275525" y="2659650"/>
            <a:ext cx="1850400" cy="4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3" name="Google Shape;463;p36"/>
          <p:cNvCxnSpPr>
            <a:stCxn id="437" idx="3"/>
            <a:endCxn id="423" idx="1"/>
          </p:cNvCxnSpPr>
          <p:nvPr/>
        </p:nvCxnSpPr>
        <p:spPr>
          <a:xfrm rot="10800000" flipH="1">
            <a:off x="5275525" y="2659475"/>
            <a:ext cx="1850400" cy="137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64" name="Google Shape;464;p36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6"/>
          <p:cNvSpPr/>
          <p:nvPr/>
        </p:nvSpPr>
        <p:spPr>
          <a:xfrm>
            <a:off x="4009500" y="55750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6"/>
          <p:cNvSpPr/>
          <p:nvPr/>
        </p:nvSpPr>
        <p:spPr>
          <a:xfrm>
            <a:off x="7544050" y="15298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6"/>
          <p:cNvSpPr txBox="1"/>
          <p:nvPr/>
        </p:nvSpPr>
        <p:spPr>
          <a:xfrm>
            <a:off x="2775275" y="125800"/>
            <a:ext cx="358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process repeats for each node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7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7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7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7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7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37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7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37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37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37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37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37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7"/>
          <p:cNvSpPr txBox="1"/>
          <p:nvPr/>
        </p:nvSpPr>
        <p:spPr>
          <a:xfrm>
            <a:off x="2329375" y="26900"/>
            <a:ext cx="53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37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37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37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7"/>
          <p:cNvSpPr txBox="1"/>
          <p:nvPr/>
        </p:nvSpPr>
        <p:spPr>
          <a:xfrm>
            <a:off x="4096825" y="20900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37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37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-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37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37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-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3" name="Google Shape;493;p37"/>
          <p:cNvCxnSpPr>
            <a:stCxn id="472" idx="3"/>
            <a:endCxn id="485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94" name="Google Shape;494;p37"/>
          <p:cNvCxnSpPr>
            <a:stCxn id="473" idx="3"/>
            <a:endCxn id="485" idx="1"/>
          </p:cNvCxnSpPr>
          <p:nvPr/>
        </p:nvCxnSpPr>
        <p:spPr>
          <a:xfrm rot="10800000" flipH="1">
            <a:off x="2377550" y="1454575"/>
            <a:ext cx="153540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95" name="Google Shape;495;p37"/>
          <p:cNvCxnSpPr>
            <a:stCxn id="474" idx="3"/>
            <a:endCxn id="485" idx="1"/>
          </p:cNvCxnSpPr>
          <p:nvPr/>
        </p:nvCxnSpPr>
        <p:spPr>
          <a:xfrm rot="10800000" flipH="1">
            <a:off x="2377550" y="1454600"/>
            <a:ext cx="1535400" cy="14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96" name="Google Shape;496;p37"/>
          <p:cNvCxnSpPr>
            <a:stCxn id="475" idx="3"/>
            <a:endCxn id="485" idx="1"/>
          </p:cNvCxnSpPr>
          <p:nvPr/>
        </p:nvCxnSpPr>
        <p:spPr>
          <a:xfrm rot="10800000" flipH="1">
            <a:off x="2377550" y="1454625"/>
            <a:ext cx="15354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97" name="Google Shape;497;p37"/>
          <p:cNvCxnSpPr>
            <a:stCxn id="476" idx="3"/>
            <a:endCxn id="485" idx="1"/>
          </p:cNvCxnSpPr>
          <p:nvPr/>
        </p:nvCxnSpPr>
        <p:spPr>
          <a:xfrm rot="10800000" flipH="1">
            <a:off x="2377550" y="1454650"/>
            <a:ext cx="1535400" cy="29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98" name="Google Shape;498;p37"/>
          <p:cNvSpPr txBox="1"/>
          <p:nvPr/>
        </p:nvSpPr>
        <p:spPr>
          <a:xfrm>
            <a:off x="5239950" y="1435900"/>
            <a:ext cx="7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9" name="Google Shape;499;p37"/>
          <p:cNvCxnSpPr>
            <a:stCxn id="498" idx="1"/>
            <a:endCxn id="477" idx="1"/>
          </p:cNvCxnSpPr>
          <p:nvPr/>
        </p:nvCxnSpPr>
        <p:spPr>
          <a:xfrm>
            <a:off x="5239950" y="1636000"/>
            <a:ext cx="1885800" cy="10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0" name="Google Shape;500;p37"/>
          <p:cNvCxnSpPr>
            <a:stCxn id="472" idx="3"/>
            <a:endCxn id="487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1" name="Google Shape;501;p37"/>
          <p:cNvCxnSpPr>
            <a:stCxn id="473" idx="3"/>
            <a:endCxn id="487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2" name="Google Shape;502;p37"/>
          <p:cNvCxnSpPr>
            <a:stCxn id="474" idx="3"/>
            <a:endCxn id="487" idx="1"/>
          </p:cNvCxnSpPr>
          <p:nvPr/>
        </p:nvCxnSpPr>
        <p:spPr>
          <a:xfrm rot="10800000" flipH="1">
            <a:off x="2377550" y="2266700"/>
            <a:ext cx="1580100" cy="6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3" name="Google Shape;503;p37"/>
          <p:cNvCxnSpPr>
            <a:stCxn id="475" idx="3"/>
            <a:endCxn id="487" idx="1"/>
          </p:cNvCxnSpPr>
          <p:nvPr/>
        </p:nvCxnSpPr>
        <p:spPr>
          <a:xfrm rot="10800000" flipH="1">
            <a:off x="2377550" y="2266725"/>
            <a:ext cx="1580100" cy="139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4" name="Google Shape;504;p37"/>
          <p:cNvCxnSpPr>
            <a:stCxn id="476" idx="3"/>
            <a:endCxn id="487" idx="1"/>
          </p:cNvCxnSpPr>
          <p:nvPr/>
        </p:nvCxnSpPr>
        <p:spPr>
          <a:xfrm rot="10800000" flipH="1">
            <a:off x="2377550" y="2266750"/>
            <a:ext cx="1580100" cy="21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5" name="Google Shape;505;p37"/>
          <p:cNvCxnSpPr>
            <a:stCxn id="472" idx="3"/>
            <a:endCxn id="489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6" name="Google Shape;506;p37"/>
          <p:cNvCxnSpPr>
            <a:stCxn id="473" idx="3"/>
            <a:endCxn id="489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7" name="Google Shape;507;p37"/>
          <p:cNvCxnSpPr>
            <a:stCxn id="474" idx="3"/>
            <a:endCxn id="489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8" name="Google Shape;508;p37"/>
          <p:cNvCxnSpPr>
            <a:stCxn id="475" idx="3"/>
            <a:endCxn id="489" idx="1"/>
          </p:cNvCxnSpPr>
          <p:nvPr/>
        </p:nvCxnSpPr>
        <p:spPr>
          <a:xfrm rot="10800000" flipH="1">
            <a:off x="2377550" y="3151425"/>
            <a:ext cx="1580100" cy="5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9" name="Google Shape;509;p37"/>
          <p:cNvCxnSpPr>
            <a:stCxn id="476" idx="3"/>
            <a:endCxn id="489" idx="1"/>
          </p:cNvCxnSpPr>
          <p:nvPr/>
        </p:nvCxnSpPr>
        <p:spPr>
          <a:xfrm rot="10800000" flipH="1">
            <a:off x="2377550" y="3151450"/>
            <a:ext cx="1580100" cy="12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10" name="Google Shape;510;p37"/>
          <p:cNvCxnSpPr>
            <a:stCxn id="472" idx="3"/>
            <a:endCxn id="491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11" name="Google Shape;511;p37"/>
          <p:cNvCxnSpPr>
            <a:stCxn id="473" idx="3"/>
            <a:endCxn id="491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12" name="Google Shape;512;p37"/>
          <p:cNvCxnSpPr>
            <a:stCxn id="474" idx="3"/>
            <a:endCxn id="491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13" name="Google Shape;513;p37"/>
          <p:cNvCxnSpPr>
            <a:stCxn id="475" idx="3"/>
            <a:endCxn id="491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14" name="Google Shape;514;p37"/>
          <p:cNvCxnSpPr>
            <a:stCxn id="476" idx="3"/>
            <a:endCxn id="491" idx="1"/>
          </p:cNvCxnSpPr>
          <p:nvPr/>
        </p:nvCxnSpPr>
        <p:spPr>
          <a:xfrm rot="10800000" flipH="1">
            <a:off x="2377550" y="4035850"/>
            <a:ext cx="1580100" cy="3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15" name="Google Shape;515;p37"/>
          <p:cNvCxnSpPr>
            <a:stCxn id="487" idx="3"/>
            <a:endCxn id="477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16" name="Google Shape;516;p37"/>
          <p:cNvCxnSpPr>
            <a:stCxn id="489" idx="3"/>
            <a:endCxn id="477" idx="1"/>
          </p:cNvCxnSpPr>
          <p:nvPr/>
        </p:nvCxnSpPr>
        <p:spPr>
          <a:xfrm rot="10800000" flipH="1">
            <a:off x="5275525" y="2659650"/>
            <a:ext cx="1850400" cy="4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17" name="Google Shape;517;p37"/>
          <p:cNvCxnSpPr>
            <a:stCxn id="491" idx="3"/>
            <a:endCxn id="477" idx="1"/>
          </p:cNvCxnSpPr>
          <p:nvPr/>
        </p:nvCxnSpPr>
        <p:spPr>
          <a:xfrm rot="10800000" flipH="1">
            <a:off x="5275525" y="2659475"/>
            <a:ext cx="1850400" cy="137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18" name="Google Shape;518;p37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37"/>
          <p:cNvSpPr/>
          <p:nvPr/>
        </p:nvSpPr>
        <p:spPr>
          <a:xfrm>
            <a:off x="4009500" y="55750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37"/>
          <p:cNvSpPr/>
          <p:nvPr/>
        </p:nvSpPr>
        <p:spPr>
          <a:xfrm>
            <a:off x="7544050" y="15298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37"/>
          <p:cNvSpPr txBox="1"/>
          <p:nvPr/>
        </p:nvSpPr>
        <p:spPr>
          <a:xfrm>
            <a:off x="-939900" y="421850"/>
            <a:ext cx="11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37"/>
          <p:cNvSpPr txBox="1"/>
          <p:nvPr/>
        </p:nvSpPr>
        <p:spPr>
          <a:xfrm>
            <a:off x="3614100" y="121950"/>
            <a:ext cx="195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Activation </a:t>
            </a:r>
            <a:r>
              <a:rPr lang="en"/>
              <a:t>F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37"/>
          <p:cNvSpPr txBox="1"/>
          <p:nvPr/>
        </p:nvSpPr>
        <p:spPr>
          <a:xfrm>
            <a:off x="5508725" y="1697038"/>
            <a:ext cx="1161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37"/>
          <p:cNvSpPr txBox="1"/>
          <p:nvPr/>
        </p:nvSpPr>
        <p:spPr>
          <a:xfrm>
            <a:off x="5508713" y="2227551"/>
            <a:ext cx="1161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37"/>
          <p:cNvSpPr txBox="1"/>
          <p:nvPr/>
        </p:nvSpPr>
        <p:spPr>
          <a:xfrm>
            <a:off x="5508725" y="2749851"/>
            <a:ext cx="1161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7"/>
          <p:cNvSpPr txBox="1"/>
          <p:nvPr/>
        </p:nvSpPr>
        <p:spPr>
          <a:xfrm>
            <a:off x="5508725" y="3272150"/>
            <a:ext cx="1161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8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38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38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38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38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38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38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38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38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38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38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38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38"/>
          <p:cNvSpPr txBox="1"/>
          <p:nvPr/>
        </p:nvSpPr>
        <p:spPr>
          <a:xfrm>
            <a:off x="2329375" y="26900"/>
            <a:ext cx="53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38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38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38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38"/>
          <p:cNvSpPr txBox="1"/>
          <p:nvPr/>
        </p:nvSpPr>
        <p:spPr>
          <a:xfrm>
            <a:off x="4096825" y="20900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38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38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-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38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38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-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2" name="Google Shape;552;p38"/>
          <p:cNvCxnSpPr>
            <a:stCxn id="531" idx="3"/>
            <a:endCxn id="544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53" name="Google Shape;553;p38"/>
          <p:cNvCxnSpPr>
            <a:stCxn id="532" idx="3"/>
            <a:endCxn id="544" idx="1"/>
          </p:cNvCxnSpPr>
          <p:nvPr/>
        </p:nvCxnSpPr>
        <p:spPr>
          <a:xfrm rot="10800000" flipH="1">
            <a:off x="2377550" y="1454575"/>
            <a:ext cx="153540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54" name="Google Shape;554;p38"/>
          <p:cNvCxnSpPr>
            <a:stCxn id="533" idx="3"/>
            <a:endCxn id="544" idx="1"/>
          </p:cNvCxnSpPr>
          <p:nvPr/>
        </p:nvCxnSpPr>
        <p:spPr>
          <a:xfrm rot="10800000" flipH="1">
            <a:off x="2377550" y="1454600"/>
            <a:ext cx="1535400" cy="14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55" name="Google Shape;555;p38"/>
          <p:cNvCxnSpPr>
            <a:stCxn id="534" idx="3"/>
            <a:endCxn id="544" idx="1"/>
          </p:cNvCxnSpPr>
          <p:nvPr/>
        </p:nvCxnSpPr>
        <p:spPr>
          <a:xfrm rot="10800000" flipH="1">
            <a:off x="2377550" y="1454625"/>
            <a:ext cx="15354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56" name="Google Shape;556;p38"/>
          <p:cNvCxnSpPr>
            <a:stCxn id="535" idx="3"/>
            <a:endCxn id="544" idx="1"/>
          </p:cNvCxnSpPr>
          <p:nvPr/>
        </p:nvCxnSpPr>
        <p:spPr>
          <a:xfrm rot="10800000" flipH="1">
            <a:off x="2377550" y="1454650"/>
            <a:ext cx="1535400" cy="29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57" name="Google Shape;557;p38"/>
          <p:cNvSpPr txBox="1"/>
          <p:nvPr/>
        </p:nvSpPr>
        <p:spPr>
          <a:xfrm>
            <a:off x="5239950" y="1435900"/>
            <a:ext cx="7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8" name="Google Shape;558;p38"/>
          <p:cNvCxnSpPr>
            <a:stCxn id="557" idx="1"/>
            <a:endCxn id="536" idx="1"/>
          </p:cNvCxnSpPr>
          <p:nvPr/>
        </p:nvCxnSpPr>
        <p:spPr>
          <a:xfrm>
            <a:off x="5239950" y="1636000"/>
            <a:ext cx="1885800" cy="10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59" name="Google Shape;559;p38"/>
          <p:cNvCxnSpPr>
            <a:stCxn id="531" idx="3"/>
            <a:endCxn id="546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0" name="Google Shape;560;p38"/>
          <p:cNvCxnSpPr>
            <a:stCxn id="532" idx="3"/>
            <a:endCxn id="546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1" name="Google Shape;561;p38"/>
          <p:cNvCxnSpPr>
            <a:stCxn id="533" idx="3"/>
            <a:endCxn id="546" idx="1"/>
          </p:cNvCxnSpPr>
          <p:nvPr/>
        </p:nvCxnSpPr>
        <p:spPr>
          <a:xfrm rot="10800000" flipH="1">
            <a:off x="2377550" y="2266700"/>
            <a:ext cx="1580100" cy="6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2" name="Google Shape;562;p38"/>
          <p:cNvCxnSpPr>
            <a:stCxn id="534" idx="3"/>
            <a:endCxn id="546" idx="1"/>
          </p:cNvCxnSpPr>
          <p:nvPr/>
        </p:nvCxnSpPr>
        <p:spPr>
          <a:xfrm rot="10800000" flipH="1">
            <a:off x="2377550" y="2266725"/>
            <a:ext cx="1580100" cy="139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3" name="Google Shape;563;p38"/>
          <p:cNvCxnSpPr>
            <a:stCxn id="535" idx="3"/>
            <a:endCxn id="546" idx="1"/>
          </p:cNvCxnSpPr>
          <p:nvPr/>
        </p:nvCxnSpPr>
        <p:spPr>
          <a:xfrm rot="10800000" flipH="1">
            <a:off x="2377550" y="2266750"/>
            <a:ext cx="1580100" cy="21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4" name="Google Shape;564;p38"/>
          <p:cNvCxnSpPr>
            <a:stCxn id="531" idx="3"/>
            <a:endCxn id="548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5" name="Google Shape;565;p38"/>
          <p:cNvCxnSpPr>
            <a:stCxn id="532" idx="3"/>
            <a:endCxn id="548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6" name="Google Shape;566;p38"/>
          <p:cNvCxnSpPr>
            <a:stCxn id="533" idx="3"/>
            <a:endCxn id="548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7" name="Google Shape;567;p38"/>
          <p:cNvCxnSpPr>
            <a:stCxn id="534" idx="3"/>
            <a:endCxn id="548" idx="1"/>
          </p:cNvCxnSpPr>
          <p:nvPr/>
        </p:nvCxnSpPr>
        <p:spPr>
          <a:xfrm rot="10800000" flipH="1">
            <a:off x="2377550" y="3151425"/>
            <a:ext cx="1580100" cy="5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8" name="Google Shape;568;p38"/>
          <p:cNvCxnSpPr>
            <a:stCxn id="535" idx="3"/>
            <a:endCxn id="548" idx="1"/>
          </p:cNvCxnSpPr>
          <p:nvPr/>
        </p:nvCxnSpPr>
        <p:spPr>
          <a:xfrm rot="10800000" flipH="1">
            <a:off x="2377550" y="3151450"/>
            <a:ext cx="1580100" cy="12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9" name="Google Shape;569;p38"/>
          <p:cNvCxnSpPr>
            <a:stCxn id="531" idx="3"/>
            <a:endCxn id="550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0" name="Google Shape;570;p38"/>
          <p:cNvCxnSpPr>
            <a:stCxn id="532" idx="3"/>
            <a:endCxn id="550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1" name="Google Shape;571;p38"/>
          <p:cNvCxnSpPr>
            <a:stCxn id="533" idx="3"/>
            <a:endCxn id="550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2" name="Google Shape;572;p38"/>
          <p:cNvCxnSpPr>
            <a:stCxn id="534" idx="3"/>
            <a:endCxn id="550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3" name="Google Shape;573;p38"/>
          <p:cNvCxnSpPr>
            <a:stCxn id="535" idx="3"/>
            <a:endCxn id="550" idx="1"/>
          </p:cNvCxnSpPr>
          <p:nvPr/>
        </p:nvCxnSpPr>
        <p:spPr>
          <a:xfrm rot="10800000" flipH="1">
            <a:off x="2377550" y="4035850"/>
            <a:ext cx="1580100" cy="3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4" name="Google Shape;574;p38"/>
          <p:cNvCxnSpPr>
            <a:stCxn id="546" idx="3"/>
            <a:endCxn id="536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5" name="Google Shape;575;p38"/>
          <p:cNvCxnSpPr>
            <a:stCxn id="548" idx="3"/>
            <a:endCxn id="536" idx="1"/>
          </p:cNvCxnSpPr>
          <p:nvPr/>
        </p:nvCxnSpPr>
        <p:spPr>
          <a:xfrm rot="10800000" flipH="1">
            <a:off x="5275525" y="2659650"/>
            <a:ext cx="1850400" cy="4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6" name="Google Shape;576;p38"/>
          <p:cNvCxnSpPr>
            <a:stCxn id="550" idx="3"/>
            <a:endCxn id="536" idx="1"/>
          </p:cNvCxnSpPr>
          <p:nvPr/>
        </p:nvCxnSpPr>
        <p:spPr>
          <a:xfrm rot="10800000" flipH="1">
            <a:off x="5275525" y="2659475"/>
            <a:ext cx="1850400" cy="137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77" name="Google Shape;577;p38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38"/>
          <p:cNvSpPr/>
          <p:nvPr/>
        </p:nvSpPr>
        <p:spPr>
          <a:xfrm>
            <a:off x="4009500" y="55750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38"/>
          <p:cNvSpPr/>
          <p:nvPr/>
        </p:nvSpPr>
        <p:spPr>
          <a:xfrm>
            <a:off x="7544050" y="15298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38"/>
          <p:cNvSpPr txBox="1"/>
          <p:nvPr/>
        </p:nvSpPr>
        <p:spPr>
          <a:xfrm>
            <a:off x="-939900" y="421850"/>
            <a:ext cx="11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38"/>
          <p:cNvSpPr txBox="1"/>
          <p:nvPr/>
        </p:nvSpPr>
        <p:spPr>
          <a:xfrm>
            <a:off x="3183550" y="121950"/>
            <a:ext cx="402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Let’s demonstrate the effect of node weights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582" name="Google Shape;582;p38"/>
          <p:cNvSpPr txBox="1"/>
          <p:nvPr/>
        </p:nvSpPr>
        <p:spPr>
          <a:xfrm>
            <a:off x="5508725" y="1697038"/>
            <a:ext cx="1161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38"/>
          <p:cNvSpPr txBox="1"/>
          <p:nvPr/>
        </p:nvSpPr>
        <p:spPr>
          <a:xfrm>
            <a:off x="5483975" y="2223450"/>
            <a:ext cx="997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38"/>
          <p:cNvSpPr txBox="1"/>
          <p:nvPr/>
        </p:nvSpPr>
        <p:spPr>
          <a:xfrm>
            <a:off x="5508725" y="2749850"/>
            <a:ext cx="947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38"/>
          <p:cNvSpPr txBox="1"/>
          <p:nvPr/>
        </p:nvSpPr>
        <p:spPr>
          <a:xfrm>
            <a:off x="5508725" y="3272150"/>
            <a:ext cx="1161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9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39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39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39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39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39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39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39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39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39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39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39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39"/>
          <p:cNvSpPr txBox="1"/>
          <p:nvPr/>
        </p:nvSpPr>
        <p:spPr>
          <a:xfrm>
            <a:off x="2329375" y="26900"/>
            <a:ext cx="53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39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39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39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39"/>
          <p:cNvSpPr txBox="1"/>
          <p:nvPr/>
        </p:nvSpPr>
        <p:spPr>
          <a:xfrm>
            <a:off x="4096825" y="20900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39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39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-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39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39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-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1" name="Google Shape;611;p39"/>
          <p:cNvCxnSpPr>
            <a:stCxn id="590" idx="3"/>
            <a:endCxn id="603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12" name="Google Shape;612;p39"/>
          <p:cNvCxnSpPr>
            <a:stCxn id="591" idx="3"/>
            <a:endCxn id="603" idx="1"/>
          </p:cNvCxnSpPr>
          <p:nvPr/>
        </p:nvCxnSpPr>
        <p:spPr>
          <a:xfrm rot="10800000" flipH="1">
            <a:off x="2377550" y="1454575"/>
            <a:ext cx="153540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13" name="Google Shape;613;p39"/>
          <p:cNvCxnSpPr>
            <a:stCxn id="592" idx="3"/>
            <a:endCxn id="603" idx="1"/>
          </p:cNvCxnSpPr>
          <p:nvPr/>
        </p:nvCxnSpPr>
        <p:spPr>
          <a:xfrm rot="10800000" flipH="1">
            <a:off x="2377550" y="1454600"/>
            <a:ext cx="1535400" cy="14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14" name="Google Shape;614;p39"/>
          <p:cNvCxnSpPr>
            <a:stCxn id="593" idx="3"/>
            <a:endCxn id="603" idx="1"/>
          </p:cNvCxnSpPr>
          <p:nvPr/>
        </p:nvCxnSpPr>
        <p:spPr>
          <a:xfrm rot="10800000" flipH="1">
            <a:off x="2377550" y="1454625"/>
            <a:ext cx="15354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15" name="Google Shape;615;p39"/>
          <p:cNvCxnSpPr>
            <a:stCxn id="594" idx="3"/>
            <a:endCxn id="603" idx="1"/>
          </p:cNvCxnSpPr>
          <p:nvPr/>
        </p:nvCxnSpPr>
        <p:spPr>
          <a:xfrm rot="10800000" flipH="1">
            <a:off x="2377550" y="1454650"/>
            <a:ext cx="1535400" cy="29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16" name="Google Shape;616;p39"/>
          <p:cNvSpPr txBox="1"/>
          <p:nvPr/>
        </p:nvSpPr>
        <p:spPr>
          <a:xfrm>
            <a:off x="5239950" y="1435900"/>
            <a:ext cx="7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7" name="Google Shape;617;p39"/>
          <p:cNvCxnSpPr>
            <a:stCxn id="616" idx="1"/>
            <a:endCxn id="595" idx="1"/>
          </p:cNvCxnSpPr>
          <p:nvPr/>
        </p:nvCxnSpPr>
        <p:spPr>
          <a:xfrm>
            <a:off x="5239950" y="1636000"/>
            <a:ext cx="1885800" cy="10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18" name="Google Shape;618;p39"/>
          <p:cNvCxnSpPr>
            <a:stCxn id="590" idx="3"/>
            <a:endCxn id="605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19" name="Google Shape;619;p39"/>
          <p:cNvCxnSpPr>
            <a:stCxn id="591" idx="3"/>
            <a:endCxn id="605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20" name="Google Shape;620;p39"/>
          <p:cNvCxnSpPr>
            <a:stCxn id="592" idx="3"/>
            <a:endCxn id="605" idx="1"/>
          </p:cNvCxnSpPr>
          <p:nvPr/>
        </p:nvCxnSpPr>
        <p:spPr>
          <a:xfrm rot="10800000" flipH="1">
            <a:off x="2377550" y="2266700"/>
            <a:ext cx="1580100" cy="6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21" name="Google Shape;621;p39"/>
          <p:cNvCxnSpPr>
            <a:stCxn id="593" idx="3"/>
            <a:endCxn id="605" idx="1"/>
          </p:cNvCxnSpPr>
          <p:nvPr/>
        </p:nvCxnSpPr>
        <p:spPr>
          <a:xfrm rot="10800000" flipH="1">
            <a:off x="2377550" y="2266725"/>
            <a:ext cx="1580100" cy="139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22" name="Google Shape;622;p39"/>
          <p:cNvCxnSpPr>
            <a:stCxn id="594" idx="3"/>
            <a:endCxn id="605" idx="1"/>
          </p:cNvCxnSpPr>
          <p:nvPr/>
        </p:nvCxnSpPr>
        <p:spPr>
          <a:xfrm rot="10800000" flipH="1">
            <a:off x="2377550" y="2266750"/>
            <a:ext cx="1580100" cy="21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23" name="Google Shape;623;p39"/>
          <p:cNvCxnSpPr>
            <a:stCxn id="590" idx="3"/>
            <a:endCxn id="607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24" name="Google Shape;624;p39"/>
          <p:cNvCxnSpPr>
            <a:stCxn id="591" idx="3"/>
            <a:endCxn id="607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25" name="Google Shape;625;p39"/>
          <p:cNvCxnSpPr>
            <a:stCxn id="592" idx="3"/>
            <a:endCxn id="607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26" name="Google Shape;626;p39"/>
          <p:cNvCxnSpPr>
            <a:stCxn id="593" idx="3"/>
            <a:endCxn id="607" idx="1"/>
          </p:cNvCxnSpPr>
          <p:nvPr/>
        </p:nvCxnSpPr>
        <p:spPr>
          <a:xfrm rot="10800000" flipH="1">
            <a:off x="2377550" y="3151425"/>
            <a:ext cx="1580100" cy="5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27" name="Google Shape;627;p39"/>
          <p:cNvCxnSpPr>
            <a:stCxn id="594" idx="3"/>
            <a:endCxn id="607" idx="1"/>
          </p:cNvCxnSpPr>
          <p:nvPr/>
        </p:nvCxnSpPr>
        <p:spPr>
          <a:xfrm rot="10800000" flipH="1">
            <a:off x="2377550" y="3151450"/>
            <a:ext cx="1580100" cy="12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28" name="Google Shape;628;p39"/>
          <p:cNvCxnSpPr>
            <a:stCxn id="590" idx="3"/>
            <a:endCxn id="609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29" name="Google Shape;629;p39"/>
          <p:cNvCxnSpPr>
            <a:stCxn id="591" idx="3"/>
            <a:endCxn id="609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30" name="Google Shape;630;p39"/>
          <p:cNvCxnSpPr>
            <a:stCxn id="592" idx="3"/>
            <a:endCxn id="609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31" name="Google Shape;631;p39"/>
          <p:cNvCxnSpPr>
            <a:stCxn id="593" idx="3"/>
            <a:endCxn id="609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32" name="Google Shape;632;p39"/>
          <p:cNvCxnSpPr>
            <a:stCxn id="594" idx="3"/>
            <a:endCxn id="609" idx="1"/>
          </p:cNvCxnSpPr>
          <p:nvPr/>
        </p:nvCxnSpPr>
        <p:spPr>
          <a:xfrm rot="10800000" flipH="1">
            <a:off x="2377550" y="4035850"/>
            <a:ext cx="1580100" cy="3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33" name="Google Shape;633;p39"/>
          <p:cNvCxnSpPr>
            <a:stCxn id="605" idx="3"/>
            <a:endCxn id="595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34" name="Google Shape;634;p39"/>
          <p:cNvCxnSpPr>
            <a:stCxn id="607" idx="3"/>
            <a:endCxn id="595" idx="1"/>
          </p:cNvCxnSpPr>
          <p:nvPr/>
        </p:nvCxnSpPr>
        <p:spPr>
          <a:xfrm rot="10800000" flipH="1">
            <a:off x="5275525" y="2659650"/>
            <a:ext cx="1850400" cy="4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35" name="Google Shape;635;p39"/>
          <p:cNvCxnSpPr>
            <a:stCxn id="609" idx="3"/>
            <a:endCxn id="595" idx="1"/>
          </p:cNvCxnSpPr>
          <p:nvPr/>
        </p:nvCxnSpPr>
        <p:spPr>
          <a:xfrm rot="10800000" flipH="1">
            <a:off x="5275525" y="2659475"/>
            <a:ext cx="1850400" cy="137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36" name="Google Shape;636;p39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39"/>
          <p:cNvSpPr/>
          <p:nvPr/>
        </p:nvSpPr>
        <p:spPr>
          <a:xfrm>
            <a:off x="4009500" y="55750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39"/>
          <p:cNvSpPr/>
          <p:nvPr/>
        </p:nvSpPr>
        <p:spPr>
          <a:xfrm>
            <a:off x="7544050" y="15298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39"/>
          <p:cNvSpPr txBox="1"/>
          <p:nvPr/>
        </p:nvSpPr>
        <p:spPr>
          <a:xfrm>
            <a:off x="-939900" y="421850"/>
            <a:ext cx="11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39"/>
          <p:cNvSpPr txBox="1"/>
          <p:nvPr/>
        </p:nvSpPr>
        <p:spPr>
          <a:xfrm>
            <a:off x="2767313" y="121950"/>
            <a:ext cx="443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Multiply each node by its weight and sum the results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641" name="Google Shape;641;p39"/>
          <p:cNvSpPr txBox="1"/>
          <p:nvPr/>
        </p:nvSpPr>
        <p:spPr>
          <a:xfrm>
            <a:off x="5508725" y="1697038"/>
            <a:ext cx="1161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39"/>
          <p:cNvSpPr txBox="1"/>
          <p:nvPr/>
        </p:nvSpPr>
        <p:spPr>
          <a:xfrm>
            <a:off x="5483975" y="2223450"/>
            <a:ext cx="997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39"/>
          <p:cNvSpPr txBox="1"/>
          <p:nvPr/>
        </p:nvSpPr>
        <p:spPr>
          <a:xfrm>
            <a:off x="5508725" y="2749850"/>
            <a:ext cx="947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39"/>
          <p:cNvSpPr txBox="1"/>
          <p:nvPr/>
        </p:nvSpPr>
        <p:spPr>
          <a:xfrm>
            <a:off x="5508725" y="3272150"/>
            <a:ext cx="1161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39"/>
          <p:cNvSpPr txBox="1"/>
          <p:nvPr/>
        </p:nvSpPr>
        <p:spPr>
          <a:xfrm>
            <a:off x="6356950" y="508200"/>
            <a:ext cx="1419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 x 3 = 48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 X -1 = -35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X 1 = 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X 2 = 16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39"/>
          <p:cNvSpPr txBox="1"/>
          <p:nvPr/>
        </p:nvSpPr>
        <p:spPr>
          <a:xfrm>
            <a:off x="7776550" y="697600"/>
            <a:ext cx="59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=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0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40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40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0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0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40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40"/>
          <p:cNvSpPr txBox="1"/>
          <p:nvPr/>
        </p:nvSpPr>
        <p:spPr>
          <a:xfrm>
            <a:off x="7313500" y="2462150"/>
            <a:ext cx="141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 = 41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40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40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40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40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40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40"/>
          <p:cNvSpPr txBox="1"/>
          <p:nvPr/>
        </p:nvSpPr>
        <p:spPr>
          <a:xfrm>
            <a:off x="2329375" y="26900"/>
            <a:ext cx="53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40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40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40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40"/>
          <p:cNvSpPr txBox="1"/>
          <p:nvPr/>
        </p:nvSpPr>
        <p:spPr>
          <a:xfrm>
            <a:off x="4096825" y="20900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40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40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-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40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40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-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2" name="Google Shape;672;p40"/>
          <p:cNvCxnSpPr>
            <a:stCxn id="651" idx="3"/>
            <a:endCxn id="664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73" name="Google Shape;673;p40"/>
          <p:cNvCxnSpPr>
            <a:stCxn id="652" idx="3"/>
            <a:endCxn id="664" idx="1"/>
          </p:cNvCxnSpPr>
          <p:nvPr/>
        </p:nvCxnSpPr>
        <p:spPr>
          <a:xfrm rot="10800000" flipH="1">
            <a:off x="2377550" y="1454575"/>
            <a:ext cx="153540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74" name="Google Shape;674;p40"/>
          <p:cNvCxnSpPr>
            <a:stCxn id="653" idx="3"/>
            <a:endCxn id="664" idx="1"/>
          </p:cNvCxnSpPr>
          <p:nvPr/>
        </p:nvCxnSpPr>
        <p:spPr>
          <a:xfrm rot="10800000" flipH="1">
            <a:off x="2377550" y="1454600"/>
            <a:ext cx="1535400" cy="14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75" name="Google Shape;675;p40"/>
          <p:cNvCxnSpPr>
            <a:stCxn id="654" idx="3"/>
            <a:endCxn id="664" idx="1"/>
          </p:cNvCxnSpPr>
          <p:nvPr/>
        </p:nvCxnSpPr>
        <p:spPr>
          <a:xfrm rot="10800000" flipH="1">
            <a:off x="2377550" y="1454625"/>
            <a:ext cx="15354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76" name="Google Shape;676;p40"/>
          <p:cNvCxnSpPr>
            <a:stCxn id="655" idx="3"/>
            <a:endCxn id="664" idx="1"/>
          </p:cNvCxnSpPr>
          <p:nvPr/>
        </p:nvCxnSpPr>
        <p:spPr>
          <a:xfrm rot="10800000" flipH="1">
            <a:off x="2377550" y="1454650"/>
            <a:ext cx="1535400" cy="29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77" name="Google Shape;677;p40"/>
          <p:cNvSpPr txBox="1"/>
          <p:nvPr/>
        </p:nvSpPr>
        <p:spPr>
          <a:xfrm>
            <a:off x="5239950" y="1435900"/>
            <a:ext cx="7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8" name="Google Shape;678;p40"/>
          <p:cNvCxnSpPr>
            <a:stCxn id="677" idx="1"/>
            <a:endCxn id="656" idx="1"/>
          </p:cNvCxnSpPr>
          <p:nvPr/>
        </p:nvCxnSpPr>
        <p:spPr>
          <a:xfrm>
            <a:off x="5239950" y="1636000"/>
            <a:ext cx="1885800" cy="10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79" name="Google Shape;679;p40"/>
          <p:cNvCxnSpPr>
            <a:stCxn id="651" idx="3"/>
            <a:endCxn id="666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0" name="Google Shape;680;p40"/>
          <p:cNvCxnSpPr>
            <a:stCxn id="652" idx="3"/>
            <a:endCxn id="666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1" name="Google Shape;681;p40"/>
          <p:cNvCxnSpPr>
            <a:stCxn id="653" idx="3"/>
            <a:endCxn id="666" idx="1"/>
          </p:cNvCxnSpPr>
          <p:nvPr/>
        </p:nvCxnSpPr>
        <p:spPr>
          <a:xfrm rot="10800000" flipH="1">
            <a:off x="2377550" y="2266700"/>
            <a:ext cx="1580100" cy="6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2" name="Google Shape;682;p40"/>
          <p:cNvCxnSpPr>
            <a:stCxn id="654" idx="3"/>
            <a:endCxn id="666" idx="1"/>
          </p:cNvCxnSpPr>
          <p:nvPr/>
        </p:nvCxnSpPr>
        <p:spPr>
          <a:xfrm rot="10800000" flipH="1">
            <a:off x="2377550" y="2266725"/>
            <a:ext cx="1580100" cy="139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3" name="Google Shape;683;p40"/>
          <p:cNvCxnSpPr>
            <a:stCxn id="655" idx="3"/>
            <a:endCxn id="666" idx="1"/>
          </p:cNvCxnSpPr>
          <p:nvPr/>
        </p:nvCxnSpPr>
        <p:spPr>
          <a:xfrm rot="10800000" flipH="1">
            <a:off x="2377550" y="2266750"/>
            <a:ext cx="1580100" cy="21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4" name="Google Shape;684;p40"/>
          <p:cNvCxnSpPr>
            <a:stCxn id="651" idx="3"/>
            <a:endCxn id="668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5" name="Google Shape;685;p40"/>
          <p:cNvCxnSpPr>
            <a:stCxn id="652" idx="3"/>
            <a:endCxn id="668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6" name="Google Shape;686;p40"/>
          <p:cNvCxnSpPr>
            <a:stCxn id="653" idx="3"/>
            <a:endCxn id="668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7" name="Google Shape;687;p40"/>
          <p:cNvCxnSpPr>
            <a:stCxn id="654" idx="3"/>
            <a:endCxn id="668" idx="1"/>
          </p:cNvCxnSpPr>
          <p:nvPr/>
        </p:nvCxnSpPr>
        <p:spPr>
          <a:xfrm rot="10800000" flipH="1">
            <a:off x="2377550" y="3151425"/>
            <a:ext cx="1580100" cy="5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8" name="Google Shape;688;p40"/>
          <p:cNvCxnSpPr>
            <a:stCxn id="655" idx="3"/>
            <a:endCxn id="668" idx="1"/>
          </p:cNvCxnSpPr>
          <p:nvPr/>
        </p:nvCxnSpPr>
        <p:spPr>
          <a:xfrm rot="10800000" flipH="1">
            <a:off x="2377550" y="3151450"/>
            <a:ext cx="1580100" cy="12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9" name="Google Shape;689;p40"/>
          <p:cNvCxnSpPr>
            <a:stCxn id="651" idx="3"/>
            <a:endCxn id="670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0" name="Google Shape;690;p40"/>
          <p:cNvCxnSpPr>
            <a:stCxn id="652" idx="3"/>
            <a:endCxn id="670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1" name="Google Shape;691;p40"/>
          <p:cNvCxnSpPr>
            <a:stCxn id="653" idx="3"/>
            <a:endCxn id="670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2" name="Google Shape;692;p40"/>
          <p:cNvCxnSpPr>
            <a:stCxn id="654" idx="3"/>
            <a:endCxn id="670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3" name="Google Shape;693;p40"/>
          <p:cNvCxnSpPr>
            <a:stCxn id="655" idx="3"/>
            <a:endCxn id="670" idx="1"/>
          </p:cNvCxnSpPr>
          <p:nvPr/>
        </p:nvCxnSpPr>
        <p:spPr>
          <a:xfrm rot="10800000" flipH="1">
            <a:off x="2377550" y="4035850"/>
            <a:ext cx="1580100" cy="3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4" name="Google Shape;694;p40"/>
          <p:cNvCxnSpPr>
            <a:stCxn id="666" idx="3"/>
            <a:endCxn id="656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5" name="Google Shape;695;p40"/>
          <p:cNvCxnSpPr>
            <a:stCxn id="668" idx="3"/>
            <a:endCxn id="656" idx="1"/>
          </p:cNvCxnSpPr>
          <p:nvPr/>
        </p:nvCxnSpPr>
        <p:spPr>
          <a:xfrm rot="10800000" flipH="1">
            <a:off x="5275525" y="2659650"/>
            <a:ext cx="1850400" cy="4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6" name="Google Shape;696;p40"/>
          <p:cNvCxnSpPr>
            <a:stCxn id="670" idx="3"/>
            <a:endCxn id="656" idx="1"/>
          </p:cNvCxnSpPr>
          <p:nvPr/>
        </p:nvCxnSpPr>
        <p:spPr>
          <a:xfrm rot="10800000" flipH="1">
            <a:off x="5275525" y="2659475"/>
            <a:ext cx="1850400" cy="137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97" name="Google Shape;697;p40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40"/>
          <p:cNvSpPr/>
          <p:nvPr/>
        </p:nvSpPr>
        <p:spPr>
          <a:xfrm>
            <a:off x="4009500" y="55750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40"/>
          <p:cNvSpPr/>
          <p:nvPr/>
        </p:nvSpPr>
        <p:spPr>
          <a:xfrm>
            <a:off x="7544050" y="15298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40"/>
          <p:cNvSpPr txBox="1"/>
          <p:nvPr/>
        </p:nvSpPr>
        <p:spPr>
          <a:xfrm>
            <a:off x="-939900" y="421850"/>
            <a:ext cx="11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40"/>
          <p:cNvSpPr txBox="1"/>
          <p:nvPr/>
        </p:nvSpPr>
        <p:spPr>
          <a:xfrm>
            <a:off x="2767313" y="121950"/>
            <a:ext cx="443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This is the model prediction for these features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702" name="Google Shape;702;p40"/>
          <p:cNvSpPr txBox="1"/>
          <p:nvPr/>
        </p:nvSpPr>
        <p:spPr>
          <a:xfrm>
            <a:off x="5508725" y="1697038"/>
            <a:ext cx="1161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40"/>
          <p:cNvSpPr txBox="1"/>
          <p:nvPr/>
        </p:nvSpPr>
        <p:spPr>
          <a:xfrm>
            <a:off x="5483975" y="2223450"/>
            <a:ext cx="997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40"/>
          <p:cNvSpPr txBox="1"/>
          <p:nvPr/>
        </p:nvSpPr>
        <p:spPr>
          <a:xfrm>
            <a:off x="5508725" y="2749850"/>
            <a:ext cx="947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40"/>
          <p:cNvSpPr txBox="1"/>
          <p:nvPr/>
        </p:nvSpPr>
        <p:spPr>
          <a:xfrm>
            <a:off x="5508725" y="3272150"/>
            <a:ext cx="1161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40"/>
          <p:cNvSpPr txBox="1"/>
          <p:nvPr/>
        </p:nvSpPr>
        <p:spPr>
          <a:xfrm>
            <a:off x="6356950" y="508200"/>
            <a:ext cx="1419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 x 3 = 48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 X -1 = -35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X 1 = 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X 2 = 16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40"/>
          <p:cNvSpPr txBox="1"/>
          <p:nvPr/>
        </p:nvSpPr>
        <p:spPr>
          <a:xfrm>
            <a:off x="7776550" y="697600"/>
            <a:ext cx="59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=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1"/>
          <p:cNvSpPr txBox="1"/>
          <p:nvPr/>
        </p:nvSpPr>
        <p:spPr>
          <a:xfrm>
            <a:off x="904100" y="983125"/>
            <a:ext cx="65865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Activation functions are applied to the output of each node before it is passed to the next layer.</a:t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allow a neural network to find non-linear relationships between features and targets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activation function can also limit the range of final outputs to match the problem type.</a:t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41"/>
          <p:cNvSpPr txBox="1"/>
          <p:nvPr/>
        </p:nvSpPr>
        <p:spPr>
          <a:xfrm>
            <a:off x="600888" y="125725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 b="0" i="0" u="none" strike="noStrike" cap="none">
                <a:solidFill>
                  <a:srgbClr val="2A2D3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Activation Function</a:t>
            </a:r>
            <a:endParaRPr sz="3300" b="0" i="0" u="none" strike="noStrike" cap="none">
              <a:solidFill>
                <a:srgbClr val="2A2D3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14" name="Google Shape;714;p41"/>
          <p:cNvSpPr txBox="1"/>
          <p:nvPr/>
        </p:nvSpPr>
        <p:spPr>
          <a:xfrm>
            <a:off x="7373700" y="4472850"/>
            <a:ext cx="1641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8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rPr>
              <a:t>More info in </a:t>
            </a:r>
            <a:r>
              <a:rPr lang="en" sz="800" b="0" i="0" u="sng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Activation function</a:t>
            </a:r>
            <a:endParaRPr sz="8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2"/>
          <p:cNvSpPr txBox="1"/>
          <p:nvPr/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2A2D3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Activation Function</a:t>
            </a:r>
            <a:endParaRPr sz="3000" b="0" i="0" u="none" strike="noStrike" cap="none">
              <a:solidFill>
                <a:srgbClr val="2A2D3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20" name="Google Shape;720;p42"/>
          <p:cNvSpPr txBox="1"/>
          <p:nvPr/>
        </p:nvSpPr>
        <p:spPr>
          <a:xfrm>
            <a:off x="906550" y="2925000"/>
            <a:ext cx="77154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Hyperbolic tangent (Tanh) sometimes used instead of ReLU for hidden layers</a:t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Sigmoid is used for output layers for classification models</a:t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ReLU (Rectified Linear Activation) is very common for hidden layers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sum is positive, output is the input number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But, if the sum is negative, a value of 0 is applied instead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1" name="Google Shape;72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7400" y="835575"/>
            <a:ext cx="5834864" cy="20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3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43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43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43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43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43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43"/>
          <p:cNvSpPr txBox="1"/>
          <p:nvPr/>
        </p:nvSpPr>
        <p:spPr>
          <a:xfrm>
            <a:off x="7125850" y="2340625"/>
            <a:ext cx="1896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</a:t>
            </a:r>
            <a:r>
              <a:rPr lang="en"/>
              <a:t>iction: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sigmoid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/>
              <a:t>18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/>
              <a:t> = .999</a:t>
            </a:r>
            <a:endParaRPr/>
          </a:p>
        </p:txBody>
      </p:sp>
      <p:sp>
        <p:nvSpPr>
          <p:cNvPr id="733" name="Google Shape;733;p43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43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43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43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43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43"/>
          <p:cNvSpPr txBox="1"/>
          <p:nvPr/>
        </p:nvSpPr>
        <p:spPr>
          <a:xfrm>
            <a:off x="2329375" y="26900"/>
            <a:ext cx="53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43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43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ReLU(16)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43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43"/>
          <p:cNvSpPr txBox="1"/>
          <p:nvPr/>
        </p:nvSpPr>
        <p:spPr>
          <a:xfrm>
            <a:off x="4096825" y="20422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ReLU(35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43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43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ReLU(-12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43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43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ReLU(-8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7" name="Google Shape;747;p43"/>
          <p:cNvCxnSpPr>
            <a:stCxn id="726" idx="3"/>
            <a:endCxn id="739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48" name="Google Shape;748;p43"/>
          <p:cNvCxnSpPr>
            <a:stCxn id="727" idx="3"/>
            <a:endCxn id="739" idx="1"/>
          </p:cNvCxnSpPr>
          <p:nvPr/>
        </p:nvCxnSpPr>
        <p:spPr>
          <a:xfrm rot="10800000" flipH="1">
            <a:off x="2377550" y="1454575"/>
            <a:ext cx="153540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49" name="Google Shape;749;p43"/>
          <p:cNvCxnSpPr>
            <a:stCxn id="728" idx="3"/>
            <a:endCxn id="739" idx="1"/>
          </p:cNvCxnSpPr>
          <p:nvPr/>
        </p:nvCxnSpPr>
        <p:spPr>
          <a:xfrm rot="10800000" flipH="1">
            <a:off x="2377550" y="1454600"/>
            <a:ext cx="1535400" cy="14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0" name="Google Shape;750;p43"/>
          <p:cNvCxnSpPr>
            <a:stCxn id="729" idx="3"/>
            <a:endCxn id="739" idx="1"/>
          </p:cNvCxnSpPr>
          <p:nvPr/>
        </p:nvCxnSpPr>
        <p:spPr>
          <a:xfrm rot="10800000" flipH="1">
            <a:off x="2377550" y="1454625"/>
            <a:ext cx="15354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1" name="Google Shape;751;p43"/>
          <p:cNvCxnSpPr>
            <a:stCxn id="730" idx="3"/>
            <a:endCxn id="739" idx="1"/>
          </p:cNvCxnSpPr>
          <p:nvPr/>
        </p:nvCxnSpPr>
        <p:spPr>
          <a:xfrm rot="10800000" flipH="1">
            <a:off x="2377550" y="1454650"/>
            <a:ext cx="1535400" cy="29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52" name="Google Shape;752;p43"/>
          <p:cNvSpPr txBox="1"/>
          <p:nvPr/>
        </p:nvSpPr>
        <p:spPr>
          <a:xfrm>
            <a:off x="5239950" y="1435900"/>
            <a:ext cx="7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3" name="Google Shape;753;p43"/>
          <p:cNvCxnSpPr>
            <a:stCxn id="752" idx="1"/>
            <a:endCxn id="731" idx="1"/>
          </p:cNvCxnSpPr>
          <p:nvPr/>
        </p:nvCxnSpPr>
        <p:spPr>
          <a:xfrm>
            <a:off x="5239950" y="1636000"/>
            <a:ext cx="1885800" cy="10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4" name="Google Shape;754;p43"/>
          <p:cNvCxnSpPr>
            <a:stCxn id="726" idx="3"/>
            <a:endCxn id="741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5" name="Google Shape;755;p43"/>
          <p:cNvCxnSpPr>
            <a:stCxn id="727" idx="3"/>
            <a:endCxn id="741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6" name="Google Shape;756;p43"/>
          <p:cNvCxnSpPr>
            <a:stCxn id="728" idx="3"/>
            <a:endCxn id="741" idx="1"/>
          </p:cNvCxnSpPr>
          <p:nvPr/>
        </p:nvCxnSpPr>
        <p:spPr>
          <a:xfrm rot="10800000" flipH="1">
            <a:off x="2377550" y="2266700"/>
            <a:ext cx="1580100" cy="6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7" name="Google Shape;757;p43"/>
          <p:cNvCxnSpPr>
            <a:stCxn id="729" idx="3"/>
            <a:endCxn id="741" idx="1"/>
          </p:cNvCxnSpPr>
          <p:nvPr/>
        </p:nvCxnSpPr>
        <p:spPr>
          <a:xfrm rot="10800000" flipH="1">
            <a:off x="2377550" y="2266725"/>
            <a:ext cx="1580100" cy="139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8" name="Google Shape;758;p43"/>
          <p:cNvCxnSpPr>
            <a:stCxn id="730" idx="3"/>
            <a:endCxn id="741" idx="1"/>
          </p:cNvCxnSpPr>
          <p:nvPr/>
        </p:nvCxnSpPr>
        <p:spPr>
          <a:xfrm rot="10800000" flipH="1">
            <a:off x="2377550" y="2266750"/>
            <a:ext cx="1580100" cy="21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9" name="Google Shape;759;p43"/>
          <p:cNvCxnSpPr>
            <a:stCxn id="726" idx="3"/>
            <a:endCxn id="743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0" name="Google Shape;760;p43"/>
          <p:cNvCxnSpPr>
            <a:stCxn id="727" idx="3"/>
            <a:endCxn id="743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1" name="Google Shape;761;p43"/>
          <p:cNvCxnSpPr>
            <a:stCxn id="728" idx="3"/>
            <a:endCxn id="743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2" name="Google Shape;762;p43"/>
          <p:cNvCxnSpPr>
            <a:stCxn id="729" idx="3"/>
            <a:endCxn id="743" idx="1"/>
          </p:cNvCxnSpPr>
          <p:nvPr/>
        </p:nvCxnSpPr>
        <p:spPr>
          <a:xfrm rot="10800000" flipH="1">
            <a:off x="2377550" y="3151425"/>
            <a:ext cx="1580100" cy="5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3" name="Google Shape;763;p43"/>
          <p:cNvCxnSpPr>
            <a:stCxn id="730" idx="3"/>
            <a:endCxn id="743" idx="1"/>
          </p:cNvCxnSpPr>
          <p:nvPr/>
        </p:nvCxnSpPr>
        <p:spPr>
          <a:xfrm rot="10800000" flipH="1">
            <a:off x="2377550" y="3151450"/>
            <a:ext cx="1580100" cy="12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4" name="Google Shape;764;p43"/>
          <p:cNvCxnSpPr>
            <a:stCxn id="726" idx="3"/>
            <a:endCxn id="745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5" name="Google Shape;765;p43"/>
          <p:cNvCxnSpPr>
            <a:stCxn id="727" idx="3"/>
            <a:endCxn id="745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6" name="Google Shape;766;p43"/>
          <p:cNvCxnSpPr>
            <a:stCxn id="728" idx="3"/>
            <a:endCxn id="745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7" name="Google Shape;767;p43"/>
          <p:cNvCxnSpPr>
            <a:stCxn id="729" idx="3"/>
            <a:endCxn id="745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8" name="Google Shape;768;p43"/>
          <p:cNvCxnSpPr>
            <a:stCxn id="730" idx="3"/>
            <a:endCxn id="745" idx="1"/>
          </p:cNvCxnSpPr>
          <p:nvPr/>
        </p:nvCxnSpPr>
        <p:spPr>
          <a:xfrm rot="10800000" flipH="1">
            <a:off x="2377550" y="4035850"/>
            <a:ext cx="1580100" cy="3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9" name="Google Shape;769;p43"/>
          <p:cNvCxnSpPr>
            <a:stCxn id="741" idx="3"/>
            <a:endCxn id="731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0" name="Google Shape;770;p43"/>
          <p:cNvCxnSpPr>
            <a:stCxn id="743" idx="3"/>
            <a:endCxn id="731" idx="1"/>
          </p:cNvCxnSpPr>
          <p:nvPr/>
        </p:nvCxnSpPr>
        <p:spPr>
          <a:xfrm rot="10800000" flipH="1">
            <a:off x="5275525" y="2659650"/>
            <a:ext cx="1850400" cy="4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1" name="Google Shape;771;p43"/>
          <p:cNvCxnSpPr>
            <a:stCxn id="745" idx="3"/>
            <a:endCxn id="731" idx="1"/>
          </p:cNvCxnSpPr>
          <p:nvPr/>
        </p:nvCxnSpPr>
        <p:spPr>
          <a:xfrm rot="10800000" flipH="1">
            <a:off x="5275525" y="2659475"/>
            <a:ext cx="1850400" cy="137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72" name="Google Shape;772;p43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43"/>
          <p:cNvSpPr/>
          <p:nvPr/>
        </p:nvSpPr>
        <p:spPr>
          <a:xfrm>
            <a:off x="4009500" y="55750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43"/>
          <p:cNvSpPr/>
          <p:nvPr/>
        </p:nvSpPr>
        <p:spPr>
          <a:xfrm>
            <a:off x="7544050" y="15298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43"/>
          <p:cNvSpPr txBox="1"/>
          <p:nvPr/>
        </p:nvSpPr>
        <p:spPr>
          <a:xfrm>
            <a:off x="-939900" y="421850"/>
            <a:ext cx="11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43"/>
          <p:cNvSpPr txBox="1"/>
          <p:nvPr/>
        </p:nvSpPr>
        <p:spPr>
          <a:xfrm>
            <a:off x="2767313" y="121950"/>
            <a:ext cx="443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This is the model prediction for these features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777" name="Google Shape;777;p43"/>
          <p:cNvSpPr txBox="1"/>
          <p:nvPr/>
        </p:nvSpPr>
        <p:spPr>
          <a:xfrm>
            <a:off x="5508725" y="1697038"/>
            <a:ext cx="1161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43"/>
          <p:cNvSpPr txBox="1"/>
          <p:nvPr/>
        </p:nvSpPr>
        <p:spPr>
          <a:xfrm>
            <a:off x="5483975" y="2223450"/>
            <a:ext cx="997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43"/>
          <p:cNvSpPr txBox="1"/>
          <p:nvPr/>
        </p:nvSpPr>
        <p:spPr>
          <a:xfrm>
            <a:off x="5508725" y="2749850"/>
            <a:ext cx="947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43"/>
          <p:cNvSpPr txBox="1"/>
          <p:nvPr/>
        </p:nvSpPr>
        <p:spPr>
          <a:xfrm>
            <a:off x="5508725" y="3272150"/>
            <a:ext cx="1161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43"/>
          <p:cNvSpPr txBox="1"/>
          <p:nvPr/>
        </p:nvSpPr>
        <p:spPr>
          <a:xfrm>
            <a:off x="5926150" y="508200"/>
            <a:ext cx="18504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Relu(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16) </a:t>
            </a:r>
            <a:r>
              <a:rPr lang="en"/>
              <a:t>*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 = 48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Relu(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35)  * -1 = </a:t>
            </a:r>
            <a:r>
              <a:rPr lang="en"/>
              <a:t>-35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Relu(-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12) </a:t>
            </a:r>
            <a:r>
              <a:rPr lang="en"/>
              <a:t>*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 = </a:t>
            </a:r>
            <a:r>
              <a:rPr lang="en"/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Relu(-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8) </a:t>
            </a:r>
            <a:r>
              <a:rPr lang="en"/>
              <a:t>*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 = </a:t>
            </a:r>
            <a:r>
              <a:rPr lang="en"/>
              <a:t>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Bias = 5</a:t>
            </a:r>
            <a:endParaRPr/>
          </a:p>
        </p:txBody>
      </p:sp>
      <p:sp>
        <p:nvSpPr>
          <p:cNvPr id="782" name="Google Shape;782;p43"/>
          <p:cNvSpPr txBox="1"/>
          <p:nvPr/>
        </p:nvSpPr>
        <p:spPr>
          <a:xfrm>
            <a:off x="7711675" y="737550"/>
            <a:ext cx="59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= 18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43"/>
          <p:cNvSpPr txBox="1"/>
          <p:nvPr/>
        </p:nvSpPr>
        <p:spPr>
          <a:xfrm>
            <a:off x="6374050" y="4030000"/>
            <a:ext cx="199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f() = activation function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4"/>
          <p:cNvSpPr txBox="1"/>
          <p:nvPr/>
        </p:nvSpPr>
        <p:spPr>
          <a:xfrm>
            <a:off x="1973400" y="371875"/>
            <a:ext cx="51972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/>
              <a:t>Cost (AKA Loss)</a:t>
            </a:r>
            <a:endParaRPr sz="2900" b="1"/>
          </a:p>
        </p:txBody>
      </p:sp>
      <p:sp>
        <p:nvSpPr>
          <p:cNvPr id="789" name="Google Shape;789;p44"/>
          <p:cNvSpPr txBox="1"/>
          <p:nvPr/>
        </p:nvSpPr>
        <p:spPr>
          <a:xfrm>
            <a:off x="2056050" y="1053775"/>
            <a:ext cx="5031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Overall error on all training samples: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It’s a </a:t>
            </a:r>
            <a:r>
              <a:rPr lang="en">
                <a:solidFill>
                  <a:srgbClr val="9900FF"/>
                </a:solidFill>
              </a:rPr>
              <a:t>single number</a:t>
            </a:r>
            <a:r>
              <a:rPr lang="en"/>
              <a:t> generated by a </a:t>
            </a:r>
            <a:r>
              <a:rPr lang="en" b="1"/>
              <a:t>Cost function</a:t>
            </a:r>
            <a:endParaRPr b="1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Ex. Mean Squared Error, Mean Absolute Error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lang="en" b="1">
                <a:solidFill>
                  <a:srgbClr val="0000FF"/>
                </a:solidFill>
              </a:rPr>
              <a:t>Lower must be better (no accuracy or R</a:t>
            </a:r>
            <a:r>
              <a:rPr lang="en" b="1" baseline="30000">
                <a:solidFill>
                  <a:srgbClr val="0000FF"/>
                </a:solidFill>
              </a:rPr>
              <a:t>2</a:t>
            </a:r>
            <a:r>
              <a:rPr lang="en" b="1">
                <a:solidFill>
                  <a:srgbClr val="0000FF"/>
                </a:solidFill>
              </a:rPr>
              <a:t>)</a:t>
            </a:r>
            <a:endParaRPr b="1">
              <a:solidFill>
                <a:srgbClr val="0000FF"/>
              </a:solidFill>
            </a:endParaRPr>
          </a:p>
        </p:txBody>
      </p:sp>
      <p:graphicFrame>
        <p:nvGraphicFramePr>
          <p:cNvPr id="790" name="Google Shape;790;p44"/>
          <p:cNvGraphicFramePr/>
          <p:nvPr/>
        </p:nvGraphicFramePr>
        <p:xfrm>
          <a:off x="2461525" y="2481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{62138CD6-FF36-4D05-9E7D-30EA29F54466}</a:tableStyleId>
              </a:tblPr>
              <a:tblGrid>
                <a:gridCol w="105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 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Error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Squared Error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1" name="Google Shape;791;p44"/>
          <p:cNvSpPr txBox="1"/>
          <p:nvPr/>
        </p:nvSpPr>
        <p:spPr>
          <a:xfrm>
            <a:off x="6249100" y="3378988"/>
            <a:ext cx="156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MSE = 4.47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>
            <a:spLocks noGrp="1"/>
          </p:cNvSpPr>
          <p:nvPr>
            <p:ph type="title"/>
          </p:nvPr>
        </p:nvSpPr>
        <p:spPr>
          <a:xfrm>
            <a:off x="666750" y="314413"/>
            <a:ext cx="7810500" cy="1743000"/>
          </a:xfrm>
          <a:prstGeom prst="rect">
            <a:avLst/>
          </a:prstGeom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Keys to PCA()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What is a key fact about using PCA() for supervised learning?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8"/>
          <p:cNvSpPr txBox="1"/>
          <p:nvPr/>
        </p:nvSpPr>
        <p:spPr>
          <a:xfrm>
            <a:off x="805950" y="2469300"/>
            <a:ext cx="7532100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dirty="0"/>
              <a:t>Reduces dimensionality of dataset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endParaRPr sz="17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5"/>
          <p:cNvSpPr txBox="1"/>
          <p:nvPr/>
        </p:nvSpPr>
        <p:spPr>
          <a:xfrm>
            <a:off x="994450" y="1010025"/>
            <a:ext cx="6557700" cy="3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In your breakout groups:</a:t>
            </a:r>
            <a:endParaRPr sz="2100" b="1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/>
              <a:t>Quickly choose :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" b="1"/>
              <a:t>a reporter</a:t>
            </a:r>
            <a:r>
              <a:rPr lang="en"/>
              <a:t> who will take notes and share your summary to the whole class.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" b="1"/>
              <a:t>a facilitator</a:t>
            </a:r>
            <a:r>
              <a:rPr lang="en"/>
              <a:t> to keep the conversation moving.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 rest are </a:t>
            </a:r>
            <a:r>
              <a:rPr lang="en" b="1"/>
              <a:t>researchers </a:t>
            </a:r>
            <a:r>
              <a:rPr lang="en"/>
              <a:t>who will study the slides and/or LP to help.</a:t>
            </a:r>
            <a:br>
              <a:rPr lang="en"/>
            </a:b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Work together to come up with a summary of the forward propagation process.  In your group’s own words: </a:t>
            </a:r>
            <a:endParaRPr>
              <a:solidFill>
                <a:schemeClr val="dk1"/>
              </a:solidFill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" b="1">
                <a:solidFill>
                  <a:srgbClr val="38761D"/>
                </a:solidFill>
              </a:rPr>
              <a:t>How does forward propagation work and what does it do?</a:t>
            </a:r>
            <a:br>
              <a:rPr lang="en">
                <a:solidFill>
                  <a:srgbClr val="38761D"/>
                </a:solidFill>
              </a:rPr>
            </a:br>
            <a:endParaRPr>
              <a:solidFill>
                <a:srgbClr val="38761D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/>
              <a:t>Add your summary to the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Padlet</a:t>
            </a:r>
            <a:r>
              <a:rPr lang="en"/>
              <a:t> under your room number: </a:t>
            </a:r>
            <a:br>
              <a:rPr lang="en"/>
            </a:b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/>
              <a:t>You have 5 minutes!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45"/>
          <p:cNvSpPr txBox="1"/>
          <p:nvPr/>
        </p:nvSpPr>
        <p:spPr>
          <a:xfrm>
            <a:off x="1570650" y="303025"/>
            <a:ext cx="58791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" sz="2900"/>
              <a:t>Summarize </a:t>
            </a:r>
            <a:r>
              <a:rPr lang="en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Forward Propagation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6"/>
          <p:cNvSpPr txBox="1"/>
          <p:nvPr/>
        </p:nvSpPr>
        <p:spPr>
          <a:xfrm>
            <a:off x="1480400" y="471825"/>
            <a:ext cx="65490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Backward Propagation</a:t>
            </a:r>
            <a:endParaRPr sz="3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46"/>
          <p:cNvSpPr txBox="1"/>
          <p:nvPr/>
        </p:nvSpPr>
        <p:spPr>
          <a:xfrm>
            <a:off x="604350" y="1276425"/>
            <a:ext cx="7520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Backward propagation is the process </a:t>
            </a:r>
            <a:r>
              <a:rPr lang="en" sz="1400" b="1" i="0" u="none" strike="noStrike" cap="none">
                <a:solidFill>
                  <a:srgbClr val="000000"/>
                </a:solidFill>
              </a:rPr>
              <a:t>changing the weights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 nodes to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the </a:t>
            </a:r>
            <a:r>
              <a:rPr lang="en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(total error) of the model on the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900" b="1" i="0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Changing the weights is the process of learning.</a:t>
            </a: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4" name="Google Shape;804;p46"/>
          <p:cNvPicPr preferRelativeResize="0"/>
          <p:nvPr/>
        </p:nvPicPr>
        <p:blipFill rotWithShape="1">
          <a:blip r:embed="rId3">
            <a:alphaModFix/>
          </a:blip>
          <a:srcRect t="20166"/>
          <a:stretch/>
        </p:blipFill>
        <p:spPr>
          <a:xfrm>
            <a:off x="2814875" y="2677125"/>
            <a:ext cx="2666649" cy="1512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5" name="Google Shape;805;p46"/>
          <p:cNvCxnSpPr/>
          <p:nvPr/>
        </p:nvCxnSpPr>
        <p:spPr>
          <a:xfrm flipH="1">
            <a:off x="2934575" y="4442775"/>
            <a:ext cx="2490000" cy="207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6" name="Google Shape;806;p46"/>
          <p:cNvSpPr txBox="1"/>
          <p:nvPr/>
        </p:nvSpPr>
        <p:spPr>
          <a:xfrm>
            <a:off x="5620875" y="3233238"/>
            <a:ext cx="80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807" name="Google Shape;807;p46"/>
          <p:cNvSpPr txBox="1"/>
          <p:nvPr/>
        </p:nvSpPr>
        <p:spPr>
          <a:xfrm>
            <a:off x="1895375" y="3233250"/>
            <a:ext cx="91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47"/>
          <p:cNvSpPr txBox="1"/>
          <p:nvPr/>
        </p:nvSpPr>
        <p:spPr>
          <a:xfrm>
            <a:off x="433525" y="1812425"/>
            <a:ext cx="38604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u="sng"/>
              <a:t>Imagine</a:t>
            </a:r>
            <a:r>
              <a:rPr lang="en"/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A ball rolling down hill.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The </a:t>
            </a:r>
            <a:r>
              <a:rPr lang="en" b="1"/>
              <a:t>Weights</a:t>
            </a:r>
            <a:r>
              <a:rPr lang="en"/>
              <a:t> of the neural network is the ball.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The </a:t>
            </a:r>
            <a:r>
              <a:rPr lang="en" b="1"/>
              <a:t>Cost</a:t>
            </a:r>
            <a:r>
              <a:rPr lang="en"/>
              <a:t> is the altitude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/>
              <a:t>Gradient Descent</a:t>
            </a:r>
            <a:r>
              <a:rPr lang="en"/>
              <a:t> is gravity</a:t>
            </a:r>
            <a:endParaRPr/>
          </a:p>
        </p:txBody>
      </p:sp>
      <p:sp>
        <p:nvSpPr>
          <p:cNvPr id="813" name="Google Shape;813;p47"/>
          <p:cNvSpPr txBox="1"/>
          <p:nvPr/>
        </p:nvSpPr>
        <p:spPr>
          <a:xfrm>
            <a:off x="1480400" y="471825"/>
            <a:ext cx="65490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Backward Propagation: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" sz="2900"/>
              <a:t>Gradient Descent</a:t>
            </a:r>
            <a:endParaRPr sz="2900"/>
          </a:p>
        </p:txBody>
      </p:sp>
      <p:pic>
        <p:nvPicPr>
          <p:cNvPr id="814" name="Google Shape;81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32046"/>
            <a:ext cx="4354875" cy="2435475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47"/>
          <p:cNvSpPr txBox="1"/>
          <p:nvPr/>
        </p:nvSpPr>
        <p:spPr>
          <a:xfrm>
            <a:off x="6225038" y="4443125"/>
            <a:ext cx="1048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Image Source</a:t>
            </a:r>
            <a:endParaRPr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48"/>
          <p:cNvSpPr txBox="1"/>
          <p:nvPr/>
        </p:nvSpPr>
        <p:spPr>
          <a:xfrm>
            <a:off x="1134375" y="318550"/>
            <a:ext cx="7093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does the model know how to adjust the weights?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48"/>
          <p:cNvSpPr txBox="1"/>
          <p:nvPr/>
        </p:nvSpPr>
        <p:spPr>
          <a:xfrm>
            <a:off x="753650" y="1041125"/>
            <a:ext cx="759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48"/>
          <p:cNvSpPr txBox="1"/>
          <p:nvPr/>
        </p:nvSpPr>
        <p:spPr>
          <a:xfrm>
            <a:off x="1320975" y="825563"/>
            <a:ext cx="672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Gradient Descent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3" name="Google Shape;823;p48"/>
          <p:cNvGrpSpPr/>
          <p:nvPr/>
        </p:nvGrpSpPr>
        <p:grpSpPr>
          <a:xfrm>
            <a:off x="2109275" y="1572950"/>
            <a:ext cx="4696400" cy="3284800"/>
            <a:chOff x="2109275" y="1572950"/>
            <a:chExt cx="4696400" cy="3284800"/>
          </a:xfrm>
        </p:grpSpPr>
        <p:pic>
          <p:nvPicPr>
            <p:cNvPr id="824" name="Google Shape;824;p48"/>
            <p:cNvPicPr preferRelativeResize="0"/>
            <p:nvPr/>
          </p:nvPicPr>
          <p:blipFill rotWithShape="1">
            <a:blip r:embed="rId3">
              <a:alphaModFix/>
            </a:blip>
            <a:srcRect b="5356"/>
            <a:stretch/>
          </p:blipFill>
          <p:spPr>
            <a:xfrm>
              <a:off x="2109275" y="1572950"/>
              <a:ext cx="4696400" cy="2770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5" name="Google Shape;825;p48"/>
            <p:cNvSpPr txBox="1"/>
            <p:nvPr/>
          </p:nvSpPr>
          <p:spPr>
            <a:xfrm>
              <a:off x="3632150" y="4457550"/>
              <a:ext cx="2461800" cy="4002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Value of one specific weight</a:t>
              </a:r>
              <a:endPara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26" name="Google Shape;826;p48"/>
          <p:cNvCxnSpPr>
            <a:stCxn id="825" idx="0"/>
          </p:cNvCxnSpPr>
          <p:nvPr/>
        </p:nvCxnSpPr>
        <p:spPr>
          <a:xfrm rot="10800000">
            <a:off x="4432850" y="4128450"/>
            <a:ext cx="430200" cy="32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9"/>
          <p:cNvSpPr txBox="1"/>
          <p:nvPr/>
        </p:nvSpPr>
        <p:spPr>
          <a:xfrm>
            <a:off x="1695025" y="1155475"/>
            <a:ext cx="50928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Back Propagation Poll</a:t>
            </a:r>
            <a:endParaRPr sz="2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Backpropagation is the process of…</a:t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0"/>
          <p:cNvSpPr txBox="1"/>
          <p:nvPr/>
        </p:nvSpPr>
        <p:spPr>
          <a:xfrm>
            <a:off x="717875" y="296025"/>
            <a:ext cx="63645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50"/>
          <p:cNvSpPr txBox="1"/>
          <p:nvPr/>
        </p:nvSpPr>
        <p:spPr>
          <a:xfrm>
            <a:off x="1284175" y="296025"/>
            <a:ext cx="6364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2800" b="1"/>
              <a:t>Epochs</a:t>
            </a: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/>
              <a:t>An </a:t>
            </a:r>
            <a:r>
              <a:rPr lang="en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Epoch </a:t>
            </a: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when: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Forward Propagation</a:t>
            </a:r>
            <a:endParaRPr sz="17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u="sng"/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/>
              <a:t>Make predictions</a:t>
            </a: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/>
              <a:t>Calculate</a:t>
            </a: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Cost</a:t>
            </a:r>
            <a:r>
              <a:rPr lang="en" sz="1700"/>
              <a:t>.</a:t>
            </a:r>
            <a:b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 u="sng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Backward Propagation</a:t>
            </a:r>
            <a:endParaRPr sz="17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b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700"/>
              <a:t>Use </a:t>
            </a:r>
            <a:r>
              <a:rPr lang="en" sz="1700" b="1">
                <a:solidFill>
                  <a:schemeClr val="accent4"/>
                </a:solidFill>
              </a:rPr>
              <a:t>Gradient Descent</a:t>
            </a:r>
            <a:r>
              <a:rPr lang="en" sz="1700"/>
              <a:t> to change </a:t>
            </a:r>
            <a:r>
              <a:rPr lang="en" sz="1700" b="1">
                <a:solidFill>
                  <a:srgbClr val="38761D"/>
                </a:solidFill>
              </a:rPr>
              <a:t>Weights</a:t>
            </a:r>
            <a:r>
              <a:rPr lang="en" sz="1700" b="1"/>
              <a:t>.</a:t>
            </a:r>
            <a:endParaRPr sz="1700" b="1"/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b="1"/>
              <a:t>Learn to do better next time!</a:t>
            </a:r>
            <a:endParaRPr sz="17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/>
              <a:t>Repeat!</a:t>
            </a:r>
            <a:endParaRPr sz="2600" b="1"/>
          </a:p>
        </p:txBody>
      </p:sp>
      <p:cxnSp>
        <p:nvCxnSpPr>
          <p:cNvPr id="838" name="Google Shape;838;p50"/>
          <p:cNvCxnSpPr/>
          <p:nvPr/>
        </p:nvCxnSpPr>
        <p:spPr>
          <a:xfrm rot="10800000" flipH="1">
            <a:off x="3843515" y="1761010"/>
            <a:ext cx="3649800" cy="30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39" name="Google Shape;839;p50"/>
          <p:cNvCxnSpPr/>
          <p:nvPr/>
        </p:nvCxnSpPr>
        <p:spPr>
          <a:xfrm flipH="1">
            <a:off x="3843514" y="3101255"/>
            <a:ext cx="3545100" cy="72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51"/>
          <p:cNvSpPr txBox="1"/>
          <p:nvPr/>
        </p:nvSpPr>
        <p:spPr>
          <a:xfrm>
            <a:off x="2386950" y="87150"/>
            <a:ext cx="4266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Visualizing the Neural Network in Action</a:t>
            </a:r>
            <a:endParaRPr sz="1600" b="1"/>
          </a:p>
        </p:txBody>
      </p:sp>
      <p:sp>
        <p:nvSpPr>
          <p:cNvPr id="845" name="Google Shape;845;p51"/>
          <p:cNvSpPr txBox="1"/>
          <p:nvPr/>
        </p:nvSpPr>
        <p:spPr>
          <a:xfrm>
            <a:off x="227800" y="690550"/>
            <a:ext cx="33915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 your breakout group (7 minutes)</a:t>
            </a:r>
            <a:r>
              <a:rPr lang="en"/>
              <a:t>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Follow this link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Tensorflow Playground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Make sure your initial settings to match this image: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Adjust the following to </a:t>
            </a:r>
            <a:r>
              <a:rPr lang="en" b="1" u="sng">
                <a:solidFill>
                  <a:srgbClr val="6AA84F"/>
                </a:solidFill>
              </a:rPr>
              <a:t>minimize your testing loss</a:t>
            </a:r>
            <a:r>
              <a:rPr lang="en" b="1" u="sng"/>
              <a:t>:</a:t>
            </a:r>
            <a:endParaRPr b="1" u="sng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Features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Layers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Neurons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Learning rate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Activation Function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Regularization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Be ready to share your best network and your best (lowest) testing loss.</a:t>
            </a:r>
            <a:endParaRPr/>
          </a:p>
        </p:txBody>
      </p:sp>
      <p:grpSp>
        <p:nvGrpSpPr>
          <p:cNvPr id="846" name="Google Shape;846;p51"/>
          <p:cNvGrpSpPr/>
          <p:nvPr/>
        </p:nvGrpSpPr>
        <p:grpSpPr>
          <a:xfrm>
            <a:off x="3758350" y="1338738"/>
            <a:ext cx="5126046" cy="2944425"/>
            <a:chOff x="1608025" y="1440763"/>
            <a:chExt cx="5126046" cy="2944425"/>
          </a:xfrm>
        </p:grpSpPr>
        <p:pic>
          <p:nvPicPr>
            <p:cNvPr id="847" name="Google Shape;847;p5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08025" y="1440763"/>
              <a:ext cx="5126046" cy="2944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8" name="Google Shape;848;p51"/>
            <p:cNvSpPr/>
            <p:nvPr/>
          </p:nvSpPr>
          <p:spPr>
            <a:xfrm>
              <a:off x="1708600" y="2037875"/>
              <a:ext cx="746100" cy="16416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49" name="Google Shape;849;p51"/>
          <p:cNvCxnSpPr>
            <a:stCxn id="850" idx="2"/>
            <a:endCxn id="848" idx="0"/>
          </p:cNvCxnSpPr>
          <p:nvPr/>
        </p:nvCxnSpPr>
        <p:spPr>
          <a:xfrm>
            <a:off x="4015075" y="1270900"/>
            <a:ext cx="216900" cy="665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0" name="Google Shape;850;p51"/>
          <p:cNvSpPr txBox="1"/>
          <p:nvPr/>
        </p:nvSpPr>
        <p:spPr>
          <a:xfrm>
            <a:off x="3248425" y="932200"/>
            <a:ext cx="1533300" cy="338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Do Not Change These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851" name="Google Shape;851;p51"/>
          <p:cNvSpPr/>
          <p:nvPr/>
        </p:nvSpPr>
        <p:spPr>
          <a:xfrm>
            <a:off x="8010375" y="1393450"/>
            <a:ext cx="678300" cy="338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2" name="Google Shape;852;p51"/>
          <p:cNvCxnSpPr>
            <a:stCxn id="850" idx="3"/>
            <a:endCxn id="851" idx="1"/>
          </p:cNvCxnSpPr>
          <p:nvPr/>
        </p:nvCxnSpPr>
        <p:spPr>
          <a:xfrm>
            <a:off x="4781725" y="1101550"/>
            <a:ext cx="3228600" cy="461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3" name="Google Shape;853;p51"/>
          <p:cNvSpPr/>
          <p:nvPr/>
        </p:nvSpPr>
        <p:spPr>
          <a:xfrm>
            <a:off x="7420225" y="2126050"/>
            <a:ext cx="441000" cy="115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51"/>
          <p:cNvSpPr txBox="1"/>
          <p:nvPr/>
        </p:nvSpPr>
        <p:spPr>
          <a:xfrm>
            <a:off x="6579075" y="803300"/>
            <a:ext cx="1316100" cy="4002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Minimize This</a:t>
            </a:r>
            <a:endParaRPr>
              <a:solidFill>
                <a:schemeClr val="accent3"/>
              </a:solidFill>
            </a:endParaRPr>
          </a:p>
        </p:txBody>
      </p:sp>
      <p:cxnSp>
        <p:nvCxnSpPr>
          <p:cNvPr id="855" name="Google Shape;855;p51"/>
          <p:cNvCxnSpPr/>
          <p:nvPr/>
        </p:nvCxnSpPr>
        <p:spPr>
          <a:xfrm>
            <a:off x="7257425" y="1196725"/>
            <a:ext cx="339300" cy="827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52"/>
          <p:cNvSpPr txBox="1"/>
          <p:nvPr/>
        </p:nvSpPr>
        <p:spPr>
          <a:xfrm>
            <a:off x="1974300" y="734300"/>
            <a:ext cx="5195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52"/>
          <p:cNvSpPr txBox="1"/>
          <p:nvPr/>
        </p:nvSpPr>
        <p:spPr>
          <a:xfrm>
            <a:off x="753650" y="753650"/>
            <a:ext cx="72258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Code-along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Next, we will go together to build a neural network in Keras.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Here is the notebook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53"/>
          <p:cNvSpPr txBox="1"/>
          <p:nvPr/>
        </p:nvSpPr>
        <p:spPr>
          <a:xfrm>
            <a:off x="888150" y="462350"/>
            <a:ext cx="7049100" cy="26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Review:</a:t>
            </a:r>
            <a:endParaRPr sz="2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Neural Networks are made up of </a:t>
            </a:r>
            <a:r>
              <a:rPr lang="en" b="1"/>
              <a:t>layers</a:t>
            </a:r>
            <a:r>
              <a:rPr lang="en"/>
              <a:t> of </a:t>
            </a:r>
            <a:r>
              <a:rPr lang="en" b="1"/>
              <a:t>nodes</a:t>
            </a:r>
            <a:r>
              <a:rPr lang="en"/>
              <a:t> and the </a:t>
            </a:r>
            <a:r>
              <a:rPr lang="en" b="1"/>
              <a:t>weights</a:t>
            </a:r>
            <a:r>
              <a:rPr lang="en"/>
              <a:t> between them.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Using </a:t>
            </a:r>
            <a:r>
              <a:rPr lang="en" b="1"/>
              <a:t>forward propagation</a:t>
            </a:r>
            <a:r>
              <a:rPr lang="en"/>
              <a:t>, they make guesses about how to solve a problem and determine how far off they were.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Using </a:t>
            </a:r>
            <a:r>
              <a:rPr lang="en" b="1"/>
              <a:t>backward propagation</a:t>
            </a:r>
            <a:r>
              <a:rPr lang="en"/>
              <a:t>, they change their weights to do better next time.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This process is called an </a:t>
            </a:r>
            <a:r>
              <a:rPr lang="en" b="1"/>
              <a:t>epoch </a:t>
            </a:r>
            <a:r>
              <a:rPr lang="en"/>
              <a:t>and it repeats many times.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54"/>
          <p:cNvSpPr txBox="1">
            <a:spLocks noGrp="1"/>
          </p:cNvSpPr>
          <p:nvPr>
            <p:ph type="title"/>
          </p:nvPr>
        </p:nvSpPr>
        <p:spPr>
          <a:xfrm>
            <a:off x="666750" y="-1"/>
            <a:ext cx="78105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872" name="Google Shape;872;p54"/>
          <p:cNvSpPr txBox="1">
            <a:spLocks noGrp="1"/>
          </p:cNvSpPr>
          <p:nvPr>
            <p:ph type="body" idx="1"/>
          </p:nvPr>
        </p:nvSpPr>
        <p:spPr>
          <a:xfrm>
            <a:off x="1966800" y="1667100"/>
            <a:ext cx="5210400" cy="18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9900FF"/>
                </a:solidFill>
              </a:rPr>
              <a:t>New Code Review Slots Open Tomorrow!!!</a:t>
            </a:r>
            <a:endParaRPr u="sng">
              <a:solidFill>
                <a:srgbClr val="9900FF"/>
              </a:solidFill>
            </a:endParaRPr>
          </a:p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rgbClr val="9900FF"/>
              </a:solidFill>
            </a:endParaRPr>
          </a:p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Sign up now!</a:t>
            </a:r>
            <a:endParaRPr u="sng">
              <a:solidFill>
                <a:srgbClr val="9900FF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None/>
            </a:pPr>
            <a:endParaRPr b="1">
              <a:solidFill>
                <a:srgbClr val="9900FF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/>
          <p:nvPr/>
        </p:nvSpPr>
        <p:spPr>
          <a:xfrm>
            <a:off x="1149900" y="442875"/>
            <a:ext cx="7210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 Goals</a:t>
            </a:r>
            <a:endParaRPr sz="2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9"/>
          <p:cNvSpPr txBox="1"/>
          <p:nvPr/>
        </p:nvSpPr>
        <p:spPr>
          <a:xfrm>
            <a:off x="1188750" y="1173225"/>
            <a:ext cx="5998200" cy="3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this lesson you will be able to: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❏"/>
            </a:pPr>
            <a:r>
              <a:rPr lang="en" sz="1700"/>
              <a:t>Draw a diagram of </a:t>
            </a: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neural network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❏"/>
            </a:pP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Explain how the parts of a neural network fit together, including: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❏"/>
            </a:pP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layers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❏"/>
            </a:pP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layers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❏"/>
            </a:pP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layers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❏"/>
            </a:pP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Activation functions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❏"/>
            </a:pP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 functions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Gradient descent</a:t>
            </a:r>
            <a:endParaRPr sz="1700"/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❏"/>
            </a:pP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a simple feed-forward neural network in Keras using densely connected layers.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55"/>
          <p:cNvSpPr txBox="1">
            <a:spLocks noGrp="1"/>
          </p:cNvSpPr>
          <p:nvPr>
            <p:ph type="title"/>
          </p:nvPr>
        </p:nvSpPr>
        <p:spPr>
          <a:xfrm>
            <a:off x="666750" y="-1"/>
            <a:ext cx="78105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878" name="Google Shape;878;p55"/>
          <p:cNvSpPr txBox="1">
            <a:spLocks noGrp="1"/>
          </p:cNvSpPr>
          <p:nvPr>
            <p:ph type="body" idx="1"/>
          </p:nvPr>
        </p:nvSpPr>
        <p:spPr>
          <a:xfrm>
            <a:off x="666750" y="845925"/>
            <a:ext cx="7810500" cy="3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/>
              <a:t>Assignments Due this Week by Friday at 9am PST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/>
              <a:t>Belt Exam </a:t>
            </a:r>
            <a:endParaRPr u="sng"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This weekend!  </a:t>
            </a:r>
            <a:endParaRPr/>
          </a:p>
          <a:p>
            <a: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December 2nd - 4th</a:t>
            </a:r>
            <a:endParaRPr/>
          </a:p>
          <a:p>
            <a: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Set aside 8-12 hours to complete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Must have attended 80% of classes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Must have submitted: 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None/>
            </a:pPr>
            <a:r>
              <a:rPr lang="en" b="1">
                <a:solidFill>
                  <a:srgbClr val="9900FF"/>
                </a:solidFill>
              </a:rPr>
              <a:t>All assignments from weeks 1 &amp; 2 </a:t>
            </a:r>
            <a:endParaRPr b="1">
              <a:solidFill>
                <a:srgbClr val="9900FF"/>
              </a:solidFill>
            </a:endParaRPr>
          </a:p>
          <a:p>
            <a: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None/>
            </a:pPr>
            <a:r>
              <a:rPr lang="en" b="1">
                <a:solidFill>
                  <a:srgbClr val="9900FF"/>
                </a:solidFill>
              </a:rPr>
              <a:t>and all resubmits from week 1.</a:t>
            </a:r>
            <a:endParaRPr b="1">
              <a:solidFill>
                <a:srgbClr val="9900FF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879" name="Google Shape;879;p55"/>
          <p:cNvSpPr/>
          <p:nvPr/>
        </p:nvSpPr>
        <p:spPr>
          <a:xfrm>
            <a:off x="2020050" y="3518150"/>
            <a:ext cx="6457200" cy="772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56"/>
          <p:cNvSpPr txBox="1">
            <a:spLocks noGrp="1"/>
          </p:cNvSpPr>
          <p:nvPr>
            <p:ph type="title"/>
          </p:nvPr>
        </p:nvSpPr>
        <p:spPr>
          <a:xfrm>
            <a:off x="666750" y="862024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Assignments Due:</a:t>
            </a:r>
            <a:endParaRPr/>
          </a:p>
        </p:txBody>
      </p:sp>
      <p:sp>
        <p:nvSpPr>
          <p:cNvPr id="885" name="Google Shape;885;p56"/>
          <p:cNvSpPr txBox="1">
            <a:spLocks noGrp="1"/>
          </p:cNvSpPr>
          <p:nvPr>
            <p:ph type="body" idx="1"/>
          </p:nvPr>
        </p:nvSpPr>
        <p:spPr>
          <a:xfrm>
            <a:off x="666750" y="1690424"/>
            <a:ext cx="7810500" cy="30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Neural Network Exercise</a:t>
            </a:r>
            <a:r>
              <a:rPr lang="en"/>
              <a:t> - Optional Kaggle Competition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Explain your Model Changes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AutoNum type="alphaLcPeriod"/>
            </a:pPr>
            <a:r>
              <a:rPr lang="en">
                <a:solidFill>
                  <a:srgbClr val="9900FF"/>
                </a:solidFill>
              </a:rPr>
              <a:t>Recommend you submit an entry!</a:t>
            </a:r>
            <a:endParaRPr>
              <a:solidFill>
                <a:srgbClr val="9900FF"/>
              </a:solidFill>
            </a:endParaRPr>
          </a:p>
          <a:p>
            <a: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None/>
            </a:pPr>
            <a:r>
              <a:rPr lang="en">
                <a:solidFill>
                  <a:srgbClr val="9900FF"/>
                </a:solidFill>
              </a:rPr>
              <a:t>Upload a screenshot of your score and rank on Discord!</a:t>
            </a:r>
            <a:endParaRPr>
              <a:solidFill>
                <a:srgbClr val="9900FF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Project 2 - Part 5</a:t>
            </a:r>
            <a:r>
              <a:rPr lang="en"/>
              <a:t> - Presentation slides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Remember: </a:t>
            </a:r>
            <a:r>
              <a:rPr lang="en">
                <a:highlight>
                  <a:srgbClr val="FFFF00"/>
                </a:highlight>
              </a:rPr>
              <a:t>NON-DATA SCIENCE AUDIENCE!!!</a:t>
            </a:r>
            <a:endParaRPr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800" u="sng">
                <a:solidFill>
                  <a:schemeClr val="hlink"/>
                </a:solidFill>
                <a:hlinkClick r:id="rId5"/>
              </a:rPr>
              <a:t>Daily Schedule</a:t>
            </a:r>
            <a:endParaRPr sz="2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57"/>
          <p:cNvSpPr txBox="1">
            <a:spLocks noGrp="1"/>
          </p:cNvSpPr>
          <p:nvPr>
            <p:ph type="title"/>
          </p:nvPr>
        </p:nvSpPr>
        <p:spPr>
          <a:xfrm>
            <a:off x="666750" y="324625"/>
            <a:ext cx="7810500" cy="843900"/>
          </a:xfrm>
          <a:prstGeom prst="rect">
            <a:avLst/>
          </a:prstGeom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Lecture: </a:t>
            </a: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Tuning Neural Networks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1" name="Google Shape;891;p57"/>
          <p:cNvSpPr txBox="1">
            <a:spLocks noGrp="1"/>
          </p:cNvSpPr>
          <p:nvPr>
            <p:ph type="body" idx="1"/>
          </p:nvPr>
        </p:nvSpPr>
        <p:spPr>
          <a:xfrm>
            <a:off x="1805425" y="1375635"/>
            <a:ext cx="5499900" cy="28143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Read:</a:t>
            </a:r>
            <a:endParaRPr u="sng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Bias and Variance in Deep Learning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Dropout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Early Stopping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Regression Models in Keras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Binary Classification Models in Keras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Multiclass Classification Models in Keras</a:t>
            </a:r>
            <a:endParaRPr/>
          </a:p>
        </p:txBody>
      </p:sp>
      <p:sp>
        <p:nvSpPr>
          <p:cNvPr id="892" name="Google Shape;892;p57"/>
          <p:cNvSpPr txBox="1"/>
          <p:nvPr/>
        </p:nvSpPr>
        <p:spPr>
          <a:xfrm>
            <a:off x="3207675" y="4148025"/>
            <a:ext cx="3165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800" u="sng">
                <a:solidFill>
                  <a:schemeClr val="hlink"/>
                </a:solidFill>
                <a:hlinkClick r:id="rId8"/>
              </a:rPr>
              <a:t>Daily Schedule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You should (always) be taking notes!!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/>
        </p:nvSpPr>
        <p:spPr>
          <a:xfrm>
            <a:off x="633450" y="1509750"/>
            <a:ext cx="45702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Possibly Many Layers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layer discovers increasingly complex patterns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/>
              <a:t>Solve MANY different kinds of problems</a:t>
            </a: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1"/>
          <p:cNvSpPr txBox="1">
            <a:spLocks noGrp="1"/>
          </p:cNvSpPr>
          <p:nvPr>
            <p:ph type="title" idx="4294967295"/>
          </p:nvPr>
        </p:nvSpPr>
        <p:spPr>
          <a:xfrm>
            <a:off x="633438" y="147625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Neural Networks Overview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3" name="Google Shape;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825" y="1495725"/>
            <a:ext cx="3586750" cy="21520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1"/>
          <p:cNvSpPr txBox="1"/>
          <p:nvPr/>
        </p:nvSpPr>
        <p:spPr>
          <a:xfrm>
            <a:off x="6410675" y="3733325"/>
            <a:ext cx="146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Image Source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/>
        </p:nvSpPr>
        <p:spPr>
          <a:xfrm>
            <a:off x="1104150" y="547950"/>
            <a:ext cx="6935700" cy="43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Neural Networks are Like Brains</a:t>
            </a:r>
            <a:endParaRPr sz="3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Nodes are </a:t>
            </a:r>
            <a:r>
              <a:rPr lang="en" sz="2200">
                <a:solidFill>
                  <a:srgbClr val="0000FF"/>
                </a:solidFill>
              </a:rPr>
              <a:t>neurons</a:t>
            </a:r>
            <a:endParaRPr sz="2200"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Weights are </a:t>
            </a:r>
            <a:r>
              <a:rPr lang="en" sz="2200">
                <a:solidFill>
                  <a:srgbClr val="38761D"/>
                </a:solidFill>
              </a:rPr>
              <a:t>axons </a:t>
            </a:r>
            <a:r>
              <a:rPr lang="en" sz="2200"/>
              <a:t>(connections)</a:t>
            </a:r>
            <a:endParaRPr sz="2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0000"/>
                </a:solidFill>
              </a:rPr>
              <a:t>Changing weights = Learning</a:t>
            </a:r>
            <a:endParaRPr sz="3200">
              <a:solidFill>
                <a:srgbClr val="FF0000"/>
              </a:solidFill>
            </a:endParaRPr>
          </a:p>
        </p:txBody>
      </p:sp>
      <p:pic>
        <p:nvPicPr>
          <p:cNvPr id="80" name="Google Shape;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075" y="1962475"/>
            <a:ext cx="3647850" cy="20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2"/>
          <p:cNvSpPr txBox="1"/>
          <p:nvPr/>
        </p:nvSpPr>
        <p:spPr>
          <a:xfrm>
            <a:off x="6339625" y="2720575"/>
            <a:ext cx="13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Image Source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>
            <a:spLocks noGrp="1"/>
          </p:cNvSpPr>
          <p:nvPr>
            <p:ph type="title"/>
          </p:nvPr>
        </p:nvSpPr>
        <p:spPr>
          <a:xfrm>
            <a:off x="678163" y="40925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Neural Networks: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Multi-Layered Perceptrons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23"/>
          <p:cNvSpPr txBox="1"/>
          <p:nvPr/>
        </p:nvSpPr>
        <p:spPr>
          <a:xfrm>
            <a:off x="7757025" y="4098450"/>
            <a:ext cx="132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Image Source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0976" y="898325"/>
            <a:ext cx="5022050" cy="356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/>
        </p:nvSpPr>
        <p:spPr>
          <a:xfrm>
            <a:off x="1257450" y="194800"/>
            <a:ext cx="63645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4"/>
          <p:cNvSpPr txBox="1"/>
          <p:nvPr/>
        </p:nvSpPr>
        <p:spPr>
          <a:xfrm>
            <a:off x="2372797" y="366850"/>
            <a:ext cx="4929600" cy="45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2200" b="1"/>
              <a:t>Iterative Learning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Forward Propagation</a:t>
            </a:r>
            <a:endParaRPr sz="17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u="sng"/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/>
              <a:t>Make predictions</a:t>
            </a: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en" sz="1700">
                <a:solidFill>
                  <a:schemeClr val="accent3"/>
                </a:solidFill>
              </a:rPr>
              <a:t>“What if I try…?”</a:t>
            </a:r>
            <a:endParaRPr sz="17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/>
              <a:t>Calculate</a:t>
            </a: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Cost (</a:t>
            </a:r>
            <a:r>
              <a:rPr lang="en" sz="1700" b="1">
                <a:solidFill>
                  <a:srgbClr val="FF0000"/>
                </a:solidFill>
              </a:rPr>
              <a:t>total error)</a:t>
            </a:r>
            <a:r>
              <a:rPr lang="en" sz="1700"/>
              <a:t>.     </a:t>
            </a:r>
            <a:endParaRPr sz="1700"/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en" sz="1700">
                <a:solidFill>
                  <a:schemeClr val="accent3"/>
                </a:solidFill>
              </a:rPr>
              <a:t>“How far off was I?”</a:t>
            </a:r>
            <a:br>
              <a:rPr lang="en" sz="1700">
                <a:solidFill>
                  <a:schemeClr val="accent3"/>
                </a:solidFill>
              </a:rPr>
            </a:br>
            <a:endParaRPr sz="1700" u="sng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Backward Propagation</a:t>
            </a:r>
            <a:br>
              <a:rPr lang="en" sz="17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Change weights with </a:t>
            </a:r>
            <a:r>
              <a:rPr lang="en" sz="1700" b="1">
                <a:solidFill>
                  <a:schemeClr val="dk1"/>
                </a:solidFill>
              </a:rPr>
              <a:t>Gradient Descent</a:t>
            </a:r>
            <a:r>
              <a:rPr lang="en" sz="1700"/>
              <a:t>. </a:t>
            </a:r>
            <a:endParaRPr sz="1700"/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>
                <a:solidFill>
                  <a:schemeClr val="accent3"/>
                </a:solidFill>
              </a:rPr>
              <a:t>“How can I do better?</a:t>
            </a:r>
            <a:endParaRPr sz="1700">
              <a:solidFill>
                <a:schemeClr val="accent3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accent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6AA84F"/>
                </a:solidFill>
              </a:rPr>
              <a:t>Repeat!</a:t>
            </a:r>
            <a:endParaRPr sz="2600" b="1">
              <a:solidFill>
                <a:srgbClr val="6AA84F"/>
              </a:solidFill>
            </a:endParaRPr>
          </a:p>
        </p:txBody>
      </p:sp>
      <p:sp>
        <p:nvSpPr>
          <p:cNvPr id="95" name="Google Shape;95;p24"/>
          <p:cNvSpPr/>
          <p:nvPr/>
        </p:nvSpPr>
        <p:spPr>
          <a:xfrm rot="10800000">
            <a:off x="946313" y="1137400"/>
            <a:ext cx="1287900" cy="22434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4"/>
          <p:cNvSpPr/>
          <p:nvPr/>
        </p:nvSpPr>
        <p:spPr>
          <a:xfrm>
            <a:off x="5133538" y="1274675"/>
            <a:ext cx="1209900" cy="2293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2A2D34"/>
      </a:dk1>
      <a:lt1>
        <a:srgbClr val="FFFFFF"/>
      </a:lt1>
      <a:dk2>
        <a:srgbClr val="2A2D34"/>
      </a:dk2>
      <a:lt2>
        <a:srgbClr val="FFFFFF"/>
      </a:lt2>
      <a:accent1>
        <a:srgbClr val="28CDFF"/>
      </a:accent1>
      <a:accent2>
        <a:srgbClr val="23B1DC"/>
      </a:accent2>
      <a:accent3>
        <a:srgbClr val="1E9EC5"/>
      </a:accent3>
      <a:accent4>
        <a:srgbClr val="1880A0"/>
      </a:accent4>
      <a:accent5>
        <a:srgbClr val="146983"/>
      </a:accent5>
      <a:accent6>
        <a:srgbClr val="105165"/>
      </a:accent6>
      <a:hlink>
        <a:srgbClr val="28CDFF"/>
      </a:hlink>
      <a:folHlink>
        <a:srgbClr val="28C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1804</Words>
  <Application>Microsoft Office PowerPoint</Application>
  <PresentationFormat>On-screen Show (16:9)</PresentationFormat>
  <Paragraphs>490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Helvetica Neue Light</vt:lpstr>
      <vt:lpstr>Calibri</vt:lpstr>
      <vt:lpstr>Proxima Nova</vt:lpstr>
      <vt:lpstr>Arial</vt:lpstr>
      <vt:lpstr>Helvetica Neue</vt:lpstr>
      <vt:lpstr>Proxima Nova Extrabold</vt:lpstr>
      <vt:lpstr>Open Sans</vt:lpstr>
      <vt:lpstr>Georgia</vt:lpstr>
      <vt:lpstr>Open Sans Light</vt:lpstr>
      <vt:lpstr>Office Theme</vt:lpstr>
      <vt:lpstr>PowerPoint Presentation</vt:lpstr>
      <vt:lpstr>PowerPoint Presentation</vt:lpstr>
      <vt:lpstr>Keys to PCA()  What is a key fact about using PCA() for supervised learning?</vt:lpstr>
      <vt:lpstr>PowerPoint Presentation</vt:lpstr>
      <vt:lpstr>You should (always) be taking notes!!</vt:lpstr>
      <vt:lpstr>Neural Networks Overview</vt:lpstr>
      <vt:lpstr>PowerPoint Presentation</vt:lpstr>
      <vt:lpstr>Neural Networks:  Multi-Layered Perceptrons</vt:lpstr>
      <vt:lpstr>PowerPoint Presentation</vt:lpstr>
      <vt:lpstr>Forward Propagation</vt:lpstr>
      <vt:lpstr>Forward Propagation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Announcements</vt:lpstr>
      <vt:lpstr>Announcements</vt:lpstr>
      <vt:lpstr>Assignments Due:</vt:lpstr>
      <vt:lpstr>Next Lecture: Tuning Neural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Josh Johnson</cp:lastModifiedBy>
  <cp:revision>1</cp:revision>
  <dcterms:modified xsi:type="dcterms:W3CDTF">2023-01-30T23:31:54Z</dcterms:modified>
</cp:coreProperties>
</file>