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Helvetica Neue Light" panose="020B060402020202020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Open Sans Light" panose="020B0306030504020204" pitchFamily="34" charset="0"/>
      <p:regular r:id="rId49"/>
      <p:bold r:id="rId50"/>
      <p:italic r:id="rId51"/>
      <p:boldItalic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  <p:embeddedFont>
      <p:font typeface="Proxima Nova Extrabold" panose="020B0604020202020204" charset="0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4DD1B-72DB-4AF0-9301-754DA2D7552E}">
  <a:tblStyle styleId="{2D44DD1B-72DB-4AF0-9301-754DA2D755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ee810083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6ee810083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f9921c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f9921c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e6ca9e8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3e6ca9e8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f9921cb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5f9921cb5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808376c6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4808376c6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f9921cb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5f9921cb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ff5831b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ff5831b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aeaee59c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1aeaee59c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eaee59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aeaee59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e6ca9e8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3e6ca9e8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9f6bd17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39f6bd17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7af51db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7af51db2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e3c86c9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e3c86c9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ee81008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6ee81008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practical-introduction-to-early-stopping-in-machine-learning-550ac88bc8f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owardsdatascience.com/a-practical-introduction-to-early-stopping-in-machine-learning-550ac88bc8f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layers/regularizer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1-lecture-2-tuning-deep-learning-models/blob/11-7-22/Code-along%20Tuning%20Neural%20Networks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1-lecture-2-tuning-deep-learning-models/blob/11-7-22/Challenge_%20Tuning%20Neural%20Networks%20Classification.ipyn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6501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VYjBaI9VRDLyn0g5zeNtjdTnOEraxWKH2ZAPqarzgls/edit?pli=1#gid=0" TargetMode="External"/><Relationship Id="rId4" Type="http://schemas.openxmlformats.org/officeDocument/2006/relationships/hyperlink" Target="https://login.codingdojo.com/m/214/7186/60429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login.codingdojo.com/m/214/7185/55004" TargetMode="External"/><Relationship Id="rId3" Type="http://schemas.openxmlformats.org/officeDocument/2006/relationships/hyperlink" Target="https://login.codingdojo.com/m/214/7185/51711" TargetMode="External"/><Relationship Id="rId7" Type="http://schemas.openxmlformats.org/officeDocument/2006/relationships/hyperlink" Target="https://login.codingdojo.com/m/214/7185/55003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gin.codingdojo.com/m/214/7185/55002" TargetMode="External"/><Relationship Id="rId5" Type="http://schemas.openxmlformats.org/officeDocument/2006/relationships/hyperlink" Target="https://login.codingdojo.com/m/214/7185/55000" TargetMode="External"/><Relationship Id="rId4" Type="http://schemas.openxmlformats.org/officeDocument/2006/relationships/hyperlink" Target="https://login.codingdojo.com/m/214/7185/81386" TargetMode="External"/><Relationship Id="rId9" Type="http://schemas.openxmlformats.org/officeDocument/2006/relationships/hyperlink" Target="https://login.codingdojo.com/m/214/7185/5388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channels/738494436467539968/99910830762729477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metri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ont-overfit-how-to-prevent-overfitting-in-your-deep-learning-models-63274e55232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1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2" name="Google Shape;42;p16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" name="Google Shape;43;p16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6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Overfitting (High Variance)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633425" y="1228400"/>
            <a:ext cx="418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accent4"/>
                </a:solidFill>
              </a:rPr>
              <a:t>High Variance: model performs worse on test data than on training data.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000" y="1228388"/>
            <a:ext cx="3906225" cy="268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5"/>
          <p:cNvCxnSpPr/>
          <p:nvPr/>
        </p:nvCxnSpPr>
        <p:spPr>
          <a:xfrm>
            <a:off x="4812425" y="1523225"/>
            <a:ext cx="3642300" cy="861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6" name="Google Shape;106;p25"/>
          <p:cNvCxnSpPr>
            <a:stCxn id="103" idx="3"/>
          </p:cNvCxnSpPr>
          <p:nvPr/>
        </p:nvCxnSpPr>
        <p:spPr>
          <a:xfrm>
            <a:off x="4818425" y="1536200"/>
            <a:ext cx="3713700" cy="1918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Overfitting (High Variance)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724075" y="1166025"/>
            <a:ext cx="4185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 are prone to overfitting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/>
              <a:t>Attacking High Variance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: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Stopping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and L2 Regularization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model complexity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000" y="1228388"/>
            <a:ext cx="3906225" cy="26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Dropout Layers</a:t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r="47029"/>
          <a:stretch/>
        </p:blipFill>
        <p:spPr>
          <a:xfrm>
            <a:off x="6515775" y="416650"/>
            <a:ext cx="2334651" cy="21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836325" y="990750"/>
            <a:ext cx="5455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dropout layer ‘turns off’ nodes at random in the layer before fit.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turns off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different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 on each epoch.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works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network can become overly reliant on a few particular nodes which pick up very specific patterns.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 forces a network to distribute the learning across many nodes and find more generalizable patterns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l="52763"/>
          <a:stretch/>
        </p:blipFill>
        <p:spPr>
          <a:xfrm>
            <a:off x="6515775" y="2607875"/>
            <a:ext cx="1994750" cy="209940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3803125" y="4268675"/>
            <a:ext cx="283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550" b="0" i="0" u="none" strike="noStrike" cap="none">
                <a:solidFill>
                  <a:srgbClr val="75757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Image Source:</a:t>
            </a:r>
            <a:endParaRPr sz="550" b="0" i="0" u="none" strike="noStrike" cap="none">
              <a:solidFill>
                <a:srgbClr val="75757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550" b="0" i="0" u="none" strike="noStrike" cap="none">
                <a:solidFill>
                  <a:srgbClr val="75757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Srivastava, Nitish, et al. ”Dropout: a simple way to prevent neural networks from</a:t>
            </a:r>
            <a:endParaRPr sz="550" b="0" i="0" u="none" strike="noStrike" cap="none">
              <a:solidFill>
                <a:srgbClr val="75757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550" b="0" i="0" u="none" strike="noStrike" cap="none">
                <a:solidFill>
                  <a:srgbClr val="75757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overfitting”, JMLR 2014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Dropout Layers</a:t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r="47029"/>
          <a:stretch/>
        </p:blipFill>
        <p:spPr>
          <a:xfrm>
            <a:off x="6637925" y="426438"/>
            <a:ext cx="2334651" cy="21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l="52763"/>
          <a:stretch/>
        </p:blipFill>
        <p:spPr>
          <a:xfrm>
            <a:off x="6637925" y="2617662"/>
            <a:ext cx="1994750" cy="20994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806425" y="1086688"/>
            <a:ext cx="54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do it: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8"/>
          <p:cNvGrpSpPr/>
          <p:nvPr/>
        </p:nvGrpSpPr>
        <p:grpSpPr>
          <a:xfrm>
            <a:off x="685825" y="1582850"/>
            <a:ext cx="6010275" cy="2247900"/>
            <a:chOff x="685825" y="1582850"/>
            <a:chExt cx="6010275" cy="2247900"/>
          </a:xfrm>
        </p:grpSpPr>
        <p:pic>
          <p:nvPicPr>
            <p:cNvPr id="132" name="Google Shape;132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5825" y="1582850"/>
              <a:ext cx="6010275" cy="22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8"/>
            <p:cNvSpPr/>
            <p:nvPr/>
          </p:nvSpPr>
          <p:spPr>
            <a:xfrm>
              <a:off x="995100" y="1811600"/>
              <a:ext cx="3576900" cy="2169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995100" y="2764675"/>
              <a:ext cx="1878300" cy="2169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8"/>
          <p:cNvSpPr txBox="1"/>
          <p:nvPr/>
        </p:nvSpPr>
        <p:spPr>
          <a:xfrm>
            <a:off x="566950" y="4159150"/>
            <a:ext cx="3606600" cy="615600"/>
          </a:xfrm>
          <a:prstGeom prst="rect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Percentage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nodes to ‘drop’ on each epoch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8"/>
          <p:cNvCxnSpPr>
            <a:stCxn id="135" idx="0"/>
          </p:cNvCxnSpPr>
          <p:nvPr/>
        </p:nvCxnSpPr>
        <p:spPr>
          <a:xfrm rot="10800000" flipH="1">
            <a:off x="2370250" y="2999350"/>
            <a:ext cx="194700" cy="11598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Callbacks: Early Stopping</a:t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583500" y="934075"/>
            <a:ext cx="3988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 are functions that can be called during training.  They check</a:t>
            </a:r>
            <a:r>
              <a:rPr lang="en"/>
              <a:t>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something about the training between epochs.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stopping stops training early.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works: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source of overfitting is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over-training.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After a certain number of epochs a model will often begin to fit too tightly to training data.  It learns TOO well.  Early stopping stops the model before that can happen.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0300" y="990750"/>
            <a:ext cx="4193975" cy="266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5607488" y="3822450"/>
            <a:ext cx="24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Image Source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Callbacks: Early Stopping</a:t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0300" y="990750"/>
            <a:ext cx="4193975" cy="266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5607488" y="3822450"/>
            <a:ext cx="24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Image Source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875" y="1372375"/>
            <a:ext cx="4425500" cy="1531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379875" y="3403400"/>
            <a:ext cx="2169900" cy="831300"/>
          </a:xfrm>
          <a:prstGeom prst="rect">
            <a:avLst/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callbacks in fit call (There are many other callbacks you can use!)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0"/>
          <p:cNvCxnSpPr>
            <a:stCxn id="153" idx="0"/>
          </p:cNvCxnSpPr>
          <p:nvPr/>
        </p:nvCxnSpPr>
        <p:spPr>
          <a:xfrm rot="10800000" flipH="1">
            <a:off x="1464825" y="2894600"/>
            <a:ext cx="793200" cy="50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30"/>
          <p:cNvSpPr txBox="1"/>
          <p:nvPr/>
        </p:nvSpPr>
        <p:spPr>
          <a:xfrm>
            <a:off x="2993688" y="3607050"/>
            <a:ext cx="2169900" cy="8313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reduction in validation loss in 3 epochs, stop training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30"/>
          <p:cNvCxnSpPr>
            <a:stCxn id="155" idx="0"/>
          </p:cNvCxnSpPr>
          <p:nvPr/>
        </p:nvCxnSpPr>
        <p:spPr>
          <a:xfrm rot="10800000">
            <a:off x="3754638" y="1831950"/>
            <a:ext cx="324000" cy="1775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157;p30"/>
          <p:cNvSpPr/>
          <p:nvPr/>
        </p:nvSpPr>
        <p:spPr>
          <a:xfrm>
            <a:off x="424775" y="1637450"/>
            <a:ext cx="3471900" cy="2619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1175800" y="2622250"/>
            <a:ext cx="2309400" cy="2619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Advanced Technique: L1 and L2 Regularization</a:t>
            </a:r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1225425" y="1270800"/>
            <a:ext cx="6764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 node = linear regression model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and L2 regularization to limit the change in weight values by applying a ‘penalty’ term.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eights can get too large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M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odel puts too much emphasis on a small subset of features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 </a:t>
            </a:r>
            <a:r>
              <a:rPr lang="en"/>
              <a:t>L1 and L2 prevent this.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Advanced Technique: L1 and L2 Regularization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750" y="1869000"/>
            <a:ext cx="68484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2362813" y="4061900"/>
            <a:ext cx="43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Keras Documentation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1270325" y="1225900"/>
            <a:ext cx="583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do it: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Reduce Model Complexity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1240400" y="1173525"/>
            <a:ext cx="6839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number of nodes and/or layers in your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works: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source of overfitting is a model that is too complex.  An overly complex model will fit to the noise in the data rather than the true signal.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model with fewer nodes and/or layers.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(Remember to just change one thing at a time when experimenting)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/>
        </p:nvSpPr>
        <p:spPr>
          <a:xfrm>
            <a:off x="560050" y="1890825"/>
            <a:ext cx="8074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Remember: Always evaluate each model with MULTIPLE metrics.</a:t>
            </a:r>
            <a:endParaRPr sz="20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The best model is the model with the best metrics on test data,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regardless of overfitting!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633450" y="346775"/>
            <a:ext cx="7877100" cy="579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 Review Poll: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7"/>
          <p:cNvSpPr txBox="1"/>
          <p:nvPr/>
        </p:nvSpPr>
        <p:spPr>
          <a:xfrm>
            <a:off x="568825" y="1239350"/>
            <a:ext cx="7605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Open Sans"/>
              <a:buAutoNum type="arabicPeriod"/>
            </a:pPr>
            <a:r>
              <a:rPr lang="en" sz="2400" b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Forward Propagation…</a:t>
            </a:r>
            <a:endParaRPr sz="2400" b="1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Open Sans"/>
              <a:buAutoNum type="arabicPeriod"/>
            </a:pPr>
            <a:r>
              <a:rPr lang="en" sz="2400" b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Backward Propagation…</a:t>
            </a:r>
            <a:endParaRPr sz="2400" b="1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1974300" y="389425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u="sng"/>
              <a:t>Attack Bias or Attack Variance? (POLL)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35"/>
          <p:cNvGraphicFramePr/>
          <p:nvPr/>
        </p:nvGraphicFramePr>
        <p:xfrm>
          <a:off x="1749950" y="89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3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Bias</a:t>
                      </a:r>
                      <a:r>
                        <a:rPr lang="en"/>
                        <a:t> or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Variance</a:t>
                      </a: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bias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13" y="2231304"/>
            <a:ext cx="2994625" cy="20866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35"/>
          <p:cNvGraphicFramePr/>
          <p:nvPr/>
        </p:nvGraphicFramePr>
        <p:xfrm>
          <a:off x="5264725" y="89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292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How?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complexity (nodes)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complexity (layers)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longer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1974300" y="389425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u="sng"/>
              <a:t>Attack Bias or Attack Variance? (POLL)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36"/>
          <p:cNvGraphicFramePr/>
          <p:nvPr/>
        </p:nvGraphicFramePr>
        <p:xfrm>
          <a:off x="1723638" y="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336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Bias</a:t>
                      </a:r>
                      <a:r>
                        <a:rPr lang="en"/>
                        <a:t> or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Variance</a:t>
                      </a: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Variance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l="4254" r="17097"/>
          <a:stretch/>
        </p:blipFill>
        <p:spPr>
          <a:xfrm>
            <a:off x="1785675" y="2067050"/>
            <a:ext cx="3243648" cy="2355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36"/>
          <p:cNvGraphicFramePr/>
          <p:nvPr/>
        </p:nvGraphicFramePr>
        <p:xfrm>
          <a:off x="5264725" y="89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292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How?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complexity (nodes and layers)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dropout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L1, l2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Early stopping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974300" y="389425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u="sng"/>
              <a:t>Attack Bias or Attack Variance?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37"/>
          <p:cNvGraphicFramePr/>
          <p:nvPr/>
        </p:nvGraphicFramePr>
        <p:xfrm>
          <a:off x="1239288" y="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{2D44DD1B-72DB-4AF0-9301-754DA2D7552E}</a:tableStyleId>
              </a:tblPr>
              <a:tblGrid>
                <a:gridCol w="34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Variance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Variance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Attack the Variance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Attack the Bias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6" name="Google Shape;206;p37"/>
          <p:cNvPicPr preferRelativeResize="0"/>
          <p:nvPr/>
        </p:nvPicPr>
        <p:blipFill rotWithShape="1">
          <a:blip r:embed="rId3">
            <a:alphaModFix/>
          </a:blip>
          <a:srcRect l="4254" r="17097"/>
          <a:stretch/>
        </p:blipFill>
        <p:spPr>
          <a:xfrm>
            <a:off x="1328350" y="2280575"/>
            <a:ext cx="3243648" cy="2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25" y="2370554"/>
            <a:ext cx="2994625" cy="208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1598400" y="4411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u="sng"/>
              <a:t>Tuning a Model: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2596950" y="1186500"/>
            <a:ext cx="3198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or fewer 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or fewer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or fewer epochs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or L2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Stopping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activation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/>
              <a:t>Change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optimizers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And much more!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2155650" y="389475"/>
            <a:ext cx="51111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Let’s Tune a Model Together!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(Code-along)</a:t>
            </a:r>
            <a:endParaRPr sz="2600"/>
          </a:p>
        </p:txBody>
      </p:sp>
      <p:sp>
        <p:nvSpPr>
          <p:cNvPr id="219" name="Google Shape;219;p39"/>
          <p:cNvSpPr txBox="1"/>
          <p:nvPr/>
        </p:nvSpPr>
        <p:spPr>
          <a:xfrm>
            <a:off x="1350150" y="2204250"/>
            <a:ext cx="6443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 dirty="0">
                <a:solidFill>
                  <a:schemeClr val="hlink"/>
                </a:solidFill>
                <a:hlinkClick r:id="rId3"/>
              </a:rPr>
              <a:t>Code-along Notebook</a:t>
            </a:r>
            <a:endParaRPr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1310975" y="300375"/>
            <a:ext cx="63276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Challenge: Tune a Neural Network!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task will be to tune the classification model we created in the last lecture.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Make a copy of the notebook</a:t>
            </a:r>
            <a:endParaRPr sz="1200" dirty="0"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Run the notebooks</a:t>
            </a:r>
            <a:endParaRPr sz="1200" dirty="0"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Examine the learning plot and decide what you will try with the next model version.</a:t>
            </a:r>
            <a:endParaRPr sz="1200" dirty="0"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(optional) copy/paste the model code from above and make changes to improve test accuracy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u="sng" dirty="0">
                <a:solidFill>
                  <a:schemeClr val="hlink"/>
                </a:solidFill>
                <a:hlinkClick r:id="rId3"/>
              </a:rPr>
              <a:t>Here is the starter notebook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5649" y="2656113"/>
            <a:ext cx="3698249" cy="20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2622" y="2814063"/>
            <a:ext cx="2367867" cy="17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2825" y="2883037"/>
            <a:ext cx="2284100" cy="177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666750" y="310692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Announcements: Belt Exam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666750" y="978649"/>
            <a:ext cx="78105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Belt exam code will be given to the eligible students before Friday evening</a:t>
            </a:r>
            <a:br>
              <a:rPr lang="en" sz="1400"/>
            </a:b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To receive a code for this weekend: you must submit by Friday 9 am Pacific: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0000"/>
                </a:solidFill>
              </a:rPr>
              <a:t>Week 9 (including all resubmits) and Week 10 assignments </a:t>
            </a:r>
            <a:endParaRPr sz="140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You will be given belt color based on 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Black Belt: Your Score &gt;= 9.5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/>
              <a:t>Red Belt: 8.0 &lt;= Your Score &lt;= 9.5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Retake/Rollback: Your Score &lt; 8.0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FF00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 b="1">
                <a:solidFill>
                  <a:srgbClr val="B45F06"/>
                </a:solidFill>
              </a:rPr>
              <a:t>Everything covered in weeks 9 through 11 will be included in the belt exam, </a:t>
            </a:r>
            <a:endParaRPr sz="1400" b="1">
              <a:solidFill>
                <a:srgbClr val="B45F06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 b="1">
                <a:solidFill>
                  <a:srgbClr val="B45F06"/>
                </a:solidFill>
              </a:rPr>
              <a:t>so you need to review it all.</a:t>
            </a:r>
            <a:endParaRPr sz="1400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666750" y="310692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Announcements: Presentations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666750" y="1134050"/>
            <a:ext cx="7810500" cy="3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Presentations on Thursday next week.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You will find out the order in class on Thursday, so everyone must be ready!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You will have a max of 5 minutes (we will have a timer) so please practice!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Should be aimed at a </a:t>
            </a:r>
            <a:r>
              <a:rPr lang="en" sz="1400">
                <a:solidFill>
                  <a:srgbClr val="FF0000"/>
                </a:solidFill>
              </a:rPr>
              <a:t>Non-Technical Audience!</a:t>
            </a:r>
            <a:endParaRPr sz="140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FF"/>
                </a:solidFill>
              </a:rPr>
              <a:t>What would a: </a:t>
            </a:r>
            <a:endParaRPr sz="1400">
              <a:solidFill>
                <a:srgbClr val="0000FF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FF"/>
                </a:solidFill>
              </a:rPr>
              <a:t>non-technical, </a:t>
            </a:r>
            <a:endParaRPr sz="1400">
              <a:solidFill>
                <a:srgbClr val="0000FF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FF"/>
                </a:solidFill>
              </a:rPr>
              <a:t>non-data scientist, </a:t>
            </a:r>
            <a:endParaRPr sz="1400">
              <a:solidFill>
                <a:srgbClr val="0000FF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FF"/>
                </a:solidFill>
              </a:rPr>
              <a:t>non-statistician </a:t>
            </a:r>
            <a:endParaRPr sz="1400">
              <a:solidFill>
                <a:srgbClr val="0000FF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0000"/>
                </a:solidFill>
              </a:rPr>
              <a:t>NOT</a:t>
            </a:r>
            <a:r>
              <a:rPr lang="en" sz="1400">
                <a:solidFill>
                  <a:srgbClr val="0000FF"/>
                </a:solidFill>
              </a:rPr>
              <a:t> understand?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TAs can give feedback on READMEs, slides, and they can be practice audiences if you ask them nicely!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666750" y="556025"/>
            <a:ext cx="78105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Assignments Due: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666750" y="1441060"/>
            <a:ext cx="7810500" cy="3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Neural Network Exercise</a:t>
            </a:r>
            <a:r>
              <a:rPr lang="en" dirty="0"/>
              <a:t> - Optional Kaggle Competition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dirty="0"/>
              <a:t>Explain your Model Changes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AutoNum type="alphaLcPeriod"/>
            </a:pPr>
            <a:r>
              <a:rPr lang="en" dirty="0">
                <a:solidFill>
                  <a:srgbClr val="9900FF"/>
                </a:solidFill>
              </a:rPr>
              <a:t>Recommend you submit an entry!</a:t>
            </a:r>
            <a:endParaRPr dirty="0">
              <a:solidFill>
                <a:srgbClr val="9900F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Project 2 - Part 5</a:t>
            </a:r>
            <a:r>
              <a:rPr lang="en" dirty="0"/>
              <a:t> - Presentation slides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dirty="0"/>
              <a:t>Remember: </a:t>
            </a:r>
            <a:r>
              <a:rPr lang="en" dirty="0">
                <a:highlight>
                  <a:srgbClr val="FFFF00"/>
                </a:highlight>
              </a:rPr>
              <a:t>NON-DATA SCIENCE AUDIENCE!!!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 u="sng" dirty="0">
                <a:solidFill>
                  <a:schemeClr val="hlink"/>
                </a:solidFill>
                <a:hlinkClick r:id="rId5"/>
              </a:rPr>
              <a:t>Daily Schedule</a:t>
            </a:r>
            <a:endParaRPr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666750" y="862017"/>
            <a:ext cx="7810500" cy="5955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 SQL Queries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666750" y="1676179"/>
            <a:ext cx="7810500" cy="2700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Read: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Intro to SQL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SQL Alchemy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SELECT and FROM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WHERE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Wildcards (%), and LIKE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Advanced WHERE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ORDER BY and LIMIT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6" name="Google Shape;56;p18"/>
          <p:cNvSpPr txBox="1"/>
          <p:nvPr/>
        </p:nvSpPr>
        <p:spPr>
          <a:xfrm>
            <a:off x="1949400" y="1311050"/>
            <a:ext cx="52452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bias and variance in neural networks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700">
                <a:solidFill>
                  <a:srgbClr val="4A86E8"/>
                </a:solidFill>
              </a:rPr>
              <a:t>Strategically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tune a neural network.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676950" y="440442"/>
            <a:ext cx="7810500" cy="5955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Environment Installation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481950" y="1700700"/>
            <a:ext cx="8200500" cy="30108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you haven’t already: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sure you get this done before the end of the week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DON’T WAIT UNTIL NEXT THURSDAY/FRIDAY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help from instructors and TAs during the week on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Environment Install Discord Channel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Required assignment for next week AND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Critical </a:t>
            </a:r>
            <a:r>
              <a:rPr lang="en" dirty="0"/>
              <a:t>for first week of Data Enrichment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747750" y="912625"/>
            <a:ext cx="7365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Building &amp; Tuning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358400" y="133350"/>
            <a:ext cx="81522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Cheatsheet: Neural Networks in Keras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2000"/>
              <a:t>(Copy or screenshot this slide for reference)</a:t>
            </a:r>
            <a:endParaRPr sz="2000"/>
          </a:p>
        </p:txBody>
      </p:sp>
      <p:sp>
        <p:nvSpPr>
          <p:cNvPr id="67" name="Google Shape;67;p20"/>
          <p:cNvSpPr txBox="1"/>
          <p:nvPr/>
        </p:nvSpPr>
        <p:spPr>
          <a:xfrm>
            <a:off x="739025" y="859050"/>
            <a:ext cx="78771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Keras model follows these main steps: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Instantiate the model type (Sequential for our models)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each layer in the order you want them to run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layer needs a </a:t>
            </a: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nodes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an </a:t>
            </a: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 (hyperparameters)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layer must have defined input size (input_dim=X_train.shape[1])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layer: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 = 1 for regression or binary classification, OR the number of target classes for multiclass classification.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must be appropriate to the problem.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/>
              <a:t>‘l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inear</a:t>
            </a:r>
            <a:r>
              <a:rPr lang="en" sz="1100"/>
              <a:t>’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regression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‘sigmoid’ for binary classification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‘softmax’ for multiclass classification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model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appropriate for problem (MSE, BCE, or ‘categorical_crossentropy’)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/>
              <a:t>(optional but recommended)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 (</a:t>
            </a:r>
            <a:r>
              <a:rPr lang="en" sz="1100"/>
              <a:t>‘adam’ is good!)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(optional</a:t>
            </a:r>
            <a:r>
              <a:rPr lang="en" sz="1100"/>
              <a:t> but recommended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additional metrics appropriate for the problem type. You can find</a:t>
            </a: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list of metrics here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 model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set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(optional) Callbacks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Tuning Neural Networks</a:t>
            </a:r>
            <a:endParaRPr/>
          </a:p>
        </p:txBody>
      </p:sp>
      <p:pic>
        <p:nvPicPr>
          <p:cNvPr id="73" name="Google Shape;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6687" y="1065275"/>
            <a:ext cx="5230626" cy="28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2325400" y="4129225"/>
            <a:ext cx="42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Image Source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Underfitting (High Bias)</a:t>
            </a:r>
            <a:endParaRPr/>
          </a:p>
        </p:txBody>
      </p:sp>
      <p:sp>
        <p:nvSpPr>
          <p:cNvPr id="80" name="Google Shape;80;p22"/>
          <p:cNvSpPr txBox="1"/>
          <p:nvPr/>
        </p:nvSpPr>
        <p:spPr>
          <a:xfrm>
            <a:off x="187200" y="2175063"/>
            <a:ext cx="438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model that is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simple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for too few epochs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won’t learn to predict a dataset well.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175" y="1332925"/>
            <a:ext cx="38766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Attacking High Bias</a:t>
            </a:r>
            <a:endParaRPr/>
          </a:p>
        </p:txBody>
      </p:sp>
      <p:sp>
        <p:nvSpPr>
          <p:cNvPr id="87" name="Google Shape;87;p23"/>
          <p:cNvSpPr txBox="1"/>
          <p:nvPr/>
        </p:nvSpPr>
        <p:spPr>
          <a:xfrm>
            <a:off x="948550" y="990750"/>
            <a:ext cx="25740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model still seems to be learning: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epochs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nodes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Layers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learning has leveled off: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model complexity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375" y="1025275"/>
            <a:ext cx="2574000" cy="18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050" y="2952825"/>
            <a:ext cx="2490325" cy="17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Attacking High Bias</a:t>
            </a:r>
            <a:endParaRPr/>
          </a:p>
        </p:txBody>
      </p:sp>
      <p:sp>
        <p:nvSpPr>
          <p:cNvPr id="95" name="Google Shape;95;p24"/>
          <p:cNvSpPr txBox="1"/>
          <p:nvPr/>
        </p:nvSpPr>
        <p:spPr>
          <a:xfrm>
            <a:off x="937500" y="1871400"/>
            <a:ext cx="43386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0000"/>
                </a:solidFill>
              </a:rPr>
              <a:t>If Variance is low, attack the bias!</a:t>
            </a:r>
            <a:endParaRPr sz="2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375" y="1025275"/>
            <a:ext cx="2574000" cy="18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050" y="2952825"/>
            <a:ext cx="2490325" cy="17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Microsoft Office PowerPoint</Application>
  <PresentationFormat>On-screen Show (16:9)</PresentationFormat>
  <Paragraphs>222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Proxima Nova Extrabold</vt:lpstr>
      <vt:lpstr>Arial</vt:lpstr>
      <vt:lpstr>Open Sans Light</vt:lpstr>
      <vt:lpstr>Proxima Nova</vt:lpstr>
      <vt:lpstr>Helvetica Neue Light</vt:lpstr>
      <vt:lpstr>Helvetica Neue</vt:lpstr>
      <vt:lpstr>Calibri</vt:lpstr>
      <vt:lpstr>Open Sans</vt:lpstr>
      <vt:lpstr>Office Theme</vt:lpstr>
      <vt:lpstr>PowerPoint Presentation</vt:lpstr>
      <vt:lpstr>Neural Networks Review Poll:  </vt:lpstr>
      <vt:lpstr>Learning Objectives</vt:lpstr>
      <vt:lpstr> Building &amp; Tuning Neural Networks </vt:lpstr>
      <vt:lpstr>Cheatsheet: Neural Networks in Keras  (Copy or screenshot this slide for reference)</vt:lpstr>
      <vt:lpstr>Tuning Neural Networks</vt:lpstr>
      <vt:lpstr>Underfitting (High Bias)</vt:lpstr>
      <vt:lpstr>Attacking High Bias</vt:lpstr>
      <vt:lpstr>Attacking High Bias</vt:lpstr>
      <vt:lpstr>Overfitting (High Variance)</vt:lpstr>
      <vt:lpstr>Overfitting (High Variance)</vt:lpstr>
      <vt:lpstr>Dropout Layers</vt:lpstr>
      <vt:lpstr>Dropout Layers</vt:lpstr>
      <vt:lpstr>Callbacks: Early Stopping</vt:lpstr>
      <vt:lpstr>Callbacks: Early Stopping</vt:lpstr>
      <vt:lpstr>Advanced Technique: L1 and L2 Regularization</vt:lpstr>
      <vt:lpstr>Advanced Technique: L1 and L2 Regularization</vt:lpstr>
      <vt:lpstr>Reduce Model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Announcements: Belt Exam</vt:lpstr>
      <vt:lpstr>Announcements: Presentations</vt:lpstr>
      <vt:lpstr>Assignments Due:</vt:lpstr>
      <vt:lpstr>Next Lecture:  SQL Queries</vt:lpstr>
      <vt:lpstr>Local Environment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1</cp:revision>
  <dcterms:modified xsi:type="dcterms:W3CDTF">2023-01-31T18:37:18Z</dcterms:modified>
</cp:coreProperties>
</file>