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Helvetica Neue Light" panose="020B0604020202020204" charset="0"/>
      <p:regular r:id="rId27"/>
      <p:bold r:id="rId28"/>
      <p:italic r:id="rId29"/>
      <p:boldItalic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  <p:embeddedFont>
      <p:font typeface="Open Sans Light" panose="020B0306030504020204" pitchFamily="34" charset="0"/>
      <p:regular r:id="rId35"/>
      <p:bold r:id="rId36"/>
      <p:italic r:id="rId37"/>
      <p:boldItalic r:id="rId38"/>
    </p:embeddedFont>
    <p:embeddedFont>
      <p:font typeface="Proxima Nova" panose="020B0604020202020204" charset="0"/>
      <p:regular r:id="rId39"/>
      <p:bold r:id="rId40"/>
      <p:italic r:id="rId41"/>
      <p:boldItalic r:id="rId42"/>
    </p:embeddedFont>
    <p:embeddedFont>
      <p:font typeface="Proxima Nova Extrabold" panose="020B0604020202020204" charset="0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D32AD1-C2B3-4E28-98EE-4A0C9A3183A0}">
  <a:tblStyle styleId="{BFD32AD1-C2B3-4E28-98EE-4A0C9A3183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0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b7ae0ca76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b7ae0ca76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920984f16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920984f16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6d997076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6d997076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5d3092bd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5d3092bd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920984f1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920984f1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b0a2d2ab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b0a2d2ab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920984f16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920984f16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920984f1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920984f1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1fc9deb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1fc9deb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c97dfd1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c97dfd1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60651345d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60651345d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e1ba755559_0_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e1ba75555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451c8139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451c8139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dd6dd7f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dd6dd7f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dd6dd7fb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dd6dd7fb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7afe4a28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7afe4a28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afe4a282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7afe4a282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08367e1c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08367e1c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5d3092bd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5d3092bd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920984f16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920984f16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1100"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1100"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858250" y="4857750"/>
            <a:ext cx="285900" cy="2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4857750"/>
            <a:ext cx="8858100" cy="2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 Light"/>
              <a:buNone/>
              <a:defRPr sz="33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41461" y="4903143"/>
            <a:ext cx="14361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Coding Dojo</a:t>
            </a:r>
            <a:endParaRPr sz="1200" b="1" i="0">
              <a:solidFill>
                <a:srgbClr val="D8D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8865904" y="4870044"/>
            <a:ext cx="27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 b="1" i="0" u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800" b="1" i="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97144" y="4906200"/>
            <a:ext cx="188803" cy="18880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www.memecreator.org%2Fmeme%2F60-of-the-time-my-sql-query-works-every-time%2F&amp;psig=AOvVaw2KZzOLSsheKCODtjO5EvzS&amp;ust=1630011623256000&amp;source=images&amp;cd=vfe&amp;ved=0CAsQjRxqFwoTCMjBmtCIzfICFQAAAAAdAAAAABA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jpwhite3/northwind-SQLite3/blob/master/Northwind_ERD.p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w3schools.com/sql/sql_foreignkey.as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basestar.com/entity-relationship-diagra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7rOYHLCVywL7vXPrFsmm1_QHrzS1WNhk/view?usp=sharin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sqlzoo.net/wiki/SQL_Tutorial" TargetMode="External"/><Relationship Id="rId4" Type="http://schemas.openxmlformats.org/officeDocument/2006/relationships/hyperlink" Target="https://sql-island.informatik.uni-kl.de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dxwKYHJaAQQr9YNlaus5E8Ej3zoaBmWn/view?usp=sharin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ing-dojo-data-science/Project-2-exemplar/blob/main/Stroke%20Prediction%20-%20Tyler%20Schelling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4ZyRdoIy0fl4NAqj_Jo2UbgcoBg9ZqIX67VnCP6t4M0/edit?usp=sharin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Fpovr1TuGKWWCH7JKHb8HxFVJq0pq7Uh/view?usp=sharing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adlet.com/jjohnson1357/3wm8qxo0ytpatsy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ibm.com/cloud/learn/neural-networks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betterprogramming.pub/what-is-an-entity-relationship-diagram-d5db69a8797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betterprogramming.pub/what-is-an-entity-relationship-diagram-d5db69a8797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/>
          <p:nvPr/>
        </p:nvSpPr>
        <p:spPr>
          <a:xfrm>
            <a:off x="4173913" y="45541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7"/>
          <p:cNvSpPr txBox="1"/>
          <p:nvPr/>
        </p:nvSpPr>
        <p:spPr>
          <a:xfrm>
            <a:off x="4120200" y="4525625"/>
            <a:ext cx="90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Source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9550" y="507650"/>
            <a:ext cx="6369225" cy="33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>
            <a:spLocks noGrp="1"/>
          </p:cNvSpPr>
          <p:nvPr>
            <p:ph type="title"/>
          </p:nvPr>
        </p:nvSpPr>
        <p:spPr>
          <a:xfrm>
            <a:off x="671475" y="-30175"/>
            <a:ext cx="7877100" cy="4311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Different levels of ERD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6"/>
          <p:cNvSpPr txBox="1"/>
          <p:nvPr/>
        </p:nvSpPr>
        <p:spPr>
          <a:xfrm>
            <a:off x="1147325" y="357550"/>
            <a:ext cx="643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Physical Data Model</a:t>
            </a:r>
            <a:r>
              <a:rPr lang="en" sz="1600"/>
              <a:t> - Includes data type and primary or foreign keys</a:t>
            </a:r>
            <a:endParaRPr sz="1600"/>
          </a:p>
        </p:txBody>
      </p:sp>
      <p:pic>
        <p:nvPicPr>
          <p:cNvPr id="126" name="Google Shape;1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00" y="788650"/>
            <a:ext cx="8596049" cy="3847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6"/>
          <p:cNvSpPr txBox="1"/>
          <p:nvPr/>
        </p:nvSpPr>
        <p:spPr>
          <a:xfrm>
            <a:off x="7887525" y="4589600"/>
            <a:ext cx="1300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Image Source</a:t>
            </a:r>
            <a:endParaRPr sz="9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/>
        </p:nvSpPr>
        <p:spPr>
          <a:xfrm>
            <a:off x="1625350" y="440425"/>
            <a:ext cx="608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7"/>
          <p:cNvSpPr txBox="1"/>
          <p:nvPr/>
        </p:nvSpPr>
        <p:spPr>
          <a:xfrm>
            <a:off x="90725" y="840625"/>
            <a:ext cx="37740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 dirty="0"/>
              <a:t>Primary</a:t>
            </a:r>
            <a:r>
              <a:rPr lang="en" sz="1600" dirty="0"/>
              <a:t> keys 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Must be unique (like an ID number)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Must be present, no null values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Only one per table</a:t>
            </a:r>
            <a:br>
              <a:rPr lang="en" sz="1600" dirty="0"/>
            </a:b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 dirty="0"/>
              <a:t>Foreign</a:t>
            </a:r>
            <a:r>
              <a:rPr lang="en" sz="1600" dirty="0"/>
              <a:t> keys 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A field in a table that references the primary key in another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Must match a primary key</a:t>
            </a:r>
            <a:endParaRPr sz="1600" dirty="0"/>
          </a:p>
        </p:txBody>
      </p:sp>
      <p:sp>
        <p:nvSpPr>
          <p:cNvPr id="134" name="Google Shape;134;p27"/>
          <p:cNvSpPr txBox="1"/>
          <p:nvPr/>
        </p:nvSpPr>
        <p:spPr>
          <a:xfrm>
            <a:off x="2008825" y="134575"/>
            <a:ext cx="4309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Keys link one table to another</a:t>
            </a:r>
            <a:endParaRPr sz="2100"/>
          </a:p>
        </p:txBody>
      </p:sp>
      <p:pic>
        <p:nvPicPr>
          <p:cNvPr id="135" name="Google Shape;1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925" y="840625"/>
            <a:ext cx="5081625" cy="26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7"/>
          <p:cNvSpPr txBox="1"/>
          <p:nvPr/>
        </p:nvSpPr>
        <p:spPr>
          <a:xfrm>
            <a:off x="6318325" y="4323825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Image from W3Schools</a:t>
            </a:r>
            <a:endParaRPr/>
          </a:p>
        </p:txBody>
      </p:sp>
      <p:sp>
        <p:nvSpPr>
          <p:cNvPr id="137" name="Google Shape;137;p27"/>
          <p:cNvSpPr/>
          <p:nvPr/>
        </p:nvSpPr>
        <p:spPr>
          <a:xfrm>
            <a:off x="3795225" y="1138850"/>
            <a:ext cx="707400" cy="306000"/>
          </a:xfrm>
          <a:prstGeom prst="ellipse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5088025" y="599560"/>
            <a:ext cx="191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FF"/>
                </a:solidFill>
              </a:rPr>
              <a:t>Primary key of persons table</a:t>
            </a:r>
            <a:endParaRPr dirty="0">
              <a:solidFill>
                <a:srgbClr val="0000FF"/>
              </a:solidFill>
            </a:endParaRPr>
          </a:p>
        </p:txBody>
      </p:sp>
      <p:cxnSp>
        <p:nvCxnSpPr>
          <p:cNvPr id="139" name="Google Shape;139;p27"/>
          <p:cNvCxnSpPr>
            <a:cxnSpLocks/>
          </p:cNvCxnSpPr>
          <p:nvPr/>
        </p:nvCxnSpPr>
        <p:spPr>
          <a:xfrm flipH="1">
            <a:off x="4537325" y="1091750"/>
            <a:ext cx="550700" cy="1836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" name="Google Shape;140;p27"/>
          <p:cNvSpPr/>
          <p:nvPr/>
        </p:nvSpPr>
        <p:spPr>
          <a:xfrm>
            <a:off x="5527525" y="2342550"/>
            <a:ext cx="707400" cy="306000"/>
          </a:xfrm>
          <a:prstGeom prst="ellipse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6797225" y="2274425"/>
            <a:ext cx="1870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Foreign Key in Orders table referencing primary key in Persons table</a:t>
            </a:r>
            <a:endParaRPr/>
          </a:p>
        </p:txBody>
      </p:sp>
      <p:cxnSp>
        <p:nvCxnSpPr>
          <p:cNvPr id="142" name="Google Shape;142;p27"/>
          <p:cNvCxnSpPr>
            <a:cxnSpLocks/>
          </p:cNvCxnSpPr>
          <p:nvPr/>
        </p:nvCxnSpPr>
        <p:spPr>
          <a:xfrm flipH="1">
            <a:off x="6258075" y="2418750"/>
            <a:ext cx="576250" cy="768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3" name="Google Shape;143;p27"/>
          <p:cNvSpPr txBox="1"/>
          <p:nvPr/>
        </p:nvSpPr>
        <p:spPr>
          <a:xfrm>
            <a:off x="3795225" y="3538275"/>
            <a:ext cx="3496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how every time an order is placed, we don’t need to repeat all the customer info. We can just link to it with the foreign key.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Cardinality</a:t>
            </a:r>
            <a:endParaRPr/>
          </a:p>
        </p:txBody>
      </p:sp>
      <p:sp>
        <p:nvSpPr>
          <p:cNvPr id="149" name="Google Shape;149;p28"/>
          <p:cNvSpPr txBox="1"/>
          <p:nvPr/>
        </p:nvSpPr>
        <p:spPr>
          <a:xfrm>
            <a:off x="812075" y="899125"/>
            <a:ext cx="7324800" cy="42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Cardinality is how many times  an entity exist in relation to another entity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One to one (1:1)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One record only associated with one record in another table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Example: Each Cust_ID in the Customers table can only be  related to one entry in the Contact table</a:t>
            </a:r>
            <a:endParaRPr sz="1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One to many (1:M)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One record can be associated with more than one record in another table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Example: Each Cust_ID can be associated with multiple orders</a:t>
            </a:r>
            <a:br>
              <a:rPr lang="en" sz="1300"/>
            </a:b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Many to many (M:M)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Multiple records on both tables can be associated multiple records on the other table.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Requires an additional connector table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Example: One order can include multiple products and one product can be ordered multiple times.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Check out this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 sz="1300"/>
              <a:t> at Database Star for examples of various notation methods for representing cardinality and different types of ERDs. 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How to Display a Table from a SQL Database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9"/>
          <p:cNvSpPr txBox="1"/>
          <p:nvPr/>
        </p:nvSpPr>
        <p:spPr>
          <a:xfrm>
            <a:off x="678000" y="1811750"/>
            <a:ext cx="8016600" cy="22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SELECT  </a:t>
            </a:r>
            <a:r>
              <a:rPr lang="en"/>
              <a:t>-  select the data from the database and display the result based on the condition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Courier New"/>
              <a:buChar char="●"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 * </a:t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i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table_name; </a:t>
            </a:r>
            <a:endParaRPr sz="1150" i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Courier New"/>
              <a:buChar char="○"/>
            </a:pPr>
            <a:r>
              <a:rPr lang="en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 all the columns from the table_name and display </a:t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Courier New"/>
              <a:buChar char="●"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 col1, col2, …</a:t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i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table_name; </a:t>
            </a:r>
            <a:endParaRPr sz="1150" i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Courier New"/>
              <a:buChar char="○"/>
            </a:pPr>
            <a:r>
              <a:rPr lang="en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 col1, col2, … from the table_name and display </a:t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9"/>
          <p:cNvSpPr txBox="1"/>
          <p:nvPr/>
        </p:nvSpPr>
        <p:spPr>
          <a:xfrm>
            <a:off x="1002000" y="1039500"/>
            <a:ext cx="7140000" cy="61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SQL is a ‘Query’ language that allows users to retrieve, add, or manipulate data on a SQL server.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633450" y="975950"/>
            <a:ext cx="7877100" cy="27801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Knowledge Check: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Relational Database Poll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you retrieve data from multiple tables in one query?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67" name="Google Shape;167;p31"/>
          <p:cNvSpPr txBox="1"/>
          <p:nvPr/>
        </p:nvSpPr>
        <p:spPr>
          <a:xfrm>
            <a:off x="1304375" y="968250"/>
            <a:ext cx="72999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SQL CheatSheet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SQL Island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language to ‘English’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SQLZoo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SQL practice and a great tutorial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be required in Stack 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xfrm>
            <a:off x="519938" y="2077050"/>
            <a:ext cx="7877100" cy="8574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Code-along Example</a:t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/>
        </p:nvSpPr>
        <p:spPr>
          <a:xfrm>
            <a:off x="4173913" y="45541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3"/>
          <p:cNvSpPr txBox="1"/>
          <p:nvPr/>
        </p:nvSpPr>
        <p:spPr>
          <a:xfrm>
            <a:off x="1275000" y="377450"/>
            <a:ext cx="659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79" name="Google Shape;179;p33"/>
          <p:cNvSpPr txBox="1"/>
          <p:nvPr/>
        </p:nvSpPr>
        <p:spPr>
          <a:xfrm>
            <a:off x="377425" y="902250"/>
            <a:ext cx="8488500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>
                <a:highlight>
                  <a:srgbClr val="FFFF00"/>
                </a:highlight>
              </a:rPr>
              <a:t>ALL </a:t>
            </a:r>
            <a:r>
              <a:rPr lang="en" sz="2800"/>
              <a:t>assignments due Friday, 9am.</a:t>
            </a:r>
            <a:endParaRPr sz="280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2800"/>
              <a:t>Including all resubmits Weeks 1-3</a:t>
            </a:r>
            <a:br>
              <a:rPr lang="en" sz="2800"/>
            </a:b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Presentations on Thursday!</a:t>
            </a:r>
            <a:endParaRPr sz="2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0" name="Google Shape;180;p33"/>
          <p:cNvSpPr txBox="1">
            <a:spLocks noGrp="1"/>
          </p:cNvSpPr>
          <p:nvPr>
            <p:ph type="title"/>
          </p:nvPr>
        </p:nvSpPr>
        <p:spPr>
          <a:xfrm>
            <a:off x="595338" y="0"/>
            <a:ext cx="7877100" cy="8574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Announcements</a:t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Presentations:</a:t>
            </a:r>
            <a:endParaRPr/>
          </a:p>
        </p:txBody>
      </p:sp>
      <p:sp>
        <p:nvSpPr>
          <p:cNvPr id="186" name="Google Shape;186;p34"/>
          <p:cNvSpPr txBox="1"/>
          <p:nvPr/>
        </p:nvSpPr>
        <p:spPr>
          <a:xfrm>
            <a:off x="252325" y="1006975"/>
            <a:ext cx="8672700" cy="24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Non-technical: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No technical jargon,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Graphs interpretable by anyone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Only what you would have understood before starting this program</a:t>
            </a:r>
            <a:br>
              <a:rPr lang="en" dirty="0"/>
            </a:b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5 minutes: Hard stop!</a:t>
            </a:r>
            <a:br>
              <a:rPr lang="en" dirty="0"/>
            </a:b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Examples:</a:t>
            </a:r>
            <a:endParaRPr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914400" lvl="1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600" u="sng" dirty="0">
                <a:solidFill>
                  <a:srgbClr val="1155CC"/>
                </a:solidFill>
                <a:hlinkClick r:id="rId3"/>
              </a:rPr>
              <a:t>Stroke Prediction</a:t>
            </a:r>
            <a:endParaRPr sz="19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>
            <a:spLocks noGrp="1"/>
          </p:cNvSpPr>
          <p:nvPr>
            <p:ph type="title"/>
          </p:nvPr>
        </p:nvSpPr>
        <p:spPr>
          <a:xfrm>
            <a:off x="633425" y="133350"/>
            <a:ext cx="7877100" cy="31794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Daily Schedule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your Environment Setup Assignment!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/>
          <p:nvPr/>
        </p:nvSpPr>
        <p:spPr>
          <a:xfrm>
            <a:off x="3924213" y="-31369"/>
            <a:ext cx="7089161" cy="4889119"/>
          </a:xfrm>
          <a:prstGeom prst="flowChartInputOutpu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" name="Google Shape;52;p1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2151" y="1700082"/>
            <a:ext cx="3171394" cy="1058888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8"/>
          <p:cNvSpPr/>
          <p:nvPr/>
        </p:nvSpPr>
        <p:spPr>
          <a:xfrm>
            <a:off x="739066" y="4148096"/>
            <a:ext cx="8405100" cy="20400"/>
          </a:xfrm>
          <a:prstGeom prst="rect">
            <a:avLst/>
          </a:prstGeom>
          <a:solidFill>
            <a:srgbClr val="28CD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8"/>
          <p:cNvSpPr txBox="1"/>
          <p:nvPr/>
        </p:nvSpPr>
        <p:spPr>
          <a:xfrm>
            <a:off x="251125" y="703200"/>
            <a:ext cx="4262700" cy="21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Welcome to Week 12 </a:t>
            </a: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Lecture 1!</a:t>
            </a: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5" name="Google Shape;55;p18"/>
          <p:cNvSpPr txBox="1"/>
          <p:nvPr/>
        </p:nvSpPr>
        <p:spPr>
          <a:xfrm>
            <a:off x="398576" y="3291307"/>
            <a:ext cx="37899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 in Python &amp; 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Machine Learning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6" name="Google Shape;56;p18" descr="Image"/>
          <p:cNvPicPr preferRelativeResize="0"/>
          <p:nvPr/>
        </p:nvPicPr>
        <p:blipFill rotWithShape="1">
          <a:blip r:embed="rId4">
            <a:alphaModFix amt="15000"/>
          </a:blip>
          <a:srcRect b="25003"/>
          <a:stretch/>
        </p:blipFill>
        <p:spPr>
          <a:xfrm>
            <a:off x="4662716" y="2759193"/>
            <a:ext cx="3809734" cy="209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8" descr="Image"/>
          <p:cNvPicPr preferRelativeResize="0"/>
          <p:nvPr/>
        </p:nvPicPr>
        <p:blipFill rotWithShape="1">
          <a:blip r:embed="rId5">
            <a:alphaModFix amt="15000"/>
          </a:blip>
          <a:srcRect/>
          <a:stretch/>
        </p:blipFill>
        <p:spPr>
          <a:xfrm>
            <a:off x="5807135" y="-658791"/>
            <a:ext cx="2331266" cy="2417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>
            <a:spLocks noGrp="1"/>
          </p:cNvSpPr>
          <p:nvPr>
            <p:ph type="title"/>
          </p:nvPr>
        </p:nvSpPr>
        <p:spPr>
          <a:xfrm>
            <a:off x="633438" y="2046913"/>
            <a:ext cx="7877100" cy="8574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Code-along Solutions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2191050" y="111650"/>
            <a:ext cx="4761900" cy="857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Review</a:t>
            </a:r>
            <a:endParaRPr/>
          </a:p>
        </p:txBody>
      </p:sp>
      <p:sp>
        <p:nvSpPr>
          <p:cNvPr id="63" name="Google Shape;63;p19"/>
          <p:cNvSpPr txBox="1"/>
          <p:nvPr/>
        </p:nvSpPr>
        <p:spPr>
          <a:xfrm>
            <a:off x="74925" y="838600"/>
            <a:ext cx="5112600" cy="343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Breakout!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 group will contribute to a review of neural networks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Each group will contribute a different part.</a:t>
            </a:r>
            <a:endParaRPr b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Forward Propagation</a:t>
            </a:r>
            <a:endParaRPr dirty="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Backward Propagation</a:t>
            </a:r>
            <a:endParaRPr dirty="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Regression in neural networks</a:t>
            </a:r>
            <a:endParaRPr dirty="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Binary classification in neural networks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Choose a reporter to type your answers into:</a:t>
            </a:r>
            <a:br>
              <a:rPr lang="en" dirty="0"/>
            </a:b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chemeClr val="hlink"/>
                </a:solidFill>
                <a:hlinkClick r:id="rId3"/>
              </a:rPr>
              <a:t>This Padlet!</a:t>
            </a:r>
            <a:endParaRPr sz="2900" dirty="0"/>
          </a:p>
        </p:txBody>
      </p:sp>
      <p:pic>
        <p:nvPicPr>
          <p:cNvPr id="64" name="Google Shape;64;p19"/>
          <p:cNvPicPr preferRelativeResize="0"/>
          <p:nvPr/>
        </p:nvPicPr>
        <p:blipFill rotWithShape="1">
          <a:blip r:embed="rId4">
            <a:alphaModFix/>
          </a:blip>
          <a:srcRect t="15088"/>
          <a:stretch/>
        </p:blipFill>
        <p:spPr>
          <a:xfrm>
            <a:off x="6182800" y="1515787"/>
            <a:ext cx="2634801" cy="15894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9"/>
          <p:cNvSpPr txBox="1"/>
          <p:nvPr/>
        </p:nvSpPr>
        <p:spPr>
          <a:xfrm>
            <a:off x="6838850" y="3319913"/>
            <a:ext cx="132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sng" strike="noStrike" cap="none">
                <a:solidFill>
                  <a:srgbClr val="28CD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 Source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9"/>
          <p:cNvSpPr txBox="1"/>
          <p:nvPr/>
        </p:nvSpPr>
        <p:spPr>
          <a:xfrm>
            <a:off x="699225" y="4339075"/>
            <a:ext cx="3864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rgbClr val="FF0000"/>
                </a:solidFill>
              </a:rPr>
              <a:t>You have 5 minutes!</a:t>
            </a:r>
            <a:endParaRPr sz="19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>
            <a:spLocks noGrp="1"/>
          </p:cNvSpPr>
          <p:nvPr>
            <p:ph type="title"/>
          </p:nvPr>
        </p:nvSpPr>
        <p:spPr>
          <a:xfrm>
            <a:off x="2343725" y="404525"/>
            <a:ext cx="3736800" cy="8574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72" name="Google Shape;72;p20"/>
          <p:cNvSpPr txBox="1"/>
          <p:nvPr/>
        </p:nvSpPr>
        <p:spPr>
          <a:xfrm>
            <a:off x="1691100" y="1513350"/>
            <a:ext cx="5933100" cy="1693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this lesson you should be able to: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Describe a relational database and how is it organized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Explain ‘keys’ and what they are used for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SQL to retrieve specific data from a relational SQL database.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Benefits of a Relational Database.</a:t>
            </a:r>
            <a:endParaRPr sz="3500"/>
          </a:p>
        </p:txBody>
      </p:sp>
      <p:sp>
        <p:nvSpPr>
          <p:cNvPr id="78" name="Google Shape;78;p21"/>
          <p:cNvSpPr txBox="1"/>
          <p:nvPr/>
        </p:nvSpPr>
        <p:spPr>
          <a:xfrm>
            <a:off x="664363" y="1731713"/>
            <a:ext cx="6782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Contains multiple tables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Tables are related to each other in well defined ways.</a:t>
            </a:r>
            <a:endParaRPr/>
          </a:p>
        </p:txBody>
      </p:sp>
      <p:pic>
        <p:nvPicPr>
          <p:cNvPr id="79" name="Google Shape;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388" y="1224638"/>
            <a:ext cx="4058238" cy="12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Benefits of a Relational Database.</a:t>
            </a:r>
            <a:endParaRPr sz="3500"/>
          </a:p>
        </p:txBody>
      </p:sp>
      <p:sp>
        <p:nvSpPr>
          <p:cNvPr id="85" name="Google Shape;85;p22"/>
          <p:cNvSpPr txBox="1"/>
          <p:nvPr/>
        </p:nvSpPr>
        <p:spPr>
          <a:xfrm>
            <a:off x="664363" y="1731713"/>
            <a:ext cx="67824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Works well with </a:t>
            </a:r>
            <a:r>
              <a:rPr lang="en">
                <a:solidFill>
                  <a:srgbClr val="4A86E8"/>
                </a:solidFill>
              </a:rPr>
              <a:t>highly structured</a:t>
            </a:r>
            <a:r>
              <a:rPr lang="en"/>
              <a:t>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Reduces redundancy in data and promotes consistent data entry.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can be efficiently accessed, retrieving only the data desired.</a:t>
            </a:r>
            <a:endParaRPr/>
          </a:p>
        </p:txBody>
      </p:sp>
      <p:pic>
        <p:nvPicPr>
          <p:cNvPr id="86" name="Google Shape;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388" y="1224638"/>
            <a:ext cx="4058238" cy="12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/>
        </p:nvSpPr>
        <p:spPr>
          <a:xfrm>
            <a:off x="4173913" y="45541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3"/>
          <p:cNvSpPr txBox="1"/>
          <p:nvPr/>
        </p:nvSpPr>
        <p:spPr>
          <a:xfrm>
            <a:off x="540225" y="140625"/>
            <a:ext cx="7104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1"/>
          </a:p>
        </p:txBody>
      </p:sp>
      <p:sp>
        <p:nvSpPr>
          <p:cNvPr id="93" name="Google Shape;93;p23"/>
          <p:cNvSpPr txBox="1"/>
          <p:nvPr/>
        </p:nvSpPr>
        <p:spPr>
          <a:xfrm>
            <a:off x="2131500" y="3654325"/>
            <a:ext cx="10878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</p:txBody>
      </p:sp>
      <p:sp>
        <p:nvSpPr>
          <p:cNvPr id="94" name="Google Shape;94;p23"/>
          <p:cNvSpPr txBox="1"/>
          <p:nvPr/>
        </p:nvSpPr>
        <p:spPr>
          <a:xfrm>
            <a:off x="1391625" y="725675"/>
            <a:ext cx="4862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95" name="Google Shape;95;p23"/>
          <p:cNvSpPr txBox="1"/>
          <p:nvPr/>
        </p:nvSpPr>
        <p:spPr>
          <a:xfrm>
            <a:off x="911100" y="49150"/>
            <a:ext cx="73218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Entity Relationship Diagram (ERD)</a:t>
            </a:r>
            <a:endParaRPr sz="2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map of all tables and relationships between tables</a:t>
            </a:r>
            <a:endParaRPr sz="2100"/>
          </a:p>
        </p:txBody>
      </p:sp>
      <p:sp>
        <p:nvSpPr>
          <p:cNvPr id="96" name="Google Shape;96;p23"/>
          <p:cNvSpPr txBox="1"/>
          <p:nvPr/>
        </p:nvSpPr>
        <p:spPr>
          <a:xfrm>
            <a:off x="835275" y="833325"/>
            <a:ext cx="65145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Entity:</a:t>
            </a:r>
            <a:r>
              <a:rPr lang="en"/>
              <a:t> A ‘thing’.  Could be: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can be a person, thing, concept, or event.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Such as: Customers, Sales, Products, Locations…etc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“entity” has its own table. 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table contains the </a:t>
            </a:r>
            <a:r>
              <a:rPr lang="en" u="sng"/>
              <a:t>attributes</a:t>
            </a:r>
            <a:r>
              <a:rPr lang="en"/>
              <a:t> (like features) associated with the entity</a:t>
            </a:r>
            <a:endParaRPr/>
          </a:p>
        </p:txBody>
      </p:sp>
      <p:graphicFrame>
        <p:nvGraphicFramePr>
          <p:cNvPr id="97" name="Google Shape;97;p23"/>
          <p:cNvGraphicFramePr/>
          <p:nvPr/>
        </p:nvGraphicFramePr>
        <p:xfrm>
          <a:off x="1959325" y="265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{BFD32AD1-C2B3-4E28-98EE-4A0C9A3183A0}</a:tableStyleId>
              </a:tblPr>
              <a:tblGrid>
                <a:gridCol w="136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Entity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Attribute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Attribute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Attribute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8" name="Google Shape;98;p23"/>
          <p:cNvGraphicFramePr/>
          <p:nvPr/>
        </p:nvGraphicFramePr>
        <p:xfrm>
          <a:off x="4346525" y="265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{BFD32AD1-C2B3-4E28-98EE-4A0C9A3183A0}</a:tableStyleId>
              </a:tblPr>
              <a:tblGrid>
                <a:gridCol w="136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Customer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Cust_ID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Email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Phone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9" name="Google Shape;99;p23"/>
          <p:cNvCxnSpPr/>
          <p:nvPr/>
        </p:nvCxnSpPr>
        <p:spPr>
          <a:xfrm rot="10800000">
            <a:off x="5850700" y="2860525"/>
            <a:ext cx="5136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100;p23"/>
          <p:cNvCxnSpPr/>
          <p:nvPr/>
        </p:nvCxnSpPr>
        <p:spPr>
          <a:xfrm rot="10800000">
            <a:off x="5834075" y="3146375"/>
            <a:ext cx="892200" cy="45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23"/>
          <p:cNvCxnSpPr/>
          <p:nvPr/>
        </p:nvCxnSpPr>
        <p:spPr>
          <a:xfrm flipH="1">
            <a:off x="5842625" y="3601175"/>
            <a:ext cx="875100" cy="86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02;p23"/>
          <p:cNvSpPr txBox="1"/>
          <p:nvPr/>
        </p:nvSpPr>
        <p:spPr>
          <a:xfrm>
            <a:off x="6465325" y="2661175"/>
            <a:ext cx="228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entity is “Customer”</a:t>
            </a:r>
            <a:endParaRPr/>
          </a:p>
        </p:txBody>
      </p:sp>
      <p:sp>
        <p:nvSpPr>
          <p:cNvPr id="103" name="Google Shape;103;p23"/>
          <p:cNvSpPr txBox="1"/>
          <p:nvPr/>
        </p:nvSpPr>
        <p:spPr>
          <a:xfrm>
            <a:off x="6852550" y="3458075"/>
            <a:ext cx="2138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customer will have 4 attributes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Different levels of ERD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4"/>
          <p:cNvSpPr txBox="1"/>
          <p:nvPr/>
        </p:nvSpPr>
        <p:spPr>
          <a:xfrm>
            <a:off x="1064900" y="1289850"/>
            <a:ext cx="64314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Conceptual Data Model</a:t>
            </a:r>
            <a:r>
              <a:rPr lang="en" sz="1600"/>
              <a:t> - big picture, shows key relationships, but no attributes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110" name="Google Shape;1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100" y="2442700"/>
            <a:ext cx="4058238" cy="12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4"/>
          <p:cNvSpPr txBox="1"/>
          <p:nvPr/>
        </p:nvSpPr>
        <p:spPr>
          <a:xfrm>
            <a:off x="7741675" y="4196375"/>
            <a:ext cx="1300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Image Source</a:t>
            </a:r>
            <a:endParaRPr sz="1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Different levels of ERD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5"/>
          <p:cNvSpPr txBox="1"/>
          <p:nvPr/>
        </p:nvSpPr>
        <p:spPr>
          <a:xfrm>
            <a:off x="1083925" y="934700"/>
            <a:ext cx="64314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Logical Data Model</a:t>
            </a:r>
            <a:r>
              <a:rPr lang="en" sz="1600"/>
              <a:t> - includes attributes </a:t>
            </a:r>
            <a:endParaRPr sz="1600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118" name="Google Shape;1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650" y="1910150"/>
            <a:ext cx="5386350" cy="174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5"/>
          <p:cNvSpPr txBox="1"/>
          <p:nvPr/>
        </p:nvSpPr>
        <p:spPr>
          <a:xfrm>
            <a:off x="7741675" y="4196375"/>
            <a:ext cx="1300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Image Source</a:t>
            </a:r>
            <a:endParaRPr sz="1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2A2D34"/>
      </a:dk1>
      <a:lt1>
        <a:srgbClr val="FFFFFF"/>
      </a:lt1>
      <a:dk2>
        <a:srgbClr val="2A2D34"/>
      </a:dk2>
      <a:lt2>
        <a:srgbClr val="FFFFFF"/>
      </a:lt2>
      <a:accent1>
        <a:srgbClr val="28CDFF"/>
      </a:accent1>
      <a:accent2>
        <a:srgbClr val="23B1DC"/>
      </a:accent2>
      <a:accent3>
        <a:srgbClr val="1E9EC5"/>
      </a:accent3>
      <a:accent4>
        <a:srgbClr val="1880A0"/>
      </a:accent4>
      <a:accent5>
        <a:srgbClr val="146983"/>
      </a:accent5>
      <a:accent6>
        <a:srgbClr val="105165"/>
      </a:accent6>
      <a:hlink>
        <a:srgbClr val="28CDFF"/>
      </a:hlink>
      <a:folHlink>
        <a:srgbClr val="28C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761</Words>
  <Application>Microsoft Office PowerPoint</Application>
  <PresentationFormat>On-screen Show (16:9)</PresentationFormat>
  <Paragraphs>146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Open Sans Light</vt:lpstr>
      <vt:lpstr>Calibri</vt:lpstr>
      <vt:lpstr>Arial</vt:lpstr>
      <vt:lpstr>Proxima Nova</vt:lpstr>
      <vt:lpstr>Courier New</vt:lpstr>
      <vt:lpstr>Helvetica Neue Light</vt:lpstr>
      <vt:lpstr>Proxima Nova Extrabold</vt:lpstr>
      <vt:lpstr>Helvetica Neue</vt:lpstr>
      <vt:lpstr>Open Sans</vt:lpstr>
      <vt:lpstr>Office Theme</vt:lpstr>
      <vt:lpstr>PowerPoint Presentation</vt:lpstr>
      <vt:lpstr>PowerPoint Presentation</vt:lpstr>
      <vt:lpstr>Neural Network Review</vt:lpstr>
      <vt:lpstr>Learning Objectives</vt:lpstr>
      <vt:lpstr>Benefits of a Relational Database.</vt:lpstr>
      <vt:lpstr>Benefits of a Relational Database.</vt:lpstr>
      <vt:lpstr>PowerPoint Presentation</vt:lpstr>
      <vt:lpstr>Different levels of ERD</vt:lpstr>
      <vt:lpstr>Different levels of ERD</vt:lpstr>
      <vt:lpstr>Different levels of ERD</vt:lpstr>
      <vt:lpstr>PowerPoint Presentation</vt:lpstr>
      <vt:lpstr>Cardinality</vt:lpstr>
      <vt:lpstr>How to Display a Table from a SQL Database</vt:lpstr>
      <vt:lpstr>Knowledge Check:  Relational Database Poll  How can you retrieve data from multiple tables in one query?</vt:lpstr>
      <vt:lpstr>Resources</vt:lpstr>
      <vt:lpstr>Code-along Example</vt:lpstr>
      <vt:lpstr>Announcements</vt:lpstr>
      <vt:lpstr>Presentations:</vt:lpstr>
      <vt:lpstr>Daily Schedule   Complete your Environment Setup Assignment!</vt:lpstr>
      <vt:lpstr>Code-along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Josh Johnson</cp:lastModifiedBy>
  <cp:revision>2</cp:revision>
  <dcterms:modified xsi:type="dcterms:W3CDTF">2023-02-07T21:22:12Z</dcterms:modified>
</cp:coreProperties>
</file>