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8" r:id="rId16"/>
    <p:sldId id="269" r:id="rId17"/>
    <p:sldId id="271" r:id="rId18"/>
    <p:sldId id="272" r:id="rId19"/>
    <p:sldId id="279" r:id="rId20"/>
    <p:sldId id="273" r:id="rId21"/>
    <p:sldId id="274" r:id="rId22"/>
    <p:sldId id="275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Open Sans Light" panose="020B0306030504020204" pitchFamily="34" charset="0"/>
      <p:regular r:id="rId37"/>
      <p:bold r:id="rId38"/>
      <p:italic r:id="rId39"/>
      <p:boldItalic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  <p:embeddedFont>
      <p:font typeface="Proxima Nova Extrabold" panose="020B0604020202020204" charset="0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D32AD1-C2B3-4E28-98EE-4A0C9A3183A0}">
  <a:tblStyle styleId="{BFD32AD1-C2B3-4E28-98EE-4A0C9A3183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7ae0ca76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b7ae0ca76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920984f1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920984f1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d99707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d99707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d3092bd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d3092bd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0a2d2a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0a2d2a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920984f1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920984f1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920984f1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920984f1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920984f1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920984f1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fc9deb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1fc9deb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c97dfd1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c97dfd1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0651345d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0651345d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ba755559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e1ba75555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dd6dd7f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dd6dd7f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dd6dd7fb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dd6dd7fb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afe4a28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afe4a28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afe4a282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afe4a282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8367e1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08367e1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d3092bd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5d3092bd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20984f1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20984f1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b="1" i="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memecreator.org%2Fmeme%2F60-of-the-time-my-sql-query-works-every-time%2F&amp;psig=AOvVaw2KZzOLSsheKCODtjO5EvzS&amp;ust=1630011623256000&amp;source=images&amp;cd=vfe&amp;ved=0CAsQjRxqFwoTCMjBmtCIzfICFQAAAAAdAAAAAB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etterprogramming.pub/what-is-an-entity-relationship-diagram-d5db69a8797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jpwhite3/northwind-SQLite3/blob/master/Northwind_ERD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sql/sql_foreignkey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asestar.com/entity-relationship-diagra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rOYHLCVywL7vXPrFsmm1_QHrzS1WNhk/view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qlzoo.net/wiki/SQL_Tutorial" TargetMode="External"/><Relationship Id="rId4" Type="http://schemas.openxmlformats.org/officeDocument/2006/relationships/hyperlink" Target="https://sql-island.informatik.uni-kl.d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xwKYHJaAQQr9YNlaus5E8Ej3zoaBmWn/view?usp=shar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Project-2-exemplar/blob/main/Stroke%20Prediction%20-%20Tyler%20Schelling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4ZyRdoIy0fl4NAqj_Jo2UbgcoBg9ZqIX67VnCP6t4M0/edit?usp=shar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jjohnson1357/3wm8qxo0ytpatsy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ibm.com/cloud/learn/neural-networks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etterprogramming.pub/what-is-an-entity-relationship-diagram-d5db69a879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7"/>
          <p:cNvSpPr txBox="1"/>
          <p:nvPr/>
        </p:nvSpPr>
        <p:spPr>
          <a:xfrm>
            <a:off x="4120200" y="4525625"/>
            <a:ext cx="90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16" y="352202"/>
            <a:ext cx="8271509" cy="397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Different levels of ERD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083925" y="934700"/>
            <a:ext cx="64314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Logical Data Model</a:t>
            </a:r>
            <a:r>
              <a:rPr lang="en" sz="1600"/>
              <a:t> - includes attributes </a:t>
            </a:r>
            <a:endParaRPr sz="16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650" y="1910150"/>
            <a:ext cx="5386350" cy="17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/>
        </p:nvSpPr>
        <p:spPr>
          <a:xfrm>
            <a:off x="7741675" y="4196375"/>
            <a:ext cx="130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Image Source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671475" y="-30175"/>
            <a:ext cx="7877100" cy="431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Different levels of ERD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1147325" y="357550"/>
            <a:ext cx="643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Physical Data Model</a:t>
            </a:r>
            <a:r>
              <a:rPr lang="en" sz="1600"/>
              <a:t> - Includes data type and primary or foreign keys</a:t>
            </a:r>
            <a:endParaRPr sz="1600"/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00" y="788650"/>
            <a:ext cx="8596049" cy="38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 txBox="1"/>
          <p:nvPr/>
        </p:nvSpPr>
        <p:spPr>
          <a:xfrm>
            <a:off x="7887525" y="4589600"/>
            <a:ext cx="1300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Image Source</a:t>
            </a:r>
            <a:endParaRPr sz="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1625350" y="440425"/>
            <a:ext cx="60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90725" y="840625"/>
            <a:ext cx="3774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/>
              <a:t>Primary</a:t>
            </a:r>
            <a:r>
              <a:rPr lang="en" sz="1600" dirty="0"/>
              <a:t> keys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Must be unique (like an ID number)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Must be present, no null values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Only one per table</a:t>
            </a:r>
            <a:br>
              <a:rPr lang="en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/>
              <a:t>Foreign</a:t>
            </a:r>
            <a:r>
              <a:rPr lang="en" sz="1600" dirty="0"/>
              <a:t> keys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A field in a table that references the primary key in another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Must match a primary key</a:t>
            </a:r>
            <a:endParaRPr sz="1600" dirty="0"/>
          </a:p>
        </p:txBody>
      </p:sp>
      <p:sp>
        <p:nvSpPr>
          <p:cNvPr id="134" name="Google Shape;134;p27"/>
          <p:cNvSpPr txBox="1"/>
          <p:nvPr/>
        </p:nvSpPr>
        <p:spPr>
          <a:xfrm>
            <a:off x="2008825" y="134575"/>
            <a:ext cx="4309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Keys link one table to another</a:t>
            </a:r>
            <a:endParaRPr sz="2100"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925" y="840625"/>
            <a:ext cx="5081625" cy="26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6318325" y="4323825"/>
            <a:ext cx="208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from W3Schools</a:t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3795225" y="1138850"/>
            <a:ext cx="707400" cy="306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5088025" y="599560"/>
            <a:ext cx="191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Primary key of persons table</a:t>
            </a:r>
            <a:endParaRPr dirty="0">
              <a:solidFill>
                <a:srgbClr val="0000FF"/>
              </a:solidFill>
            </a:endParaRPr>
          </a:p>
        </p:txBody>
      </p:sp>
      <p:cxnSp>
        <p:nvCxnSpPr>
          <p:cNvPr id="139" name="Google Shape;139;p27"/>
          <p:cNvCxnSpPr>
            <a:cxnSpLocks/>
          </p:cNvCxnSpPr>
          <p:nvPr/>
        </p:nvCxnSpPr>
        <p:spPr>
          <a:xfrm flipH="1">
            <a:off x="4537325" y="1091750"/>
            <a:ext cx="550700" cy="183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7"/>
          <p:cNvSpPr/>
          <p:nvPr/>
        </p:nvSpPr>
        <p:spPr>
          <a:xfrm>
            <a:off x="5527525" y="2342550"/>
            <a:ext cx="707400" cy="306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6797225" y="2274425"/>
            <a:ext cx="187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Foreign Key in Orders table referencing primary key in Persons table</a:t>
            </a:r>
            <a:endParaRPr/>
          </a:p>
        </p:txBody>
      </p:sp>
      <p:cxnSp>
        <p:nvCxnSpPr>
          <p:cNvPr id="142" name="Google Shape;142;p27"/>
          <p:cNvCxnSpPr>
            <a:cxnSpLocks/>
          </p:cNvCxnSpPr>
          <p:nvPr/>
        </p:nvCxnSpPr>
        <p:spPr>
          <a:xfrm flipH="1">
            <a:off x="6258075" y="2418750"/>
            <a:ext cx="576250" cy="768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7"/>
          <p:cNvSpPr txBox="1"/>
          <p:nvPr/>
        </p:nvSpPr>
        <p:spPr>
          <a:xfrm>
            <a:off x="3795225" y="3538275"/>
            <a:ext cx="3496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every time an order is placed, we don’t need to repeat all the customer info. We can just link to it with the foreign key.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Cardinality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812075" y="899125"/>
            <a:ext cx="7324800" cy="4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Cardinality is how many times  an entity exist in relation to another entity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One to one (1:1)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One record only associated with one record in another table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Example: Each Cust_ID in the Customers table can only be  related to one entry in the Contact table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One to many (1:M)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One record can be associated with more than one record in another table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Example: Each Cust_ID can be associated with multiple orders</a:t>
            </a:r>
            <a:br>
              <a:rPr lang="en" sz="1300"/>
            </a:b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Many to many (M:M)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Multiple records on both tables can be associated multiple records on the other table.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Requires an additional connector table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Example: One order can include multiple products and one product can be ordered multiple times.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Check out this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300"/>
              <a:t> at Database Star for examples of various notation methods for representing cardinality and different types of ERDs.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633450" y="975950"/>
            <a:ext cx="7877100" cy="2780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Knowledge Check: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Relational Database Poll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061C6-4C43-D8B5-916D-0D271EC19337}"/>
              </a:ext>
            </a:extLst>
          </p:cNvPr>
          <p:cNvSpPr txBox="1"/>
          <p:nvPr/>
        </p:nvSpPr>
        <p:spPr>
          <a:xfrm>
            <a:off x="2121408" y="2156251"/>
            <a:ext cx="4517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722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How to Display a Table from a SQL Database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678000" y="1811750"/>
            <a:ext cx="8016600" cy="2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SELECT  </a:t>
            </a:r>
            <a:r>
              <a:rPr lang="en"/>
              <a:t>-  select the data from the database and display the result based on the condition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●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table_name; </a:t>
            </a:r>
            <a:endParaRPr sz="1150" i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○"/>
            </a:pP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all the columns from the table_name and display 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●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col1, col2, …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i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table_name; </a:t>
            </a:r>
            <a:endParaRPr sz="1150" i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○"/>
            </a:pP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col1, col2, … from the table_name and display 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1002000" y="1039500"/>
            <a:ext cx="7140000" cy="6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SQL is a ‘Query’ language that allows users to retrieve, add, or manipulate data on a SQL server.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1304375" y="968250"/>
            <a:ext cx="7299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 CheatSheet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SQL Island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language to ‘English’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SQLZoo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practice and a great tutorial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required in Stack 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519938" y="20770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Code-along Example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D441-E26D-EFCA-C53F-44C46CB5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AE631-68F8-A585-49FB-10D1383ED044}"/>
              </a:ext>
            </a:extLst>
          </p:cNvPr>
          <p:cNvSpPr txBox="1"/>
          <p:nvPr/>
        </p:nvSpPr>
        <p:spPr>
          <a:xfrm>
            <a:off x="2112264" y="1408176"/>
            <a:ext cx="5047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Relational databases contain many related tables and store data very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Keys define the relationships between tables and can be used to join multiple tables into one when retrieving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SQL is a query language to interact with relational databases on SQL servers to retrieve, input, or manage data.</a:t>
            </a:r>
          </a:p>
        </p:txBody>
      </p:sp>
    </p:spTree>
    <p:extLst>
      <p:ext uri="{BB962C8B-B14F-4D97-AF65-F5344CB8AC3E}">
        <p14:creationId xmlns:p14="http://schemas.microsoft.com/office/powerpoint/2010/main" val="34766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8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8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12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8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8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1275000" y="377450"/>
            <a:ext cx="659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79" name="Google Shape;179;p33"/>
          <p:cNvSpPr txBox="1"/>
          <p:nvPr/>
        </p:nvSpPr>
        <p:spPr>
          <a:xfrm>
            <a:off x="377425" y="902250"/>
            <a:ext cx="84885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highlight>
                  <a:srgbClr val="FFFF00"/>
                </a:highlight>
              </a:rPr>
              <a:t>ALL </a:t>
            </a:r>
            <a:r>
              <a:rPr lang="en" sz="2800"/>
              <a:t>assignments due Friday, 9am.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Including all resubmits Weeks 1-3</a:t>
            </a:r>
            <a:br>
              <a:rPr lang="en" sz="2800"/>
            </a:b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Presentations on Thursday!</a:t>
            </a: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595338" y="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Presentations:</a:t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252325" y="1006975"/>
            <a:ext cx="86727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Non-technical: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No technical jargon,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Graphs interpretable by anyone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Only what you would have understood before starting this program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5 minutes: Hard stop!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Examples: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600" u="sng" dirty="0">
                <a:solidFill>
                  <a:srgbClr val="1155CC"/>
                </a:solidFill>
                <a:hlinkClick r:id="rId3"/>
              </a:rPr>
              <a:t>Stroke Prediction</a:t>
            </a:r>
            <a:endParaRPr sz="1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633425" y="133350"/>
            <a:ext cx="7877100" cy="3179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Daily Schedule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Complete your Environment Setup Assignment! </a:t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>
                <a:solidFill>
                  <a:srgbClr val="FF0000"/>
                </a:solidFill>
              </a:rPr>
              <a:t>AS SOON AS POSSIBLE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2191050" y="111650"/>
            <a:ext cx="4761900" cy="857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Review</a:t>
            </a:r>
            <a:endParaRPr/>
          </a:p>
        </p:txBody>
      </p:sp>
      <p:sp>
        <p:nvSpPr>
          <p:cNvPr id="63" name="Google Shape;63;p19"/>
          <p:cNvSpPr txBox="1"/>
          <p:nvPr/>
        </p:nvSpPr>
        <p:spPr>
          <a:xfrm>
            <a:off x="74925" y="838600"/>
            <a:ext cx="5112600" cy="34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Breakout!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group will contribute to a review of neural networks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Each group will contribute a different part.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Forward Propagation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Backward Propagation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Regression in neural networks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Binary classification in neural networks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Choose a reporter to type your answers into:</a:t>
            </a:r>
            <a:br>
              <a:rPr lang="en" dirty="0"/>
            </a:b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hlink"/>
                </a:solidFill>
                <a:hlinkClick r:id="rId3"/>
              </a:rPr>
              <a:t>This Padlet!</a:t>
            </a:r>
            <a:endParaRPr sz="2900" dirty="0"/>
          </a:p>
        </p:txBody>
      </p:sp>
      <p:pic>
        <p:nvPicPr>
          <p:cNvPr id="64" name="Google Shape;64;p19"/>
          <p:cNvPicPr preferRelativeResize="0"/>
          <p:nvPr/>
        </p:nvPicPr>
        <p:blipFill rotWithShape="1">
          <a:blip r:embed="rId4">
            <a:alphaModFix/>
          </a:blip>
          <a:srcRect t="15088"/>
          <a:stretch/>
        </p:blipFill>
        <p:spPr>
          <a:xfrm>
            <a:off x="6182800" y="1515787"/>
            <a:ext cx="2634801" cy="15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/>
        </p:nvSpPr>
        <p:spPr>
          <a:xfrm>
            <a:off x="6838850" y="3319913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rgbClr val="28CD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699225" y="4339075"/>
            <a:ext cx="386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FF0000"/>
                </a:solidFill>
              </a:rPr>
              <a:t>You have 5 minutes!</a:t>
            </a:r>
            <a:endParaRPr sz="1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343725" y="404525"/>
            <a:ext cx="3736800" cy="857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72" name="Google Shape;72;p20"/>
          <p:cNvSpPr txBox="1"/>
          <p:nvPr/>
        </p:nvSpPr>
        <p:spPr>
          <a:xfrm>
            <a:off x="1691100" y="1513350"/>
            <a:ext cx="5933100" cy="169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lesson you should be able to: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Describe a relational database and how is it organized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Explain ‘keys’ and what they are used for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SQL to retrieve specific data from a relational SQL database.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it about SQL - The Data School Down Under">
            <a:extLst>
              <a:ext uri="{FF2B5EF4-FFF2-40B4-BE49-F238E27FC236}">
                <a16:creationId xmlns:a16="http://schemas.microsoft.com/office/drawing/2014/main" id="{0BAA53AD-9EAF-E6D2-1602-4ADAC851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122" y="530733"/>
            <a:ext cx="31337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8F59E-97E8-02AF-FBD0-E231963E104A}"/>
              </a:ext>
            </a:extLst>
          </p:cNvPr>
          <p:cNvSpPr txBox="1"/>
          <p:nvPr/>
        </p:nvSpPr>
        <p:spPr>
          <a:xfrm>
            <a:off x="2203704" y="2169366"/>
            <a:ext cx="473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Structured Query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D4460-19EB-9FE0-2033-1EBCFD3DD872}"/>
              </a:ext>
            </a:extLst>
          </p:cNvPr>
          <p:cNvSpPr txBox="1"/>
          <p:nvPr/>
        </p:nvSpPr>
        <p:spPr>
          <a:xfrm>
            <a:off x="471964" y="2981551"/>
            <a:ext cx="3815049" cy="16312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Language to interact with </a:t>
            </a:r>
            <a:r>
              <a:rPr lang="en-US" sz="2000" dirty="0">
                <a:solidFill>
                  <a:srgbClr val="7030A0"/>
                </a:solidFill>
              </a:rPr>
              <a:t>SQL servers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Inputs, retrieves, and manages data on </a:t>
            </a:r>
            <a:r>
              <a:rPr lang="en-US" sz="2000" dirty="0">
                <a:solidFill>
                  <a:srgbClr val="7030A0"/>
                </a:solidFill>
              </a:rPr>
              <a:t>SQL databases</a:t>
            </a:r>
          </a:p>
        </p:txBody>
      </p:sp>
      <p:pic>
        <p:nvPicPr>
          <p:cNvPr id="1028" name="Picture 4" descr="Top 10 Free Courses to learn Microsoft SQL Server and Oracle in 2022 | by  javinpaul | Javarevisited | Medium">
            <a:extLst>
              <a:ext uri="{FF2B5EF4-FFF2-40B4-BE49-F238E27FC236}">
                <a16:creationId xmlns:a16="http://schemas.microsoft.com/office/drawing/2014/main" id="{39F7EDEE-0D8E-25F4-9D7C-D4C6F58D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88" y="2749308"/>
            <a:ext cx="2471890" cy="19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84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a Relational Database.</a:t>
            </a:r>
            <a:endParaRPr sz="3500"/>
          </a:p>
        </p:txBody>
      </p:sp>
      <p:sp>
        <p:nvSpPr>
          <p:cNvPr id="78" name="Google Shape;78;p21"/>
          <p:cNvSpPr txBox="1"/>
          <p:nvPr/>
        </p:nvSpPr>
        <p:spPr>
          <a:xfrm>
            <a:off x="664363" y="1731713"/>
            <a:ext cx="6782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multiple tables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Tables are related to each other in well defined ways.</a:t>
            </a:r>
            <a:endParaRPr/>
          </a:p>
        </p:txBody>
      </p:sp>
      <p:pic>
        <p:nvPicPr>
          <p:cNvPr id="79" name="Google Shape;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88" y="1224638"/>
            <a:ext cx="4058238" cy="12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a Relational Database.</a:t>
            </a:r>
            <a:endParaRPr sz="3500"/>
          </a:p>
        </p:txBody>
      </p:sp>
      <p:sp>
        <p:nvSpPr>
          <p:cNvPr id="85" name="Google Shape;85;p22"/>
          <p:cNvSpPr txBox="1"/>
          <p:nvPr/>
        </p:nvSpPr>
        <p:spPr>
          <a:xfrm>
            <a:off x="664363" y="1731713"/>
            <a:ext cx="6782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well with </a:t>
            </a:r>
            <a:r>
              <a:rPr lang="en">
                <a:solidFill>
                  <a:srgbClr val="4A86E8"/>
                </a:solidFill>
              </a:rPr>
              <a:t>highly structured</a:t>
            </a:r>
            <a:r>
              <a:rPr lang="en"/>
              <a:t>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Reduces redundancy in data and promotes consistent data entry.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can be efficiently accessed, retrieving only the data desired.</a:t>
            </a:r>
            <a:endParaRPr/>
          </a:p>
        </p:txBody>
      </p:sp>
      <p:pic>
        <p:nvPicPr>
          <p:cNvPr id="86" name="Google Shape;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88" y="1224638"/>
            <a:ext cx="4058238" cy="12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"/>
          <p:cNvSpPr txBox="1"/>
          <p:nvPr/>
        </p:nvSpPr>
        <p:spPr>
          <a:xfrm>
            <a:off x="540225" y="140625"/>
            <a:ext cx="710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1"/>
          </a:p>
        </p:txBody>
      </p:sp>
      <p:sp>
        <p:nvSpPr>
          <p:cNvPr id="93" name="Google Shape;93;p23"/>
          <p:cNvSpPr txBox="1"/>
          <p:nvPr/>
        </p:nvSpPr>
        <p:spPr>
          <a:xfrm>
            <a:off x="2131500" y="3654325"/>
            <a:ext cx="1087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sp>
        <p:nvSpPr>
          <p:cNvPr id="94" name="Google Shape;94;p23"/>
          <p:cNvSpPr txBox="1"/>
          <p:nvPr/>
        </p:nvSpPr>
        <p:spPr>
          <a:xfrm>
            <a:off x="1391625" y="725675"/>
            <a:ext cx="486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5" name="Google Shape;95;p23"/>
          <p:cNvSpPr txBox="1"/>
          <p:nvPr/>
        </p:nvSpPr>
        <p:spPr>
          <a:xfrm>
            <a:off x="911100" y="49150"/>
            <a:ext cx="7321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Entity Relationship Diagram (ERD)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map of all tables and relationships between tables</a:t>
            </a:r>
            <a:endParaRPr sz="2100"/>
          </a:p>
        </p:txBody>
      </p:sp>
      <p:sp>
        <p:nvSpPr>
          <p:cNvPr id="96" name="Google Shape;96;p23"/>
          <p:cNvSpPr txBox="1"/>
          <p:nvPr/>
        </p:nvSpPr>
        <p:spPr>
          <a:xfrm>
            <a:off x="835275" y="833325"/>
            <a:ext cx="6514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Entity:</a:t>
            </a:r>
            <a:r>
              <a:rPr lang="en"/>
              <a:t> A ‘thing’.  Could be: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can be a person, thing, concept, or event.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as: Customers, Sales, Products, Locations…etc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“entity” has its own table.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table contains the </a:t>
            </a:r>
            <a:r>
              <a:rPr lang="en" u="sng"/>
              <a:t>attributes</a:t>
            </a:r>
            <a:r>
              <a:rPr lang="en"/>
              <a:t> (like features) associated with the entity</a:t>
            </a:r>
            <a:endParaRPr/>
          </a:p>
        </p:txBody>
      </p:sp>
      <p:graphicFrame>
        <p:nvGraphicFramePr>
          <p:cNvPr id="97" name="Google Shape;97;p23"/>
          <p:cNvGraphicFramePr/>
          <p:nvPr/>
        </p:nvGraphicFramePr>
        <p:xfrm>
          <a:off x="1959325" y="2651575"/>
          <a:ext cx="1363725" cy="1670530"/>
        </p:xfrm>
        <a:graphic>
          <a:graphicData uri="http://schemas.openxmlformats.org/drawingml/2006/table">
            <a:tbl>
              <a:tblPr>
                <a:noFill/>
                <a:tableStyleId>{BFD32AD1-C2B3-4E28-98EE-4A0C9A3183A0}</a:tableStyleId>
              </a:tblPr>
              <a:tblGrid>
                <a:gridCol w="13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Google Shape;98;p23"/>
          <p:cNvGraphicFramePr/>
          <p:nvPr/>
        </p:nvGraphicFramePr>
        <p:xfrm>
          <a:off x="4346525" y="2651575"/>
          <a:ext cx="1363725" cy="1981050"/>
        </p:xfrm>
        <a:graphic>
          <a:graphicData uri="http://schemas.openxmlformats.org/drawingml/2006/table">
            <a:tbl>
              <a:tblPr>
                <a:noFill/>
                <a:tableStyleId>{BFD32AD1-C2B3-4E28-98EE-4A0C9A3183A0}</a:tableStyleId>
              </a:tblPr>
              <a:tblGrid>
                <a:gridCol w="13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Cust_ID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9" name="Google Shape;99;p23"/>
          <p:cNvCxnSpPr/>
          <p:nvPr/>
        </p:nvCxnSpPr>
        <p:spPr>
          <a:xfrm rot="10800000">
            <a:off x="5850700" y="2860525"/>
            <a:ext cx="513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23"/>
          <p:cNvCxnSpPr/>
          <p:nvPr/>
        </p:nvCxnSpPr>
        <p:spPr>
          <a:xfrm rot="10800000">
            <a:off x="5834075" y="3146375"/>
            <a:ext cx="892200" cy="4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23"/>
          <p:cNvCxnSpPr/>
          <p:nvPr/>
        </p:nvCxnSpPr>
        <p:spPr>
          <a:xfrm flipH="1">
            <a:off x="5842625" y="3601175"/>
            <a:ext cx="875100" cy="8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23"/>
          <p:cNvSpPr txBox="1"/>
          <p:nvPr/>
        </p:nvSpPr>
        <p:spPr>
          <a:xfrm>
            <a:off x="6465325" y="2661175"/>
            <a:ext cx="228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entity is “Customer”</a:t>
            </a:r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6852550" y="3458075"/>
            <a:ext cx="213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customer will have 4 attributes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Different levels of ERD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1064900" y="1289850"/>
            <a:ext cx="64314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Conceptual Data Model</a:t>
            </a:r>
            <a:r>
              <a:rPr lang="en" sz="1600"/>
              <a:t> - big picture, shows key relationships, but no attributes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2442700"/>
            <a:ext cx="4058238" cy="12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 txBox="1"/>
          <p:nvPr/>
        </p:nvSpPr>
        <p:spPr>
          <a:xfrm>
            <a:off x="7741675" y="4196375"/>
            <a:ext cx="130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Image Source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827</Words>
  <Application>Microsoft Office PowerPoint</Application>
  <PresentationFormat>On-screen Show (16:9)</PresentationFormat>
  <Paragraphs>154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Calibri</vt:lpstr>
      <vt:lpstr>Arial</vt:lpstr>
      <vt:lpstr>Helvetica Neue</vt:lpstr>
      <vt:lpstr>Proxima Nova Extrabold</vt:lpstr>
      <vt:lpstr>Helvetica Neue Light</vt:lpstr>
      <vt:lpstr>Proxima Nova</vt:lpstr>
      <vt:lpstr>Courier New</vt:lpstr>
      <vt:lpstr>Open Sans Light</vt:lpstr>
      <vt:lpstr>Open Sans</vt:lpstr>
      <vt:lpstr>Office Theme</vt:lpstr>
      <vt:lpstr>PowerPoint Presentation</vt:lpstr>
      <vt:lpstr>PowerPoint Presentation</vt:lpstr>
      <vt:lpstr>Neural Network Review</vt:lpstr>
      <vt:lpstr>Learning Objectives</vt:lpstr>
      <vt:lpstr>PowerPoint Presentation</vt:lpstr>
      <vt:lpstr>Benefits of a Relational Database.</vt:lpstr>
      <vt:lpstr>Benefits of a Relational Database.</vt:lpstr>
      <vt:lpstr>PowerPoint Presentation</vt:lpstr>
      <vt:lpstr>Different levels of ERD</vt:lpstr>
      <vt:lpstr>Different levels of ERD</vt:lpstr>
      <vt:lpstr>Different levels of ERD</vt:lpstr>
      <vt:lpstr>PowerPoint Presentation</vt:lpstr>
      <vt:lpstr>Cardinality</vt:lpstr>
      <vt:lpstr>Knowledge Check:  Relational Database Poll</vt:lpstr>
      <vt:lpstr>PowerPoint Presentation</vt:lpstr>
      <vt:lpstr>How to Display a Table from a SQL Database</vt:lpstr>
      <vt:lpstr>Resources</vt:lpstr>
      <vt:lpstr>Code-along Example</vt:lpstr>
      <vt:lpstr>Summary</vt:lpstr>
      <vt:lpstr>Announcements</vt:lpstr>
      <vt:lpstr>Presentations:</vt:lpstr>
      <vt:lpstr>Daily Schedule   Complete your Environment Setup Assignment!  AS SOON AS POSSIBLE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Johnson</cp:lastModifiedBy>
  <cp:revision>3</cp:revision>
  <dcterms:modified xsi:type="dcterms:W3CDTF">2023-02-15T00:17:07Z</dcterms:modified>
</cp:coreProperties>
</file>