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Proxima Nova Extrabold"/>
      <p:bold r:id="rId32"/>
    </p:embeddedFont>
    <p:embeddedFont>
      <p:font typeface="Helvetica Neue Light"/>
      <p:regular r:id="rId33"/>
      <p:bold r:id="rId34"/>
      <p:italic r:id="rId35"/>
      <p:boldItalic r:id="rId36"/>
    </p:embeddedFont>
    <p:embeddedFont>
      <p:font typeface="Open Sans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D32AD1-C2B3-4E28-98EE-4A0C9A3183A0}">
  <a:tblStyle styleId="{BFD32AD1-C2B3-4E28-98EE-4A0C9A3183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Extrabold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37" Type="http://schemas.openxmlformats.org/officeDocument/2006/relationships/font" Target="fonts/OpenSansLight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Light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a91753104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a91753104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20984f1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20984f1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20984f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20984f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d99707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d99707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d3092b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d3092b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20984f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20984f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0a2d2a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0a2d2a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20984f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20984f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20984f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20984f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fc9de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fc9de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c97dfd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c97dfd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0651345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0651345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51c813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51c813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ba7555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e1ba7555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d6dd7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dd6dd7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d6dd7f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d6dd7f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afe4a2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afe4a2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afe4a28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afe4a28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8367e1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8367e1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d3092b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d3092b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betterprogramming.pub/what-is-an-entity-relationship-diagram-d5db69a8797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github.com/jpwhite3/northwind-SQLite3/blob/master/Northwind_ERD.p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sql/sql_foreignkey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atabasestar.com/entity-relationship-diagra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7rOYHLCVywL7vXPrFsmm1_QHrzS1WNhk/view?usp=sharing" TargetMode="External"/><Relationship Id="rId4" Type="http://schemas.openxmlformats.org/officeDocument/2006/relationships/hyperlink" Target="https://sql-island.informatik.uni-kl.de/" TargetMode="External"/><Relationship Id="rId5" Type="http://schemas.openxmlformats.org/officeDocument/2006/relationships/hyperlink" Target="https://sqlzoo.net/wiki/SQL_Tutori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dxwKYHJaAQQr9YNlaus5E8Ej3zoaBmWn/view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nthony-Lupo/Quality-of-Wine/blob/main/Non-Technical%20Presentation/Quality%20of%20Wine.ppt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url?sa=i&amp;url=https%3A%2F%2Fwww.memecreator.org%2Fmeme%2F60-of-the-time-my-sql-query-works-every-time%2F&amp;psig=AOvVaw2KZzOLSsheKCODtjO5EvzS&amp;ust=1630011623256000&amp;source=images&amp;cd=vfe&amp;ved=0CAsQjRxqFwoTCMjBmtCIzfICFQAAAAAdAAAAABAI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ZyRdoIy0fl4NAqj_Jo2UbgcoBg9ZqIX67VnCP6t4M0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Fpovr1TuGKWWCH7JKHb8HxFVJq0pq7Uh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dlet.com/jjohnson1357/3wm8qxo0ytpatsy9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ibm.com/cloud/learn/neural-network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betterprogramming.pub/what-is-an-entity-relationship-diagram-d5db69a879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for next time:</a:t>
            </a:r>
            <a:endParaRPr/>
          </a:p>
        </p:txBody>
      </p:sp>
      <p:sp>
        <p:nvSpPr>
          <p:cNvPr id="39" name="Google Shape;39;p16"/>
          <p:cNvSpPr txBox="1"/>
          <p:nvPr/>
        </p:nvSpPr>
        <p:spPr>
          <a:xfrm>
            <a:off x="1859400" y="1687025"/>
            <a:ext cx="542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Lecture was too short by 15 minutes.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Suggest adding more challenges or group work to extend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 to do query challenges unless you add more query keywords, since not all students will have read those lessons.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Maybe something with ERDs or Keys?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083925" y="934700"/>
            <a:ext cx="6431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Logical Data Model</a:t>
            </a:r>
            <a:r>
              <a:rPr lang="en" sz="1600"/>
              <a:t> - includes attributes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50" y="1910150"/>
            <a:ext cx="5386350" cy="1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7741675" y="4196375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671475" y="-30175"/>
            <a:ext cx="7877100" cy="43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147325" y="357550"/>
            <a:ext cx="64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Physical Data Model</a:t>
            </a:r>
            <a:r>
              <a:rPr lang="en" sz="1600"/>
              <a:t> - Includes data type and primary or foreign keys</a:t>
            </a:r>
            <a:endParaRPr sz="1600"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00" y="788650"/>
            <a:ext cx="8596049" cy="38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/>
        </p:nvSpPr>
        <p:spPr>
          <a:xfrm>
            <a:off x="7887525" y="458960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Image Source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625350" y="440425"/>
            <a:ext cx="60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90725" y="840625"/>
            <a:ext cx="377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Primary</a:t>
            </a:r>
            <a:r>
              <a:rPr lang="en" sz="1600"/>
              <a:t> keys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Must be unique (like an ID number)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Must be present, no null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one per table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Foreign</a:t>
            </a:r>
            <a:r>
              <a:rPr lang="en" sz="1600"/>
              <a:t> keys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field in a table that references the primary key in another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Must match a primary key</a:t>
            </a:r>
            <a:endParaRPr sz="1600"/>
          </a:p>
        </p:txBody>
      </p:sp>
      <p:sp>
        <p:nvSpPr>
          <p:cNvPr id="134" name="Google Shape;134;p27"/>
          <p:cNvSpPr txBox="1"/>
          <p:nvPr/>
        </p:nvSpPr>
        <p:spPr>
          <a:xfrm>
            <a:off x="2008825" y="134575"/>
            <a:ext cx="430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Keys link one table to another</a:t>
            </a:r>
            <a:endParaRPr sz="2100"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925" y="840625"/>
            <a:ext cx="5081625" cy="2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6318325" y="432382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from W3Schools</a:t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3864725" y="1209900"/>
            <a:ext cx="707400" cy="306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5088025" y="733600"/>
            <a:ext cx="19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Primary key of persons table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39" name="Google Shape;139;p27"/>
          <p:cNvCxnSpPr/>
          <p:nvPr/>
        </p:nvCxnSpPr>
        <p:spPr>
          <a:xfrm flipH="1">
            <a:off x="4572025" y="1091750"/>
            <a:ext cx="516000" cy="200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7"/>
          <p:cNvSpPr/>
          <p:nvPr/>
        </p:nvSpPr>
        <p:spPr>
          <a:xfrm>
            <a:off x="5527525" y="2342550"/>
            <a:ext cx="707400" cy="306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6797225" y="2274425"/>
            <a:ext cx="18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Foreign Key</a:t>
            </a:r>
            <a:r>
              <a:rPr lang="en">
                <a:solidFill>
                  <a:srgbClr val="0000FF"/>
                </a:solidFill>
              </a:rPr>
              <a:t> in Orders table referencing primary key in Persons table</a:t>
            </a:r>
            <a:endParaRPr/>
          </a:p>
        </p:txBody>
      </p:sp>
      <p:cxnSp>
        <p:nvCxnSpPr>
          <p:cNvPr id="142" name="Google Shape;142;p27"/>
          <p:cNvCxnSpPr/>
          <p:nvPr/>
        </p:nvCxnSpPr>
        <p:spPr>
          <a:xfrm flipH="1">
            <a:off x="6318325" y="2418750"/>
            <a:ext cx="516000" cy="200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3795225" y="3538275"/>
            <a:ext cx="349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every time an order is placed, we don’t need to repeat all the customer info. We can just link to it with the foreign key.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812075" y="899125"/>
            <a:ext cx="7324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Cardinality is h</a:t>
            </a:r>
            <a:r>
              <a:rPr lang="en" sz="1300"/>
              <a:t>ow many times  an entity exist in relation to another entity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to one (1:1)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One record only associated with one </a:t>
            </a:r>
            <a:r>
              <a:rPr lang="en" sz="1300"/>
              <a:t>record</a:t>
            </a:r>
            <a:r>
              <a:rPr lang="en" sz="1300"/>
              <a:t> in another table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Each Cust_ID in the Customers table can only be  related to one entry in the Contact table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to many (1:M)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One record can be associated with more than one record in another table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Each Cust_ID can be associated with multiple orders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Many to many (M:M)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Multiple records on both tables can be associated multiple records on the other table.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Requires an additional connector table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One order can include multiple products and one product can be ordered multiple times.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Check out this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300"/>
              <a:t> at Database Star for examples of various notation methods for representing cardinality and different types of ERDs.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How to Display a Table from a SQL Database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78000" y="1811750"/>
            <a:ext cx="80166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 </a:t>
            </a:r>
            <a:r>
              <a:rPr lang="en"/>
              <a:t>-  select the data from the database and display the result based on the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table_name; </a:t>
            </a:r>
            <a:endParaRPr i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all the columns from the table_name and display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col1, col2, …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table_name; </a:t>
            </a:r>
            <a:endParaRPr i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col1, col2, … from the table_name and display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1002000" y="1039500"/>
            <a:ext cx="7140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is a ‘Query’ language that allows users to retrieve, add, or manipulate data on a SQL server.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633450" y="975950"/>
            <a:ext cx="7877100" cy="2780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Knowledge Check: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Relational Database Poll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retrieve data from multiple tables in one query?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1304375" y="968250"/>
            <a:ext cx="729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 CheatSheet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SQL Island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language to ‘English’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SQLZoo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practice and a great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required in Stack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519938" y="20770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Code-along Example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275000" y="377450"/>
            <a:ext cx="65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33"/>
          <p:cNvSpPr txBox="1"/>
          <p:nvPr/>
        </p:nvSpPr>
        <p:spPr>
          <a:xfrm>
            <a:off x="377425" y="902250"/>
            <a:ext cx="8488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highlight>
                  <a:srgbClr val="FFFF00"/>
                </a:highlight>
              </a:rPr>
              <a:t>ALL </a:t>
            </a:r>
            <a:r>
              <a:rPr lang="en" sz="2800"/>
              <a:t>assignments due Friday, 9am.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Including all resubmits Weeks 1-3</a:t>
            </a:r>
            <a:br>
              <a:rPr lang="en" sz="2800"/>
            </a:b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Presentations on Thursday!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595338" y="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Presentations: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252325" y="1006975"/>
            <a:ext cx="8672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Non-technical: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technical jargon,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Graphs interpretable by anyone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Only what you would have understood before starting this program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5 minutes: Hard stop!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Examples: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Quality of Wine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7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550" y="507650"/>
            <a:ext cx="6369225" cy="33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33425" y="133350"/>
            <a:ext cx="7877100" cy="3179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Daily Schedule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your Environment Setup Assignment!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633438" y="2046913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Code-along Solutions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52" name="Google Shape;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12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6" name="Google Shape;56;p18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7" name="Google Shape;57;p18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2191050" y="111650"/>
            <a:ext cx="4761900" cy="8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Review</a:t>
            </a:r>
            <a:endParaRPr/>
          </a:p>
        </p:txBody>
      </p:sp>
      <p:sp>
        <p:nvSpPr>
          <p:cNvPr id="63" name="Google Shape;63;p19"/>
          <p:cNvSpPr txBox="1"/>
          <p:nvPr/>
        </p:nvSpPr>
        <p:spPr>
          <a:xfrm>
            <a:off x="74925" y="838600"/>
            <a:ext cx="5112600" cy="343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group will contribute to a review of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Each group will contribute a different part.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Forward Propagation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Backward Propagation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 in neural networks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Binary classification in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Choose a reporter to type your answers into: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This Padlet!</a:t>
            </a:r>
            <a:endParaRPr sz="2900"/>
          </a:p>
        </p:txBody>
      </p:sp>
      <p:pic>
        <p:nvPicPr>
          <p:cNvPr id="64" name="Google Shape;64;p19"/>
          <p:cNvPicPr preferRelativeResize="0"/>
          <p:nvPr/>
        </p:nvPicPr>
        <p:blipFill rotWithShape="1">
          <a:blip r:embed="rId4">
            <a:alphaModFix/>
          </a:blip>
          <a:srcRect b="0" l="0" r="0" t="15088"/>
          <a:stretch/>
        </p:blipFill>
        <p:spPr>
          <a:xfrm>
            <a:off x="6182800" y="1515787"/>
            <a:ext cx="2634801" cy="15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6838850" y="3319913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rgbClr val="28CD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9225" y="4339075"/>
            <a:ext cx="386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You have 7 minutes!</a:t>
            </a:r>
            <a:endParaRPr b="1"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2343725" y="404525"/>
            <a:ext cx="3736800" cy="857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72" name="Google Shape;72;p20"/>
          <p:cNvSpPr txBox="1"/>
          <p:nvPr/>
        </p:nvSpPr>
        <p:spPr>
          <a:xfrm>
            <a:off x="1691100" y="1513350"/>
            <a:ext cx="5933100" cy="169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lesson you should be able to: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Describe </a:t>
            </a:r>
            <a:r>
              <a:rPr lang="en"/>
              <a:t>a relational database and how is it organized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 ‘keys’ and what they are used for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SQL to retrieve specific data from a relational SQL database.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Relational Database.</a:t>
            </a:r>
            <a:endParaRPr sz="3500"/>
          </a:p>
        </p:txBody>
      </p:sp>
      <p:sp>
        <p:nvSpPr>
          <p:cNvPr id="78" name="Google Shape;78;p21"/>
          <p:cNvSpPr txBox="1"/>
          <p:nvPr/>
        </p:nvSpPr>
        <p:spPr>
          <a:xfrm>
            <a:off x="664363" y="1731713"/>
            <a:ext cx="678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multiple tables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Tables are related to each other in well defined ways.</a:t>
            </a:r>
            <a:endParaRPr/>
          </a:p>
        </p:txBody>
      </p:sp>
      <p:pic>
        <p:nvPicPr>
          <p:cNvPr id="79" name="Google Shape;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8" y="1224638"/>
            <a:ext cx="4058238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a Relational Database.</a:t>
            </a:r>
            <a:endParaRPr sz="3500"/>
          </a:p>
        </p:txBody>
      </p:sp>
      <p:sp>
        <p:nvSpPr>
          <p:cNvPr id="85" name="Google Shape;85;p22"/>
          <p:cNvSpPr txBox="1"/>
          <p:nvPr/>
        </p:nvSpPr>
        <p:spPr>
          <a:xfrm>
            <a:off x="664363" y="1731713"/>
            <a:ext cx="678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well with </a:t>
            </a:r>
            <a:r>
              <a:rPr lang="en">
                <a:solidFill>
                  <a:srgbClr val="4A86E8"/>
                </a:solidFill>
              </a:rPr>
              <a:t>highly structured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redundancy in data and promotes consistent data entry.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can be efficiently accessed, retrieving only the data desired.</a:t>
            </a:r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8" y="1224638"/>
            <a:ext cx="4058238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540225" y="140625"/>
            <a:ext cx="7104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sp>
        <p:nvSpPr>
          <p:cNvPr id="93" name="Google Shape;93;p23"/>
          <p:cNvSpPr txBox="1"/>
          <p:nvPr/>
        </p:nvSpPr>
        <p:spPr>
          <a:xfrm>
            <a:off x="2131500" y="3654325"/>
            <a:ext cx="108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94" name="Google Shape;94;p23"/>
          <p:cNvSpPr txBox="1"/>
          <p:nvPr/>
        </p:nvSpPr>
        <p:spPr>
          <a:xfrm>
            <a:off x="1391625" y="725675"/>
            <a:ext cx="486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5" name="Google Shape;95;p23"/>
          <p:cNvSpPr txBox="1"/>
          <p:nvPr/>
        </p:nvSpPr>
        <p:spPr>
          <a:xfrm>
            <a:off x="911100" y="49150"/>
            <a:ext cx="7321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Entity Relationship Diagram (ERD)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map of all tables and relationships between tables</a:t>
            </a:r>
            <a:endParaRPr sz="2100"/>
          </a:p>
        </p:txBody>
      </p:sp>
      <p:sp>
        <p:nvSpPr>
          <p:cNvPr id="96" name="Google Shape;96;p23"/>
          <p:cNvSpPr txBox="1"/>
          <p:nvPr/>
        </p:nvSpPr>
        <p:spPr>
          <a:xfrm>
            <a:off x="835275" y="833325"/>
            <a:ext cx="651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Entity:</a:t>
            </a:r>
            <a:r>
              <a:rPr lang="en"/>
              <a:t> A ‘thing’.  Could 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be a person, thing, concept, or event.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as: Customers, Sales, Products, Locations…etc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“entity” has its own table.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table contains the </a:t>
            </a:r>
            <a:r>
              <a:rPr lang="en" u="sng"/>
              <a:t>attributes</a:t>
            </a:r>
            <a:r>
              <a:rPr lang="en"/>
              <a:t> (like features) associated with the entity</a:t>
            </a:r>
            <a:endParaRPr/>
          </a:p>
        </p:txBody>
      </p:sp>
      <p:graphicFrame>
        <p:nvGraphicFramePr>
          <p:cNvPr id="97" name="Google Shape;97;p23"/>
          <p:cNvGraphicFramePr/>
          <p:nvPr/>
        </p:nvGraphicFramePr>
        <p:xfrm>
          <a:off x="1959325" y="26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{BFD32AD1-C2B3-4E28-98EE-4A0C9A3183A0}</a:tableStyleId>
              </a:tblPr>
              <a:tblGrid>
                <a:gridCol w="1363725"/>
              </a:tblGrid>
              <a:tr h="48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23"/>
          <p:cNvGraphicFramePr/>
          <p:nvPr/>
        </p:nvGraphicFramePr>
        <p:xfrm>
          <a:off x="4346525" y="26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{BFD32AD1-C2B3-4E28-98EE-4A0C9A3183A0}</a:tableStyleId>
              </a:tblPr>
              <a:tblGrid>
                <a:gridCol w="136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" name="Google Shape;99;p23"/>
          <p:cNvCxnSpPr/>
          <p:nvPr/>
        </p:nvCxnSpPr>
        <p:spPr>
          <a:xfrm rot="10800000">
            <a:off x="5850700" y="2860525"/>
            <a:ext cx="513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23"/>
          <p:cNvCxnSpPr/>
          <p:nvPr/>
        </p:nvCxnSpPr>
        <p:spPr>
          <a:xfrm rot="10800000">
            <a:off x="5834075" y="3146375"/>
            <a:ext cx="8922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23"/>
          <p:cNvCxnSpPr/>
          <p:nvPr/>
        </p:nvCxnSpPr>
        <p:spPr>
          <a:xfrm flipH="1">
            <a:off x="5842625" y="3601175"/>
            <a:ext cx="875100" cy="8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23"/>
          <p:cNvSpPr txBox="1"/>
          <p:nvPr/>
        </p:nvSpPr>
        <p:spPr>
          <a:xfrm>
            <a:off x="6465325" y="2661175"/>
            <a:ext cx="22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entity is “Customer”</a:t>
            </a:r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6852550" y="3458075"/>
            <a:ext cx="21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customer will have 4 attributes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1064900" y="1289850"/>
            <a:ext cx="6431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Conceptual Data Model</a:t>
            </a:r>
            <a:r>
              <a:rPr lang="en" sz="1600"/>
              <a:t> - big picture, shows key relationships, but no attributes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2442700"/>
            <a:ext cx="4058238" cy="12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/>
          <p:nvPr/>
        </p:nvSpPr>
        <p:spPr>
          <a:xfrm>
            <a:off x="7741675" y="4196375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