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Lst>
  <p:sldSz cx="9144000" cy="5143500" type="screen16x9"/>
  <p:notesSz cx="6858000" cy="9144000"/>
  <p:embeddedFontLst>
    <p:embeddedFont>
      <p:font typeface="Lato" panose="020F0502020204030203" pitchFamily="34"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
      <p:font typeface="Open Sans" panose="020B0606030504020204" pitchFamily="34" charset="0"/>
      <p:regular r:id="rId55"/>
      <p:bold r:id="rId56"/>
      <p:italic r:id="rId57"/>
      <p:boldItalic r:id="rId58"/>
    </p:embeddedFont>
    <p:embeddedFont>
      <p:font typeface="Roboto" panose="02000000000000000000" pitchFamily="2" charset="0"/>
      <p:regular r:id="rId59"/>
      <p:bold r:id="rId60"/>
      <p:italic r:id="rId61"/>
      <p:boldItalic r:id="rId62"/>
    </p:embeddedFont>
    <p:embeddedFont>
      <p:font typeface="Roboto Mono" panose="00000009000000000000" pitchFamily="49"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B0597-39C8-4F84-AADE-52306149DC60}" v="1" dt="2023-06-22T13:18:26.340"/>
  </p1510:revLst>
</p1510:revInfo>
</file>

<file path=ppt/tableStyles.xml><?xml version="1.0" encoding="utf-8"?>
<a:tblStyleLst xmlns:a="http://schemas.openxmlformats.org/drawingml/2006/main" def="{DFF39B0C-8A51-45C5-9B93-5453DF5007A1}">
  <a:tblStyle styleId="{DFF39B0C-8A51-45C5-9B93-5453DF5007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6tnh42ksze@goetheuniversitaet.onmicrosoft.com" userId="6a222d40-abdc-47ec-8b39-18807c68d76f" providerId="ADAL" clId="{0B8BD066-1E98-48BC-86FB-630809E4D5B7}"/>
    <pc:docChg chg="undo custSel modSld">
      <pc:chgData name="6tnh42ksze@goetheuniversitaet.onmicrosoft.com" userId="6a222d40-abdc-47ec-8b39-18807c68d76f" providerId="ADAL" clId="{0B8BD066-1E98-48BC-86FB-630809E4D5B7}" dt="2023-06-21T13:04:26.375" v="118" actId="20577"/>
      <pc:docMkLst>
        <pc:docMk/>
      </pc:docMkLst>
      <pc:sldChg chg="modSp mod">
        <pc:chgData name="6tnh42ksze@goetheuniversitaet.onmicrosoft.com" userId="6a222d40-abdc-47ec-8b39-18807c68d76f" providerId="ADAL" clId="{0B8BD066-1E98-48BC-86FB-630809E4D5B7}" dt="2023-06-21T13:04:26.375" v="118" actId="20577"/>
        <pc:sldMkLst>
          <pc:docMk/>
          <pc:sldMk cId="0" sldId="256"/>
        </pc:sldMkLst>
        <pc:spChg chg="mod">
          <ac:chgData name="6tnh42ksze@goetheuniversitaet.onmicrosoft.com" userId="6a222d40-abdc-47ec-8b39-18807c68d76f" providerId="ADAL" clId="{0B8BD066-1E98-48BC-86FB-630809E4D5B7}" dt="2023-06-21T13:04:26.375" v="118" actId="20577"/>
          <ac:spMkLst>
            <pc:docMk/>
            <pc:sldMk cId="0" sldId="256"/>
            <ac:spMk id="134" creationId="{00000000-0000-0000-0000-000000000000}"/>
          </ac:spMkLst>
        </pc:spChg>
      </pc:sldChg>
      <pc:sldChg chg="modSp mod">
        <pc:chgData name="6tnh42ksze@goetheuniversitaet.onmicrosoft.com" userId="6a222d40-abdc-47ec-8b39-18807c68d76f" providerId="ADAL" clId="{0B8BD066-1E98-48BC-86FB-630809E4D5B7}" dt="2023-06-21T08:34:47.760" v="66" actId="20577"/>
        <pc:sldMkLst>
          <pc:docMk/>
          <pc:sldMk cId="0" sldId="280"/>
        </pc:sldMkLst>
        <pc:spChg chg="mod">
          <ac:chgData name="6tnh42ksze@goetheuniversitaet.onmicrosoft.com" userId="6a222d40-abdc-47ec-8b39-18807c68d76f" providerId="ADAL" clId="{0B8BD066-1E98-48BC-86FB-630809E4D5B7}" dt="2023-06-21T08:34:47.760" v="66" actId="20577"/>
          <ac:spMkLst>
            <pc:docMk/>
            <pc:sldMk cId="0" sldId="280"/>
            <ac:spMk id="346" creationId="{00000000-0000-0000-0000-000000000000}"/>
          </ac:spMkLst>
        </pc:spChg>
      </pc:sldChg>
      <pc:sldChg chg="modSp mod">
        <pc:chgData name="6tnh42ksze@goetheuniversitaet.onmicrosoft.com" userId="6a222d40-abdc-47ec-8b39-18807c68d76f" providerId="ADAL" clId="{0B8BD066-1E98-48BC-86FB-630809E4D5B7}" dt="2023-06-21T08:35:10.403" v="79" actId="20577"/>
        <pc:sldMkLst>
          <pc:docMk/>
          <pc:sldMk cId="0" sldId="281"/>
        </pc:sldMkLst>
        <pc:spChg chg="mod">
          <ac:chgData name="6tnh42ksze@goetheuniversitaet.onmicrosoft.com" userId="6a222d40-abdc-47ec-8b39-18807c68d76f" providerId="ADAL" clId="{0B8BD066-1E98-48BC-86FB-630809E4D5B7}" dt="2023-06-21T08:35:10.403" v="79" actId="20577"/>
          <ac:spMkLst>
            <pc:docMk/>
            <pc:sldMk cId="0" sldId="281"/>
            <ac:spMk id="352" creationId="{00000000-0000-0000-0000-000000000000}"/>
          </ac:spMkLst>
        </pc:spChg>
      </pc:sldChg>
      <pc:sldChg chg="modSp mod">
        <pc:chgData name="6tnh42ksze@goetheuniversitaet.onmicrosoft.com" userId="6a222d40-abdc-47ec-8b39-18807c68d76f" providerId="ADAL" clId="{0B8BD066-1E98-48BC-86FB-630809E4D5B7}" dt="2023-06-21T08:35:32.705" v="97" actId="20577"/>
        <pc:sldMkLst>
          <pc:docMk/>
          <pc:sldMk cId="0" sldId="282"/>
        </pc:sldMkLst>
        <pc:spChg chg="mod">
          <ac:chgData name="6tnh42ksze@goetheuniversitaet.onmicrosoft.com" userId="6a222d40-abdc-47ec-8b39-18807c68d76f" providerId="ADAL" clId="{0B8BD066-1E98-48BC-86FB-630809E4D5B7}" dt="2023-06-21T08:35:32.705" v="97" actId="20577"/>
          <ac:spMkLst>
            <pc:docMk/>
            <pc:sldMk cId="0" sldId="282"/>
            <ac:spMk id="359" creationId="{00000000-0000-0000-0000-000000000000}"/>
          </ac:spMkLst>
        </pc:spChg>
      </pc:sldChg>
      <pc:sldChg chg="modSp mod">
        <pc:chgData name="6tnh42ksze@goetheuniversitaet.onmicrosoft.com" userId="6a222d40-abdc-47ec-8b39-18807c68d76f" providerId="ADAL" clId="{0B8BD066-1E98-48BC-86FB-630809E4D5B7}" dt="2023-06-21T08:35:44.811" v="100" actId="20577"/>
        <pc:sldMkLst>
          <pc:docMk/>
          <pc:sldMk cId="0" sldId="283"/>
        </pc:sldMkLst>
        <pc:spChg chg="mod">
          <ac:chgData name="6tnh42ksze@goetheuniversitaet.onmicrosoft.com" userId="6a222d40-abdc-47ec-8b39-18807c68d76f" providerId="ADAL" clId="{0B8BD066-1E98-48BC-86FB-630809E4D5B7}" dt="2023-06-21T08:35:44.811" v="100" actId="20577"/>
          <ac:spMkLst>
            <pc:docMk/>
            <pc:sldMk cId="0" sldId="283"/>
            <ac:spMk id="365" creationId="{00000000-0000-0000-0000-000000000000}"/>
          </ac:spMkLst>
        </pc:spChg>
      </pc:sldChg>
      <pc:sldChg chg="modSp mod">
        <pc:chgData name="6tnh42ksze@goetheuniversitaet.onmicrosoft.com" userId="6a222d40-abdc-47ec-8b39-18807c68d76f" providerId="ADAL" clId="{0B8BD066-1E98-48BC-86FB-630809E4D5B7}" dt="2023-06-21T08:36:17.241" v="101" actId="1076"/>
        <pc:sldMkLst>
          <pc:docMk/>
          <pc:sldMk cId="0" sldId="297"/>
        </pc:sldMkLst>
        <pc:spChg chg="mod">
          <ac:chgData name="6tnh42ksze@goetheuniversitaet.onmicrosoft.com" userId="6a222d40-abdc-47ec-8b39-18807c68d76f" providerId="ADAL" clId="{0B8BD066-1E98-48BC-86FB-630809E4D5B7}" dt="2023-06-21T08:36:17.241" v="101" actId="1076"/>
          <ac:spMkLst>
            <pc:docMk/>
            <pc:sldMk cId="0" sldId="297"/>
            <ac:spMk id="477" creationId="{00000000-0000-0000-0000-000000000000}"/>
          </ac:spMkLst>
        </pc:spChg>
        <pc:cxnChg chg="mod">
          <ac:chgData name="6tnh42ksze@goetheuniversitaet.onmicrosoft.com" userId="6a222d40-abdc-47ec-8b39-18807c68d76f" providerId="ADAL" clId="{0B8BD066-1E98-48BC-86FB-630809E4D5B7}" dt="2023-06-21T08:36:17.241" v="101" actId="1076"/>
          <ac:cxnSpMkLst>
            <pc:docMk/>
            <pc:sldMk cId="0" sldId="297"/>
            <ac:cxnSpMk id="478" creationId="{00000000-0000-0000-0000-000000000000}"/>
          </ac:cxnSpMkLst>
        </pc:cxnChg>
      </pc:sldChg>
      <pc:sldChg chg="modSp mod">
        <pc:chgData name="6tnh42ksze@goetheuniversitaet.onmicrosoft.com" userId="6a222d40-abdc-47ec-8b39-18807c68d76f" providerId="ADAL" clId="{0B8BD066-1E98-48BC-86FB-630809E4D5B7}" dt="2023-06-21T08:36:39.232" v="108" actId="1076"/>
        <pc:sldMkLst>
          <pc:docMk/>
          <pc:sldMk cId="0" sldId="298"/>
        </pc:sldMkLst>
        <pc:spChg chg="mod">
          <ac:chgData name="6tnh42ksze@goetheuniversitaet.onmicrosoft.com" userId="6a222d40-abdc-47ec-8b39-18807c68d76f" providerId="ADAL" clId="{0B8BD066-1E98-48BC-86FB-630809E4D5B7}" dt="2023-06-21T08:36:39.232" v="108" actId="1076"/>
          <ac:spMkLst>
            <pc:docMk/>
            <pc:sldMk cId="0" sldId="298"/>
            <ac:spMk id="486" creationId="{00000000-0000-0000-0000-000000000000}"/>
          </ac:spMkLst>
        </pc:spChg>
        <pc:spChg chg="mod">
          <ac:chgData name="6tnh42ksze@goetheuniversitaet.onmicrosoft.com" userId="6a222d40-abdc-47ec-8b39-18807c68d76f" providerId="ADAL" clId="{0B8BD066-1E98-48BC-86FB-630809E4D5B7}" dt="2023-06-21T08:36:26.617" v="102" actId="1076"/>
          <ac:spMkLst>
            <pc:docMk/>
            <pc:sldMk cId="0" sldId="298"/>
            <ac:spMk id="487" creationId="{00000000-0000-0000-0000-000000000000}"/>
          </ac:spMkLst>
        </pc:spChg>
        <pc:cxnChg chg="mod">
          <ac:chgData name="6tnh42ksze@goetheuniversitaet.onmicrosoft.com" userId="6a222d40-abdc-47ec-8b39-18807c68d76f" providerId="ADAL" clId="{0B8BD066-1E98-48BC-86FB-630809E4D5B7}" dt="2023-06-21T08:36:39.232" v="108" actId="1076"/>
          <ac:cxnSpMkLst>
            <pc:docMk/>
            <pc:sldMk cId="0" sldId="298"/>
            <ac:cxnSpMk id="488" creationId="{00000000-0000-0000-0000-000000000000}"/>
          </ac:cxnSpMkLst>
        </pc:cxnChg>
        <pc:cxnChg chg="mod">
          <ac:chgData name="6tnh42ksze@goetheuniversitaet.onmicrosoft.com" userId="6a222d40-abdc-47ec-8b39-18807c68d76f" providerId="ADAL" clId="{0B8BD066-1E98-48BC-86FB-630809E4D5B7}" dt="2023-06-21T08:36:26.617" v="102" actId="1076"/>
          <ac:cxnSpMkLst>
            <pc:docMk/>
            <pc:sldMk cId="0" sldId="298"/>
            <ac:cxnSpMk id="489" creationId="{00000000-0000-0000-0000-000000000000}"/>
          </ac:cxnSpMkLst>
        </pc:cxnChg>
      </pc:sldChg>
      <pc:sldChg chg="modSp mod">
        <pc:chgData name="6tnh42ksze@goetheuniversitaet.onmicrosoft.com" userId="6a222d40-abdc-47ec-8b39-18807c68d76f" providerId="ADAL" clId="{0B8BD066-1E98-48BC-86FB-630809E4D5B7}" dt="2023-06-13T11:38:07.878" v="2" actId="1076"/>
        <pc:sldMkLst>
          <pc:docMk/>
          <pc:sldMk cId="0" sldId="299"/>
        </pc:sldMkLst>
        <pc:spChg chg="mod">
          <ac:chgData name="6tnh42ksze@goetheuniversitaet.onmicrosoft.com" userId="6a222d40-abdc-47ec-8b39-18807c68d76f" providerId="ADAL" clId="{0B8BD066-1E98-48BC-86FB-630809E4D5B7}" dt="2023-06-13T11:37:58.896" v="0" actId="1076"/>
          <ac:spMkLst>
            <pc:docMk/>
            <pc:sldMk cId="0" sldId="299"/>
            <ac:spMk id="497" creationId="{00000000-0000-0000-0000-000000000000}"/>
          </ac:spMkLst>
        </pc:spChg>
        <pc:spChg chg="mod">
          <ac:chgData name="6tnh42ksze@goetheuniversitaet.onmicrosoft.com" userId="6a222d40-abdc-47ec-8b39-18807c68d76f" providerId="ADAL" clId="{0B8BD066-1E98-48BC-86FB-630809E4D5B7}" dt="2023-06-13T11:38:07.878" v="2" actId="1076"/>
          <ac:spMkLst>
            <pc:docMk/>
            <pc:sldMk cId="0" sldId="299"/>
            <ac:spMk id="499" creationId="{00000000-0000-0000-0000-000000000000}"/>
          </ac:spMkLst>
        </pc:spChg>
        <pc:spChg chg="mod">
          <ac:chgData name="6tnh42ksze@goetheuniversitaet.onmicrosoft.com" userId="6a222d40-abdc-47ec-8b39-18807c68d76f" providerId="ADAL" clId="{0B8BD066-1E98-48BC-86FB-630809E4D5B7}" dt="2023-06-13T11:38:03.506" v="1" actId="1076"/>
          <ac:spMkLst>
            <pc:docMk/>
            <pc:sldMk cId="0" sldId="299"/>
            <ac:spMk id="500" creationId="{00000000-0000-0000-0000-000000000000}"/>
          </ac:spMkLst>
        </pc:spChg>
        <pc:cxnChg chg="mod">
          <ac:chgData name="6tnh42ksze@goetheuniversitaet.onmicrosoft.com" userId="6a222d40-abdc-47ec-8b39-18807c68d76f" providerId="ADAL" clId="{0B8BD066-1E98-48BC-86FB-630809E4D5B7}" dt="2023-06-13T11:37:58.896" v="0" actId="1076"/>
          <ac:cxnSpMkLst>
            <pc:docMk/>
            <pc:sldMk cId="0" sldId="299"/>
            <ac:cxnSpMk id="501" creationId="{00000000-0000-0000-0000-000000000000}"/>
          </ac:cxnSpMkLst>
        </pc:cxnChg>
        <pc:cxnChg chg="mod">
          <ac:chgData name="6tnh42ksze@goetheuniversitaet.onmicrosoft.com" userId="6a222d40-abdc-47ec-8b39-18807c68d76f" providerId="ADAL" clId="{0B8BD066-1E98-48BC-86FB-630809E4D5B7}" dt="2023-06-13T11:38:07.878" v="2" actId="1076"/>
          <ac:cxnSpMkLst>
            <pc:docMk/>
            <pc:sldMk cId="0" sldId="299"/>
            <ac:cxnSpMk id="502" creationId="{00000000-0000-0000-0000-000000000000}"/>
          </ac:cxnSpMkLst>
        </pc:cxnChg>
        <pc:cxnChg chg="mod">
          <ac:chgData name="6tnh42ksze@goetheuniversitaet.onmicrosoft.com" userId="6a222d40-abdc-47ec-8b39-18807c68d76f" providerId="ADAL" clId="{0B8BD066-1E98-48BC-86FB-630809E4D5B7}" dt="2023-06-13T11:38:03.506" v="1" actId="1076"/>
          <ac:cxnSpMkLst>
            <pc:docMk/>
            <pc:sldMk cId="0" sldId="299"/>
            <ac:cxnSpMk id="503" creationId="{00000000-0000-0000-0000-000000000000}"/>
          </ac:cxnSpMkLst>
        </pc:cxnChg>
      </pc:sldChg>
      <pc:sldChg chg="modSp mod">
        <pc:chgData name="6tnh42ksze@goetheuniversitaet.onmicrosoft.com" userId="6a222d40-abdc-47ec-8b39-18807c68d76f" providerId="ADAL" clId="{0B8BD066-1E98-48BC-86FB-630809E4D5B7}" dt="2023-06-13T11:39:42.988" v="44" actId="1076"/>
        <pc:sldMkLst>
          <pc:docMk/>
          <pc:sldMk cId="0" sldId="301"/>
        </pc:sldMkLst>
        <pc:spChg chg="mod">
          <ac:chgData name="6tnh42ksze@goetheuniversitaet.onmicrosoft.com" userId="6a222d40-abdc-47ec-8b39-18807c68d76f" providerId="ADAL" clId="{0B8BD066-1E98-48BC-86FB-630809E4D5B7}" dt="2023-06-13T11:39:40.219" v="43" actId="1076"/>
          <ac:spMkLst>
            <pc:docMk/>
            <pc:sldMk cId="0" sldId="301"/>
            <ac:spMk id="520" creationId="{00000000-0000-0000-0000-000000000000}"/>
          </ac:spMkLst>
        </pc:spChg>
        <pc:picChg chg="mod">
          <ac:chgData name="6tnh42ksze@goetheuniversitaet.onmicrosoft.com" userId="6a222d40-abdc-47ec-8b39-18807c68d76f" providerId="ADAL" clId="{0B8BD066-1E98-48BC-86FB-630809E4D5B7}" dt="2023-06-13T11:39:42.988" v="44" actId="1076"/>
          <ac:picMkLst>
            <pc:docMk/>
            <pc:sldMk cId="0" sldId="301"/>
            <ac:picMk id="521" creationId="{00000000-0000-0000-0000-000000000000}"/>
          </ac:picMkLst>
        </pc:picChg>
      </pc:sldChg>
      <pc:sldChg chg="modSp mod">
        <pc:chgData name="6tnh42ksze@goetheuniversitaet.onmicrosoft.com" userId="6a222d40-abdc-47ec-8b39-18807c68d76f" providerId="ADAL" clId="{0B8BD066-1E98-48BC-86FB-630809E4D5B7}" dt="2023-06-21T08:37:00.040" v="117" actId="20577"/>
        <pc:sldMkLst>
          <pc:docMk/>
          <pc:sldMk cId="0" sldId="302"/>
        </pc:sldMkLst>
        <pc:spChg chg="mod">
          <ac:chgData name="6tnh42ksze@goetheuniversitaet.onmicrosoft.com" userId="6a222d40-abdc-47ec-8b39-18807c68d76f" providerId="ADAL" clId="{0B8BD066-1E98-48BC-86FB-630809E4D5B7}" dt="2023-06-21T08:37:00.040" v="117" actId="20577"/>
          <ac:spMkLst>
            <pc:docMk/>
            <pc:sldMk cId="0" sldId="302"/>
            <ac:spMk id="526" creationId="{00000000-0000-0000-0000-000000000000}"/>
          </ac:spMkLst>
        </pc:spChg>
      </pc:sldChg>
      <pc:sldChg chg="modSp mod">
        <pc:chgData name="6tnh42ksze@goetheuniversitaet.onmicrosoft.com" userId="6a222d40-abdc-47ec-8b39-18807c68d76f" providerId="ADAL" clId="{0B8BD066-1E98-48BC-86FB-630809E4D5B7}" dt="2023-06-13T11:40:00.969" v="49" actId="20577"/>
        <pc:sldMkLst>
          <pc:docMk/>
          <pc:sldMk cId="0" sldId="303"/>
        </pc:sldMkLst>
        <pc:spChg chg="mod">
          <ac:chgData name="6tnh42ksze@goetheuniversitaet.onmicrosoft.com" userId="6a222d40-abdc-47ec-8b39-18807c68d76f" providerId="ADAL" clId="{0B8BD066-1E98-48BC-86FB-630809E4D5B7}" dt="2023-06-13T11:40:00.969" v="49" actId="20577"/>
          <ac:spMkLst>
            <pc:docMk/>
            <pc:sldMk cId="0" sldId="303"/>
            <ac:spMk id="533" creationId="{00000000-0000-0000-0000-000000000000}"/>
          </ac:spMkLst>
        </pc:spChg>
      </pc:sldChg>
    </pc:docChg>
  </pc:docChgLst>
  <pc:docChgLst>
    <pc:chgData name="6tnh42ksze@goetheuniversitaet.onmicrosoft.com" userId="6a222d40-abdc-47ec-8b39-18807c68d76f" providerId="ADAL" clId="{0BCB0597-39C8-4F84-AADE-52306149DC60}"/>
    <pc:docChg chg="custSel delSld modSld sldOrd">
      <pc:chgData name="6tnh42ksze@goetheuniversitaet.onmicrosoft.com" userId="6a222d40-abdc-47ec-8b39-18807c68d76f" providerId="ADAL" clId="{0BCB0597-39C8-4F84-AADE-52306149DC60}" dt="2023-08-09T11:43:30.710" v="33" actId="47"/>
      <pc:docMkLst>
        <pc:docMk/>
      </pc:docMkLst>
      <pc:sldChg chg="modSp mod">
        <pc:chgData name="6tnh42ksze@goetheuniversitaet.onmicrosoft.com" userId="6a222d40-abdc-47ec-8b39-18807c68d76f" providerId="ADAL" clId="{0BCB0597-39C8-4F84-AADE-52306149DC60}" dt="2023-06-22T12:29:38.025" v="1" actId="20577"/>
        <pc:sldMkLst>
          <pc:docMk/>
          <pc:sldMk cId="0" sldId="256"/>
        </pc:sldMkLst>
        <pc:spChg chg="mod">
          <ac:chgData name="6tnh42ksze@goetheuniversitaet.onmicrosoft.com" userId="6a222d40-abdc-47ec-8b39-18807c68d76f" providerId="ADAL" clId="{0BCB0597-39C8-4F84-AADE-52306149DC60}" dt="2023-06-22T12:29:38.025" v="1" actId="20577"/>
          <ac:spMkLst>
            <pc:docMk/>
            <pc:sldMk cId="0" sldId="256"/>
            <ac:spMk id="134" creationId="{00000000-0000-0000-0000-000000000000}"/>
          </ac:spMkLst>
        </pc:spChg>
      </pc:sldChg>
      <pc:sldChg chg="modSp mod">
        <pc:chgData name="6tnh42ksze@goetheuniversitaet.onmicrosoft.com" userId="6a222d40-abdc-47ec-8b39-18807c68d76f" providerId="ADAL" clId="{0BCB0597-39C8-4F84-AADE-52306149DC60}" dt="2023-06-22T13:18:26.420" v="2" actId="27636"/>
        <pc:sldMkLst>
          <pc:docMk/>
          <pc:sldMk cId="0" sldId="300"/>
        </pc:sldMkLst>
        <pc:spChg chg="mod">
          <ac:chgData name="6tnh42ksze@goetheuniversitaet.onmicrosoft.com" userId="6a222d40-abdc-47ec-8b39-18807c68d76f" providerId="ADAL" clId="{0BCB0597-39C8-4F84-AADE-52306149DC60}" dt="2023-06-22T13:18:26.420" v="2" actId="27636"/>
          <ac:spMkLst>
            <pc:docMk/>
            <pc:sldMk cId="0" sldId="300"/>
            <ac:spMk id="513" creationId="{00000000-0000-0000-0000-000000000000}"/>
          </ac:spMkLst>
        </pc:spChg>
      </pc:sldChg>
      <pc:sldChg chg="del">
        <pc:chgData name="6tnh42ksze@goetheuniversitaet.onmicrosoft.com" userId="6a222d40-abdc-47ec-8b39-18807c68d76f" providerId="ADAL" clId="{0BCB0597-39C8-4F84-AADE-52306149DC60}" dt="2023-08-09T11:43:30.710" v="33" actId="47"/>
        <pc:sldMkLst>
          <pc:docMk/>
          <pc:sldMk cId="0" sldId="307"/>
        </pc:sldMkLst>
      </pc:sldChg>
      <pc:sldChg chg="del">
        <pc:chgData name="6tnh42ksze@goetheuniversitaet.onmicrosoft.com" userId="6a222d40-abdc-47ec-8b39-18807c68d76f" providerId="ADAL" clId="{0BCB0597-39C8-4F84-AADE-52306149DC60}" dt="2023-08-09T11:43:29.734" v="32" actId="47"/>
        <pc:sldMkLst>
          <pc:docMk/>
          <pc:sldMk cId="0" sldId="308"/>
        </pc:sldMkLst>
      </pc:sldChg>
      <pc:sldChg chg="del">
        <pc:chgData name="6tnh42ksze@goetheuniversitaet.onmicrosoft.com" userId="6a222d40-abdc-47ec-8b39-18807c68d76f" providerId="ADAL" clId="{0BCB0597-39C8-4F84-AADE-52306149DC60}" dt="2023-08-09T11:43:29.253" v="31" actId="47"/>
        <pc:sldMkLst>
          <pc:docMk/>
          <pc:sldMk cId="0" sldId="309"/>
        </pc:sldMkLst>
      </pc:sldChg>
      <pc:sldChg chg="del">
        <pc:chgData name="6tnh42ksze@goetheuniversitaet.onmicrosoft.com" userId="6a222d40-abdc-47ec-8b39-18807c68d76f" providerId="ADAL" clId="{0BCB0597-39C8-4F84-AADE-52306149DC60}" dt="2023-08-09T11:43:28.816" v="30" actId="47"/>
        <pc:sldMkLst>
          <pc:docMk/>
          <pc:sldMk cId="0" sldId="310"/>
        </pc:sldMkLst>
      </pc:sldChg>
      <pc:sldChg chg="modSp del mod">
        <pc:chgData name="6tnh42ksze@goetheuniversitaet.onmicrosoft.com" userId="6a222d40-abdc-47ec-8b39-18807c68d76f" providerId="ADAL" clId="{0BCB0597-39C8-4F84-AADE-52306149DC60}" dt="2023-08-09T11:43:28.472" v="29" actId="47"/>
        <pc:sldMkLst>
          <pc:docMk/>
          <pc:sldMk cId="0" sldId="311"/>
        </pc:sldMkLst>
        <pc:spChg chg="mod">
          <ac:chgData name="6tnh42ksze@goetheuniversitaet.onmicrosoft.com" userId="6a222d40-abdc-47ec-8b39-18807c68d76f" providerId="ADAL" clId="{0BCB0597-39C8-4F84-AADE-52306149DC60}" dt="2023-06-22T13:18:26.450" v="3" actId="27636"/>
          <ac:spMkLst>
            <pc:docMk/>
            <pc:sldMk cId="0" sldId="311"/>
            <ac:spMk id="598" creationId="{00000000-0000-0000-0000-000000000000}"/>
          </ac:spMkLst>
        </pc:spChg>
      </pc:sldChg>
      <pc:sldChg chg="modSp del mod">
        <pc:chgData name="6tnh42ksze@goetheuniversitaet.onmicrosoft.com" userId="6a222d40-abdc-47ec-8b39-18807c68d76f" providerId="ADAL" clId="{0BCB0597-39C8-4F84-AADE-52306149DC60}" dt="2023-08-09T11:43:27.950" v="28" actId="47"/>
        <pc:sldMkLst>
          <pc:docMk/>
          <pc:sldMk cId="0" sldId="312"/>
        </pc:sldMkLst>
        <pc:spChg chg="mod">
          <ac:chgData name="6tnh42ksze@goetheuniversitaet.onmicrosoft.com" userId="6a222d40-abdc-47ec-8b39-18807c68d76f" providerId="ADAL" clId="{0BCB0597-39C8-4F84-AADE-52306149DC60}" dt="2023-06-22T13:18:26.456" v="4" actId="27636"/>
          <ac:spMkLst>
            <pc:docMk/>
            <pc:sldMk cId="0" sldId="312"/>
            <ac:spMk id="608" creationId="{00000000-0000-0000-0000-000000000000}"/>
          </ac:spMkLst>
        </pc:spChg>
      </pc:sldChg>
      <pc:sldChg chg="modSp del mod">
        <pc:chgData name="6tnh42ksze@goetheuniversitaet.onmicrosoft.com" userId="6a222d40-abdc-47ec-8b39-18807c68d76f" providerId="ADAL" clId="{0BCB0597-39C8-4F84-AADE-52306149DC60}" dt="2023-08-09T11:43:27.561" v="27" actId="47"/>
        <pc:sldMkLst>
          <pc:docMk/>
          <pc:sldMk cId="0" sldId="313"/>
        </pc:sldMkLst>
        <pc:spChg chg="mod">
          <ac:chgData name="6tnh42ksze@goetheuniversitaet.onmicrosoft.com" userId="6a222d40-abdc-47ec-8b39-18807c68d76f" providerId="ADAL" clId="{0BCB0597-39C8-4F84-AADE-52306149DC60}" dt="2023-06-22T13:18:26.459" v="5" actId="27636"/>
          <ac:spMkLst>
            <pc:docMk/>
            <pc:sldMk cId="0" sldId="313"/>
            <ac:spMk id="616" creationId="{00000000-0000-0000-0000-000000000000}"/>
          </ac:spMkLst>
        </pc:spChg>
      </pc:sldChg>
      <pc:sldChg chg="modSp del mod">
        <pc:chgData name="6tnh42ksze@goetheuniversitaet.onmicrosoft.com" userId="6a222d40-abdc-47ec-8b39-18807c68d76f" providerId="ADAL" clId="{0BCB0597-39C8-4F84-AADE-52306149DC60}" dt="2023-08-09T11:43:27.157" v="26" actId="47"/>
        <pc:sldMkLst>
          <pc:docMk/>
          <pc:sldMk cId="0" sldId="314"/>
        </pc:sldMkLst>
        <pc:spChg chg="mod">
          <ac:chgData name="6tnh42ksze@goetheuniversitaet.onmicrosoft.com" userId="6a222d40-abdc-47ec-8b39-18807c68d76f" providerId="ADAL" clId="{0BCB0597-39C8-4F84-AADE-52306149DC60}" dt="2023-06-22T13:18:26.463" v="6" actId="27636"/>
          <ac:spMkLst>
            <pc:docMk/>
            <pc:sldMk cId="0" sldId="314"/>
            <ac:spMk id="623" creationId="{00000000-0000-0000-0000-000000000000}"/>
          </ac:spMkLst>
        </pc:spChg>
      </pc:sldChg>
      <pc:sldChg chg="modSp del mod">
        <pc:chgData name="6tnh42ksze@goetheuniversitaet.onmicrosoft.com" userId="6a222d40-abdc-47ec-8b39-18807c68d76f" providerId="ADAL" clId="{0BCB0597-39C8-4F84-AADE-52306149DC60}" dt="2023-08-09T11:43:26.835" v="25" actId="47"/>
        <pc:sldMkLst>
          <pc:docMk/>
          <pc:sldMk cId="0" sldId="315"/>
        </pc:sldMkLst>
        <pc:spChg chg="mod">
          <ac:chgData name="6tnh42ksze@goetheuniversitaet.onmicrosoft.com" userId="6a222d40-abdc-47ec-8b39-18807c68d76f" providerId="ADAL" clId="{0BCB0597-39C8-4F84-AADE-52306149DC60}" dt="2023-06-22T13:18:26.465" v="7" actId="27636"/>
          <ac:spMkLst>
            <pc:docMk/>
            <pc:sldMk cId="0" sldId="315"/>
            <ac:spMk id="630" creationId="{00000000-0000-0000-0000-000000000000}"/>
          </ac:spMkLst>
        </pc:spChg>
      </pc:sldChg>
      <pc:sldChg chg="modSp del mod">
        <pc:chgData name="6tnh42ksze@goetheuniversitaet.onmicrosoft.com" userId="6a222d40-abdc-47ec-8b39-18807c68d76f" providerId="ADAL" clId="{0BCB0597-39C8-4F84-AADE-52306149DC60}" dt="2023-08-09T11:43:26.420" v="24" actId="47"/>
        <pc:sldMkLst>
          <pc:docMk/>
          <pc:sldMk cId="0" sldId="316"/>
        </pc:sldMkLst>
        <pc:spChg chg="mod">
          <ac:chgData name="6tnh42ksze@goetheuniversitaet.onmicrosoft.com" userId="6a222d40-abdc-47ec-8b39-18807c68d76f" providerId="ADAL" clId="{0BCB0597-39C8-4F84-AADE-52306149DC60}" dt="2023-06-22T13:18:26.467" v="8" actId="27636"/>
          <ac:spMkLst>
            <pc:docMk/>
            <pc:sldMk cId="0" sldId="316"/>
            <ac:spMk id="637" creationId="{00000000-0000-0000-0000-000000000000}"/>
          </ac:spMkLst>
        </pc:spChg>
      </pc:sldChg>
      <pc:sldChg chg="modSp del mod">
        <pc:chgData name="6tnh42ksze@goetheuniversitaet.onmicrosoft.com" userId="6a222d40-abdc-47ec-8b39-18807c68d76f" providerId="ADAL" clId="{0BCB0597-39C8-4F84-AADE-52306149DC60}" dt="2023-08-09T11:43:26.055" v="23" actId="47"/>
        <pc:sldMkLst>
          <pc:docMk/>
          <pc:sldMk cId="0" sldId="317"/>
        </pc:sldMkLst>
        <pc:spChg chg="mod">
          <ac:chgData name="6tnh42ksze@goetheuniversitaet.onmicrosoft.com" userId="6a222d40-abdc-47ec-8b39-18807c68d76f" providerId="ADAL" clId="{0BCB0597-39C8-4F84-AADE-52306149DC60}" dt="2023-06-22T13:18:26.471" v="9" actId="27636"/>
          <ac:spMkLst>
            <pc:docMk/>
            <pc:sldMk cId="0" sldId="317"/>
            <ac:spMk id="644" creationId="{00000000-0000-0000-0000-000000000000}"/>
          </ac:spMkLst>
        </pc:spChg>
      </pc:sldChg>
      <pc:sldChg chg="modSp del mod">
        <pc:chgData name="6tnh42ksze@goetheuniversitaet.onmicrosoft.com" userId="6a222d40-abdc-47ec-8b39-18807c68d76f" providerId="ADAL" clId="{0BCB0597-39C8-4F84-AADE-52306149DC60}" dt="2023-08-09T11:43:25.697" v="22" actId="47"/>
        <pc:sldMkLst>
          <pc:docMk/>
          <pc:sldMk cId="0" sldId="318"/>
        </pc:sldMkLst>
        <pc:spChg chg="mod">
          <ac:chgData name="6tnh42ksze@goetheuniversitaet.onmicrosoft.com" userId="6a222d40-abdc-47ec-8b39-18807c68d76f" providerId="ADAL" clId="{0BCB0597-39C8-4F84-AADE-52306149DC60}" dt="2023-06-22T13:18:26.476" v="10" actId="27636"/>
          <ac:spMkLst>
            <pc:docMk/>
            <pc:sldMk cId="0" sldId="318"/>
            <ac:spMk id="651" creationId="{00000000-0000-0000-0000-000000000000}"/>
          </ac:spMkLst>
        </pc:spChg>
      </pc:sldChg>
      <pc:sldChg chg="modSp del mod">
        <pc:chgData name="6tnh42ksze@goetheuniversitaet.onmicrosoft.com" userId="6a222d40-abdc-47ec-8b39-18807c68d76f" providerId="ADAL" clId="{0BCB0597-39C8-4F84-AADE-52306149DC60}" dt="2023-08-09T11:43:25.341" v="21" actId="47"/>
        <pc:sldMkLst>
          <pc:docMk/>
          <pc:sldMk cId="0" sldId="319"/>
        </pc:sldMkLst>
        <pc:spChg chg="mod">
          <ac:chgData name="6tnh42ksze@goetheuniversitaet.onmicrosoft.com" userId="6a222d40-abdc-47ec-8b39-18807c68d76f" providerId="ADAL" clId="{0BCB0597-39C8-4F84-AADE-52306149DC60}" dt="2023-06-22T13:18:26.476" v="11" actId="27636"/>
          <ac:spMkLst>
            <pc:docMk/>
            <pc:sldMk cId="0" sldId="319"/>
            <ac:spMk id="658" creationId="{00000000-0000-0000-0000-000000000000}"/>
          </ac:spMkLst>
        </pc:spChg>
      </pc:sldChg>
      <pc:sldChg chg="modSp del mod">
        <pc:chgData name="6tnh42ksze@goetheuniversitaet.onmicrosoft.com" userId="6a222d40-abdc-47ec-8b39-18807c68d76f" providerId="ADAL" clId="{0BCB0597-39C8-4F84-AADE-52306149DC60}" dt="2023-08-09T11:43:24.960" v="20" actId="47"/>
        <pc:sldMkLst>
          <pc:docMk/>
          <pc:sldMk cId="0" sldId="320"/>
        </pc:sldMkLst>
        <pc:spChg chg="mod">
          <ac:chgData name="6tnh42ksze@goetheuniversitaet.onmicrosoft.com" userId="6a222d40-abdc-47ec-8b39-18807c68d76f" providerId="ADAL" clId="{0BCB0597-39C8-4F84-AADE-52306149DC60}" dt="2023-06-22T13:18:26.487" v="12" actId="27636"/>
          <ac:spMkLst>
            <pc:docMk/>
            <pc:sldMk cId="0" sldId="320"/>
            <ac:spMk id="665" creationId="{00000000-0000-0000-0000-000000000000}"/>
          </ac:spMkLst>
        </pc:spChg>
      </pc:sldChg>
      <pc:sldChg chg="del">
        <pc:chgData name="6tnh42ksze@goetheuniversitaet.onmicrosoft.com" userId="6a222d40-abdc-47ec-8b39-18807c68d76f" providerId="ADAL" clId="{0BCB0597-39C8-4F84-AADE-52306149DC60}" dt="2023-08-09T11:39:16.629" v="13" actId="2696"/>
        <pc:sldMkLst>
          <pc:docMk/>
          <pc:sldMk cId="0" sldId="321"/>
        </pc:sldMkLst>
      </pc:sldChg>
      <pc:sldChg chg="del">
        <pc:chgData name="6tnh42ksze@goetheuniversitaet.onmicrosoft.com" userId="6a222d40-abdc-47ec-8b39-18807c68d76f" providerId="ADAL" clId="{0BCB0597-39C8-4F84-AADE-52306149DC60}" dt="2023-08-09T11:43:24.612" v="19" actId="47"/>
        <pc:sldMkLst>
          <pc:docMk/>
          <pc:sldMk cId="0" sldId="322"/>
        </pc:sldMkLst>
      </pc:sldChg>
      <pc:sldChg chg="del">
        <pc:chgData name="6tnh42ksze@goetheuniversitaet.onmicrosoft.com" userId="6a222d40-abdc-47ec-8b39-18807c68d76f" providerId="ADAL" clId="{0BCB0597-39C8-4F84-AADE-52306149DC60}" dt="2023-08-09T11:43:24.154" v="18" actId="47"/>
        <pc:sldMkLst>
          <pc:docMk/>
          <pc:sldMk cId="0" sldId="323"/>
        </pc:sldMkLst>
      </pc:sldChg>
      <pc:sldChg chg="del">
        <pc:chgData name="6tnh42ksze@goetheuniversitaet.onmicrosoft.com" userId="6a222d40-abdc-47ec-8b39-18807c68d76f" providerId="ADAL" clId="{0BCB0597-39C8-4F84-AADE-52306149DC60}" dt="2023-08-09T11:43:23.429" v="17" actId="47"/>
        <pc:sldMkLst>
          <pc:docMk/>
          <pc:sldMk cId="0" sldId="324"/>
        </pc:sldMkLst>
      </pc:sldChg>
      <pc:sldChg chg="del ord modNotes">
        <pc:chgData name="6tnh42ksze@goetheuniversitaet.onmicrosoft.com" userId="6a222d40-abdc-47ec-8b39-18807c68d76f" providerId="ADAL" clId="{0BCB0597-39C8-4F84-AADE-52306149DC60}" dt="2023-08-09T11:43:22.512" v="16" actId="47"/>
        <pc:sldMkLst>
          <pc:docMk/>
          <pc:sldMk cId="0"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58b5b4f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58b5b4f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c76eeffd5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c76eeffd5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To access data from a list, we use square brackets with an Index inside</a:t>
            </a:r>
            <a:endParaRPr/>
          </a:p>
          <a:p>
            <a:pPr marL="457200" lvl="0" indent="-298450" algn="l" rtl="0">
              <a:spcBef>
                <a:spcPts val="0"/>
              </a:spcBef>
              <a:spcAft>
                <a:spcPts val="0"/>
              </a:spcAft>
              <a:buSzPts val="1100"/>
              <a:buChar char="●"/>
            </a:pPr>
            <a:r>
              <a:rPr lang="de"/>
              <a:t>If we want to get the first element in the list a, we can type a[0] and python will return the value 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27d69006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27d6900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cc76eeffd5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cc76eeffd5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You can also get subsets of a list with this syntax - </a:t>
            </a:r>
            <a:r>
              <a:rPr lang="de">
                <a:solidFill>
                  <a:schemeClr val="dk1"/>
                </a:solidFill>
              </a:rPr>
              <a:t>This method is called slicing</a:t>
            </a:r>
            <a:endParaRPr/>
          </a:p>
          <a:p>
            <a:pPr marL="457200" lvl="0" indent="-298450" algn="l" rtl="0">
              <a:spcBef>
                <a:spcPts val="0"/>
              </a:spcBef>
              <a:spcAft>
                <a:spcPts val="0"/>
              </a:spcAft>
              <a:buSzPts val="1100"/>
              <a:buChar char="●"/>
            </a:pPr>
            <a:r>
              <a:rPr lang="de"/>
              <a:t>In short: start is your starting index and is by default 0</a:t>
            </a:r>
            <a:endParaRPr/>
          </a:p>
          <a:p>
            <a:pPr marL="457200" lvl="0" indent="-298450" algn="l" rtl="0">
              <a:spcBef>
                <a:spcPts val="0"/>
              </a:spcBef>
              <a:spcAft>
                <a:spcPts val="0"/>
              </a:spcAft>
              <a:buSzPts val="1100"/>
              <a:buChar char="●"/>
            </a:pPr>
            <a:r>
              <a:rPr lang="de"/>
              <a:t>stop is the index at which you want to stop and is by default set to the end of the list</a:t>
            </a:r>
            <a:endParaRPr/>
          </a:p>
          <a:p>
            <a:pPr marL="457200" lvl="0" indent="-298450" algn="l" rtl="0">
              <a:spcBef>
                <a:spcPts val="0"/>
              </a:spcBef>
              <a:spcAft>
                <a:spcPts val="0"/>
              </a:spcAft>
              <a:buSzPts val="1100"/>
              <a:buChar char="●"/>
            </a:pPr>
            <a:r>
              <a:rPr lang="de"/>
              <a:t>the step size defines what the next item selected will be and is by default set to 1</a:t>
            </a:r>
            <a:endParaRPr/>
          </a:p>
          <a:p>
            <a:pPr marL="457200" lvl="0" indent="-298450" algn="l" rtl="0">
              <a:spcBef>
                <a:spcPts val="0"/>
              </a:spcBef>
              <a:spcAft>
                <a:spcPts val="0"/>
              </a:spcAft>
              <a:buSzPts val="1100"/>
              <a:buChar char="●"/>
            </a:pPr>
            <a:r>
              <a:rPr lang="de"/>
              <a:t>It’s important to use colons between each command</a:t>
            </a:r>
            <a:endParaRPr/>
          </a:p>
          <a:p>
            <a:pPr marL="457200" lvl="0" indent="-298450" algn="l" rtl="0">
              <a:spcBef>
                <a:spcPts val="0"/>
              </a:spcBef>
              <a:spcAft>
                <a:spcPts val="0"/>
              </a:spcAft>
              <a:buSzPts val="1100"/>
              <a:buChar char="●"/>
            </a:pPr>
            <a:r>
              <a:rPr lang="de"/>
              <a:t>None of the commands are required!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d2bbdf457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d2bbdf457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Half-open interval (includes the first limit but excludes the end limit)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2bbdf457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2bbdf457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c8be9db6d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c8be9db6d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While lists are a great way to dump data in there, in big datasets it’s difficult to predict what data you have at a given index.</a:t>
            </a:r>
            <a:endParaRPr/>
          </a:p>
          <a:p>
            <a:pPr marL="457200" lvl="0" indent="-298450" algn="l" rtl="0">
              <a:spcBef>
                <a:spcPts val="0"/>
              </a:spcBef>
              <a:spcAft>
                <a:spcPts val="0"/>
              </a:spcAft>
              <a:buSzPts val="1100"/>
              <a:buChar char="●"/>
            </a:pPr>
            <a:r>
              <a:rPr lang="de"/>
              <a:t>Dictionaries provide more structure since they are based on key-value-pairs</a:t>
            </a:r>
            <a:endParaRPr/>
          </a:p>
          <a:p>
            <a:pPr marL="457200" lvl="0" indent="-298450" algn="l" rtl="0">
              <a:spcBef>
                <a:spcPts val="0"/>
              </a:spcBef>
              <a:spcAft>
                <a:spcPts val="0"/>
              </a:spcAft>
              <a:buSzPts val="1100"/>
              <a:buChar char="●"/>
            </a:pPr>
            <a:r>
              <a:rPr lang="de"/>
              <a:t>You declare a dictionary by using the curly brackets</a:t>
            </a:r>
            <a:endParaRPr/>
          </a:p>
          <a:p>
            <a:pPr marL="457200" lvl="0" indent="-298450" algn="l" rtl="0">
              <a:spcBef>
                <a:spcPts val="0"/>
              </a:spcBef>
              <a:spcAft>
                <a:spcPts val="0"/>
              </a:spcAft>
              <a:buSzPts val="1100"/>
              <a:buChar char="●"/>
            </a:pPr>
            <a:r>
              <a:rPr lang="de"/>
              <a:t>Then you define a key, which must be inside quotation marks (i.e. a string) followed by a colon and then your data</a:t>
            </a:r>
            <a:endParaRPr/>
          </a:p>
          <a:p>
            <a:pPr marL="457200" lvl="0" indent="-298450" algn="l" rtl="0">
              <a:spcBef>
                <a:spcPts val="0"/>
              </a:spcBef>
              <a:spcAft>
                <a:spcPts val="0"/>
              </a:spcAft>
              <a:buSzPts val="1100"/>
              <a:buChar char="●"/>
            </a:pPr>
            <a:r>
              <a:rPr lang="de"/>
              <a:t>You separate items with a comma</a:t>
            </a:r>
            <a:endParaRPr/>
          </a:p>
          <a:p>
            <a:pPr marL="457200" lvl="0" indent="-298450" algn="l" rtl="0">
              <a:spcBef>
                <a:spcPts val="0"/>
              </a:spcBef>
              <a:spcAft>
                <a:spcPts val="0"/>
              </a:spcAft>
              <a:buSzPts val="1100"/>
              <a:buChar char="●"/>
            </a:pPr>
            <a:r>
              <a:rPr lang="de"/>
              <a:t>When you want to access data from a dictionary you also use square brackets but instead of an index, you use the defined “key”</a:t>
            </a:r>
            <a:endParaRPr/>
          </a:p>
          <a:p>
            <a:pPr marL="457200" lvl="0" indent="-298450" algn="l" rtl="0">
              <a:spcBef>
                <a:spcPts val="0"/>
              </a:spcBef>
              <a:spcAft>
                <a:spcPts val="0"/>
              </a:spcAft>
              <a:buSzPts val="1100"/>
              <a:buChar char="●"/>
            </a:pPr>
            <a:r>
              <a:rPr lang="de"/>
              <a:t>(explain example)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8be9db6d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8be9db6d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Here’s a quick summary of what we’ve learned so far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0693f401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0693f401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Show way to exercise sheet</a:t>
            </a:r>
            <a:endParaRPr/>
          </a:p>
          <a:p>
            <a:pPr marL="457200" lvl="0" indent="-298450" algn="l" rtl="0">
              <a:spcBef>
                <a:spcPts val="0"/>
              </a:spcBef>
              <a:spcAft>
                <a:spcPts val="0"/>
              </a:spcAft>
              <a:buSzPts val="1100"/>
              <a:buChar char="●"/>
            </a:pPr>
            <a:r>
              <a:rPr lang="de"/>
              <a:t>Save in drive otherwise they can’t run it</a:t>
            </a:r>
            <a:endParaRPr/>
          </a:p>
          <a:p>
            <a:pPr marL="457200" lvl="0" indent="-298450" algn="l" rtl="0">
              <a:spcBef>
                <a:spcPts val="0"/>
              </a:spcBef>
              <a:spcAft>
                <a:spcPts val="0"/>
              </a:spcAft>
              <a:buSzPts val="1100"/>
              <a:buChar char="●"/>
            </a:pPr>
            <a:r>
              <a:rPr lang="de"/>
              <a:t>→ Alles mit den Leuten Schritt für Schritt durchgehen</a:t>
            </a:r>
            <a:endParaRPr/>
          </a:p>
          <a:p>
            <a:pPr marL="457200" lvl="0" indent="-298450" algn="l" rtl="0">
              <a:spcBef>
                <a:spcPts val="0"/>
              </a:spcBef>
              <a:spcAft>
                <a:spcPts val="0"/>
              </a:spcAft>
              <a:buSzPts val="1100"/>
              <a:buChar char="●"/>
            </a:pPr>
            <a:r>
              <a:rPr lang="de"/>
              <a:t>Mention Survey if they’re stuck or finished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27d69006f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27d69006f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Ok, now we have the power to bind data to variables. But let’s compare them and do other logic with them.</a:t>
            </a:r>
            <a:endParaRPr/>
          </a:p>
          <a:p>
            <a:pPr marL="457200" lvl="0" indent="-298450" algn="l" rtl="0">
              <a:spcBef>
                <a:spcPts val="0"/>
              </a:spcBef>
              <a:spcAft>
                <a:spcPts val="0"/>
              </a:spcAft>
              <a:buSzPts val="1100"/>
              <a:buChar char="●"/>
            </a:pPr>
            <a:r>
              <a:rPr lang="de"/>
              <a:t>For this, python offers relational operators.</a:t>
            </a:r>
            <a:endParaRPr/>
          </a:p>
          <a:p>
            <a:pPr marL="457200" lvl="0" indent="-298450" algn="l" rtl="0">
              <a:spcBef>
                <a:spcPts val="0"/>
              </a:spcBef>
              <a:spcAft>
                <a:spcPts val="0"/>
              </a:spcAft>
              <a:buSzPts val="1100"/>
              <a:buChar char="●"/>
            </a:pPr>
            <a:r>
              <a:rPr lang="de"/>
              <a:t>By using double equal signs you can check if variable a is equal to b and python will return a boolean</a:t>
            </a:r>
            <a:endParaRPr/>
          </a:p>
          <a:p>
            <a:pPr marL="457200" lvl="0" indent="-298450" algn="l" rtl="0">
              <a:spcBef>
                <a:spcPts val="0"/>
              </a:spcBef>
              <a:spcAft>
                <a:spcPts val="0"/>
              </a:spcAft>
              <a:buSzPts val="1100"/>
              <a:buChar char="●"/>
            </a:pPr>
            <a:r>
              <a:rPr lang="de"/>
              <a:t>The second equal sign is important because otherwise you’re assigning a new variable - this happens to the best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d27d69006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d27d69006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And we can do much more than just check for equality</a:t>
            </a:r>
            <a:endParaRPr/>
          </a:p>
          <a:p>
            <a:pPr marL="457200" lvl="0" indent="-298450" algn="l" rtl="0">
              <a:spcBef>
                <a:spcPts val="0"/>
              </a:spcBef>
              <a:spcAft>
                <a:spcPts val="0"/>
              </a:spcAft>
              <a:buSzPts val="1100"/>
              <a:buChar char="●"/>
            </a:pPr>
            <a:r>
              <a:rPr lang="de"/>
              <a:t>There are smaller than, larger than, smaller or equal than, larger or equal than and not equal 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7e9652a96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7e9652a96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27d69006f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27d69006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And you can even combine these operators</a:t>
            </a:r>
            <a:endParaRPr/>
          </a:p>
          <a:p>
            <a:pPr marL="457200" lvl="0" indent="-298450" algn="l" rtl="0">
              <a:spcBef>
                <a:spcPts val="0"/>
              </a:spcBef>
              <a:spcAft>
                <a:spcPts val="0"/>
              </a:spcAft>
              <a:buSzPts val="1100"/>
              <a:buChar char="●"/>
            </a:pPr>
            <a:r>
              <a:rPr lang="de"/>
              <a:t>You can either use the word “and” or use the ampersand symbol</a:t>
            </a:r>
            <a:endParaRPr/>
          </a:p>
          <a:p>
            <a:pPr marL="457200" lvl="0" indent="-298450" algn="l" rtl="0">
              <a:spcBef>
                <a:spcPts val="0"/>
              </a:spcBef>
              <a:spcAft>
                <a:spcPts val="0"/>
              </a:spcAft>
              <a:buSzPts val="1100"/>
              <a:buChar char="●"/>
            </a:pPr>
            <a:r>
              <a:rPr lang="de"/>
              <a:t>For or you can either spell out “or” or use the pipe symbol.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c8be9db6d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c8be9db6d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cd6ffb77d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cd6ffb77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cd6ffb77d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cd6ffb77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c7e9652a9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c7e9652a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Why are we talking about these operators?</a:t>
            </a:r>
            <a:endParaRPr/>
          </a:p>
          <a:p>
            <a:pPr marL="457200" lvl="0" indent="-298450" algn="l" rtl="0">
              <a:spcBef>
                <a:spcPts val="0"/>
              </a:spcBef>
              <a:spcAft>
                <a:spcPts val="0"/>
              </a:spcAft>
              <a:buSzPts val="1100"/>
              <a:buChar char="●"/>
            </a:pPr>
            <a:r>
              <a:rPr lang="de"/>
              <a:t>Because they are very important and powerful tools to filter data</a:t>
            </a:r>
            <a:endParaRPr/>
          </a:p>
          <a:p>
            <a:pPr marL="457200" lvl="0" indent="-298450" algn="l" rtl="0">
              <a:spcBef>
                <a:spcPts val="0"/>
              </a:spcBef>
              <a:spcAft>
                <a:spcPts val="0"/>
              </a:spcAft>
              <a:buSzPts val="1100"/>
              <a:buChar char="●"/>
            </a:pPr>
            <a:r>
              <a:rPr lang="de"/>
              <a:t>(explain example)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a601437a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a601437a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de">
                <a:solidFill>
                  <a:schemeClr val="dk1"/>
                </a:solidFill>
              </a:rPr>
              <a:t>But relational operators are also crucial in control flow</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Control Flow is what you expect of its name: Rules to control the flow of your code, i.e. what code to execute based on certain conditions.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c7e9652a96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c7e9652a9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Let’s look at an example.</a:t>
            </a:r>
            <a:endParaRPr/>
          </a:p>
          <a:p>
            <a:pPr marL="457200" lvl="0" indent="-298450" algn="l" rtl="0">
              <a:spcBef>
                <a:spcPts val="0"/>
              </a:spcBef>
              <a:spcAft>
                <a:spcPts val="0"/>
              </a:spcAft>
              <a:buSzPts val="1100"/>
              <a:buChar char="●"/>
            </a:pPr>
            <a:r>
              <a:rPr lang="de"/>
              <a:t>Here we have a variable counter set to 0 and a list a with 4 elements in it.</a:t>
            </a:r>
            <a:endParaRPr/>
          </a:p>
          <a:p>
            <a:pPr marL="457200" lvl="0" indent="-298450" algn="l" rtl="0">
              <a:spcBef>
                <a:spcPts val="0"/>
              </a:spcBef>
              <a:spcAft>
                <a:spcPts val="0"/>
              </a:spcAft>
              <a:buSzPts val="1100"/>
              <a:buChar char="●"/>
            </a:pPr>
            <a:r>
              <a:rPr lang="de"/>
              <a:t>What we want to do now is count numbers smaller than 10 in a list.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d27d69006f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d27d69006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Let’s pretend we are the computer now.</a:t>
            </a:r>
            <a:endParaRPr/>
          </a:p>
          <a:p>
            <a:pPr marL="457200" lvl="0" indent="-298450" algn="l" rtl="0">
              <a:spcBef>
                <a:spcPts val="0"/>
              </a:spcBef>
              <a:spcAft>
                <a:spcPts val="0"/>
              </a:spcAft>
              <a:buSzPts val="1100"/>
              <a:buChar char="●"/>
            </a:pPr>
            <a:r>
              <a:rPr lang="de"/>
              <a:t>If we were facing this task, we’d go ahead and look at the first element in the list</a:t>
            </a:r>
            <a:endParaRPr/>
          </a:p>
          <a:p>
            <a:pPr marL="457200" lvl="0" indent="-298450" algn="l" rtl="0">
              <a:spcBef>
                <a:spcPts val="0"/>
              </a:spcBef>
              <a:spcAft>
                <a:spcPts val="0"/>
              </a:spcAft>
              <a:buSzPts val="1100"/>
              <a:buChar char="●"/>
            </a:pPr>
            <a:r>
              <a:rPr lang="de"/>
              <a:t>If this element is smaller than 10 we increase the counter by one increment</a:t>
            </a:r>
            <a:endParaRPr/>
          </a:p>
          <a:p>
            <a:pPr marL="457200" lvl="0" indent="-298450" algn="l" rtl="0">
              <a:spcBef>
                <a:spcPts val="0"/>
              </a:spcBef>
              <a:spcAft>
                <a:spcPts val="0"/>
              </a:spcAft>
              <a:buSzPts val="1100"/>
              <a:buChar char="●"/>
            </a:pPr>
            <a:r>
              <a:rPr lang="de"/>
              <a:t>Else - or if this element is greater or equal to 10 we leave the counter as is</a:t>
            </a:r>
            <a:endParaRPr/>
          </a:p>
          <a:p>
            <a:pPr marL="457200" lvl="0" indent="-298450" algn="l" rtl="0">
              <a:spcBef>
                <a:spcPts val="0"/>
              </a:spcBef>
              <a:spcAft>
                <a:spcPts val="0"/>
              </a:spcAft>
              <a:buSzPts val="1100"/>
              <a:buChar char="●"/>
            </a:pPr>
            <a:r>
              <a:rPr lang="de"/>
              <a:t>That’s the basic logic for each element in that list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27d69006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27d69006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So what we do then is just repeat these steps until we’re done and get the result: 2</a:t>
            </a:r>
            <a:endParaRPr/>
          </a:p>
          <a:p>
            <a:pPr marL="457200" lvl="0" indent="-298450" algn="l" rtl="0">
              <a:spcBef>
                <a:spcPts val="0"/>
              </a:spcBef>
              <a:spcAft>
                <a:spcPts val="0"/>
              </a:spcAft>
              <a:buSzPts val="1100"/>
              <a:buChar char="●"/>
            </a:pPr>
            <a:r>
              <a:rPr lang="de"/>
              <a:t>Now, how can we translate our thoughts into code?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c8be9db6d4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c8be9db6d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Our idea to check if an element meets a certain condition can be implemented by an if/else statement</a:t>
            </a:r>
            <a:endParaRPr/>
          </a:p>
          <a:p>
            <a:pPr marL="457200" lvl="0" indent="-298450" algn="l" rtl="0">
              <a:spcBef>
                <a:spcPts val="0"/>
              </a:spcBef>
              <a:spcAft>
                <a:spcPts val="0"/>
              </a:spcAft>
              <a:buSzPts val="1100"/>
              <a:buChar char="●"/>
            </a:pPr>
            <a:r>
              <a:rPr lang="de"/>
              <a:t>This allows us to control which block of code will be executed.</a:t>
            </a:r>
            <a:endParaRPr/>
          </a:p>
          <a:p>
            <a:pPr marL="457200" lvl="0" indent="-298450" algn="l" rtl="0">
              <a:spcBef>
                <a:spcPts val="0"/>
              </a:spcBef>
              <a:spcAft>
                <a:spcPts val="0"/>
              </a:spcAft>
              <a:buSzPts val="1100"/>
              <a:buChar char="●"/>
            </a:pPr>
            <a:r>
              <a:rPr lang="de"/>
              <a:t>The general structure of an if/else statement is - if … followed by a condition that evaluates to a boolean followed by a colon and then an indented block of code.</a:t>
            </a:r>
            <a:endParaRPr/>
          </a:p>
          <a:p>
            <a:pPr marL="457200" lvl="0" indent="-298450" algn="l" rtl="0">
              <a:spcBef>
                <a:spcPts val="0"/>
              </a:spcBef>
              <a:spcAft>
                <a:spcPts val="0"/>
              </a:spcAft>
              <a:buSzPts val="1100"/>
              <a:buChar char="●"/>
            </a:pPr>
            <a:r>
              <a:rPr lang="de"/>
              <a:t>It is important to indent your code after the colon! This way python knows that this code belongs to oneanother.</a:t>
            </a:r>
            <a:endParaRPr/>
          </a:p>
          <a:p>
            <a:pPr marL="457200" lvl="0" indent="-298450" algn="l" rtl="0">
              <a:spcBef>
                <a:spcPts val="0"/>
              </a:spcBef>
              <a:spcAft>
                <a:spcPts val="0"/>
              </a:spcAft>
              <a:buSzPts val="1100"/>
              <a:buChar char="●"/>
            </a:pPr>
            <a:r>
              <a:rPr lang="de"/>
              <a:t>In some programming languages you use brackets, to indicate the beginning and end of a code block. </a:t>
            </a:r>
            <a:endParaRPr/>
          </a:p>
          <a:p>
            <a:pPr marL="457200" lvl="0" indent="-298450" algn="l" rtl="0">
              <a:spcBef>
                <a:spcPts val="0"/>
              </a:spcBef>
              <a:spcAft>
                <a:spcPts val="0"/>
              </a:spcAft>
              <a:buSzPts val="1100"/>
              <a:buChar char="●"/>
            </a:pPr>
            <a:r>
              <a:rPr lang="de"/>
              <a:t>Python doesn’t need it. It only needs a colon and indentation.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8be9db6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8be9db6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de">
                <a:solidFill>
                  <a:schemeClr val="dk1"/>
                </a:solidFill>
              </a:rPr>
              <a:t>Whenever you write a program, you work with data</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This data can come in various form, like a whole number, text, decimal number, and more</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When writing code, you want to declare variables to store values in them</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This allows you to reference your data in your code without the need to retype it fully. Also it helps avoid mistakes (think about typing Frankfurt 10 times in your code. If you do a typo once, it breaks your entire code) and makes your code more clearer</a:t>
            </a:r>
            <a:endParaRPr>
              <a:solidFill>
                <a:schemeClr val="dk1"/>
              </a:solidFill>
            </a:endParaRPr>
          </a:p>
          <a:p>
            <a:pPr marL="457200" lvl="0" indent="-298450" algn="l" rtl="0">
              <a:spcBef>
                <a:spcPts val="0"/>
              </a:spcBef>
              <a:spcAft>
                <a:spcPts val="0"/>
              </a:spcAft>
              <a:buClr>
                <a:schemeClr val="dk1"/>
              </a:buClr>
              <a:buSzPts val="1100"/>
              <a:buChar char="●"/>
            </a:pPr>
            <a:r>
              <a:rPr lang="de">
                <a:solidFill>
                  <a:schemeClr val="dk1"/>
                </a:solidFill>
              </a:rPr>
              <a:t>It always follows this triple structure of variable, equal sign, data. Thus your data is assigned to a variable</a:t>
            </a:r>
            <a:endParaRPr/>
          </a:p>
          <a:p>
            <a:pPr marL="457200" lvl="0" indent="-298450" algn="l" rtl="0">
              <a:spcBef>
                <a:spcPts val="0"/>
              </a:spcBef>
              <a:spcAft>
                <a:spcPts val="0"/>
              </a:spcAft>
              <a:buSzPts val="1100"/>
              <a:buChar char="●"/>
            </a:pPr>
            <a:r>
              <a:rPr lang="de"/>
              <a:t>While data can look very different, there are four fundamental or primitive data types in python.</a:t>
            </a:r>
            <a:endParaRPr/>
          </a:p>
          <a:p>
            <a:pPr marL="457200" lvl="0" indent="-298450" algn="l" rtl="0">
              <a:spcBef>
                <a:spcPts val="0"/>
              </a:spcBef>
              <a:spcAft>
                <a:spcPts val="0"/>
              </a:spcAft>
              <a:buSzPts val="1100"/>
              <a:buChar char="●"/>
            </a:pPr>
            <a:r>
              <a:rPr lang="de"/>
              <a:t>They’re called primitive because they are not very complex</a:t>
            </a:r>
            <a:endParaRPr/>
          </a:p>
          <a:p>
            <a:pPr marL="457200" lvl="0" indent="-298450" algn="l" rtl="0">
              <a:spcBef>
                <a:spcPts val="0"/>
              </a:spcBef>
              <a:spcAft>
                <a:spcPts val="0"/>
              </a:spcAft>
              <a:buSzPts val="1100"/>
              <a:buChar char="●"/>
            </a:pPr>
            <a:r>
              <a:rPr lang="de"/>
              <a:t>We have an integer (whole number), float (decimal number), string (sequence of characters) and boolean (Truth values)</a:t>
            </a:r>
            <a:endParaRPr/>
          </a:p>
          <a:p>
            <a:pPr marL="457200" lvl="0" indent="-298450" algn="l" rtl="0">
              <a:spcBef>
                <a:spcPts val="0"/>
              </a:spcBef>
              <a:spcAft>
                <a:spcPts val="0"/>
              </a:spcAft>
              <a:buSzPts val="1100"/>
              <a:buChar char="●"/>
            </a:pPr>
            <a:r>
              <a:rPr lang="de"/>
              <a:t>Integer and floats you declare by simply typing out the number. You don’t need to tell python what type you’re using - it’s clever enough to recognize it.</a:t>
            </a:r>
            <a:endParaRPr/>
          </a:p>
          <a:p>
            <a:pPr marL="457200" lvl="0" indent="-298450" algn="l" rtl="0">
              <a:spcBef>
                <a:spcPts val="0"/>
              </a:spcBef>
              <a:spcAft>
                <a:spcPts val="0"/>
              </a:spcAft>
              <a:buSzPts val="1100"/>
              <a:buChar char="●"/>
            </a:pPr>
            <a:r>
              <a:rPr lang="de"/>
              <a:t>However sometimes you want to explicitly work with integers, then you can also do that by using the int() function.</a:t>
            </a:r>
            <a:endParaRPr/>
          </a:p>
          <a:p>
            <a:pPr marL="457200" lvl="0" indent="-298450" algn="l" rtl="0">
              <a:spcBef>
                <a:spcPts val="0"/>
              </a:spcBef>
              <a:spcAft>
                <a:spcPts val="0"/>
              </a:spcAft>
              <a:buSzPts val="1100"/>
              <a:buChar char="●"/>
            </a:pPr>
            <a:r>
              <a:rPr lang="de"/>
              <a:t>When working with strings, you need to wrap your text in quotationmarks for python to know it’s a string. Otherwise it will interpret it as a  variable (in case of a single word) or as gibberish</a:t>
            </a:r>
            <a:endParaRPr/>
          </a:p>
          <a:p>
            <a:pPr marL="457200" lvl="0" indent="-298450" algn="l" rtl="0">
              <a:spcBef>
                <a:spcPts val="0"/>
              </a:spcBef>
              <a:spcAft>
                <a:spcPts val="0"/>
              </a:spcAft>
              <a:buSzPts val="1100"/>
              <a:buChar char="●"/>
            </a:pPr>
            <a:r>
              <a:rPr lang="de"/>
              <a:t>It doesn’t make a difference if you use double or single quotationsmarks - as long as it’s consistent</a:t>
            </a:r>
            <a:endParaRPr/>
          </a:p>
          <a:p>
            <a:pPr marL="457200" lvl="0" indent="-298450" algn="l" rtl="0">
              <a:spcBef>
                <a:spcPts val="0"/>
              </a:spcBef>
              <a:spcAft>
                <a:spcPts val="0"/>
              </a:spcAft>
              <a:buSzPts val="1100"/>
              <a:buChar char="●"/>
            </a:pPr>
            <a:r>
              <a:rPr lang="de"/>
              <a:t>The words “True” and “False” have a special role in python, where it won’t throw you an error when you use them without quotationmarks - as long as they are capitalized! </a:t>
            </a:r>
            <a:endParaRPr/>
          </a:p>
          <a:p>
            <a:pPr marL="457200" lvl="0" indent="-298450" algn="l" rtl="0">
              <a:spcBef>
                <a:spcPts val="0"/>
              </a:spcBef>
              <a:spcAft>
                <a:spcPts val="0"/>
              </a:spcAft>
              <a:buSzPts val="1100"/>
              <a:buChar char="●"/>
            </a:pPr>
            <a:r>
              <a:rPr lang="de"/>
              <a:t>True and False are booleans and tell you wether or not something is - well - true or not.</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d27d69006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d27d6900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Here we check if a variable a is greater than 2. If so, we print the string “A”, else we print the string “B”</a:t>
            </a:r>
            <a:endParaRPr/>
          </a:p>
          <a:p>
            <a:pPr marL="457200" lvl="0" indent="-298450" algn="l" rtl="0">
              <a:spcBef>
                <a:spcPts val="0"/>
              </a:spcBef>
              <a:spcAft>
                <a:spcPts val="0"/>
              </a:spcAft>
              <a:buSzPts val="1100"/>
              <a:buChar char="●"/>
            </a:pPr>
            <a:r>
              <a:rPr lang="de"/>
              <a:t>What is nice about pythonic code: It’s usually few lines and reads almost like normal text. Here if a greater 2 print A else print B</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c8be9db6d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c8be9db6d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Ok, so we covered out conditions, but what do we do if we want to repeat the same code over and over again? Maybe for a fixed number of repeats?</a:t>
            </a:r>
            <a:endParaRPr/>
          </a:p>
          <a:p>
            <a:pPr marL="457200" lvl="0" indent="-298450" algn="l" rtl="0">
              <a:spcBef>
                <a:spcPts val="0"/>
              </a:spcBef>
              <a:spcAft>
                <a:spcPts val="0"/>
              </a:spcAft>
              <a:buSzPts val="1100"/>
              <a:buChar char="●"/>
            </a:pPr>
            <a:r>
              <a:rPr lang="de"/>
              <a:t>Well, we just copy and paste the code as often as we want, right?</a:t>
            </a:r>
            <a:endParaRPr/>
          </a:p>
          <a:p>
            <a:pPr marL="457200" lvl="0" indent="-298450" algn="l" rtl="0">
              <a:spcBef>
                <a:spcPts val="0"/>
              </a:spcBef>
              <a:spcAft>
                <a:spcPts val="0"/>
              </a:spcAft>
              <a:buSzPts val="1100"/>
              <a:buChar char="●"/>
            </a:pPr>
            <a:r>
              <a:rPr lang="de"/>
              <a:t>I hope you just questioned my intelligence because that is definitely not the way to go.</a:t>
            </a:r>
            <a:endParaRPr/>
          </a:p>
          <a:p>
            <a:pPr marL="457200" lvl="0" indent="-298450" algn="l" rtl="0">
              <a:spcBef>
                <a:spcPts val="0"/>
              </a:spcBef>
              <a:spcAft>
                <a:spcPts val="0"/>
              </a:spcAft>
              <a:buSzPts val="1100"/>
              <a:buChar char="●"/>
            </a:pPr>
            <a:r>
              <a:rPr lang="de"/>
              <a:t>Python supports different ways to loop over blocks of code. The most popular and important loop is the for loop.</a:t>
            </a:r>
            <a:endParaRPr/>
          </a:p>
          <a:p>
            <a:pPr marL="457200" lvl="0" indent="-298450" algn="l" rtl="0">
              <a:spcBef>
                <a:spcPts val="0"/>
              </a:spcBef>
              <a:spcAft>
                <a:spcPts val="0"/>
              </a:spcAft>
              <a:buSzPts val="1100"/>
              <a:buChar char="●"/>
            </a:pPr>
            <a:r>
              <a:rPr lang="de"/>
              <a:t>The syntax is very easy: for - element - in a list or any iterable object followed by a colon and an indented block of code</a:t>
            </a:r>
            <a:endParaRPr/>
          </a:p>
          <a:p>
            <a:pPr marL="457200" lvl="0" indent="-298450" algn="l" rtl="0">
              <a:spcBef>
                <a:spcPts val="0"/>
              </a:spcBef>
              <a:spcAft>
                <a:spcPts val="0"/>
              </a:spcAft>
              <a:buSzPts val="1100"/>
              <a:buChar char="●"/>
            </a:pPr>
            <a:r>
              <a:rPr lang="de"/>
              <a:t>The element is a variable that we define inline, without actually assigning it a value</a:t>
            </a:r>
            <a:endParaRPr/>
          </a:p>
          <a:p>
            <a:pPr marL="457200" lvl="0" indent="-298450" algn="l" rtl="0">
              <a:spcBef>
                <a:spcPts val="0"/>
              </a:spcBef>
              <a:spcAft>
                <a:spcPts val="0"/>
              </a:spcAft>
              <a:buSzPts val="1100"/>
              <a:buChar char="●"/>
            </a:pPr>
            <a:r>
              <a:rPr lang="de"/>
              <a:t>Python will use this variable inside the loop and assign it the values from the iterable one after another.</a:t>
            </a:r>
            <a:endParaRPr/>
          </a:p>
          <a:p>
            <a:pPr marL="457200" lvl="0" indent="-298450" algn="l" rtl="0">
              <a:spcBef>
                <a:spcPts val="0"/>
              </a:spcBef>
              <a:spcAft>
                <a:spcPts val="0"/>
              </a:spcAft>
              <a:buSzPts val="1100"/>
              <a:buChar char="●"/>
            </a:pPr>
            <a:r>
              <a:rPr lang="de"/>
              <a:t>This code here will print the numbers 1,2,3, and 4</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c7e9652a96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c7e9652a96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Now that you know of if/else and for loops, you have the tools to solve the problem from before</a:t>
            </a:r>
            <a:endParaRPr/>
          </a:p>
          <a:p>
            <a:pPr marL="457200" lvl="0" indent="-298450" algn="l" rtl="0">
              <a:spcBef>
                <a:spcPts val="0"/>
              </a:spcBef>
              <a:spcAft>
                <a:spcPts val="0"/>
              </a:spcAft>
              <a:buSzPts val="1100"/>
              <a:buChar char="●"/>
            </a:pPr>
            <a:r>
              <a:rPr lang="de"/>
              <a:t>Give it a try!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c7e9652a96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c7e9652a96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c7e9652a9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c7e9652a9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27d69006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27d69006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d27d69006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d27d69006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27d69006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27d69006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c7e9652a9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c7e9652a9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c8be9db6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c8be9db6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8be9db6d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c8be9db6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Now that we know the different primitive data types, what can we do with them?</a:t>
            </a:r>
            <a:endParaRPr/>
          </a:p>
          <a:p>
            <a:pPr marL="457200" lvl="0" indent="-298450" algn="l" rtl="0">
              <a:spcBef>
                <a:spcPts val="0"/>
              </a:spcBef>
              <a:spcAft>
                <a:spcPts val="0"/>
              </a:spcAft>
              <a:buSzPts val="1100"/>
              <a:buChar char="●"/>
            </a:pPr>
            <a:r>
              <a:rPr lang="de"/>
              <a:t>Well: With ints and floats we can do all sorts of arithmetics or do different computations with any datatype.</a:t>
            </a:r>
            <a:endParaRPr/>
          </a:p>
          <a:p>
            <a:pPr marL="457200" lvl="0" indent="-298450" algn="l" rtl="0">
              <a:spcBef>
                <a:spcPts val="0"/>
              </a:spcBef>
              <a:spcAft>
                <a:spcPts val="0"/>
              </a:spcAft>
              <a:buSzPts val="1100"/>
              <a:buChar char="●"/>
            </a:pPr>
            <a:r>
              <a:rPr lang="de"/>
              <a:t>In this example we declare the variable a, b and c. (explain the example)</a:t>
            </a:r>
            <a:endParaRPr/>
          </a:p>
          <a:p>
            <a:pPr marL="457200" lvl="0" indent="-298450" algn="l" rtl="0">
              <a:spcBef>
                <a:spcPts val="0"/>
              </a:spcBef>
              <a:spcAft>
                <a:spcPts val="0"/>
              </a:spcAft>
              <a:buSzPts val="1100"/>
              <a:buChar char="●"/>
            </a:pPr>
            <a:r>
              <a:rPr lang="de"/>
              <a:t>print() allows you to display the value in your console. If you don’t do that python usually won’t show you that it stored a variable or finished a calculation.</a:t>
            </a:r>
            <a:endParaRPr/>
          </a:p>
          <a:p>
            <a:pPr marL="457200" lvl="0" indent="-298450" algn="l" rtl="0">
              <a:spcBef>
                <a:spcPts val="0"/>
              </a:spcBef>
              <a:spcAft>
                <a:spcPts val="0"/>
              </a:spcAft>
              <a:buSzPts val="1100"/>
              <a:buChar char="●"/>
            </a:pPr>
            <a:r>
              <a:rPr lang="de"/>
              <a:t>However, be careful when using datatypes. Python won’t allow you to add a String to an Integer.</a:t>
            </a:r>
            <a:endParaRPr/>
          </a:p>
          <a:p>
            <a:pPr marL="457200" lvl="0" indent="-298450" algn="l" rtl="0">
              <a:spcBef>
                <a:spcPts val="0"/>
              </a:spcBef>
              <a:spcAft>
                <a:spcPts val="0"/>
              </a:spcAft>
              <a:buSzPts val="1100"/>
              <a:buChar char="●"/>
            </a:pPr>
            <a:r>
              <a:rPr lang="de"/>
              <a:t>Strings have similar and additional methods we can use on them. We won’t go into detail here because it is not that important for now and if we need it later, we’ll introduce the necessary functions then. However if you want to learn more on operations you can do on strings, send us a short message!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c8be9db6d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c8be9db6d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c8be9db6d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c8be9db6d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be9db6d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be9db6d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cd6ffb77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cd6ffb77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c7e9652a96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c7e9652a96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8be9db6d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8be9db6d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8be9db6d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8be9db6d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7e9652a96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7e9652a96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Up until now we got to know the different data types. But most of the time, we work with a lot of data and want to maybe give it a structure or pool it into one variable. </a:t>
            </a:r>
            <a:endParaRPr/>
          </a:p>
          <a:p>
            <a:pPr marL="457200" lvl="0" indent="-298450" algn="l" rtl="0">
              <a:spcBef>
                <a:spcPts val="0"/>
              </a:spcBef>
              <a:spcAft>
                <a:spcPts val="0"/>
              </a:spcAft>
              <a:buSzPts val="1100"/>
              <a:buChar char="●"/>
            </a:pPr>
            <a:r>
              <a:rPr lang="de"/>
              <a:t>At the moment our data floats around aimlessly which we want to avoid.</a:t>
            </a:r>
            <a:endParaRPr/>
          </a:p>
          <a:p>
            <a:pPr marL="457200" lvl="0" indent="-298450" algn="l" rtl="0">
              <a:spcBef>
                <a:spcPts val="0"/>
              </a:spcBef>
              <a:spcAft>
                <a:spcPts val="0"/>
              </a:spcAft>
              <a:buSzPts val="1100"/>
              <a:buChar char="●"/>
            </a:pPr>
            <a:r>
              <a:rPr lang="de"/>
              <a:t>For this purpose, python supports different data structures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c76eeffd5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cc76eeffd5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One of the easiest, yet most powerful data structures is a list</a:t>
            </a:r>
            <a:endParaRPr/>
          </a:p>
          <a:p>
            <a:pPr marL="457200" lvl="0" indent="-298450" algn="l" rtl="0">
              <a:spcBef>
                <a:spcPts val="0"/>
              </a:spcBef>
              <a:spcAft>
                <a:spcPts val="0"/>
              </a:spcAft>
              <a:buSzPts val="1100"/>
              <a:buChar char="●"/>
            </a:pPr>
            <a:r>
              <a:rPr lang="de"/>
              <a:t>In a list we can simply combine values</a:t>
            </a:r>
            <a:endParaRPr/>
          </a:p>
          <a:p>
            <a:pPr marL="457200" lvl="0" indent="-298450" algn="l" rtl="0">
              <a:spcBef>
                <a:spcPts val="0"/>
              </a:spcBef>
              <a:spcAft>
                <a:spcPts val="0"/>
              </a:spcAft>
              <a:buSzPts val="1100"/>
              <a:buChar char="●"/>
            </a:pPr>
            <a:r>
              <a:rPr lang="de"/>
              <a:t>The items in a list are again our datatypes from before (strings, ints, floats, booleans)</a:t>
            </a:r>
            <a:endParaRPr/>
          </a:p>
          <a:p>
            <a:pPr marL="457200" lvl="0" indent="-298450" algn="l" rtl="0">
              <a:spcBef>
                <a:spcPts val="0"/>
              </a:spcBef>
              <a:spcAft>
                <a:spcPts val="0"/>
              </a:spcAft>
              <a:buSzPts val="1100"/>
              <a:buChar char="●"/>
            </a:pPr>
            <a:r>
              <a:rPr lang="de"/>
              <a:t>Inside a list, you can use all of these datatypes and mix them as you like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2bbdf457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2bbdf457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de"/>
              <a:t>What is important to mention is, that lists are ordered and start at index zero (and not 1)</a:t>
            </a:r>
            <a:endParaRPr/>
          </a:p>
          <a:p>
            <a:pPr marL="457200" lvl="0" indent="-298450" algn="l" rtl="0">
              <a:spcBef>
                <a:spcPts val="0"/>
              </a:spcBef>
              <a:spcAft>
                <a:spcPts val="0"/>
              </a:spcAft>
              <a:buSzPts val="1100"/>
              <a:buChar char="●"/>
            </a:pPr>
            <a:r>
              <a:rPr lang="de"/>
              <a:t>Simply put, the first element in a list has the index 0 and you start counting from there.</a:t>
            </a:r>
            <a:endParaRPr/>
          </a:p>
          <a:p>
            <a:pPr marL="457200" lvl="0" indent="-298450" algn="l" rtl="0">
              <a:spcBef>
                <a:spcPts val="0"/>
              </a:spcBef>
              <a:spcAft>
                <a:spcPts val="0"/>
              </a:spcAft>
              <a:buSzPts val="1100"/>
              <a:buChar char="●"/>
            </a:pPr>
            <a:r>
              <a:rPr lang="de"/>
              <a:t>This way, each element in a list has a defined position inside that list, which allows you to access a given value as we see in the next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de" b="1" dirty="0"/>
              <a:t>Introduction to Data Science with Python</a:t>
            </a:r>
            <a:endParaRPr b="1" dirty="0"/>
          </a:p>
          <a:p>
            <a:pPr marL="0" lvl="0" indent="0" algn="l" rtl="0">
              <a:spcBef>
                <a:spcPts val="0"/>
              </a:spcBef>
              <a:spcAft>
                <a:spcPts val="0"/>
              </a:spcAft>
              <a:buClr>
                <a:schemeClr val="dk1"/>
              </a:buClr>
              <a:buSzPct val="59459"/>
              <a:buFont typeface="Arial"/>
              <a:buNone/>
            </a:pPr>
            <a:r>
              <a:rPr lang="de" sz="1850"/>
              <a:t>Chapter 2</a:t>
            </a:r>
            <a:endParaRPr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78" name="Google Shape;278;p29"/>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de"/>
              <a:t>Access the data with an index</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79" name="Google Shape;279;p29"/>
          <p:cNvSpPr/>
          <p:nvPr/>
        </p:nvSpPr>
        <p:spPr>
          <a:xfrm>
            <a:off x="1425850" y="1924200"/>
            <a:ext cx="6201900" cy="222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5</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9</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7</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10</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 = [</a:t>
            </a:r>
            <a:r>
              <a:rPr lang="de" sz="2250">
                <a:solidFill>
                  <a:srgbClr val="388E3C"/>
                </a:solidFill>
                <a:latin typeface="Roboto Mono"/>
                <a:ea typeface="Roboto Mono"/>
                <a:cs typeface="Roboto Mono"/>
                <a:sym typeface="Roboto Mono"/>
              </a:rPr>
              <a:t>"Justus"</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"Peter"</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"Bob"</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print(a[</a:t>
            </a:r>
            <a:r>
              <a:rPr lang="de" sz="2250">
                <a:solidFill>
                  <a:srgbClr val="C53929"/>
                </a:solidFill>
                <a:latin typeface="Roboto Mono"/>
                <a:ea typeface="Roboto Mono"/>
                <a:cs typeface="Roboto Mono"/>
                <a:sym typeface="Roboto Mono"/>
              </a:rPr>
              <a:t>0</a:t>
            </a:r>
            <a:r>
              <a:rPr lang="de" sz="2250">
                <a:solidFill>
                  <a:srgbClr val="37474F"/>
                </a:solidFill>
                <a:latin typeface="Roboto Mono"/>
                <a:ea typeface="Roboto Mono"/>
                <a:cs typeface="Roboto Mono"/>
                <a:sym typeface="Roboto Mono"/>
              </a:rPr>
              <a:t>])</a:t>
            </a:r>
            <a:endParaRPr sz="2250">
              <a:solidFill>
                <a:srgbClr val="858585"/>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250">
              <a:solidFill>
                <a:srgbClr val="37474F"/>
              </a:solidFill>
              <a:latin typeface="Roboto Mono"/>
              <a:ea typeface="Roboto Mono"/>
              <a:cs typeface="Roboto Mono"/>
              <a:sym typeface="Roboto Mono"/>
            </a:endParaRPr>
          </a:p>
        </p:txBody>
      </p:sp>
      <p:pic>
        <p:nvPicPr>
          <p:cNvPr id="280" name="Google Shape;280;p29"/>
          <p:cNvPicPr preferRelativeResize="0"/>
          <p:nvPr/>
        </p:nvPicPr>
        <p:blipFill>
          <a:blip r:embed="rId3">
            <a:alphaModFix/>
          </a:blip>
          <a:stretch>
            <a:fillRect/>
          </a:stretch>
        </p:blipFill>
        <p:spPr>
          <a:xfrm>
            <a:off x="7256775" y="1668425"/>
            <a:ext cx="548575" cy="548575"/>
          </a:xfrm>
          <a:prstGeom prst="rect">
            <a:avLst/>
          </a:prstGeom>
          <a:noFill/>
          <a:ln>
            <a:noFill/>
          </a:ln>
        </p:spPr>
      </p:pic>
      <p:sp>
        <p:nvSpPr>
          <p:cNvPr id="281" name="Google Shape;281;p29"/>
          <p:cNvSpPr txBox="1"/>
          <p:nvPr/>
        </p:nvSpPr>
        <p:spPr>
          <a:xfrm>
            <a:off x="3656775" y="3217600"/>
            <a:ext cx="22641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250">
                <a:solidFill>
                  <a:srgbClr val="858585"/>
                </a:solidFill>
                <a:latin typeface="Roboto Mono"/>
                <a:ea typeface="Roboto Mono"/>
                <a:cs typeface="Roboto Mono"/>
                <a:sym typeface="Roboto Mono"/>
              </a:rPr>
              <a:t># Output: 5</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87" name="Google Shape;287;p30"/>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de"/>
              <a:t>Access the data with an index</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88" name="Google Shape;288;p30"/>
          <p:cNvSpPr/>
          <p:nvPr/>
        </p:nvSpPr>
        <p:spPr>
          <a:xfrm>
            <a:off x="1425850" y="1924200"/>
            <a:ext cx="6201900" cy="222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5</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9</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7</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10</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 = [</a:t>
            </a:r>
            <a:r>
              <a:rPr lang="de" sz="2250">
                <a:solidFill>
                  <a:srgbClr val="388E3C"/>
                </a:solidFill>
                <a:latin typeface="Roboto Mono"/>
                <a:ea typeface="Roboto Mono"/>
                <a:cs typeface="Roboto Mono"/>
                <a:sym typeface="Roboto Mono"/>
              </a:rPr>
              <a:t>"Justus"</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"Peter"</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"Bob"</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endParaRPr sz="2250">
              <a:solidFill>
                <a:srgbClr val="858585"/>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 </a:t>
            </a:r>
            <a:endParaRPr sz="2250">
              <a:solidFill>
                <a:srgbClr val="858585"/>
              </a:solidFill>
              <a:latin typeface="Roboto Mono"/>
              <a:ea typeface="Roboto Mono"/>
              <a:cs typeface="Roboto Mono"/>
              <a:sym typeface="Roboto Mono"/>
            </a:endParaRPr>
          </a:p>
          <a:p>
            <a:pPr marL="0" lvl="0" indent="0" algn="l" rtl="0">
              <a:spcBef>
                <a:spcPts val="0"/>
              </a:spcBef>
              <a:spcAft>
                <a:spcPts val="0"/>
              </a:spcAft>
              <a:buNone/>
            </a:pPr>
            <a:endParaRPr sz="2250">
              <a:solidFill>
                <a:srgbClr val="388E3C"/>
              </a:solidFill>
              <a:latin typeface="Roboto Mono"/>
              <a:ea typeface="Roboto Mono"/>
              <a:cs typeface="Roboto Mono"/>
              <a:sym typeface="Roboto Mono"/>
            </a:endParaRPr>
          </a:p>
        </p:txBody>
      </p:sp>
      <p:pic>
        <p:nvPicPr>
          <p:cNvPr id="289" name="Google Shape;289;p30"/>
          <p:cNvPicPr preferRelativeResize="0"/>
          <p:nvPr/>
        </p:nvPicPr>
        <p:blipFill>
          <a:blip r:embed="rId3">
            <a:alphaModFix/>
          </a:blip>
          <a:stretch>
            <a:fillRect/>
          </a:stretch>
        </p:blipFill>
        <p:spPr>
          <a:xfrm>
            <a:off x="7256775" y="1668425"/>
            <a:ext cx="548575" cy="548575"/>
          </a:xfrm>
          <a:prstGeom prst="rect">
            <a:avLst/>
          </a:prstGeom>
          <a:noFill/>
          <a:ln>
            <a:noFill/>
          </a:ln>
        </p:spPr>
      </p:pic>
      <p:sp>
        <p:nvSpPr>
          <p:cNvPr id="290" name="Google Shape;290;p30"/>
          <p:cNvSpPr txBox="1"/>
          <p:nvPr/>
        </p:nvSpPr>
        <p:spPr>
          <a:xfrm>
            <a:off x="2456475" y="3130275"/>
            <a:ext cx="31425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250">
                <a:solidFill>
                  <a:srgbClr val="858585"/>
                </a:solidFill>
                <a:latin typeface="Roboto Mono"/>
                <a:ea typeface="Roboto Mono"/>
                <a:cs typeface="Roboto Mono"/>
                <a:sym typeface="Roboto Mono"/>
              </a:rPr>
              <a:t># Output: 7</a:t>
            </a:r>
            <a:endParaRPr>
              <a:latin typeface="Lato"/>
              <a:ea typeface="Lato"/>
              <a:cs typeface="Lato"/>
              <a:sym typeface="Lato"/>
            </a:endParaRPr>
          </a:p>
        </p:txBody>
      </p:sp>
      <p:sp>
        <p:nvSpPr>
          <p:cNvPr id="291" name="Google Shape;291;p30"/>
          <p:cNvSpPr txBox="1"/>
          <p:nvPr/>
        </p:nvSpPr>
        <p:spPr>
          <a:xfrm>
            <a:off x="2456475" y="3457275"/>
            <a:ext cx="3142500" cy="53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250">
                <a:solidFill>
                  <a:srgbClr val="858585"/>
                </a:solidFill>
                <a:latin typeface="Roboto Mono"/>
                <a:ea typeface="Roboto Mono"/>
                <a:cs typeface="Roboto Mono"/>
                <a:sym typeface="Roboto Mono"/>
              </a:rPr>
              <a:t># Output: Peter</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000"/>
                                        <p:tgtEl>
                                          <p:spTgt spid="2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fade">
                                      <p:cBhvr>
                                        <p:cTn id="12"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97" name="Google Shape;297;p31"/>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98" name="Google Shape;298;p31"/>
          <p:cNvSpPr/>
          <p:nvPr/>
        </p:nvSpPr>
        <p:spPr>
          <a:xfrm>
            <a:off x="1454150" y="2462100"/>
            <a:ext cx="5953500" cy="12948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start</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stop</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step_size</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p:txBody>
      </p:sp>
      <p:pic>
        <p:nvPicPr>
          <p:cNvPr id="299" name="Google Shape;299;p31"/>
          <p:cNvPicPr preferRelativeResize="0"/>
          <p:nvPr/>
        </p:nvPicPr>
        <p:blipFill>
          <a:blip r:embed="rId3">
            <a:alphaModFix/>
          </a:blip>
          <a:stretch>
            <a:fillRect/>
          </a:stretch>
        </p:blipFill>
        <p:spPr>
          <a:xfrm>
            <a:off x="7051600" y="2163675"/>
            <a:ext cx="548575" cy="54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graphicFrame>
        <p:nvGraphicFramePr>
          <p:cNvPr id="305" name="Google Shape;305;p32"/>
          <p:cNvGraphicFramePr/>
          <p:nvPr/>
        </p:nvGraphicFramePr>
        <p:xfrm>
          <a:off x="952500" y="2190750"/>
          <a:ext cx="6334200" cy="792420"/>
        </p:xfrm>
        <a:graphic>
          <a:graphicData uri="http://schemas.openxmlformats.org/drawingml/2006/table">
            <a:tbl>
              <a:tblPr>
                <a:noFill/>
                <a:tableStyleId>{DFF39B0C-8A51-45C5-9B93-5453DF5007A1}</a:tableStyleId>
              </a:tblPr>
              <a:tblGrid>
                <a:gridCol w="791775">
                  <a:extLst>
                    <a:ext uri="{9D8B030D-6E8A-4147-A177-3AD203B41FA5}">
                      <a16:colId xmlns:a16="http://schemas.microsoft.com/office/drawing/2014/main" val="20000"/>
                    </a:ext>
                  </a:extLst>
                </a:gridCol>
                <a:gridCol w="791775">
                  <a:extLst>
                    <a:ext uri="{9D8B030D-6E8A-4147-A177-3AD203B41FA5}">
                      <a16:colId xmlns:a16="http://schemas.microsoft.com/office/drawing/2014/main" val="20001"/>
                    </a:ext>
                  </a:extLst>
                </a:gridCol>
                <a:gridCol w="791775">
                  <a:extLst>
                    <a:ext uri="{9D8B030D-6E8A-4147-A177-3AD203B41FA5}">
                      <a16:colId xmlns:a16="http://schemas.microsoft.com/office/drawing/2014/main" val="20002"/>
                    </a:ext>
                  </a:extLst>
                </a:gridCol>
                <a:gridCol w="791775">
                  <a:extLst>
                    <a:ext uri="{9D8B030D-6E8A-4147-A177-3AD203B41FA5}">
                      <a16:colId xmlns:a16="http://schemas.microsoft.com/office/drawing/2014/main" val="20003"/>
                    </a:ext>
                  </a:extLst>
                </a:gridCol>
                <a:gridCol w="791775">
                  <a:extLst>
                    <a:ext uri="{9D8B030D-6E8A-4147-A177-3AD203B41FA5}">
                      <a16:colId xmlns:a16="http://schemas.microsoft.com/office/drawing/2014/main" val="20004"/>
                    </a:ext>
                  </a:extLst>
                </a:gridCol>
                <a:gridCol w="791775">
                  <a:extLst>
                    <a:ext uri="{9D8B030D-6E8A-4147-A177-3AD203B41FA5}">
                      <a16:colId xmlns:a16="http://schemas.microsoft.com/office/drawing/2014/main" val="20005"/>
                    </a:ext>
                  </a:extLst>
                </a:gridCol>
                <a:gridCol w="791775">
                  <a:extLst>
                    <a:ext uri="{9D8B030D-6E8A-4147-A177-3AD203B41FA5}">
                      <a16:colId xmlns:a16="http://schemas.microsoft.com/office/drawing/2014/main" val="20006"/>
                    </a:ext>
                  </a:extLst>
                </a:gridCol>
                <a:gridCol w="7917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de" b="1">
                          <a:solidFill>
                            <a:schemeClr val="dk1"/>
                          </a:solidFill>
                        </a:rPr>
                        <a:t>Value</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5</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9</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7</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4</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10</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b="1">
                          <a:solidFill>
                            <a:schemeClr val="lt1"/>
                          </a:solidFill>
                        </a:rPr>
                        <a:t>Index</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0</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1</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2</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3</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4</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5</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6</a:t>
                      </a:r>
                      <a:endParaRPr b="1">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306" name="Google Shape;306;p32"/>
          <p:cNvSpPr/>
          <p:nvPr/>
        </p:nvSpPr>
        <p:spPr>
          <a:xfrm>
            <a:off x="2207400" y="3565775"/>
            <a:ext cx="4946400" cy="99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p:txBody>
      </p:sp>
      <p:sp>
        <p:nvSpPr>
          <p:cNvPr id="307" name="Google Shape;307;p32"/>
          <p:cNvSpPr/>
          <p:nvPr/>
        </p:nvSpPr>
        <p:spPr>
          <a:xfrm>
            <a:off x="2539925" y="2190750"/>
            <a:ext cx="2371500" cy="780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8" name="Google Shape;308;p32"/>
          <p:cNvPicPr preferRelativeResize="0"/>
          <p:nvPr/>
        </p:nvPicPr>
        <p:blipFill>
          <a:blip r:embed="rId3">
            <a:alphaModFix/>
          </a:blip>
          <a:stretch>
            <a:fillRect/>
          </a:stretch>
        </p:blipFill>
        <p:spPr>
          <a:xfrm>
            <a:off x="6839350" y="3281500"/>
            <a:ext cx="548575" cy="548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graphicFrame>
        <p:nvGraphicFramePr>
          <p:cNvPr id="314" name="Google Shape;314;p33"/>
          <p:cNvGraphicFramePr/>
          <p:nvPr/>
        </p:nvGraphicFramePr>
        <p:xfrm>
          <a:off x="952500" y="2190750"/>
          <a:ext cx="6334200" cy="792420"/>
        </p:xfrm>
        <a:graphic>
          <a:graphicData uri="http://schemas.openxmlformats.org/drawingml/2006/table">
            <a:tbl>
              <a:tblPr>
                <a:noFill/>
                <a:tableStyleId>{DFF39B0C-8A51-45C5-9B93-5453DF5007A1}</a:tableStyleId>
              </a:tblPr>
              <a:tblGrid>
                <a:gridCol w="791775">
                  <a:extLst>
                    <a:ext uri="{9D8B030D-6E8A-4147-A177-3AD203B41FA5}">
                      <a16:colId xmlns:a16="http://schemas.microsoft.com/office/drawing/2014/main" val="20000"/>
                    </a:ext>
                  </a:extLst>
                </a:gridCol>
                <a:gridCol w="791775">
                  <a:extLst>
                    <a:ext uri="{9D8B030D-6E8A-4147-A177-3AD203B41FA5}">
                      <a16:colId xmlns:a16="http://schemas.microsoft.com/office/drawing/2014/main" val="20001"/>
                    </a:ext>
                  </a:extLst>
                </a:gridCol>
                <a:gridCol w="791775">
                  <a:extLst>
                    <a:ext uri="{9D8B030D-6E8A-4147-A177-3AD203B41FA5}">
                      <a16:colId xmlns:a16="http://schemas.microsoft.com/office/drawing/2014/main" val="20002"/>
                    </a:ext>
                  </a:extLst>
                </a:gridCol>
                <a:gridCol w="791775">
                  <a:extLst>
                    <a:ext uri="{9D8B030D-6E8A-4147-A177-3AD203B41FA5}">
                      <a16:colId xmlns:a16="http://schemas.microsoft.com/office/drawing/2014/main" val="20003"/>
                    </a:ext>
                  </a:extLst>
                </a:gridCol>
                <a:gridCol w="791775">
                  <a:extLst>
                    <a:ext uri="{9D8B030D-6E8A-4147-A177-3AD203B41FA5}">
                      <a16:colId xmlns:a16="http://schemas.microsoft.com/office/drawing/2014/main" val="20004"/>
                    </a:ext>
                  </a:extLst>
                </a:gridCol>
                <a:gridCol w="791775">
                  <a:extLst>
                    <a:ext uri="{9D8B030D-6E8A-4147-A177-3AD203B41FA5}">
                      <a16:colId xmlns:a16="http://schemas.microsoft.com/office/drawing/2014/main" val="20005"/>
                    </a:ext>
                  </a:extLst>
                </a:gridCol>
                <a:gridCol w="791775">
                  <a:extLst>
                    <a:ext uri="{9D8B030D-6E8A-4147-A177-3AD203B41FA5}">
                      <a16:colId xmlns:a16="http://schemas.microsoft.com/office/drawing/2014/main" val="20006"/>
                    </a:ext>
                  </a:extLst>
                </a:gridCol>
                <a:gridCol w="7917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de" b="1">
                          <a:solidFill>
                            <a:schemeClr val="dk1"/>
                          </a:solidFill>
                        </a:rPr>
                        <a:t>Value</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5</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9</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7</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4</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10</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b="1">
                          <a:solidFill>
                            <a:schemeClr val="lt1"/>
                          </a:solidFill>
                        </a:rPr>
                        <a:t>Index</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0</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1</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2</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3</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4</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5</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6</a:t>
                      </a:r>
                      <a:endParaRPr b="1">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315" name="Google Shape;315;p33"/>
          <p:cNvSpPr/>
          <p:nvPr/>
        </p:nvSpPr>
        <p:spPr>
          <a:xfrm>
            <a:off x="2207400" y="3565775"/>
            <a:ext cx="4946400" cy="99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2</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p:txBody>
      </p:sp>
      <p:sp>
        <p:nvSpPr>
          <p:cNvPr id="316" name="Google Shape;316;p33"/>
          <p:cNvSpPr/>
          <p:nvPr/>
        </p:nvSpPr>
        <p:spPr>
          <a:xfrm>
            <a:off x="2539925" y="2190750"/>
            <a:ext cx="787800" cy="780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7" name="Google Shape;317;p33"/>
          <p:cNvPicPr preferRelativeResize="0"/>
          <p:nvPr/>
        </p:nvPicPr>
        <p:blipFill>
          <a:blip r:embed="rId3">
            <a:alphaModFix/>
          </a:blip>
          <a:stretch>
            <a:fillRect/>
          </a:stretch>
        </p:blipFill>
        <p:spPr>
          <a:xfrm>
            <a:off x="6839350" y="3281500"/>
            <a:ext cx="548575" cy="548575"/>
          </a:xfrm>
          <a:prstGeom prst="rect">
            <a:avLst/>
          </a:prstGeom>
          <a:noFill/>
          <a:ln>
            <a:noFill/>
          </a:ln>
        </p:spPr>
      </p:pic>
      <p:sp>
        <p:nvSpPr>
          <p:cNvPr id="318" name="Google Shape;318;p33"/>
          <p:cNvSpPr/>
          <p:nvPr/>
        </p:nvSpPr>
        <p:spPr>
          <a:xfrm>
            <a:off x="4119600" y="2196663"/>
            <a:ext cx="787800" cy="780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Dictionaries</a:t>
            </a:r>
            <a:endParaRPr/>
          </a:p>
        </p:txBody>
      </p:sp>
      <p:sp>
        <p:nvSpPr>
          <p:cNvPr id="324" name="Google Shape;324;p34"/>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25" name="Google Shape;325;p34"/>
          <p:cNvSpPr/>
          <p:nvPr/>
        </p:nvSpPr>
        <p:spPr>
          <a:xfrm>
            <a:off x="1250725" y="1499050"/>
            <a:ext cx="6295500" cy="2926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translate = {</a:t>
            </a:r>
            <a:r>
              <a:rPr lang="de" sz="2250">
                <a:solidFill>
                  <a:srgbClr val="388E3C"/>
                </a:solidFill>
                <a:latin typeface="Roboto Mono"/>
                <a:ea typeface="Roboto Mono"/>
                <a:cs typeface="Roboto Mono"/>
                <a:sym typeface="Roboto Mono"/>
              </a:rPr>
              <a:t>"Eins"</a:t>
            </a:r>
            <a:r>
              <a:rPr lang="de" sz="2250">
                <a:solidFill>
                  <a:srgbClr val="37474F"/>
                </a:solidFill>
                <a:latin typeface="Roboto Mono"/>
                <a:ea typeface="Roboto Mono"/>
                <a:cs typeface="Roboto Mono"/>
                <a:sym typeface="Roboto Mono"/>
              </a:rPr>
              <a:t>:</a:t>
            </a:r>
            <a:r>
              <a:rPr lang="de" sz="2250">
                <a:solidFill>
                  <a:srgbClr val="388E3C"/>
                </a:solidFill>
                <a:latin typeface="Roboto Mono"/>
                <a:ea typeface="Roboto Mono"/>
                <a:cs typeface="Roboto Mono"/>
                <a:sym typeface="Roboto Mono"/>
              </a:rPr>
              <a:t>"One"</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"Zwei"</a:t>
            </a:r>
            <a:r>
              <a:rPr lang="de" sz="2250">
                <a:solidFill>
                  <a:srgbClr val="37474F"/>
                </a:solidFill>
                <a:latin typeface="Roboto Mono"/>
                <a:ea typeface="Roboto Mono"/>
                <a:cs typeface="Roboto Mono"/>
                <a:sym typeface="Roboto Mono"/>
              </a:rPr>
              <a:t>:</a:t>
            </a:r>
            <a:r>
              <a:rPr lang="de" sz="2250">
                <a:solidFill>
                  <a:srgbClr val="388E3C"/>
                </a:solidFill>
                <a:latin typeface="Roboto Mono"/>
                <a:ea typeface="Roboto Mono"/>
                <a:cs typeface="Roboto Mono"/>
                <a:sym typeface="Roboto Mono"/>
              </a:rPr>
              <a:t>"Two"</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"Ja"</a:t>
            </a:r>
            <a:r>
              <a:rPr lang="de" sz="2250">
                <a:solidFill>
                  <a:srgbClr val="37474F"/>
                </a:solidFill>
                <a:latin typeface="Roboto Mono"/>
                <a:ea typeface="Roboto Mono"/>
                <a:cs typeface="Roboto Mono"/>
                <a:sym typeface="Roboto Mono"/>
              </a:rPr>
              <a:t>:</a:t>
            </a:r>
            <a:r>
              <a:rPr lang="de" sz="2250">
                <a:solidFill>
                  <a:srgbClr val="388E3C"/>
                </a:solidFill>
                <a:latin typeface="Roboto Mono"/>
                <a:ea typeface="Roboto Mono"/>
                <a:cs typeface="Roboto Mono"/>
                <a:sym typeface="Roboto Mono"/>
              </a:rPr>
              <a:t>"Yes"</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translate[</a:t>
            </a:r>
            <a:r>
              <a:rPr lang="de" sz="2250">
                <a:solidFill>
                  <a:srgbClr val="388E3C"/>
                </a:solidFill>
                <a:latin typeface="Roboto Mono"/>
                <a:ea typeface="Roboto Mono"/>
                <a:cs typeface="Roboto Mono"/>
                <a:sym typeface="Roboto Mono"/>
              </a:rPr>
              <a:t>"Eins"</a:t>
            </a:r>
            <a:r>
              <a:rPr lang="de" sz="2250">
                <a:solidFill>
                  <a:srgbClr val="37474F"/>
                </a:solidFill>
                <a:latin typeface="Roboto Mono"/>
                <a:ea typeface="Roboto Mono"/>
                <a:cs typeface="Roboto Mono"/>
                <a:sym typeface="Roboto Mono"/>
              </a:rPr>
              <a:t>]</a:t>
            </a:r>
            <a:endParaRPr sz="2250">
              <a:solidFill>
                <a:srgbClr val="858585"/>
              </a:solidFill>
              <a:latin typeface="Roboto Mono"/>
              <a:ea typeface="Roboto Mono"/>
              <a:cs typeface="Roboto Mono"/>
              <a:sym typeface="Roboto Mono"/>
            </a:endParaRPr>
          </a:p>
        </p:txBody>
      </p:sp>
      <p:pic>
        <p:nvPicPr>
          <p:cNvPr id="326" name="Google Shape;326;p34"/>
          <p:cNvPicPr preferRelativeResize="0"/>
          <p:nvPr/>
        </p:nvPicPr>
        <p:blipFill>
          <a:blip r:embed="rId3">
            <a:alphaModFix/>
          </a:blip>
          <a:stretch>
            <a:fillRect/>
          </a:stretch>
        </p:blipFill>
        <p:spPr>
          <a:xfrm>
            <a:off x="7153150" y="1387200"/>
            <a:ext cx="548575" cy="548575"/>
          </a:xfrm>
          <a:prstGeom prst="rect">
            <a:avLst/>
          </a:prstGeom>
          <a:noFill/>
          <a:ln>
            <a:noFill/>
          </a:ln>
        </p:spPr>
      </p:pic>
      <p:sp>
        <p:nvSpPr>
          <p:cNvPr id="327" name="Google Shape;327;p34"/>
          <p:cNvSpPr txBox="1"/>
          <p:nvPr/>
        </p:nvSpPr>
        <p:spPr>
          <a:xfrm>
            <a:off x="4502425" y="3381250"/>
            <a:ext cx="3142500" cy="531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de" sz="2250">
                <a:solidFill>
                  <a:srgbClr val="858585"/>
                </a:solidFill>
                <a:latin typeface="Roboto Mono"/>
                <a:ea typeface="Roboto Mono"/>
                <a:cs typeface="Roboto Mono"/>
                <a:sym typeface="Roboto Mono"/>
              </a:rPr>
              <a:t># Output: "One"</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Quick - Summary</a:t>
            </a:r>
            <a:endParaRPr/>
          </a:p>
        </p:txBody>
      </p:sp>
      <p:sp>
        <p:nvSpPr>
          <p:cNvPr id="333" name="Google Shape;333;p35"/>
          <p:cNvSpPr/>
          <p:nvPr/>
        </p:nvSpPr>
        <p:spPr>
          <a:xfrm>
            <a:off x="347825" y="1480525"/>
            <a:ext cx="3848400" cy="2843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b="1">
                <a:solidFill>
                  <a:srgbClr val="37474F"/>
                </a:solidFill>
                <a:latin typeface="Roboto Mono"/>
                <a:ea typeface="Roboto Mono"/>
                <a:cs typeface="Roboto Mono"/>
                <a:sym typeface="Roboto Mono"/>
              </a:rPr>
              <a:t>Data types</a:t>
            </a:r>
            <a:endParaRPr sz="22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integer   </a:t>
            </a:r>
            <a:r>
              <a:rPr lang="de" sz="2150">
                <a:solidFill>
                  <a:srgbClr val="C53929"/>
                </a:solidFill>
                <a:latin typeface="Roboto Mono"/>
                <a:ea typeface="Roboto Mono"/>
                <a:cs typeface="Roboto Mono"/>
                <a:sym typeface="Roboto Mono"/>
              </a:rPr>
              <a:t>2</a:t>
            </a:r>
            <a:endParaRPr sz="215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float     </a:t>
            </a:r>
            <a:r>
              <a:rPr lang="de" sz="2150">
                <a:solidFill>
                  <a:srgbClr val="FF0000"/>
                </a:solidFill>
                <a:latin typeface="Roboto Mono"/>
                <a:ea typeface="Roboto Mono"/>
                <a:cs typeface="Roboto Mono"/>
                <a:sym typeface="Roboto Mono"/>
              </a:rPr>
              <a:t>2.32</a:t>
            </a:r>
            <a:endParaRPr sz="2150">
              <a:solidFill>
                <a:srgbClr val="FF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string   </a:t>
            </a:r>
            <a:r>
              <a:rPr lang="de" sz="2150">
                <a:solidFill>
                  <a:srgbClr val="38761D"/>
                </a:solidFill>
                <a:latin typeface="Roboto Mono"/>
                <a:ea typeface="Roboto Mono"/>
                <a:cs typeface="Roboto Mono"/>
                <a:sym typeface="Roboto Mono"/>
              </a:rPr>
              <a:t>"Text"</a:t>
            </a:r>
            <a:endParaRPr sz="2150">
              <a:solidFill>
                <a:srgbClr val="38761D"/>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150">
                <a:solidFill>
                  <a:srgbClr val="37474F"/>
                </a:solidFill>
                <a:latin typeface="Roboto Mono"/>
                <a:ea typeface="Roboto Mono"/>
                <a:cs typeface="Roboto Mono"/>
                <a:sym typeface="Roboto Mono"/>
              </a:rPr>
              <a:t>boolean   </a:t>
            </a:r>
            <a:r>
              <a:rPr lang="de" sz="2150">
                <a:solidFill>
                  <a:srgbClr val="4A86E8"/>
                </a:solidFill>
                <a:latin typeface="Roboto Mono"/>
                <a:ea typeface="Roboto Mono"/>
                <a:cs typeface="Roboto Mono"/>
                <a:sym typeface="Roboto Mono"/>
              </a:rPr>
              <a:t>True/False</a:t>
            </a:r>
            <a:endParaRPr sz="2150">
              <a:solidFill>
                <a:srgbClr val="4A86E8"/>
              </a:solidFill>
              <a:latin typeface="Roboto Mono"/>
              <a:ea typeface="Roboto Mono"/>
              <a:cs typeface="Roboto Mono"/>
              <a:sym typeface="Roboto Mono"/>
            </a:endParaRPr>
          </a:p>
        </p:txBody>
      </p:sp>
      <p:sp>
        <p:nvSpPr>
          <p:cNvPr id="334" name="Google Shape;334;p35"/>
          <p:cNvSpPr/>
          <p:nvPr/>
        </p:nvSpPr>
        <p:spPr>
          <a:xfrm>
            <a:off x="4572000" y="1480525"/>
            <a:ext cx="4061700" cy="2843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b="1">
                <a:solidFill>
                  <a:srgbClr val="37474F"/>
                </a:solidFill>
                <a:latin typeface="Roboto Mono"/>
                <a:ea typeface="Roboto Mono"/>
                <a:cs typeface="Roboto Mono"/>
                <a:sym typeface="Roboto Mono"/>
              </a:rPr>
              <a:t>Data structures</a:t>
            </a:r>
            <a:endParaRPr sz="22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2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150">
                <a:solidFill>
                  <a:srgbClr val="37474F"/>
                </a:solidFill>
                <a:latin typeface="Roboto Mono"/>
                <a:ea typeface="Roboto Mono"/>
                <a:cs typeface="Roboto Mono"/>
                <a:sym typeface="Roboto Mono"/>
              </a:rPr>
              <a:t>lists:  a = [</a:t>
            </a:r>
            <a:r>
              <a:rPr lang="de" sz="2150">
                <a:solidFill>
                  <a:srgbClr val="C53929"/>
                </a:solidFill>
                <a:latin typeface="Roboto Mono"/>
                <a:ea typeface="Roboto Mono"/>
                <a:cs typeface="Roboto Mono"/>
                <a:sym typeface="Roboto Mono"/>
              </a:rPr>
              <a:t>1</a:t>
            </a:r>
            <a:r>
              <a:rPr lang="de" sz="2150">
                <a:solidFill>
                  <a:srgbClr val="37474F"/>
                </a:solidFill>
                <a:latin typeface="Roboto Mono"/>
                <a:ea typeface="Roboto Mono"/>
                <a:cs typeface="Roboto Mono"/>
                <a:sym typeface="Roboto Mono"/>
              </a:rPr>
              <a:t>,</a:t>
            </a:r>
            <a:r>
              <a:rPr lang="de" sz="2150">
                <a:solidFill>
                  <a:srgbClr val="C53929"/>
                </a:solidFill>
                <a:latin typeface="Roboto Mono"/>
                <a:ea typeface="Roboto Mono"/>
                <a:cs typeface="Roboto Mono"/>
                <a:sym typeface="Roboto Mono"/>
              </a:rPr>
              <a:t>2</a:t>
            </a:r>
            <a:r>
              <a:rPr lang="de" sz="2150">
                <a:solidFill>
                  <a:srgbClr val="37474F"/>
                </a:solidFill>
                <a:latin typeface="Roboto Mono"/>
                <a:ea typeface="Roboto Mono"/>
                <a:cs typeface="Roboto Mono"/>
                <a:sym typeface="Roboto Mono"/>
              </a:rPr>
              <a:t>,</a:t>
            </a:r>
            <a:r>
              <a:rPr lang="de" sz="2150">
                <a:solidFill>
                  <a:srgbClr val="C53929"/>
                </a:solidFill>
                <a:latin typeface="Roboto Mono"/>
                <a:ea typeface="Roboto Mono"/>
                <a:cs typeface="Roboto Mono"/>
                <a:sym typeface="Roboto Mono"/>
              </a:rPr>
              <a:t>3</a:t>
            </a:r>
            <a:r>
              <a:rPr lang="de" sz="2150">
                <a:solidFill>
                  <a:srgbClr val="37474F"/>
                </a:solidFill>
                <a:latin typeface="Roboto Mono"/>
                <a:ea typeface="Roboto Mono"/>
                <a:cs typeface="Roboto Mono"/>
                <a:sym typeface="Roboto Mono"/>
              </a:rPr>
              <a:t>]</a:t>
            </a:r>
            <a:endParaRPr sz="21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150">
                <a:solidFill>
                  <a:srgbClr val="37474F"/>
                </a:solidFill>
                <a:latin typeface="Roboto Mono"/>
                <a:ea typeface="Roboto Mono"/>
                <a:cs typeface="Roboto Mono"/>
                <a:sym typeface="Roboto Mono"/>
              </a:rPr>
              <a:t>dictionary: b={</a:t>
            </a:r>
            <a:r>
              <a:rPr lang="de" sz="2150">
                <a:solidFill>
                  <a:srgbClr val="38761D"/>
                </a:solidFill>
                <a:latin typeface="Roboto Mono"/>
                <a:ea typeface="Roboto Mono"/>
                <a:cs typeface="Roboto Mono"/>
                <a:sym typeface="Roboto Mono"/>
              </a:rPr>
              <a:t>“a”</a:t>
            </a:r>
            <a:r>
              <a:rPr lang="de" sz="2150">
                <a:solidFill>
                  <a:srgbClr val="37474F"/>
                </a:solidFill>
                <a:latin typeface="Roboto Mono"/>
                <a:ea typeface="Roboto Mono"/>
                <a:cs typeface="Roboto Mono"/>
                <a:sym typeface="Roboto Mono"/>
              </a:rPr>
              <a:t>:</a:t>
            </a:r>
            <a:r>
              <a:rPr lang="de" sz="2150">
                <a:solidFill>
                  <a:srgbClr val="C53929"/>
                </a:solidFill>
                <a:latin typeface="Roboto Mono"/>
                <a:ea typeface="Roboto Mono"/>
                <a:cs typeface="Roboto Mono"/>
                <a:sym typeface="Roboto Mono"/>
              </a:rPr>
              <a:t>1</a:t>
            </a:r>
            <a:r>
              <a:rPr lang="de" sz="2150">
                <a:solidFill>
                  <a:srgbClr val="37474F"/>
                </a:solidFill>
                <a:latin typeface="Roboto Mono"/>
                <a:ea typeface="Roboto Mono"/>
                <a:cs typeface="Roboto Mono"/>
                <a:sym typeface="Roboto Mono"/>
              </a:rPr>
              <a:t>}</a:t>
            </a:r>
            <a:endParaRPr sz="21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150">
              <a:solidFill>
                <a:srgbClr val="37474F"/>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a:t>Exercise 1</a:t>
            </a:r>
            <a:endParaRPr/>
          </a:p>
        </p:txBody>
      </p:sp>
      <p:sp>
        <p:nvSpPr>
          <p:cNvPr id="340" name="Google Shape;340;p36"/>
          <p:cNvSpPr/>
          <p:nvPr/>
        </p:nvSpPr>
        <p:spPr>
          <a:xfrm>
            <a:off x="4572000" y="1480525"/>
            <a:ext cx="4061700" cy="2843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650" b="1">
                <a:solidFill>
                  <a:srgbClr val="37474F"/>
                </a:solidFill>
                <a:latin typeface="Roboto Mono"/>
                <a:ea typeface="Roboto Mono"/>
                <a:cs typeface="Roboto Mono"/>
                <a:sym typeface="Roboto Mono"/>
              </a:rPr>
              <a:t>Data structures - Hints</a:t>
            </a:r>
            <a:endParaRPr sz="1650" b="1">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550" b="1">
                <a:solidFill>
                  <a:srgbClr val="37474F"/>
                </a:solidFill>
                <a:latin typeface="Roboto Mono"/>
                <a:ea typeface="Roboto Mono"/>
                <a:cs typeface="Roboto Mono"/>
                <a:sym typeface="Roboto Mono"/>
              </a:rPr>
              <a:t>lists</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create:  a = [</a:t>
            </a:r>
            <a:r>
              <a:rPr lang="de" sz="1550">
                <a:solidFill>
                  <a:srgbClr val="C53929"/>
                </a:solidFill>
                <a:latin typeface="Roboto Mono"/>
                <a:ea typeface="Roboto Mono"/>
                <a:cs typeface="Roboto Mono"/>
                <a:sym typeface="Roboto Mono"/>
              </a:rPr>
              <a:t>1</a:t>
            </a:r>
            <a:r>
              <a:rPr lang="de" sz="1550">
                <a:solidFill>
                  <a:srgbClr val="37474F"/>
                </a:solidFill>
                <a:latin typeface="Roboto Mono"/>
                <a:ea typeface="Roboto Mono"/>
                <a:cs typeface="Roboto Mono"/>
                <a:sym typeface="Roboto Mono"/>
              </a:rPr>
              <a:t>,</a:t>
            </a:r>
            <a:r>
              <a:rPr lang="de" sz="1550">
                <a:solidFill>
                  <a:srgbClr val="C53929"/>
                </a:solidFill>
                <a:latin typeface="Roboto Mono"/>
                <a:ea typeface="Roboto Mono"/>
                <a:cs typeface="Roboto Mono"/>
                <a:sym typeface="Roboto Mono"/>
              </a:rPr>
              <a:t>2</a:t>
            </a:r>
            <a:r>
              <a:rPr lang="de" sz="1550">
                <a:solidFill>
                  <a:srgbClr val="37474F"/>
                </a:solidFill>
                <a:latin typeface="Roboto Mono"/>
                <a:ea typeface="Roboto Mono"/>
                <a:cs typeface="Roboto Mono"/>
                <a:sym typeface="Roboto Mono"/>
              </a:rPr>
              <a:t>,</a:t>
            </a:r>
            <a:r>
              <a:rPr lang="de" sz="1550">
                <a:solidFill>
                  <a:srgbClr val="C53929"/>
                </a:solidFill>
                <a:latin typeface="Roboto Mono"/>
                <a:ea typeface="Roboto Mono"/>
                <a:cs typeface="Roboto Mono"/>
                <a:sym typeface="Roboto Mono"/>
              </a:rPr>
              <a:t>3</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access:	a[</a:t>
            </a:r>
            <a:r>
              <a:rPr lang="de" sz="1550">
                <a:solidFill>
                  <a:srgbClr val="C53929"/>
                </a:solidFill>
                <a:latin typeface="Roboto Mono"/>
                <a:ea typeface="Roboto Mono"/>
                <a:cs typeface="Roboto Mono"/>
                <a:sym typeface="Roboto Mono"/>
              </a:rPr>
              <a:t>0</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550" b="1">
                <a:solidFill>
                  <a:srgbClr val="37474F"/>
                </a:solidFill>
                <a:latin typeface="Roboto Mono"/>
                <a:ea typeface="Roboto Mono"/>
                <a:cs typeface="Roboto Mono"/>
                <a:sym typeface="Roboto Mono"/>
              </a:rPr>
              <a:t>dictionary</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create: b={</a:t>
            </a:r>
            <a:r>
              <a:rPr lang="de" sz="1550">
                <a:solidFill>
                  <a:srgbClr val="38761D"/>
                </a:solidFill>
                <a:latin typeface="Roboto Mono"/>
                <a:ea typeface="Roboto Mono"/>
                <a:cs typeface="Roboto Mono"/>
                <a:sym typeface="Roboto Mono"/>
              </a:rPr>
              <a:t>“a”</a:t>
            </a:r>
            <a:r>
              <a:rPr lang="de" sz="1550">
                <a:solidFill>
                  <a:srgbClr val="37474F"/>
                </a:solidFill>
                <a:latin typeface="Roboto Mono"/>
                <a:ea typeface="Roboto Mono"/>
                <a:cs typeface="Roboto Mono"/>
                <a:sym typeface="Roboto Mono"/>
              </a:rPr>
              <a:t>:</a:t>
            </a:r>
            <a:r>
              <a:rPr lang="de" sz="1550">
                <a:solidFill>
                  <a:srgbClr val="C53929"/>
                </a:solidFill>
                <a:latin typeface="Roboto Mono"/>
                <a:ea typeface="Roboto Mono"/>
                <a:cs typeface="Roboto Mono"/>
                <a:sym typeface="Roboto Mono"/>
              </a:rPr>
              <a:t>1</a:t>
            </a:r>
            <a:r>
              <a:rPr lang="de" sz="1550">
                <a:solidFill>
                  <a:srgbClr val="37474F"/>
                </a:solidFill>
                <a:latin typeface="Roboto Mono"/>
                <a:ea typeface="Roboto Mono"/>
                <a:cs typeface="Roboto Mono"/>
                <a:sym typeface="Roboto Mono"/>
              </a:rPr>
              <a:t>}</a:t>
            </a:r>
            <a:endParaRPr sz="1550">
              <a:solidFill>
                <a:srgbClr val="37474F"/>
              </a:solidFill>
              <a:latin typeface="Roboto Mono"/>
              <a:ea typeface="Roboto Mono"/>
              <a:cs typeface="Roboto Mono"/>
              <a:sym typeface="Roboto Mono"/>
            </a:endParaRPr>
          </a:p>
          <a:p>
            <a:pPr marL="0" lvl="0" indent="457200" algn="l" rtl="0">
              <a:lnSpc>
                <a:spcPct val="150000"/>
              </a:lnSpc>
              <a:spcBef>
                <a:spcPts val="0"/>
              </a:spcBef>
              <a:spcAft>
                <a:spcPts val="0"/>
              </a:spcAft>
              <a:buClr>
                <a:schemeClr val="dk1"/>
              </a:buClr>
              <a:buSzPts val="1100"/>
              <a:buFont typeface="Arial"/>
              <a:buNone/>
            </a:pPr>
            <a:r>
              <a:rPr lang="de" sz="1550">
                <a:solidFill>
                  <a:srgbClr val="37474F"/>
                </a:solidFill>
                <a:latin typeface="Roboto Mono"/>
                <a:ea typeface="Roboto Mono"/>
                <a:cs typeface="Roboto Mono"/>
                <a:sym typeface="Roboto Mono"/>
              </a:rPr>
              <a:t>access: b[</a:t>
            </a:r>
            <a:r>
              <a:rPr lang="de" sz="1550">
                <a:solidFill>
                  <a:srgbClr val="38761D"/>
                </a:solidFill>
                <a:latin typeface="Roboto Mono"/>
                <a:ea typeface="Roboto Mono"/>
                <a:cs typeface="Roboto Mono"/>
                <a:sym typeface="Roboto Mono"/>
              </a:rPr>
              <a:t>“a”</a:t>
            </a:r>
            <a:r>
              <a:rPr lang="de" sz="1550">
                <a:solidFill>
                  <a:srgbClr val="37474F"/>
                </a:solidFill>
                <a:latin typeface="Roboto Mono"/>
                <a:ea typeface="Roboto Mono"/>
                <a:cs typeface="Roboto Mono"/>
                <a:sym typeface="Roboto Mono"/>
              </a:rPr>
              <a:t>]</a:t>
            </a:r>
            <a:endParaRPr sz="2150">
              <a:solidFill>
                <a:srgbClr val="37474F"/>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Relational operators</a:t>
            </a:r>
            <a:endParaRPr/>
          </a:p>
        </p:txBody>
      </p:sp>
      <p:sp>
        <p:nvSpPr>
          <p:cNvPr id="346" name="Google Shape;346;p37"/>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dirty="0"/>
              <a:t>Compare variables</a:t>
            </a:r>
          </a:p>
          <a:p>
            <a:pPr marL="457200" lvl="0" indent="-311150" algn="l" rtl="0">
              <a:spcBef>
                <a:spcPts val="0"/>
              </a:spcBef>
              <a:spcAft>
                <a:spcPts val="0"/>
              </a:spcAft>
              <a:buSzPts val="1300"/>
              <a:buChar char="●"/>
            </a:pPr>
            <a:endParaRPr lang="de" dirty="0"/>
          </a:p>
          <a:p>
            <a:pPr marL="146050" lvl="0" indent="0" algn="l" rtl="0">
              <a:spcBef>
                <a:spcPts val="0"/>
              </a:spcBef>
              <a:spcAft>
                <a:spcPts val="0"/>
              </a:spcAft>
              <a:buSzPts val="1300"/>
              <a:buNone/>
            </a:pPr>
            <a:r>
              <a:rPr lang="de" dirty="0"/>
              <a:t>	a == b    →   is a equal to b?</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returns </a:t>
            </a:r>
            <a:r>
              <a:rPr lang="de" b="1" dirty="0"/>
              <a:t>True / False</a:t>
            </a:r>
            <a:endParaRPr b="1" dirty="0"/>
          </a:p>
          <a:p>
            <a:pPr marL="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Relational operators</a:t>
            </a:r>
            <a:endParaRPr/>
          </a:p>
        </p:txBody>
      </p:sp>
      <p:sp>
        <p:nvSpPr>
          <p:cNvPr id="352" name="Google Shape;352;p38"/>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dirty="0"/>
              <a:t>Compare variables</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a == b    →   is a equal to b?</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returns </a:t>
            </a:r>
            <a:r>
              <a:rPr lang="de" b="1" dirty="0"/>
              <a:t>True / False</a:t>
            </a:r>
            <a:endParaRPr b="1" dirty="0"/>
          </a:p>
          <a:p>
            <a:pPr marL="0" lvl="0" indent="0" algn="l" rtl="0">
              <a:spcBef>
                <a:spcPts val="1200"/>
              </a:spcBef>
              <a:spcAft>
                <a:spcPts val="1200"/>
              </a:spcAft>
              <a:buNone/>
            </a:pPr>
            <a:endParaRPr dirty="0"/>
          </a:p>
        </p:txBody>
      </p:sp>
      <p:graphicFrame>
        <p:nvGraphicFramePr>
          <p:cNvPr id="353" name="Google Shape;353;p38"/>
          <p:cNvGraphicFramePr/>
          <p:nvPr/>
        </p:nvGraphicFramePr>
        <p:xfrm>
          <a:off x="6467275" y="1389025"/>
          <a:ext cx="2215800" cy="2622660"/>
        </p:xfrm>
        <a:graphic>
          <a:graphicData uri="http://schemas.openxmlformats.org/drawingml/2006/table">
            <a:tbl>
              <a:tblPr>
                <a:noFill/>
                <a:tableStyleId>{DFF39B0C-8A51-45C5-9B93-5453DF5007A1}</a:tableStyleId>
              </a:tblPr>
              <a:tblGrid>
                <a:gridCol w="1107900">
                  <a:extLst>
                    <a:ext uri="{9D8B030D-6E8A-4147-A177-3AD203B41FA5}">
                      <a16:colId xmlns:a16="http://schemas.microsoft.com/office/drawing/2014/main" val="20000"/>
                    </a:ext>
                  </a:extLst>
                </a:gridCol>
                <a:gridCol w="1107900">
                  <a:extLst>
                    <a:ext uri="{9D8B030D-6E8A-4147-A177-3AD203B41FA5}">
                      <a16:colId xmlns:a16="http://schemas.microsoft.com/office/drawing/2014/main" val="20001"/>
                    </a:ext>
                  </a:extLst>
                </a:gridCol>
              </a:tblGrid>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is equal</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396600">
                <a:tc>
                  <a:txBody>
                    <a:bodyPr/>
                    <a:lstStyle/>
                    <a:p>
                      <a:pPr marL="0" lvl="0" indent="0" algn="ctr" rtl="0">
                        <a:spcBef>
                          <a:spcPts val="0"/>
                        </a:spcBef>
                        <a:spcAft>
                          <a:spcPts val="0"/>
                        </a:spcAft>
                        <a:buNone/>
                      </a:pPr>
                      <a:r>
                        <a:rPr lang="de" sz="1100">
                          <a:solidFill>
                            <a:schemeClr val="lt1"/>
                          </a:solidFill>
                        </a:rPr>
                        <a:t>&lt;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96600">
                <a:tc>
                  <a:txBody>
                    <a:bodyPr/>
                    <a:lstStyle/>
                    <a:p>
                      <a:pPr marL="0" lvl="0" indent="0" algn="ctr" rtl="0">
                        <a:spcBef>
                          <a:spcPts val="0"/>
                        </a:spcBef>
                        <a:spcAft>
                          <a:spcPts val="0"/>
                        </a:spcAft>
                        <a:buNone/>
                      </a:pPr>
                      <a:r>
                        <a:rPr lang="de" sz="1100">
                          <a:solidFill>
                            <a:schemeClr val="lt1"/>
                          </a:solidFill>
                        </a:rPr>
                        <a:t>&lt;=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not equal to</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2100">
                <a:solidFill>
                  <a:schemeClr val="dk2"/>
                </a:solidFill>
              </a:rPr>
              <a:t>Fundamentals</a:t>
            </a:r>
            <a:endParaRPr sz="2100">
              <a:solidFill>
                <a:schemeClr val="dk2"/>
              </a:solidFill>
            </a:endParaRPr>
          </a:p>
          <a:p>
            <a:pPr marL="0" lvl="0" indent="0" algn="l" rtl="0">
              <a:spcBef>
                <a:spcPts val="0"/>
              </a:spcBef>
              <a:spcAft>
                <a:spcPts val="0"/>
              </a:spcAft>
              <a:buNone/>
            </a:pPr>
            <a:r>
              <a:rPr lang="de" b="1"/>
              <a:t>Primitive Data Types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Relational operators</a:t>
            </a:r>
            <a:endParaRPr/>
          </a:p>
        </p:txBody>
      </p:sp>
      <p:sp>
        <p:nvSpPr>
          <p:cNvPr id="359" name="Google Shape;359;p39"/>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de" dirty="0"/>
              <a:t>Compare variables</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a == b    →   is a equal to b?</a:t>
            </a:r>
          </a:p>
          <a:p>
            <a:pPr marL="146050" lvl="0" indent="0" algn="l" rtl="0">
              <a:spcBef>
                <a:spcPts val="0"/>
              </a:spcBef>
              <a:spcAft>
                <a:spcPts val="0"/>
              </a:spcAft>
              <a:buSzPts val="1300"/>
              <a:buNone/>
            </a:pPr>
            <a:r>
              <a:rPr lang="de" dirty="0"/>
              <a:t>	</a:t>
            </a:r>
          </a:p>
          <a:p>
            <a:pPr marL="146050" lvl="0" indent="0" algn="l" rtl="0">
              <a:spcBef>
                <a:spcPts val="0"/>
              </a:spcBef>
              <a:spcAft>
                <a:spcPts val="0"/>
              </a:spcAft>
              <a:buSzPts val="1300"/>
              <a:buNone/>
            </a:pPr>
            <a:r>
              <a:rPr lang="de" dirty="0"/>
              <a:t>	returns </a:t>
            </a:r>
            <a:r>
              <a:rPr lang="de" b="1" dirty="0"/>
              <a:t>True / False</a:t>
            </a:r>
            <a:endParaRPr b="1" dirty="0"/>
          </a:p>
          <a:p>
            <a:pPr marL="2743200" lvl="0" indent="0" algn="l" rtl="0">
              <a:spcBef>
                <a:spcPts val="1200"/>
              </a:spcBef>
              <a:spcAft>
                <a:spcPts val="0"/>
              </a:spcAft>
              <a:buNone/>
            </a:pPr>
            <a:endParaRPr dirty="0"/>
          </a:p>
          <a:p>
            <a:pPr marL="457200" lvl="0" indent="-311150" algn="l" rtl="0">
              <a:spcBef>
                <a:spcPts val="1200"/>
              </a:spcBef>
              <a:spcAft>
                <a:spcPts val="0"/>
              </a:spcAft>
              <a:buSzPts val="1300"/>
              <a:buChar char="●"/>
            </a:pPr>
            <a:r>
              <a:rPr lang="de" dirty="0"/>
              <a:t>Combine operators with   “</a:t>
            </a:r>
            <a:r>
              <a:rPr lang="de" b="1" dirty="0"/>
              <a:t>and</a:t>
            </a:r>
            <a:r>
              <a:rPr lang="de" dirty="0"/>
              <a:t>” / “</a:t>
            </a:r>
            <a:r>
              <a:rPr lang="de" b="1" dirty="0"/>
              <a:t>or</a:t>
            </a:r>
            <a:r>
              <a:rPr lang="de" dirty="0"/>
              <a:t>”</a:t>
            </a:r>
            <a:endParaRPr dirty="0"/>
          </a:p>
          <a:p>
            <a:pPr marL="0" lvl="0" indent="0" algn="l" rtl="0">
              <a:spcBef>
                <a:spcPts val="1200"/>
              </a:spcBef>
              <a:spcAft>
                <a:spcPts val="0"/>
              </a:spcAft>
              <a:buNone/>
            </a:pPr>
            <a:r>
              <a:rPr lang="de" dirty="0"/>
              <a:t>	“and”:	 	(a &gt;= b)  and (a&lt;=c)</a:t>
            </a:r>
            <a:endParaRPr dirty="0"/>
          </a:p>
          <a:p>
            <a:pPr marL="0" lvl="0" indent="0" algn="l" rtl="0">
              <a:spcBef>
                <a:spcPts val="1200"/>
              </a:spcBef>
              <a:spcAft>
                <a:spcPts val="1200"/>
              </a:spcAft>
              <a:buNone/>
            </a:pPr>
            <a:r>
              <a:rPr lang="de" dirty="0"/>
              <a:t>	“or”:		(a &gt;= b)  or  (a&lt;=c)</a:t>
            </a:r>
            <a:endParaRPr dirty="0"/>
          </a:p>
        </p:txBody>
      </p:sp>
      <p:graphicFrame>
        <p:nvGraphicFramePr>
          <p:cNvPr id="360" name="Google Shape;360;p39"/>
          <p:cNvGraphicFramePr/>
          <p:nvPr/>
        </p:nvGraphicFramePr>
        <p:xfrm>
          <a:off x="6467275" y="1389025"/>
          <a:ext cx="2215800" cy="2622660"/>
        </p:xfrm>
        <a:graphic>
          <a:graphicData uri="http://schemas.openxmlformats.org/drawingml/2006/table">
            <a:tbl>
              <a:tblPr>
                <a:noFill/>
                <a:tableStyleId>{DFF39B0C-8A51-45C5-9B93-5453DF5007A1}</a:tableStyleId>
              </a:tblPr>
              <a:tblGrid>
                <a:gridCol w="1107900">
                  <a:extLst>
                    <a:ext uri="{9D8B030D-6E8A-4147-A177-3AD203B41FA5}">
                      <a16:colId xmlns:a16="http://schemas.microsoft.com/office/drawing/2014/main" val="20000"/>
                    </a:ext>
                  </a:extLst>
                </a:gridCol>
                <a:gridCol w="1107900">
                  <a:extLst>
                    <a:ext uri="{9D8B030D-6E8A-4147-A177-3AD203B41FA5}">
                      <a16:colId xmlns:a16="http://schemas.microsoft.com/office/drawing/2014/main" val="20001"/>
                    </a:ext>
                  </a:extLst>
                </a:gridCol>
              </a:tblGrid>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is equal</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396600">
                <a:tc>
                  <a:txBody>
                    <a:bodyPr/>
                    <a:lstStyle/>
                    <a:p>
                      <a:pPr marL="0" lvl="0" indent="0" algn="ctr" rtl="0">
                        <a:spcBef>
                          <a:spcPts val="0"/>
                        </a:spcBef>
                        <a:spcAft>
                          <a:spcPts val="0"/>
                        </a:spcAft>
                        <a:buNone/>
                      </a:pPr>
                      <a:r>
                        <a:rPr lang="de" sz="1100">
                          <a:solidFill>
                            <a:schemeClr val="lt1"/>
                          </a:solidFill>
                        </a:rPr>
                        <a:t>&lt;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96600">
                <a:tc>
                  <a:txBody>
                    <a:bodyPr/>
                    <a:lstStyle/>
                    <a:p>
                      <a:pPr marL="0" lvl="0" indent="0" algn="ctr" rtl="0">
                        <a:spcBef>
                          <a:spcPts val="0"/>
                        </a:spcBef>
                        <a:spcAft>
                          <a:spcPts val="0"/>
                        </a:spcAft>
                        <a:buNone/>
                      </a:pPr>
                      <a:r>
                        <a:rPr lang="de" sz="1100">
                          <a:solidFill>
                            <a:schemeClr val="lt1"/>
                          </a:solidFill>
                        </a:rPr>
                        <a:t>&lt;=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smaller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96600">
                <a:tc>
                  <a:txBody>
                    <a:bodyPr/>
                    <a:lstStyle/>
                    <a:p>
                      <a:pPr marL="0" lvl="0" indent="0" algn="ctr" rtl="0">
                        <a:spcBef>
                          <a:spcPts val="0"/>
                        </a:spcBef>
                        <a:spcAft>
                          <a:spcPts val="0"/>
                        </a:spcAft>
                        <a:buNone/>
                      </a:pPr>
                      <a:r>
                        <a:rPr lang="de" sz="1100">
                          <a:solidFill>
                            <a:schemeClr val="lt1"/>
                          </a:solidFill>
                        </a:rPr>
                        <a:t>&gt;= </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greater or equal than</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600">
                <a:tc>
                  <a:txBody>
                    <a:bodyPr/>
                    <a:lstStyle/>
                    <a:p>
                      <a:pPr marL="0" lvl="0" indent="0" algn="ctr" rtl="0">
                        <a:spcBef>
                          <a:spcPts val="0"/>
                        </a:spcBef>
                        <a:spcAft>
                          <a:spcPts val="0"/>
                        </a:spcAft>
                        <a:buNone/>
                      </a:pPr>
                      <a:r>
                        <a:rPr lang="de" sz="1100">
                          <a:solidFill>
                            <a:schemeClr val="lt1"/>
                          </a:solidFill>
                        </a:rPr>
                        <a:t>!=</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sz="1100">
                          <a:solidFill>
                            <a:schemeClr val="lt1"/>
                          </a:solidFill>
                        </a:rPr>
                        <a:t>not equal to</a:t>
                      </a:r>
                      <a:endParaRPr sz="1100">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p:nvPr/>
        </p:nvSpPr>
        <p:spPr>
          <a:xfrm>
            <a:off x="954700" y="1443250"/>
            <a:ext cx="7050300" cy="3270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a = </a:t>
            </a:r>
            <a:r>
              <a:rPr lang="de" sz="2250" dirty="0">
                <a:solidFill>
                  <a:srgbClr val="C53929"/>
                </a:solidFill>
                <a:latin typeface="Roboto Mono"/>
                <a:ea typeface="Roboto Mono"/>
                <a:cs typeface="Roboto Mono"/>
                <a:sym typeface="Roboto Mono"/>
              </a:rPr>
              <a:t>1</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b = </a:t>
            </a:r>
            <a:r>
              <a:rPr lang="de" sz="2250" dirty="0">
                <a:solidFill>
                  <a:srgbClr val="C53929"/>
                </a:solidFill>
                <a:latin typeface="Roboto Mono"/>
                <a:ea typeface="Roboto Mono"/>
                <a:cs typeface="Roboto Mono"/>
                <a:sym typeface="Roboto Mono"/>
              </a:rPr>
              <a:t>2</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c = </a:t>
            </a:r>
            <a:r>
              <a:rPr lang="de" sz="2250" dirty="0">
                <a:solidFill>
                  <a:srgbClr val="C53929"/>
                </a:solidFill>
                <a:latin typeface="Roboto Mono"/>
                <a:ea typeface="Roboto Mono"/>
                <a:cs typeface="Roboto Mono"/>
                <a:sym typeface="Roboto Mono"/>
              </a:rPr>
              <a:t>2</a:t>
            </a: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	(a&gt;b) or (a&lt;=c)</a:t>
            </a:r>
            <a:endParaRPr sz="2250" dirty="0">
              <a:solidFill>
                <a:srgbClr val="37474F"/>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endParaRPr sz="2250" dirty="0">
              <a:solidFill>
                <a:srgbClr val="37474F"/>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endParaRPr sz="2250" dirty="0">
              <a:solidFill>
                <a:srgbClr val="37474F"/>
              </a:solidFill>
              <a:latin typeface="Roboto Mono"/>
              <a:ea typeface="Roboto Mono"/>
              <a:cs typeface="Roboto Mono"/>
              <a:sym typeface="Roboto Mono"/>
            </a:endParaRPr>
          </a:p>
        </p:txBody>
      </p:sp>
      <p:pic>
        <p:nvPicPr>
          <p:cNvPr id="366" name="Google Shape;366;p40"/>
          <p:cNvPicPr preferRelativeResize="0"/>
          <p:nvPr/>
        </p:nvPicPr>
        <p:blipFill>
          <a:blip r:embed="rId3">
            <a:alphaModFix/>
          </a:blip>
          <a:stretch>
            <a:fillRect/>
          </a:stretch>
        </p:blipFill>
        <p:spPr>
          <a:xfrm>
            <a:off x="7597175" y="1120775"/>
            <a:ext cx="548575" cy="548575"/>
          </a:xfrm>
          <a:prstGeom prst="rect">
            <a:avLst/>
          </a:prstGeom>
          <a:noFill/>
          <a:ln>
            <a:noFill/>
          </a:ln>
        </p:spPr>
      </p:pic>
      <p:pic>
        <p:nvPicPr>
          <p:cNvPr id="367" name="Google Shape;367;p40"/>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p:nvPr/>
        </p:nvSpPr>
        <p:spPr>
          <a:xfrm>
            <a:off x="954700" y="1443250"/>
            <a:ext cx="7050300" cy="3270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4572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1</a:t>
            </a:r>
            <a:endParaRPr sz="225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b = </a:t>
            </a:r>
            <a:r>
              <a:rPr lang="de" sz="2250">
                <a:solidFill>
                  <a:srgbClr val="C53929"/>
                </a:solidFill>
                <a:latin typeface="Roboto Mono"/>
                <a:ea typeface="Roboto Mono"/>
                <a:cs typeface="Roboto Mono"/>
                <a:sym typeface="Roboto Mono"/>
              </a:rPr>
              <a:t>2</a:t>
            </a:r>
            <a:endParaRPr sz="225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c = </a:t>
            </a:r>
            <a:r>
              <a:rPr lang="de" sz="2250">
                <a:solidFill>
                  <a:srgbClr val="C53929"/>
                </a:solidFill>
                <a:latin typeface="Roboto Mono"/>
                <a:ea typeface="Roboto Mono"/>
                <a:cs typeface="Roboto Mono"/>
                <a:sym typeface="Roboto Mono"/>
              </a:rPr>
              <a:t>2</a:t>
            </a:r>
            <a:endParaRPr sz="2250">
              <a:solidFill>
                <a:srgbClr val="C53929"/>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(a&gt;b) or (a&lt;=c)</a:t>
            </a:r>
            <a:endParaRPr sz="2250">
              <a:solidFill>
                <a:srgbClr val="37474F"/>
              </a:solidFill>
              <a:latin typeface="Roboto Mono"/>
              <a:ea typeface="Roboto Mono"/>
              <a:cs typeface="Roboto Mono"/>
              <a:sym typeface="Roboto Mono"/>
            </a:endParaRPr>
          </a:p>
          <a:p>
            <a:pPr marL="1828800" lvl="0" indent="0" algn="l" rtl="0">
              <a:lnSpc>
                <a:spcPct val="150000"/>
              </a:lnSpc>
              <a:spcBef>
                <a:spcPts val="0"/>
              </a:spcBef>
              <a:spcAft>
                <a:spcPts val="0"/>
              </a:spcAft>
              <a:buClr>
                <a:schemeClr val="dk1"/>
              </a:buClr>
              <a:buSzPts val="1100"/>
              <a:buFont typeface="Arial"/>
              <a:buNone/>
            </a:pPr>
            <a:r>
              <a:rPr lang="de" sz="2250">
                <a:solidFill>
                  <a:srgbClr val="4A86E8"/>
                </a:solidFill>
                <a:latin typeface="Roboto Mono"/>
                <a:ea typeface="Roboto Mono"/>
                <a:cs typeface="Roboto Mono"/>
                <a:sym typeface="Roboto Mono"/>
              </a:rPr>
              <a:t>False</a:t>
            </a:r>
            <a:r>
              <a:rPr lang="de" sz="2250">
                <a:solidFill>
                  <a:srgbClr val="37474F"/>
                </a:solidFill>
                <a:latin typeface="Roboto Mono"/>
                <a:ea typeface="Roboto Mono"/>
                <a:cs typeface="Roboto Mono"/>
                <a:sym typeface="Roboto Mono"/>
              </a:rPr>
              <a:t> or </a:t>
            </a:r>
            <a:r>
              <a:rPr lang="de" sz="2250">
                <a:solidFill>
                  <a:srgbClr val="4A86E8"/>
                </a:solidFill>
                <a:latin typeface="Roboto Mono"/>
                <a:ea typeface="Roboto Mono"/>
                <a:cs typeface="Roboto Mono"/>
                <a:sym typeface="Roboto Mono"/>
              </a:rPr>
              <a:t>True</a:t>
            </a:r>
            <a:r>
              <a:rPr lang="de" sz="2250">
                <a:solidFill>
                  <a:srgbClr val="37474F"/>
                </a:solidFill>
                <a:latin typeface="Roboto Mono"/>
                <a:ea typeface="Roboto Mono"/>
                <a:cs typeface="Roboto Mono"/>
                <a:sym typeface="Roboto Mono"/>
              </a:rPr>
              <a:t> </a:t>
            </a:r>
            <a:endParaRPr sz="2250">
              <a:solidFill>
                <a:srgbClr val="37474F"/>
              </a:solidFill>
              <a:latin typeface="Roboto Mono"/>
              <a:ea typeface="Roboto Mono"/>
              <a:cs typeface="Roboto Mono"/>
              <a:sym typeface="Roboto Mono"/>
            </a:endParaRPr>
          </a:p>
          <a:p>
            <a:pPr marL="1828800" lvl="0" indent="0" algn="l" rtl="0">
              <a:lnSpc>
                <a:spcPct val="150000"/>
              </a:lnSpc>
              <a:spcBef>
                <a:spcPts val="0"/>
              </a:spcBef>
              <a:spcAft>
                <a:spcPts val="0"/>
              </a:spcAft>
              <a:buClr>
                <a:schemeClr val="dk1"/>
              </a:buClr>
              <a:buSzPts val="1100"/>
              <a:buFont typeface="Arial"/>
              <a:buNone/>
            </a:pPr>
            <a:endParaRPr sz="2250">
              <a:solidFill>
                <a:srgbClr val="37474F"/>
              </a:solidFill>
              <a:latin typeface="Roboto Mono"/>
              <a:ea typeface="Roboto Mono"/>
              <a:cs typeface="Roboto Mono"/>
              <a:sym typeface="Roboto Mono"/>
            </a:endParaRPr>
          </a:p>
        </p:txBody>
      </p:sp>
      <p:pic>
        <p:nvPicPr>
          <p:cNvPr id="373" name="Google Shape;373;p41"/>
          <p:cNvPicPr preferRelativeResize="0"/>
          <p:nvPr/>
        </p:nvPicPr>
        <p:blipFill>
          <a:blip r:embed="rId3">
            <a:alphaModFix/>
          </a:blip>
          <a:stretch>
            <a:fillRect/>
          </a:stretch>
        </p:blipFill>
        <p:spPr>
          <a:xfrm>
            <a:off x="7597175" y="1120775"/>
            <a:ext cx="548575" cy="548575"/>
          </a:xfrm>
          <a:prstGeom prst="rect">
            <a:avLst/>
          </a:prstGeom>
          <a:noFill/>
          <a:ln>
            <a:noFill/>
          </a:ln>
        </p:spPr>
      </p:pic>
      <p:pic>
        <p:nvPicPr>
          <p:cNvPr id="374" name="Google Shape;374;p41"/>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p:nvPr/>
        </p:nvSpPr>
        <p:spPr>
          <a:xfrm>
            <a:off x="954700" y="1443250"/>
            <a:ext cx="7050300" cy="3270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a = </a:t>
            </a:r>
            <a:r>
              <a:rPr lang="de" sz="2250" dirty="0">
                <a:solidFill>
                  <a:srgbClr val="C53929"/>
                </a:solidFill>
                <a:latin typeface="Roboto Mono"/>
                <a:ea typeface="Roboto Mono"/>
                <a:cs typeface="Roboto Mono"/>
                <a:sym typeface="Roboto Mono"/>
              </a:rPr>
              <a:t>1</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b = </a:t>
            </a:r>
            <a:r>
              <a:rPr lang="de" sz="2250" dirty="0">
                <a:solidFill>
                  <a:srgbClr val="C53929"/>
                </a:solidFill>
                <a:latin typeface="Roboto Mono"/>
                <a:ea typeface="Roboto Mono"/>
                <a:cs typeface="Roboto Mono"/>
                <a:sym typeface="Roboto Mono"/>
              </a:rPr>
              <a:t>2</a:t>
            </a:r>
            <a:endParaRPr sz="2250" dirty="0">
              <a:solidFill>
                <a:srgbClr val="C53929"/>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c = </a:t>
            </a:r>
            <a:r>
              <a:rPr lang="de" sz="2250" dirty="0">
                <a:solidFill>
                  <a:srgbClr val="C53929"/>
                </a:solidFill>
                <a:latin typeface="Roboto Mono"/>
                <a:ea typeface="Roboto Mono"/>
                <a:cs typeface="Roboto Mono"/>
                <a:sym typeface="Roboto Mono"/>
              </a:rPr>
              <a:t>2</a:t>
            </a:r>
            <a:endParaRPr sz="2250" dirty="0">
              <a:solidFill>
                <a:srgbClr val="C53929"/>
              </a:solidFill>
              <a:latin typeface="Roboto Mono"/>
              <a:ea typeface="Roboto Mono"/>
              <a:cs typeface="Roboto Mono"/>
              <a:sym typeface="Roboto Mono"/>
            </a:endParaRPr>
          </a:p>
          <a:p>
            <a:pPr marL="1371600" lvl="0" indent="457200" algn="l" rtl="0">
              <a:lnSpc>
                <a:spcPct val="150000"/>
              </a:lnSpc>
              <a:spcBef>
                <a:spcPts val="0"/>
              </a:spcBef>
              <a:spcAft>
                <a:spcPts val="0"/>
              </a:spcAft>
              <a:buClr>
                <a:schemeClr val="dk1"/>
              </a:buClr>
              <a:buSzPts val="1100"/>
              <a:buFont typeface="Arial"/>
              <a:buNone/>
            </a:pPr>
            <a:r>
              <a:rPr lang="de" sz="2250" dirty="0">
                <a:solidFill>
                  <a:srgbClr val="37474F"/>
                </a:solidFill>
                <a:latin typeface="Roboto Mono"/>
                <a:ea typeface="Roboto Mono"/>
                <a:cs typeface="Roboto Mono"/>
                <a:sym typeface="Roboto Mono"/>
              </a:rPr>
              <a:t>(a&gt;b) or (a&lt;=c)</a:t>
            </a:r>
            <a:endParaRPr sz="2250" dirty="0">
              <a:solidFill>
                <a:srgbClr val="37474F"/>
              </a:solidFill>
              <a:latin typeface="Roboto Mono"/>
              <a:ea typeface="Roboto Mono"/>
              <a:cs typeface="Roboto Mono"/>
              <a:sym typeface="Roboto Mono"/>
            </a:endParaRPr>
          </a:p>
          <a:p>
            <a:pPr marL="1828800" lvl="0" indent="0" algn="l" rtl="0">
              <a:lnSpc>
                <a:spcPct val="150000"/>
              </a:lnSpc>
              <a:spcBef>
                <a:spcPts val="0"/>
              </a:spcBef>
              <a:spcAft>
                <a:spcPts val="0"/>
              </a:spcAft>
              <a:buClr>
                <a:schemeClr val="dk1"/>
              </a:buClr>
              <a:buSzPts val="1100"/>
              <a:buFont typeface="Arial"/>
              <a:buNone/>
            </a:pPr>
            <a:r>
              <a:rPr lang="de" sz="2250" dirty="0">
                <a:solidFill>
                  <a:srgbClr val="4A86E8"/>
                </a:solidFill>
                <a:latin typeface="Roboto Mono"/>
                <a:ea typeface="Roboto Mono"/>
                <a:cs typeface="Roboto Mono"/>
                <a:sym typeface="Roboto Mono"/>
              </a:rPr>
              <a:t>False</a:t>
            </a:r>
            <a:r>
              <a:rPr lang="de" sz="2250" dirty="0">
                <a:solidFill>
                  <a:srgbClr val="37474F"/>
                </a:solidFill>
                <a:latin typeface="Roboto Mono"/>
                <a:ea typeface="Roboto Mono"/>
                <a:cs typeface="Roboto Mono"/>
                <a:sym typeface="Roboto Mono"/>
              </a:rPr>
              <a:t> or </a:t>
            </a:r>
            <a:r>
              <a:rPr lang="de" sz="2250" dirty="0">
                <a:solidFill>
                  <a:srgbClr val="4A86E8"/>
                </a:solidFill>
                <a:latin typeface="Roboto Mono"/>
                <a:ea typeface="Roboto Mono"/>
                <a:cs typeface="Roboto Mono"/>
                <a:sym typeface="Roboto Mono"/>
              </a:rPr>
              <a:t>True</a:t>
            </a:r>
            <a:r>
              <a:rPr lang="de" sz="2250" dirty="0">
                <a:solidFill>
                  <a:srgbClr val="37474F"/>
                </a:solidFill>
                <a:latin typeface="Roboto Mono"/>
                <a:ea typeface="Roboto Mono"/>
                <a:cs typeface="Roboto Mono"/>
                <a:sym typeface="Roboto Mono"/>
              </a:rPr>
              <a:t> →  </a:t>
            </a:r>
            <a:r>
              <a:rPr lang="de" sz="2250" dirty="0">
                <a:solidFill>
                  <a:srgbClr val="4A86E8"/>
                </a:solidFill>
                <a:latin typeface="Roboto Mono"/>
                <a:ea typeface="Roboto Mono"/>
                <a:cs typeface="Roboto Mono"/>
                <a:sym typeface="Roboto Mono"/>
              </a:rPr>
              <a:t>True</a:t>
            </a:r>
            <a:endParaRPr sz="2250" dirty="0">
              <a:solidFill>
                <a:srgbClr val="4A86E8"/>
              </a:solidFill>
              <a:latin typeface="Roboto Mono"/>
              <a:ea typeface="Roboto Mono"/>
              <a:cs typeface="Roboto Mono"/>
              <a:sym typeface="Roboto Mono"/>
            </a:endParaRPr>
          </a:p>
          <a:p>
            <a:pPr marL="457200" lvl="0" indent="457200" algn="l" rtl="0">
              <a:lnSpc>
                <a:spcPct val="150000"/>
              </a:lnSpc>
              <a:spcBef>
                <a:spcPts val="0"/>
              </a:spcBef>
              <a:spcAft>
                <a:spcPts val="0"/>
              </a:spcAft>
              <a:buClr>
                <a:schemeClr val="dk1"/>
              </a:buClr>
              <a:buSzPts val="1100"/>
              <a:buFont typeface="Arial"/>
              <a:buNone/>
            </a:pPr>
            <a:endParaRPr sz="2250" dirty="0">
              <a:solidFill>
                <a:srgbClr val="37474F"/>
              </a:solidFill>
              <a:latin typeface="Roboto Mono"/>
              <a:ea typeface="Roboto Mono"/>
              <a:cs typeface="Roboto Mono"/>
              <a:sym typeface="Roboto Mono"/>
            </a:endParaRPr>
          </a:p>
        </p:txBody>
      </p:sp>
      <p:pic>
        <p:nvPicPr>
          <p:cNvPr id="380" name="Google Shape;380;p42"/>
          <p:cNvPicPr preferRelativeResize="0"/>
          <p:nvPr/>
        </p:nvPicPr>
        <p:blipFill>
          <a:blip r:embed="rId3">
            <a:alphaModFix/>
          </a:blip>
          <a:stretch>
            <a:fillRect/>
          </a:stretch>
        </p:blipFill>
        <p:spPr>
          <a:xfrm>
            <a:off x="7597175" y="1120775"/>
            <a:ext cx="548575" cy="548575"/>
          </a:xfrm>
          <a:prstGeom prst="rect">
            <a:avLst/>
          </a:prstGeom>
          <a:noFill/>
          <a:ln>
            <a:noFill/>
          </a:ln>
        </p:spPr>
      </p:pic>
      <p:pic>
        <p:nvPicPr>
          <p:cNvPr id="381" name="Google Shape;381;p42"/>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Very important for filtering</a:t>
            </a:r>
            <a:endParaRPr/>
          </a:p>
        </p:txBody>
      </p:sp>
      <p:sp>
        <p:nvSpPr>
          <p:cNvPr id="387" name="Google Shape;387;p43"/>
          <p:cNvSpPr txBox="1">
            <a:spLocks noGrp="1"/>
          </p:cNvSpPr>
          <p:nvPr>
            <p:ph type="body" idx="1"/>
          </p:nvPr>
        </p:nvSpPr>
        <p:spPr>
          <a:xfrm>
            <a:off x="952500" y="3295125"/>
            <a:ext cx="6924900" cy="126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e"/>
              <a:t>	Select all Names with following condition:</a:t>
            </a:r>
            <a:endParaRPr/>
          </a:p>
          <a:p>
            <a:pPr marL="914400" lvl="0" indent="457200" algn="ctr" rtl="0">
              <a:spcBef>
                <a:spcPts val="1200"/>
              </a:spcBef>
              <a:spcAft>
                <a:spcPts val="1200"/>
              </a:spcAft>
              <a:buNone/>
            </a:pPr>
            <a:r>
              <a:rPr lang="de"/>
              <a:t>(Gender == “F”) </a:t>
            </a:r>
            <a:r>
              <a:rPr lang="de" b="1"/>
              <a:t>&amp; </a:t>
            </a:r>
            <a:r>
              <a:rPr lang="de"/>
              <a:t>(Age &gt; 20)		</a:t>
            </a:r>
            <a:endParaRPr/>
          </a:p>
        </p:txBody>
      </p:sp>
      <p:graphicFrame>
        <p:nvGraphicFramePr>
          <p:cNvPr id="388" name="Google Shape;388;p43"/>
          <p:cNvGraphicFramePr/>
          <p:nvPr/>
        </p:nvGraphicFramePr>
        <p:xfrm>
          <a:off x="952500" y="1428750"/>
          <a:ext cx="7239000" cy="1584840"/>
        </p:xfrm>
        <a:graphic>
          <a:graphicData uri="http://schemas.openxmlformats.org/drawingml/2006/table">
            <a:tbl>
              <a:tblPr>
                <a:noFill/>
                <a:tableStyleId>{DFF39B0C-8A51-45C5-9B93-5453DF5007A1}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de" b="1"/>
                        <a:t>Name</a:t>
                      </a:r>
                      <a:endParaRPr b="1"/>
                    </a:p>
                  </a:txBody>
                  <a:tcPr marL="91425" marR="91425" marT="91425" marB="91425">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 b="1"/>
                        <a:t>Gender</a:t>
                      </a:r>
                      <a:endParaRPr b="1"/>
                    </a:p>
                  </a:txBody>
                  <a:tcPr marL="91425" marR="91425" marT="91425" marB="91425">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de" b="1"/>
                        <a:t>Age</a:t>
                      </a:r>
                      <a:endParaRPr b="1"/>
                    </a:p>
                  </a:txBody>
                  <a:tcPr marL="91425" marR="91425" marT="91425" marB="91425">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a:solidFill>
                            <a:srgbClr val="FFFFFF"/>
                          </a:solidFill>
                        </a:rPr>
                        <a:t>“Tim”</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“M”</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20</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de">
                          <a:solidFill>
                            <a:srgbClr val="FFFFFF"/>
                          </a:solidFill>
                        </a:rPr>
                        <a:t>“Nina”</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“F”</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24</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de">
                          <a:solidFill>
                            <a:srgbClr val="FFFFFF"/>
                          </a:solidFill>
                        </a:rPr>
                        <a:t>“John”</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“M”</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de">
                          <a:solidFill>
                            <a:srgbClr val="FFFFFF"/>
                          </a:solidFill>
                        </a:rPr>
                        <a:t>26</a:t>
                      </a:r>
                      <a:endParaRPr>
                        <a:solidFill>
                          <a:srgbClr val="FFFFFF"/>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2100">
                <a:solidFill>
                  <a:schemeClr val="dk2"/>
                </a:solidFill>
              </a:rPr>
              <a:t>Fundamentals</a:t>
            </a:r>
            <a:endParaRPr sz="2100">
              <a:solidFill>
                <a:schemeClr val="dk2"/>
              </a:solidFill>
            </a:endParaRPr>
          </a:p>
          <a:p>
            <a:pPr marL="0" lvl="0" indent="0" algn="l" rtl="0">
              <a:spcBef>
                <a:spcPts val="0"/>
              </a:spcBef>
              <a:spcAft>
                <a:spcPts val="0"/>
              </a:spcAft>
              <a:buNone/>
            </a:pPr>
            <a:r>
              <a:rPr lang="de" b="1"/>
              <a:t>Control Flow</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5"/>
          <p:cNvSpPr/>
          <p:nvPr/>
        </p:nvSpPr>
        <p:spPr>
          <a:xfrm>
            <a:off x="3336750" y="1397451"/>
            <a:ext cx="2470500" cy="616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a:solidFill>
                  <a:srgbClr val="FFFFFF"/>
                </a:solidFill>
                <a:latin typeface="Roboto"/>
                <a:ea typeface="Roboto"/>
                <a:cs typeface="Roboto"/>
                <a:sym typeface="Roboto"/>
              </a:rPr>
              <a:t>          counter = 0</a:t>
            </a:r>
            <a:endParaRPr>
              <a:solidFill>
                <a:srgbClr val="FFFFFF"/>
              </a:solidFill>
              <a:latin typeface="Roboto"/>
              <a:ea typeface="Roboto"/>
              <a:cs typeface="Roboto"/>
              <a:sym typeface="Roboto"/>
            </a:endParaRPr>
          </a:p>
          <a:p>
            <a:pPr marL="0" lvl="0" indent="0" algn="l" rtl="0">
              <a:spcBef>
                <a:spcPts val="0"/>
              </a:spcBef>
              <a:spcAft>
                <a:spcPts val="0"/>
              </a:spcAft>
              <a:buNone/>
            </a:pPr>
            <a:r>
              <a:rPr lang="de">
                <a:solidFill>
                  <a:srgbClr val="FFFFFF"/>
                </a:solidFill>
                <a:latin typeface="Roboto"/>
                <a:ea typeface="Roboto"/>
                <a:cs typeface="Roboto"/>
                <a:sym typeface="Roboto"/>
              </a:rPr>
              <a:t>          a = </a:t>
            </a:r>
            <a:r>
              <a:rPr lang="de">
                <a:solidFill>
                  <a:srgbClr val="FFFFFF"/>
                </a:solidFill>
              </a:rPr>
              <a:t>[5, 9, 21,30]</a:t>
            </a:r>
            <a:endParaRPr>
              <a:solidFill>
                <a:srgbClr val="FFFFFF"/>
              </a:solidFill>
            </a:endParaRPr>
          </a:p>
        </p:txBody>
      </p:sp>
      <p:sp>
        <p:nvSpPr>
          <p:cNvPr id="399" name="Google Shape;399;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Count numbers smaller than 10 in a list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cxnSp>
        <p:nvCxnSpPr>
          <p:cNvPr id="404" name="Google Shape;404;p46"/>
          <p:cNvCxnSpPr>
            <a:stCxn id="405" idx="2"/>
            <a:endCxn id="406" idx="0"/>
          </p:cNvCxnSpPr>
          <p:nvPr/>
        </p:nvCxnSpPr>
        <p:spPr>
          <a:xfrm rot="5400000">
            <a:off x="2991600" y="2198451"/>
            <a:ext cx="1764600" cy="1396200"/>
          </a:xfrm>
          <a:prstGeom prst="bentConnector3">
            <a:avLst>
              <a:gd name="adj1" fmla="val 64619"/>
            </a:avLst>
          </a:prstGeom>
          <a:noFill/>
          <a:ln w="38100" cap="flat" cmpd="sng">
            <a:solidFill>
              <a:srgbClr val="C2C2C2"/>
            </a:solidFill>
            <a:prstDash val="solid"/>
            <a:round/>
            <a:headEnd type="none" w="sm" len="sm"/>
            <a:tailEnd type="none" w="sm" len="sm"/>
          </a:ln>
        </p:spPr>
      </p:cxnSp>
      <p:cxnSp>
        <p:nvCxnSpPr>
          <p:cNvPr id="407" name="Google Shape;407;p46"/>
          <p:cNvCxnSpPr>
            <a:stCxn id="405" idx="2"/>
            <a:endCxn id="408" idx="0"/>
          </p:cNvCxnSpPr>
          <p:nvPr/>
        </p:nvCxnSpPr>
        <p:spPr>
          <a:xfrm rot="-5400000" flipH="1">
            <a:off x="4367100" y="2219151"/>
            <a:ext cx="1764600" cy="1354800"/>
          </a:xfrm>
          <a:prstGeom prst="bentConnector3">
            <a:avLst>
              <a:gd name="adj1" fmla="val 64619"/>
            </a:avLst>
          </a:prstGeom>
          <a:noFill/>
          <a:ln w="38100" cap="flat" cmpd="sng">
            <a:solidFill>
              <a:srgbClr val="C2C2C2"/>
            </a:solidFill>
            <a:prstDash val="solid"/>
            <a:round/>
            <a:headEnd type="none" w="sm" len="sm"/>
            <a:tailEnd type="none" w="sm" len="sm"/>
          </a:ln>
        </p:spPr>
      </p:cxnSp>
      <p:sp>
        <p:nvSpPr>
          <p:cNvPr id="405" name="Google Shape;405;p46"/>
          <p:cNvSpPr/>
          <p:nvPr/>
        </p:nvSpPr>
        <p:spPr>
          <a:xfrm>
            <a:off x="3336750" y="1397451"/>
            <a:ext cx="2470500" cy="616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a:solidFill>
                  <a:srgbClr val="FFFFFF"/>
                </a:solidFill>
                <a:latin typeface="Roboto"/>
                <a:ea typeface="Roboto"/>
                <a:cs typeface="Roboto"/>
                <a:sym typeface="Roboto"/>
              </a:rPr>
              <a:t>          counter = 0</a:t>
            </a:r>
            <a:endParaRPr>
              <a:solidFill>
                <a:srgbClr val="FFFFFF"/>
              </a:solidFill>
              <a:latin typeface="Roboto"/>
              <a:ea typeface="Roboto"/>
              <a:cs typeface="Roboto"/>
              <a:sym typeface="Roboto"/>
            </a:endParaRPr>
          </a:p>
          <a:p>
            <a:pPr marL="0" lvl="0" indent="0" algn="l" rtl="0">
              <a:spcBef>
                <a:spcPts val="0"/>
              </a:spcBef>
              <a:spcAft>
                <a:spcPts val="0"/>
              </a:spcAft>
              <a:buNone/>
            </a:pPr>
            <a:r>
              <a:rPr lang="de">
                <a:solidFill>
                  <a:srgbClr val="FFFFFF"/>
                </a:solidFill>
                <a:latin typeface="Roboto"/>
                <a:ea typeface="Roboto"/>
                <a:cs typeface="Roboto"/>
                <a:sym typeface="Roboto"/>
              </a:rPr>
              <a:t>          a = </a:t>
            </a:r>
            <a:r>
              <a:rPr lang="de">
                <a:solidFill>
                  <a:srgbClr val="FFFFFF"/>
                </a:solidFill>
              </a:rPr>
              <a:t>[5, 9, 21,30]</a:t>
            </a:r>
            <a:endParaRPr>
              <a:solidFill>
                <a:srgbClr val="FFFFFF"/>
              </a:solidFill>
            </a:endParaRPr>
          </a:p>
        </p:txBody>
      </p:sp>
      <p:sp>
        <p:nvSpPr>
          <p:cNvPr id="406" name="Google Shape;406;p46"/>
          <p:cNvSpPr/>
          <p:nvPr/>
        </p:nvSpPr>
        <p:spPr>
          <a:xfrm>
            <a:off x="2288375"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 + 1</a:t>
            </a:r>
            <a:endParaRPr sz="1200">
              <a:solidFill>
                <a:srgbClr val="FFFFFF"/>
              </a:solidFill>
              <a:latin typeface="Roboto"/>
              <a:ea typeface="Roboto"/>
              <a:cs typeface="Roboto"/>
              <a:sym typeface="Roboto"/>
            </a:endParaRPr>
          </a:p>
        </p:txBody>
      </p:sp>
      <p:sp>
        <p:nvSpPr>
          <p:cNvPr id="409" name="Google Shape;409;p46"/>
          <p:cNvSpPr txBox="1"/>
          <p:nvPr/>
        </p:nvSpPr>
        <p:spPr>
          <a:xfrm>
            <a:off x="27909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&lt; 10</a:t>
            </a:r>
            <a:endParaRPr>
              <a:solidFill>
                <a:srgbClr val="FFFFFF"/>
              </a:solidFill>
              <a:latin typeface="Open Sans"/>
              <a:ea typeface="Open Sans"/>
              <a:cs typeface="Open Sans"/>
              <a:sym typeface="Open Sans"/>
            </a:endParaRPr>
          </a:p>
        </p:txBody>
      </p:sp>
      <p:sp>
        <p:nvSpPr>
          <p:cNvPr id="410" name="Google Shape;410;p46"/>
          <p:cNvSpPr txBox="1"/>
          <p:nvPr/>
        </p:nvSpPr>
        <p:spPr>
          <a:xfrm>
            <a:off x="49831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&gt;= 10</a:t>
            </a:r>
            <a:endParaRPr>
              <a:solidFill>
                <a:srgbClr val="FFFFFF"/>
              </a:solidFill>
              <a:latin typeface="Open Sans"/>
              <a:ea typeface="Open Sans"/>
              <a:cs typeface="Open Sans"/>
              <a:sym typeface="Open Sans"/>
            </a:endParaRPr>
          </a:p>
        </p:txBody>
      </p:sp>
      <p:sp>
        <p:nvSpPr>
          <p:cNvPr id="408" name="Google Shape;408;p46"/>
          <p:cNvSpPr/>
          <p:nvPr/>
        </p:nvSpPr>
        <p:spPr>
          <a:xfrm>
            <a:off x="5039250"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a:t>
            </a:r>
            <a:endParaRPr sz="1200">
              <a:solidFill>
                <a:srgbClr val="FFFFFF"/>
              </a:solidFill>
              <a:latin typeface="Roboto"/>
              <a:ea typeface="Roboto"/>
              <a:cs typeface="Roboto"/>
              <a:sym typeface="Roboto"/>
            </a:endParaRPr>
          </a:p>
        </p:txBody>
      </p:sp>
      <p:sp>
        <p:nvSpPr>
          <p:cNvPr id="411" name="Google Shape;411;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Count numbers smaller than 10 in a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7"/>
          <p:cNvSpPr/>
          <p:nvPr/>
        </p:nvSpPr>
        <p:spPr>
          <a:xfrm>
            <a:off x="1668150" y="2764950"/>
            <a:ext cx="5571300" cy="1912200"/>
          </a:xfrm>
          <a:prstGeom prst="roundRect">
            <a:avLst>
              <a:gd name="adj" fmla="val 16667"/>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7" name="Google Shape;417;p47"/>
          <p:cNvCxnSpPr>
            <a:stCxn id="418" idx="2"/>
            <a:endCxn id="419" idx="0"/>
          </p:cNvCxnSpPr>
          <p:nvPr/>
        </p:nvCxnSpPr>
        <p:spPr>
          <a:xfrm rot="5400000">
            <a:off x="2991600" y="2198451"/>
            <a:ext cx="1764600" cy="1396200"/>
          </a:xfrm>
          <a:prstGeom prst="bentConnector3">
            <a:avLst>
              <a:gd name="adj1" fmla="val 64619"/>
            </a:avLst>
          </a:prstGeom>
          <a:noFill/>
          <a:ln w="38100" cap="flat" cmpd="sng">
            <a:solidFill>
              <a:srgbClr val="C2C2C2"/>
            </a:solidFill>
            <a:prstDash val="solid"/>
            <a:round/>
            <a:headEnd type="none" w="sm" len="sm"/>
            <a:tailEnd type="none" w="sm" len="sm"/>
          </a:ln>
        </p:spPr>
      </p:cxnSp>
      <p:cxnSp>
        <p:nvCxnSpPr>
          <p:cNvPr id="420" name="Google Shape;420;p47"/>
          <p:cNvCxnSpPr>
            <a:stCxn id="418" idx="2"/>
            <a:endCxn id="421" idx="0"/>
          </p:cNvCxnSpPr>
          <p:nvPr/>
        </p:nvCxnSpPr>
        <p:spPr>
          <a:xfrm rot="-5400000" flipH="1">
            <a:off x="4367100" y="2219151"/>
            <a:ext cx="1764600" cy="1354800"/>
          </a:xfrm>
          <a:prstGeom prst="bentConnector3">
            <a:avLst>
              <a:gd name="adj1" fmla="val 64619"/>
            </a:avLst>
          </a:prstGeom>
          <a:noFill/>
          <a:ln w="38100" cap="flat" cmpd="sng">
            <a:solidFill>
              <a:srgbClr val="C2C2C2"/>
            </a:solidFill>
            <a:prstDash val="solid"/>
            <a:round/>
            <a:headEnd type="none" w="sm" len="sm"/>
            <a:tailEnd type="none" w="sm" len="sm"/>
          </a:ln>
        </p:spPr>
      </p:cxnSp>
      <p:sp>
        <p:nvSpPr>
          <p:cNvPr id="418" name="Google Shape;418;p47"/>
          <p:cNvSpPr/>
          <p:nvPr/>
        </p:nvSpPr>
        <p:spPr>
          <a:xfrm>
            <a:off x="3336750" y="1397451"/>
            <a:ext cx="2470500" cy="616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a:solidFill>
                  <a:srgbClr val="FFFFFF"/>
                </a:solidFill>
                <a:latin typeface="Roboto"/>
                <a:ea typeface="Roboto"/>
                <a:cs typeface="Roboto"/>
                <a:sym typeface="Roboto"/>
              </a:rPr>
              <a:t>          counter = 0</a:t>
            </a:r>
            <a:endParaRPr>
              <a:solidFill>
                <a:srgbClr val="FFFFFF"/>
              </a:solidFill>
              <a:latin typeface="Roboto"/>
              <a:ea typeface="Roboto"/>
              <a:cs typeface="Roboto"/>
              <a:sym typeface="Roboto"/>
            </a:endParaRPr>
          </a:p>
          <a:p>
            <a:pPr marL="0" lvl="0" indent="0" algn="l" rtl="0">
              <a:spcBef>
                <a:spcPts val="0"/>
              </a:spcBef>
              <a:spcAft>
                <a:spcPts val="0"/>
              </a:spcAft>
              <a:buNone/>
            </a:pPr>
            <a:r>
              <a:rPr lang="de">
                <a:solidFill>
                  <a:srgbClr val="FFFFFF"/>
                </a:solidFill>
                <a:latin typeface="Roboto"/>
                <a:ea typeface="Roboto"/>
                <a:cs typeface="Roboto"/>
                <a:sym typeface="Roboto"/>
              </a:rPr>
              <a:t>          a = </a:t>
            </a:r>
            <a:r>
              <a:rPr lang="de">
                <a:solidFill>
                  <a:srgbClr val="FFFFFF"/>
                </a:solidFill>
              </a:rPr>
              <a:t>[5, 9, 21,30]</a:t>
            </a:r>
            <a:endParaRPr>
              <a:solidFill>
                <a:srgbClr val="FFFFFF"/>
              </a:solidFill>
            </a:endParaRPr>
          </a:p>
        </p:txBody>
      </p:sp>
      <p:sp>
        <p:nvSpPr>
          <p:cNvPr id="419" name="Google Shape;419;p47"/>
          <p:cNvSpPr/>
          <p:nvPr/>
        </p:nvSpPr>
        <p:spPr>
          <a:xfrm>
            <a:off x="2288375"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 + 1</a:t>
            </a:r>
            <a:endParaRPr sz="1200">
              <a:solidFill>
                <a:srgbClr val="FFFFFF"/>
              </a:solidFill>
              <a:latin typeface="Roboto"/>
              <a:ea typeface="Roboto"/>
              <a:cs typeface="Roboto"/>
              <a:sym typeface="Roboto"/>
            </a:endParaRPr>
          </a:p>
        </p:txBody>
      </p:sp>
      <p:sp>
        <p:nvSpPr>
          <p:cNvPr id="422" name="Google Shape;422;p47"/>
          <p:cNvSpPr txBox="1"/>
          <p:nvPr/>
        </p:nvSpPr>
        <p:spPr>
          <a:xfrm>
            <a:off x="27909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&lt; 10</a:t>
            </a:r>
            <a:endParaRPr>
              <a:solidFill>
                <a:srgbClr val="FFFFFF"/>
              </a:solidFill>
              <a:latin typeface="Open Sans"/>
              <a:ea typeface="Open Sans"/>
              <a:cs typeface="Open Sans"/>
              <a:sym typeface="Open Sans"/>
            </a:endParaRPr>
          </a:p>
        </p:txBody>
      </p:sp>
      <p:sp>
        <p:nvSpPr>
          <p:cNvPr id="423" name="Google Shape;423;p47"/>
          <p:cNvSpPr txBox="1"/>
          <p:nvPr/>
        </p:nvSpPr>
        <p:spPr>
          <a:xfrm>
            <a:off x="4983150" y="2783050"/>
            <a:ext cx="240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if element &gt;= 10</a:t>
            </a:r>
            <a:endParaRPr>
              <a:solidFill>
                <a:srgbClr val="FFFFFF"/>
              </a:solidFill>
              <a:latin typeface="Open Sans"/>
              <a:ea typeface="Open Sans"/>
              <a:cs typeface="Open Sans"/>
              <a:sym typeface="Open Sans"/>
            </a:endParaRPr>
          </a:p>
        </p:txBody>
      </p:sp>
      <p:sp>
        <p:nvSpPr>
          <p:cNvPr id="421" name="Google Shape;421;p47"/>
          <p:cNvSpPr/>
          <p:nvPr/>
        </p:nvSpPr>
        <p:spPr>
          <a:xfrm>
            <a:off x="5039250" y="3778950"/>
            <a:ext cx="1775100" cy="369000"/>
          </a:xfrm>
          <a:prstGeom prst="roundRect">
            <a:avLst>
              <a:gd name="adj" fmla="val 16667"/>
            </a:avLst>
          </a:prstGeom>
          <a:solidFill>
            <a:schemeClr val="lt2"/>
          </a:solidFill>
          <a:ln w="9525" cap="flat" cmpd="sng">
            <a:solidFill>
              <a:srgbClr val="414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de" sz="1200">
                <a:solidFill>
                  <a:srgbClr val="FFFFFF"/>
                </a:solidFill>
                <a:latin typeface="Roboto"/>
                <a:ea typeface="Roboto"/>
                <a:cs typeface="Roboto"/>
                <a:sym typeface="Roboto"/>
              </a:rPr>
              <a:t>counter = counter</a:t>
            </a:r>
            <a:endParaRPr sz="1200">
              <a:solidFill>
                <a:srgbClr val="FFFFFF"/>
              </a:solidFill>
              <a:latin typeface="Roboto"/>
              <a:ea typeface="Roboto"/>
              <a:cs typeface="Roboto"/>
              <a:sym typeface="Roboto"/>
            </a:endParaRPr>
          </a:p>
        </p:txBody>
      </p:sp>
      <p:sp>
        <p:nvSpPr>
          <p:cNvPr id="424" name="Google Shape;424;p47"/>
          <p:cNvSpPr/>
          <p:nvPr/>
        </p:nvSpPr>
        <p:spPr>
          <a:xfrm>
            <a:off x="8201775" y="2262988"/>
            <a:ext cx="470400" cy="400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7"/>
          <p:cNvSpPr/>
          <p:nvPr/>
        </p:nvSpPr>
        <p:spPr>
          <a:xfrm rot="10797808">
            <a:off x="6212926" y="2209667"/>
            <a:ext cx="470400" cy="400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7"/>
          <p:cNvSpPr txBox="1"/>
          <p:nvPr/>
        </p:nvSpPr>
        <p:spPr>
          <a:xfrm>
            <a:off x="6692700" y="2155288"/>
            <a:ext cx="165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Repeat for each element in list</a:t>
            </a:r>
            <a:endParaRPr>
              <a:solidFill>
                <a:srgbClr val="FFFFFF"/>
              </a:solidFill>
              <a:latin typeface="Open Sans"/>
              <a:ea typeface="Open Sans"/>
              <a:cs typeface="Open Sans"/>
              <a:sym typeface="Open Sans"/>
            </a:endParaRPr>
          </a:p>
        </p:txBody>
      </p:sp>
      <p:sp>
        <p:nvSpPr>
          <p:cNvPr id="427" name="Google Shape;427;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Count numbers smaller than 10 in a list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Control Flow - if / else</a:t>
            </a:r>
            <a:endParaRPr/>
          </a:p>
        </p:txBody>
      </p:sp>
      <p:sp>
        <p:nvSpPr>
          <p:cNvPr id="433" name="Google Shape;433;p48"/>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Control which block of code will be executed</a:t>
            </a:r>
            <a:endParaRPr/>
          </a:p>
          <a:p>
            <a:pPr marL="457200" lvl="0" indent="-311150" algn="l" rtl="0">
              <a:spcBef>
                <a:spcPts val="0"/>
              </a:spcBef>
              <a:spcAft>
                <a:spcPts val="0"/>
              </a:spcAft>
              <a:buSzPts val="1300"/>
              <a:buChar char="●"/>
            </a:pPr>
            <a:r>
              <a:rPr lang="de"/>
              <a:t>Blocks defined by indentation</a:t>
            </a:r>
            <a:endParaRPr/>
          </a:p>
        </p:txBody>
      </p:sp>
      <p:sp>
        <p:nvSpPr>
          <p:cNvPr id="434" name="Google Shape;434;p48"/>
          <p:cNvSpPr/>
          <p:nvPr/>
        </p:nvSpPr>
        <p:spPr>
          <a:xfrm>
            <a:off x="2383025" y="2190625"/>
            <a:ext cx="3804000" cy="2235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if</a:t>
            </a:r>
            <a:r>
              <a:rPr lang="de" sz="1950">
                <a:solidFill>
                  <a:srgbClr val="37474F"/>
                </a:solidFill>
                <a:latin typeface="Roboto Mono"/>
                <a:ea typeface="Roboto Mono"/>
                <a:cs typeface="Roboto Mono"/>
                <a:sym typeface="Roboto Mono"/>
              </a:rPr>
              <a:t> </a:t>
            </a:r>
            <a:r>
              <a:rPr lang="de" sz="1950">
                <a:solidFill>
                  <a:srgbClr val="C53929"/>
                </a:solidFill>
                <a:latin typeface="Roboto Mono"/>
                <a:ea typeface="Roboto Mono"/>
                <a:cs typeface="Roboto Mono"/>
                <a:sym typeface="Roboto Mono"/>
              </a:rPr>
              <a:t>BOOLEAN-CONDITION</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"A"</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else</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"B"</a:t>
            </a:r>
            <a:r>
              <a:rPr lang="de" sz="1950">
                <a:solidFill>
                  <a:srgbClr val="37474F"/>
                </a:solidFill>
                <a:latin typeface="Roboto Mono"/>
                <a:ea typeface="Roboto Mono"/>
                <a:cs typeface="Roboto Mono"/>
                <a:sym typeface="Roboto Mono"/>
              </a:rPr>
              <a:t>)</a:t>
            </a:r>
            <a:endParaRPr sz="1950" b="1">
              <a:solidFill>
                <a:srgbClr val="37474F"/>
              </a:solidFill>
              <a:latin typeface="Roboto Mono"/>
              <a:ea typeface="Roboto Mono"/>
              <a:cs typeface="Roboto Mono"/>
              <a:sym typeface="Roboto Mono"/>
            </a:endParaRPr>
          </a:p>
        </p:txBody>
      </p:sp>
      <p:pic>
        <p:nvPicPr>
          <p:cNvPr id="435" name="Google Shape;435;p48"/>
          <p:cNvPicPr preferRelativeResize="0"/>
          <p:nvPr/>
        </p:nvPicPr>
        <p:blipFill>
          <a:blip r:embed="rId3">
            <a:alphaModFix/>
          </a:blip>
          <a:stretch>
            <a:fillRect/>
          </a:stretch>
        </p:blipFill>
        <p:spPr>
          <a:xfrm>
            <a:off x="5895025" y="1949675"/>
            <a:ext cx="548575" cy="54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How is data stored and processed ? </a:t>
            </a:r>
            <a:endParaRPr/>
          </a:p>
        </p:txBody>
      </p:sp>
      <p:sp>
        <p:nvSpPr>
          <p:cNvPr id="229" name="Google Shape;229;p22"/>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Values are stored in </a:t>
            </a:r>
            <a:r>
              <a:rPr lang="de" b="1"/>
              <a:t>variables</a:t>
            </a:r>
            <a:endParaRPr/>
          </a:p>
          <a:p>
            <a:pPr marL="457200" lvl="0" indent="-311150" algn="l" rtl="0">
              <a:spcBef>
                <a:spcPts val="0"/>
              </a:spcBef>
              <a:spcAft>
                <a:spcPts val="0"/>
              </a:spcAft>
              <a:buSzPts val="1300"/>
              <a:buChar char="■"/>
            </a:pPr>
            <a:r>
              <a:rPr lang="de"/>
              <a:t>The four most important data types in Python:</a:t>
            </a:r>
            <a:endParaRPr b="1"/>
          </a:p>
          <a:p>
            <a:pPr marL="457200" lvl="0" indent="0" algn="l" rtl="0">
              <a:spcBef>
                <a:spcPts val="1200"/>
              </a:spcBef>
              <a:spcAft>
                <a:spcPts val="0"/>
              </a:spcAft>
              <a:buNone/>
            </a:pPr>
            <a:endParaRPr b="1"/>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30" name="Google Shape;230;p22"/>
          <p:cNvSpPr/>
          <p:nvPr/>
        </p:nvSpPr>
        <p:spPr>
          <a:xfrm>
            <a:off x="1167375" y="2224400"/>
            <a:ext cx="6411000" cy="2023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integer = </a:t>
            </a:r>
            <a:r>
              <a:rPr lang="de" sz="1750">
                <a:solidFill>
                  <a:srgbClr val="C53929"/>
                </a:solidFill>
                <a:latin typeface="Roboto Mono"/>
                <a:ea typeface="Roboto Mono"/>
                <a:cs typeface="Roboto Mono"/>
                <a:sym typeface="Roboto Mono"/>
              </a:rPr>
              <a:t>10</a:t>
            </a:r>
            <a:endParaRPr sz="17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float = </a:t>
            </a:r>
            <a:r>
              <a:rPr lang="de" sz="1750">
                <a:solidFill>
                  <a:srgbClr val="C53929"/>
                </a:solidFill>
                <a:latin typeface="Roboto Mono"/>
                <a:ea typeface="Roboto Mono"/>
                <a:cs typeface="Roboto Mono"/>
                <a:sym typeface="Roboto Mono"/>
              </a:rPr>
              <a:t>2.8</a:t>
            </a:r>
            <a:endParaRPr sz="175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string = </a:t>
            </a:r>
            <a:r>
              <a:rPr lang="de" sz="1750">
                <a:solidFill>
                  <a:srgbClr val="388E3C"/>
                </a:solidFill>
                <a:latin typeface="Roboto Mono"/>
                <a:ea typeface="Roboto Mono"/>
                <a:cs typeface="Roboto Mono"/>
                <a:sym typeface="Roboto Mono"/>
              </a:rPr>
              <a:t>"This is a string"</a:t>
            </a:r>
            <a:endParaRPr sz="175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750">
                <a:solidFill>
                  <a:srgbClr val="37474F"/>
                </a:solidFill>
                <a:latin typeface="Roboto Mono"/>
                <a:ea typeface="Roboto Mono"/>
                <a:cs typeface="Roboto Mono"/>
                <a:sym typeface="Roboto Mono"/>
              </a:rPr>
              <a:t>boolean = </a:t>
            </a:r>
            <a:r>
              <a:rPr lang="de" sz="1750">
                <a:solidFill>
                  <a:srgbClr val="4A86E8"/>
                </a:solidFill>
                <a:latin typeface="Roboto Mono"/>
                <a:ea typeface="Roboto Mono"/>
                <a:cs typeface="Roboto Mono"/>
                <a:sym typeface="Roboto Mono"/>
              </a:rPr>
              <a:t>True</a:t>
            </a:r>
            <a:endParaRPr sz="1750">
              <a:solidFill>
                <a:srgbClr val="4A86E8"/>
              </a:solidFill>
              <a:latin typeface="Roboto Mono"/>
              <a:ea typeface="Roboto Mono"/>
              <a:cs typeface="Roboto Mono"/>
              <a:sym typeface="Roboto Mono"/>
            </a:endParaRPr>
          </a:p>
        </p:txBody>
      </p:sp>
      <p:pic>
        <p:nvPicPr>
          <p:cNvPr id="231" name="Google Shape;231;p22"/>
          <p:cNvPicPr preferRelativeResize="0"/>
          <p:nvPr/>
        </p:nvPicPr>
        <p:blipFill>
          <a:blip r:embed="rId3">
            <a:alphaModFix/>
          </a:blip>
          <a:stretch>
            <a:fillRect/>
          </a:stretch>
        </p:blipFill>
        <p:spPr>
          <a:xfrm>
            <a:off x="7266075" y="1892475"/>
            <a:ext cx="548575" cy="548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Control Flow - if / else</a:t>
            </a:r>
            <a:endParaRPr/>
          </a:p>
        </p:txBody>
      </p:sp>
      <p:sp>
        <p:nvSpPr>
          <p:cNvPr id="441" name="Google Shape;441;p49"/>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Control which block of code will be executed</a:t>
            </a:r>
            <a:endParaRPr/>
          </a:p>
          <a:p>
            <a:pPr marL="457200" lvl="0" indent="-311150" algn="l" rtl="0">
              <a:spcBef>
                <a:spcPts val="0"/>
              </a:spcBef>
              <a:spcAft>
                <a:spcPts val="0"/>
              </a:spcAft>
              <a:buSzPts val="1300"/>
              <a:buChar char="●"/>
            </a:pPr>
            <a:r>
              <a:rPr lang="de"/>
              <a:t>Blocks defined by indentation</a:t>
            </a:r>
            <a:endParaRPr/>
          </a:p>
        </p:txBody>
      </p:sp>
      <p:sp>
        <p:nvSpPr>
          <p:cNvPr id="442" name="Google Shape;442;p49"/>
          <p:cNvSpPr/>
          <p:nvPr/>
        </p:nvSpPr>
        <p:spPr>
          <a:xfrm>
            <a:off x="2383025" y="2190625"/>
            <a:ext cx="3804000" cy="2235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if</a:t>
            </a:r>
            <a:r>
              <a:rPr lang="de" sz="1950">
                <a:solidFill>
                  <a:srgbClr val="37474F"/>
                </a:solidFill>
                <a:latin typeface="Roboto Mono"/>
                <a:ea typeface="Roboto Mono"/>
                <a:cs typeface="Roboto Mono"/>
                <a:sym typeface="Roboto Mono"/>
              </a:rPr>
              <a:t> </a:t>
            </a:r>
            <a:r>
              <a:rPr lang="de" sz="1950">
                <a:solidFill>
                  <a:srgbClr val="C53929"/>
                </a:solidFill>
                <a:latin typeface="Roboto Mono"/>
                <a:ea typeface="Roboto Mono"/>
                <a:cs typeface="Roboto Mono"/>
                <a:sym typeface="Roboto Mono"/>
              </a:rPr>
              <a:t>a&gt;2</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"A"</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F51B5"/>
                </a:solidFill>
                <a:latin typeface="Roboto Mono"/>
                <a:ea typeface="Roboto Mono"/>
                <a:cs typeface="Roboto Mono"/>
                <a:sym typeface="Roboto Mono"/>
              </a:rPr>
              <a:t>else</a:t>
            </a:r>
            <a:r>
              <a:rPr lang="de" sz="1950">
                <a:solidFill>
                  <a:srgbClr val="37474F"/>
                </a:solidFill>
                <a:latin typeface="Roboto Mono"/>
                <a:ea typeface="Roboto Mono"/>
                <a:cs typeface="Roboto Mono"/>
                <a:sym typeface="Roboto Mono"/>
              </a:rPr>
              <a:t>:</a:t>
            </a:r>
            <a:endParaRPr sz="19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950">
                <a:solidFill>
                  <a:srgbClr val="37474F"/>
                </a:solidFill>
                <a:latin typeface="Roboto Mono"/>
                <a:ea typeface="Roboto Mono"/>
                <a:cs typeface="Roboto Mono"/>
                <a:sym typeface="Roboto Mono"/>
              </a:rPr>
              <a:t>    print(</a:t>
            </a:r>
            <a:r>
              <a:rPr lang="de" sz="1950">
                <a:solidFill>
                  <a:srgbClr val="388E3C"/>
                </a:solidFill>
                <a:latin typeface="Roboto Mono"/>
                <a:ea typeface="Roboto Mono"/>
                <a:cs typeface="Roboto Mono"/>
                <a:sym typeface="Roboto Mono"/>
              </a:rPr>
              <a:t>"B"</a:t>
            </a:r>
            <a:r>
              <a:rPr lang="de" sz="1950">
                <a:solidFill>
                  <a:srgbClr val="37474F"/>
                </a:solidFill>
                <a:latin typeface="Roboto Mono"/>
                <a:ea typeface="Roboto Mono"/>
                <a:cs typeface="Roboto Mono"/>
                <a:sym typeface="Roboto Mono"/>
              </a:rPr>
              <a:t>)</a:t>
            </a:r>
            <a:endParaRPr sz="1950" b="1">
              <a:solidFill>
                <a:srgbClr val="37474F"/>
              </a:solidFill>
              <a:latin typeface="Roboto Mono"/>
              <a:ea typeface="Roboto Mono"/>
              <a:cs typeface="Roboto Mono"/>
              <a:sym typeface="Roboto Mono"/>
            </a:endParaRPr>
          </a:p>
        </p:txBody>
      </p:sp>
      <p:pic>
        <p:nvPicPr>
          <p:cNvPr id="443" name="Google Shape;443;p49"/>
          <p:cNvPicPr preferRelativeResize="0"/>
          <p:nvPr/>
        </p:nvPicPr>
        <p:blipFill>
          <a:blip r:embed="rId3">
            <a:alphaModFix/>
          </a:blip>
          <a:stretch>
            <a:fillRect/>
          </a:stretch>
        </p:blipFill>
        <p:spPr>
          <a:xfrm>
            <a:off x="5895025" y="1949675"/>
            <a:ext cx="548575" cy="548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Control Flow - for-loop</a:t>
            </a:r>
            <a:endParaRPr/>
          </a:p>
        </p:txBody>
      </p:sp>
      <p:sp>
        <p:nvSpPr>
          <p:cNvPr id="449" name="Google Shape;449;p50"/>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Repeat blocks of your code</a:t>
            </a:r>
            <a:endParaRPr/>
          </a:p>
          <a:p>
            <a:pPr marL="457200" lvl="0" indent="-311150" algn="l" rtl="0">
              <a:spcBef>
                <a:spcPts val="0"/>
              </a:spcBef>
              <a:spcAft>
                <a:spcPts val="0"/>
              </a:spcAft>
              <a:buSzPts val="1300"/>
              <a:buChar char="●"/>
            </a:pPr>
            <a:r>
              <a:rPr lang="de"/>
              <a:t>Use different values in each loop</a:t>
            </a:r>
            <a:endParaRPr/>
          </a:p>
        </p:txBody>
      </p:sp>
      <p:sp>
        <p:nvSpPr>
          <p:cNvPr id="450" name="Google Shape;450;p50"/>
          <p:cNvSpPr/>
          <p:nvPr/>
        </p:nvSpPr>
        <p:spPr>
          <a:xfrm>
            <a:off x="1709550" y="2242425"/>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a:solidFill>
                  <a:srgbClr val="3F51B5"/>
                </a:solidFill>
                <a:latin typeface="Roboto Mono"/>
                <a:ea typeface="Roboto Mono"/>
                <a:cs typeface="Roboto Mono"/>
                <a:sym typeface="Roboto Mono"/>
              </a:rPr>
              <a:t>for</a:t>
            </a:r>
            <a:r>
              <a:rPr lang="de" sz="2250">
                <a:solidFill>
                  <a:srgbClr val="37474F"/>
                </a:solidFill>
                <a:latin typeface="Roboto Mono"/>
                <a:ea typeface="Roboto Mono"/>
                <a:cs typeface="Roboto Mono"/>
                <a:sym typeface="Roboto Mono"/>
              </a:rPr>
              <a:t> element </a:t>
            </a:r>
            <a:r>
              <a:rPr lang="de" sz="2250">
                <a:solidFill>
                  <a:srgbClr val="3F51B5"/>
                </a:solidFill>
                <a:latin typeface="Roboto Mono"/>
                <a:ea typeface="Roboto Mono"/>
                <a:cs typeface="Roboto Mono"/>
                <a:sym typeface="Roboto Mono"/>
              </a:rPr>
              <a:t>in</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2</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a:solidFill>
                  <a:srgbClr val="37474F"/>
                </a:solidFill>
                <a:latin typeface="Roboto Mono"/>
                <a:ea typeface="Roboto Mono"/>
                <a:cs typeface="Roboto Mono"/>
                <a:sym typeface="Roboto Mono"/>
              </a:rPr>
              <a:t>    print(element)</a:t>
            </a:r>
            <a:endParaRPr sz="2250">
              <a:solidFill>
                <a:srgbClr val="3F51B5"/>
              </a:solidFill>
              <a:latin typeface="Roboto Mono"/>
              <a:ea typeface="Roboto Mono"/>
              <a:cs typeface="Roboto Mono"/>
              <a:sym typeface="Roboto Mono"/>
            </a:endParaRPr>
          </a:p>
        </p:txBody>
      </p:sp>
      <p:pic>
        <p:nvPicPr>
          <p:cNvPr id="451" name="Google Shape;451;p50"/>
          <p:cNvPicPr preferRelativeResize="0"/>
          <p:nvPr/>
        </p:nvPicPr>
        <p:blipFill>
          <a:blip r:embed="rId3">
            <a:alphaModFix/>
          </a:blip>
          <a:stretch>
            <a:fillRect/>
          </a:stretch>
        </p:blipFill>
        <p:spPr>
          <a:xfrm>
            <a:off x="7167925" y="1979275"/>
            <a:ext cx="548575" cy="548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Exercise 2</a:t>
            </a:r>
            <a:endParaRPr/>
          </a:p>
        </p:txBody>
      </p:sp>
      <p:sp>
        <p:nvSpPr>
          <p:cNvPr id="457" name="Google Shape;457;p51"/>
          <p:cNvSpPr txBox="1">
            <a:spLocks noGrp="1"/>
          </p:cNvSpPr>
          <p:nvPr>
            <p:ph type="body" idx="1"/>
          </p:nvPr>
        </p:nvSpPr>
        <p:spPr>
          <a:xfrm>
            <a:off x="1415900" y="1523150"/>
            <a:ext cx="7038900" cy="96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de"/>
              <a:t>Count amount of numbers in a list which are smaller than 5</a:t>
            </a:r>
            <a:endParaRPr/>
          </a:p>
        </p:txBody>
      </p:sp>
      <p:sp>
        <p:nvSpPr>
          <p:cNvPr id="458" name="Google Shape;458;p51"/>
          <p:cNvSpPr/>
          <p:nvPr/>
        </p:nvSpPr>
        <p:spPr>
          <a:xfrm>
            <a:off x="609800" y="3029500"/>
            <a:ext cx="3753600" cy="12276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650">
                <a:solidFill>
                  <a:srgbClr val="3F51B5"/>
                </a:solidFill>
                <a:latin typeface="Roboto Mono"/>
                <a:ea typeface="Roboto Mono"/>
                <a:cs typeface="Roboto Mono"/>
                <a:sym typeface="Roboto Mono"/>
              </a:rPr>
              <a:t>for</a:t>
            </a:r>
            <a:r>
              <a:rPr lang="de" sz="1650">
                <a:solidFill>
                  <a:srgbClr val="37474F"/>
                </a:solidFill>
                <a:latin typeface="Roboto Mono"/>
                <a:ea typeface="Roboto Mono"/>
                <a:cs typeface="Roboto Mono"/>
                <a:sym typeface="Roboto Mono"/>
              </a:rPr>
              <a:t> element </a:t>
            </a:r>
            <a:r>
              <a:rPr lang="de" sz="1650">
                <a:solidFill>
                  <a:srgbClr val="3F51B5"/>
                </a:solidFill>
                <a:latin typeface="Roboto Mono"/>
                <a:ea typeface="Roboto Mono"/>
                <a:cs typeface="Roboto Mono"/>
                <a:sym typeface="Roboto Mono"/>
              </a:rPr>
              <a:t>in</a:t>
            </a:r>
            <a:r>
              <a:rPr lang="de" sz="1650">
                <a:solidFill>
                  <a:srgbClr val="37474F"/>
                </a:solidFill>
                <a:latin typeface="Roboto Mono"/>
                <a:ea typeface="Roboto Mono"/>
                <a:cs typeface="Roboto Mono"/>
                <a:sym typeface="Roboto Mono"/>
              </a:rPr>
              <a:t> [</a:t>
            </a:r>
            <a:r>
              <a:rPr lang="de" sz="1650">
                <a:solidFill>
                  <a:srgbClr val="C53929"/>
                </a:solidFill>
                <a:latin typeface="Roboto Mono"/>
                <a:ea typeface="Roboto Mono"/>
                <a:cs typeface="Roboto Mono"/>
                <a:sym typeface="Roboto Mono"/>
              </a:rPr>
              <a:t>1</a:t>
            </a:r>
            <a:r>
              <a:rPr lang="de" sz="1650">
                <a:solidFill>
                  <a:srgbClr val="37474F"/>
                </a:solidFill>
                <a:latin typeface="Roboto Mono"/>
                <a:ea typeface="Roboto Mono"/>
                <a:cs typeface="Roboto Mono"/>
                <a:sym typeface="Roboto Mono"/>
              </a:rPr>
              <a:t>,</a:t>
            </a:r>
            <a:r>
              <a:rPr lang="de" sz="1650">
                <a:solidFill>
                  <a:srgbClr val="C53929"/>
                </a:solidFill>
                <a:latin typeface="Roboto Mono"/>
                <a:ea typeface="Roboto Mono"/>
                <a:cs typeface="Roboto Mono"/>
                <a:sym typeface="Roboto Mono"/>
              </a:rPr>
              <a:t>2</a:t>
            </a:r>
            <a:r>
              <a:rPr lang="de" sz="1650">
                <a:solidFill>
                  <a:srgbClr val="37474F"/>
                </a:solidFill>
                <a:latin typeface="Roboto Mono"/>
                <a:ea typeface="Roboto Mono"/>
                <a:cs typeface="Roboto Mono"/>
                <a:sym typeface="Roboto Mono"/>
              </a:rPr>
              <a:t>,</a:t>
            </a:r>
            <a:r>
              <a:rPr lang="de" sz="1650">
                <a:solidFill>
                  <a:srgbClr val="C53929"/>
                </a:solidFill>
                <a:latin typeface="Roboto Mono"/>
                <a:ea typeface="Roboto Mono"/>
                <a:cs typeface="Roboto Mono"/>
                <a:sym typeface="Roboto Mono"/>
              </a:rPr>
              <a:t>3</a:t>
            </a:r>
            <a:r>
              <a:rPr lang="de" sz="1650">
                <a:solidFill>
                  <a:srgbClr val="37474F"/>
                </a:solidFill>
                <a:latin typeface="Roboto Mono"/>
                <a:ea typeface="Roboto Mono"/>
                <a:cs typeface="Roboto Mono"/>
                <a:sym typeface="Roboto Mono"/>
              </a:rPr>
              <a:t>,</a:t>
            </a:r>
            <a:r>
              <a:rPr lang="de" sz="1650">
                <a:solidFill>
                  <a:srgbClr val="C53929"/>
                </a:solidFill>
                <a:latin typeface="Roboto Mono"/>
                <a:ea typeface="Roboto Mono"/>
                <a:cs typeface="Roboto Mono"/>
                <a:sym typeface="Roboto Mono"/>
              </a:rPr>
              <a:t>4</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7474F"/>
                </a:solidFill>
                <a:latin typeface="Roboto Mono"/>
                <a:ea typeface="Roboto Mono"/>
                <a:cs typeface="Roboto Mono"/>
                <a:sym typeface="Roboto Mono"/>
              </a:rPr>
              <a:t>    print(element)</a:t>
            </a:r>
            <a:endParaRPr sz="1650">
              <a:solidFill>
                <a:srgbClr val="3F51B5"/>
              </a:solidFill>
              <a:latin typeface="Roboto Mono"/>
              <a:ea typeface="Roboto Mono"/>
              <a:cs typeface="Roboto Mono"/>
              <a:sym typeface="Roboto Mono"/>
            </a:endParaRPr>
          </a:p>
        </p:txBody>
      </p:sp>
      <p:sp>
        <p:nvSpPr>
          <p:cNvPr id="459" name="Google Shape;459;p51"/>
          <p:cNvSpPr/>
          <p:nvPr/>
        </p:nvSpPr>
        <p:spPr>
          <a:xfrm>
            <a:off x="5222700" y="2865150"/>
            <a:ext cx="3113700" cy="16209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1650">
                <a:solidFill>
                  <a:srgbClr val="3F51B5"/>
                </a:solidFill>
                <a:latin typeface="Roboto Mono"/>
                <a:ea typeface="Roboto Mono"/>
                <a:cs typeface="Roboto Mono"/>
                <a:sym typeface="Roboto Mono"/>
              </a:rPr>
              <a:t>if</a:t>
            </a:r>
            <a:r>
              <a:rPr lang="de" sz="1650">
                <a:solidFill>
                  <a:srgbClr val="37474F"/>
                </a:solidFill>
                <a:latin typeface="Roboto Mono"/>
                <a:ea typeface="Roboto Mono"/>
                <a:cs typeface="Roboto Mono"/>
                <a:sym typeface="Roboto Mono"/>
              </a:rPr>
              <a:t> </a:t>
            </a:r>
            <a:r>
              <a:rPr lang="de" sz="1650">
                <a:solidFill>
                  <a:srgbClr val="C53929"/>
                </a:solidFill>
                <a:latin typeface="Roboto Mono"/>
                <a:ea typeface="Roboto Mono"/>
                <a:cs typeface="Roboto Mono"/>
                <a:sym typeface="Roboto Mono"/>
              </a:rPr>
              <a:t>a&gt;2</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7474F"/>
                </a:solidFill>
                <a:latin typeface="Roboto Mono"/>
                <a:ea typeface="Roboto Mono"/>
                <a:cs typeface="Roboto Mono"/>
                <a:sym typeface="Roboto Mono"/>
              </a:rPr>
              <a:t>    print(</a:t>
            </a:r>
            <a:r>
              <a:rPr lang="de" sz="1650">
                <a:solidFill>
                  <a:srgbClr val="388E3C"/>
                </a:solidFill>
                <a:latin typeface="Roboto Mono"/>
                <a:ea typeface="Roboto Mono"/>
                <a:cs typeface="Roboto Mono"/>
                <a:sym typeface="Roboto Mono"/>
              </a:rPr>
              <a:t>"A"</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F51B5"/>
                </a:solidFill>
                <a:latin typeface="Roboto Mono"/>
                <a:ea typeface="Roboto Mono"/>
                <a:cs typeface="Roboto Mono"/>
                <a:sym typeface="Roboto Mono"/>
              </a:rPr>
              <a:t>else</a:t>
            </a:r>
            <a:r>
              <a:rPr lang="de" sz="1650">
                <a:solidFill>
                  <a:srgbClr val="37474F"/>
                </a:solidFill>
                <a:latin typeface="Roboto Mono"/>
                <a:ea typeface="Roboto Mono"/>
                <a:cs typeface="Roboto Mono"/>
                <a:sym typeface="Roboto Mono"/>
              </a:rPr>
              <a:t>:</a:t>
            </a:r>
            <a:endParaRPr sz="16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650">
                <a:solidFill>
                  <a:srgbClr val="37474F"/>
                </a:solidFill>
                <a:latin typeface="Roboto Mono"/>
                <a:ea typeface="Roboto Mono"/>
                <a:cs typeface="Roboto Mono"/>
                <a:sym typeface="Roboto Mono"/>
              </a:rPr>
              <a:t>    print(</a:t>
            </a:r>
            <a:r>
              <a:rPr lang="de" sz="1650">
                <a:solidFill>
                  <a:srgbClr val="388E3C"/>
                </a:solidFill>
                <a:latin typeface="Roboto Mono"/>
                <a:ea typeface="Roboto Mono"/>
                <a:cs typeface="Roboto Mono"/>
                <a:sym typeface="Roboto Mono"/>
              </a:rPr>
              <a:t>"B"</a:t>
            </a:r>
            <a:r>
              <a:rPr lang="de" sz="1650">
                <a:solidFill>
                  <a:srgbClr val="37474F"/>
                </a:solidFill>
                <a:latin typeface="Roboto Mono"/>
                <a:ea typeface="Roboto Mono"/>
                <a:cs typeface="Roboto Mono"/>
                <a:sym typeface="Roboto Mono"/>
              </a:rPr>
              <a:t>)</a:t>
            </a:r>
            <a:endParaRPr sz="1650" b="1">
              <a:solidFill>
                <a:srgbClr val="37474F"/>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2100">
                <a:solidFill>
                  <a:schemeClr val="dk2"/>
                </a:solidFill>
              </a:rPr>
              <a:t>Fundamentals</a:t>
            </a:r>
            <a:endParaRPr/>
          </a:p>
          <a:p>
            <a:pPr marL="0" lvl="0" indent="0" algn="l" rtl="0">
              <a:spcBef>
                <a:spcPts val="0"/>
              </a:spcBef>
              <a:spcAft>
                <a:spcPts val="0"/>
              </a:spcAft>
              <a:buNone/>
            </a:pPr>
            <a:r>
              <a:rPr lang="de" b="1"/>
              <a:t>Functions &amp; Libraries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3"/>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a:latin typeface="Roboto Mono"/>
                <a:ea typeface="Roboto Mono"/>
                <a:cs typeface="Roboto Mono"/>
                <a:sym typeface="Roboto Mono"/>
              </a:rPr>
              <a:t>a = doSomething(b)		</a:t>
            </a:r>
            <a:endParaRPr sz="2250">
              <a:latin typeface="Roboto Mono"/>
              <a:ea typeface="Roboto Mono"/>
              <a:cs typeface="Roboto Mono"/>
              <a:sym typeface="Roboto Mono"/>
            </a:endParaRPr>
          </a:p>
          <a:p>
            <a:pPr marL="0" lvl="0" indent="0" algn="l" rtl="0">
              <a:spcBef>
                <a:spcPts val="0"/>
              </a:spcBef>
              <a:spcAft>
                <a:spcPts val="1200"/>
              </a:spcAft>
              <a:buNone/>
            </a:pPr>
            <a:endParaRPr/>
          </a:p>
        </p:txBody>
      </p:sp>
      <p:sp>
        <p:nvSpPr>
          <p:cNvPr id="470" name="Google Shape;470;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4"/>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dirty="0">
                <a:latin typeface="Roboto Mono"/>
                <a:ea typeface="Roboto Mono"/>
                <a:cs typeface="Roboto Mono"/>
                <a:sym typeface="Roboto Mono"/>
              </a:rPr>
              <a:t>a = doSomething(b)		</a:t>
            </a:r>
            <a:endParaRPr sz="2250" dirty="0">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476" name="Google Shape;476;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
        <p:nvSpPr>
          <p:cNvPr id="477" name="Google Shape;477;p54"/>
          <p:cNvSpPr/>
          <p:nvPr/>
        </p:nvSpPr>
        <p:spPr>
          <a:xfrm>
            <a:off x="3358775" y="2428425"/>
            <a:ext cx="1905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8" name="Google Shape;478;p54"/>
          <p:cNvCxnSpPr>
            <a:stCxn id="477" idx="2"/>
          </p:cNvCxnSpPr>
          <p:nvPr/>
        </p:nvCxnSpPr>
        <p:spPr>
          <a:xfrm>
            <a:off x="4311575" y="2806425"/>
            <a:ext cx="6900" cy="771300"/>
          </a:xfrm>
          <a:prstGeom prst="straightConnector1">
            <a:avLst/>
          </a:prstGeom>
          <a:noFill/>
          <a:ln w="38100" cap="flat" cmpd="sng">
            <a:solidFill>
              <a:schemeClr val="lt2"/>
            </a:solidFill>
            <a:prstDash val="solid"/>
            <a:round/>
            <a:headEnd type="none" w="med" len="med"/>
            <a:tailEnd type="none" w="med" len="med"/>
          </a:ln>
        </p:spPr>
      </p:cxnSp>
      <p:sp>
        <p:nvSpPr>
          <p:cNvPr id="479" name="Google Shape;479;p54"/>
          <p:cNvSpPr txBox="1"/>
          <p:nvPr/>
        </p:nvSpPr>
        <p:spPr>
          <a:xfrm>
            <a:off x="3500675" y="3577725"/>
            <a:ext cx="18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Name of function</a:t>
            </a:r>
            <a:endParaRPr>
              <a:solidFill>
                <a:srgbClr val="FFFFFF"/>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5"/>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dirty="0">
                <a:latin typeface="Roboto Mono"/>
                <a:ea typeface="Roboto Mono"/>
                <a:cs typeface="Roboto Mono"/>
                <a:sym typeface="Roboto Mono"/>
              </a:rPr>
              <a:t>a = doSomething(b)		</a:t>
            </a:r>
            <a:endParaRPr sz="2250" dirty="0">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485" name="Google Shape;485;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
        <p:nvSpPr>
          <p:cNvPr id="486" name="Google Shape;486;p55"/>
          <p:cNvSpPr/>
          <p:nvPr/>
        </p:nvSpPr>
        <p:spPr>
          <a:xfrm>
            <a:off x="5400225" y="2471600"/>
            <a:ext cx="246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5"/>
          <p:cNvSpPr/>
          <p:nvPr/>
        </p:nvSpPr>
        <p:spPr>
          <a:xfrm>
            <a:off x="3341575" y="2471600"/>
            <a:ext cx="1905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8" name="Google Shape;488;p55"/>
          <p:cNvCxnSpPr>
            <a:cxnSpLocks/>
            <a:endCxn id="486" idx="0"/>
          </p:cNvCxnSpPr>
          <p:nvPr/>
        </p:nvCxnSpPr>
        <p:spPr>
          <a:xfrm flipH="1">
            <a:off x="5523525" y="1938500"/>
            <a:ext cx="5400" cy="533100"/>
          </a:xfrm>
          <a:prstGeom prst="straightConnector1">
            <a:avLst/>
          </a:prstGeom>
          <a:noFill/>
          <a:ln w="38100" cap="flat" cmpd="sng">
            <a:solidFill>
              <a:schemeClr val="lt2"/>
            </a:solidFill>
            <a:prstDash val="solid"/>
            <a:round/>
            <a:headEnd type="none" w="med" len="med"/>
            <a:tailEnd type="none" w="med" len="med"/>
          </a:ln>
        </p:spPr>
      </p:cxnSp>
      <p:cxnSp>
        <p:nvCxnSpPr>
          <p:cNvPr id="489" name="Google Shape;489;p55"/>
          <p:cNvCxnSpPr>
            <a:stCxn id="487" idx="2"/>
          </p:cNvCxnSpPr>
          <p:nvPr/>
        </p:nvCxnSpPr>
        <p:spPr>
          <a:xfrm>
            <a:off x="4294375" y="2849600"/>
            <a:ext cx="6900" cy="771300"/>
          </a:xfrm>
          <a:prstGeom prst="straightConnector1">
            <a:avLst/>
          </a:prstGeom>
          <a:noFill/>
          <a:ln w="38100" cap="flat" cmpd="sng">
            <a:solidFill>
              <a:schemeClr val="lt2"/>
            </a:solidFill>
            <a:prstDash val="solid"/>
            <a:round/>
            <a:headEnd type="none" w="med" len="med"/>
            <a:tailEnd type="none" w="med" len="med"/>
          </a:ln>
        </p:spPr>
      </p:cxnSp>
      <p:sp>
        <p:nvSpPr>
          <p:cNvPr id="490" name="Google Shape;490;p55"/>
          <p:cNvSpPr txBox="1"/>
          <p:nvPr/>
        </p:nvSpPr>
        <p:spPr>
          <a:xfrm>
            <a:off x="3500675" y="3577725"/>
            <a:ext cx="18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Name of function</a:t>
            </a:r>
            <a:endParaRPr>
              <a:solidFill>
                <a:srgbClr val="FFFFFF"/>
              </a:solidFill>
              <a:latin typeface="Open Sans"/>
              <a:ea typeface="Open Sans"/>
              <a:cs typeface="Open Sans"/>
              <a:sym typeface="Open Sans"/>
            </a:endParaRPr>
          </a:p>
        </p:txBody>
      </p:sp>
      <p:sp>
        <p:nvSpPr>
          <p:cNvPr id="491" name="Google Shape;491;p55"/>
          <p:cNvSpPr txBox="1"/>
          <p:nvPr/>
        </p:nvSpPr>
        <p:spPr>
          <a:xfrm>
            <a:off x="4806050" y="941700"/>
            <a:ext cx="339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Argument of function</a:t>
            </a:r>
            <a:br>
              <a:rPr lang="de">
                <a:solidFill>
                  <a:srgbClr val="FFFFFF"/>
                </a:solidFill>
                <a:latin typeface="Open Sans"/>
                <a:ea typeface="Open Sans"/>
                <a:cs typeface="Open Sans"/>
                <a:sym typeface="Open Sans"/>
              </a:rPr>
            </a:br>
            <a:r>
              <a:rPr lang="de">
                <a:solidFill>
                  <a:srgbClr val="FFFFFF"/>
                </a:solidFill>
                <a:latin typeface="Open Sans"/>
                <a:ea typeface="Open Sans"/>
                <a:cs typeface="Open Sans"/>
                <a:sym typeface="Open Sans"/>
              </a:rPr>
              <a:t>(can be a value, variable, list, dict,...)</a:t>
            </a:r>
            <a:endParaRPr>
              <a:solidFill>
                <a:srgbClr val="FFFFFF"/>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6"/>
          <p:cNvSpPr txBox="1">
            <a:spLocks noGrp="1"/>
          </p:cNvSpPr>
          <p:nvPr>
            <p:ph type="body" idx="1"/>
          </p:nvPr>
        </p:nvSpPr>
        <p:spPr>
          <a:xfrm>
            <a:off x="298400" y="1248650"/>
            <a:ext cx="7038900" cy="2911200"/>
          </a:xfrm>
          <a:prstGeom prst="rect">
            <a:avLst/>
          </a:prstGeom>
        </p:spPr>
        <p:txBody>
          <a:bodyPr spcFirstLastPara="1" wrap="square" lIns="91425" tIns="91425" rIns="91425" bIns="91425" anchor="t" anchorCtr="0">
            <a:normAutofit/>
          </a:bodyPr>
          <a:lstStyle/>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2286000" lvl="0" indent="457200" algn="l" rtl="0">
              <a:lnSpc>
                <a:spcPct val="150000"/>
              </a:lnSpc>
              <a:spcBef>
                <a:spcPts val="0"/>
              </a:spcBef>
              <a:spcAft>
                <a:spcPts val="0"/>
              </a:spcAft>
              <a:buNone/>
            </a:pPr>
            <a:endParaRPr sz="2250" dirty="0">
              <a:latin typeface="Roboto Mono"/>
              <a:ea typeface="Roboto Mono"/>
              <a:cs typeface="Roboto Mono"/>
              <a:sym typeface="Roboto Mono"/>
            </a:endParaRPr>
          </a:p>
          <a:p>
            <a:pPr marL="1828800" lvl="0" indent="457200" algn="l" rtl="0">
              <a:lnSpc>
                <a:spcPct val="150000"/>
              </a:lnSpc>
              <a:spcBef>
                <a:spcPts val="0"/>
              </a:spcBef>
              <a:spcAft>
                <a:spcPts val="0"/>
              </a:spcAft>
              <a:buNone/>
            </a:pPr>
            <a:r>
              <a:rPr lang="de" sz="2250" dirty="0">
                <a:latin typeface="Roboto Mono"/>
                <a:ea typeface="Roboto Mono"/>
                <a:cs typeface="Roboto Mono"/>
                <a:sym typeface="Roboto Mono"/>
              </a:rPr>
              <a:t>a = doSomething(b)		</a:t>
            </a:r>
            <a:endParaRPr sz="2250" dirty="0">
              <a:latin typeface="Roboto Mono"/>
              <a:ea typeface="Roboto Mono"/>
              <a:cs typeface="Roboto Mono"/>
              <a:sym typeface="Roboto Mono"/>
            </a:endParaRPr>
          </a:p>
          <a:p>
            <a:pPr marL="0" lvl="0" indent="0" algn="l" rtl="0">
              <a:spcBef>
                <a:spcPts val="0"/>
              </a:spcBef>
              <a:spcAft>
                <a:spcPts val="1200"/>
              </a:spcAft>
              <a:buNone/>
            </a:pPr>
            <a:endParaRPr dirty="0"/>
          </a:p>
        </p:txBody>
      </p:sp>
      <p:sp>
        <p:nvSpPr>
          <p:cNvPr id="497" name="Google Shape;497;p56"/>
          <p:cNvSpPr/>
          <p:nvPr/>
        </p:nvSpPr>
        <p:spPr>
          <a:xfrm>
            <a:off x="2548263" y="2437114"/>
            <a:ext cx="385800" cy="4341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a:t>
            </a:r>
            <a:endParaRPr/>
          </a:p>
        </p:txBody>
      </p:sp>
      <p:sp>
        <p:nvSpPr>
          <p:cNvPr id="499" name="Google Shape;499;p56"/>
          <p:cNvSpPr/>
          <p:nvPr/>
        </p:nvSpPr>
        <p:spPr>
          <a:xfrm>
            <a:off x="5390913" y="2460964"/>
            <a:ext cx="246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6"/>
          <p:cNvSpPr/>
          <p:nvPr/>
        </p:nvSpPr>
        <p:spPr>
          <a:xfrm>
            <a:off x="3332988" y="2471600"/>
            <a:ext cx="1905600" cy="378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56"/>
          <p:cNvCxnSpPr>
            <a:stCxn id="497" idx="1"/>
          </p:cNvCxnSpPr>
          <p:nvPr/>
        </p:nvCxnSpPr>
        <p:spPr>
          <a:xfrm rot="10800000">
            <a:off x="1819563" y="2649964"/>
            <a:ext cx="728700" cy="4200"/>
          </a:xfrm>
          <a:prstGeom prst="straightConnector1">
            <a:avLst/>
          </a:prstGeom>
          <a:noFill/>
          <a:ln w="38100" cap="flat" cmpd="sng">
            <a:solidFill>
              <a:schemeClr val="lt2"/>
            </a:solidFill>
            <a:prstDash val="solid"/>
            <a:round/>
            <a:headEnd type="none" w="med" len="med"/>
            <a:tailEnd type="none" w="med" len="med"/>
          </a:ln>
        </p:spPr>
      </p:cxnSp>
      <p:cxnSp>
        <p:nvCxnSpPr>
          <p:cNvPr id="502" name="Google Shape;502;p56"/>
          <p:cNvCxnSpPr>
            <a:endCxn id="499" idx="0"/>
          </p:cNvCxnSpPr>
          <p:nvPr/>
        </p:nvCxnSpPr>
        <p:spPr>
          <a:xfrm flipH="1">
            <a:off x="5514213" y="1927864"/>
            <a:ext cx="5400" cy="533100"/>
          </a:xfrm>
          <a:prstGeom prst="straightConnector1">
            <a:avLst/>
          </a:prstGeom>
          <a:noFill/>
          <a:ln w="38100" cap="flat" cmpd="sng">
            <a:solidFill>
              <a:schemeClr val="lt2"/>
            </a:solidFill>
            <a:prstDash val="solid"/>
            <a:round/>
            <a:headEnd type="none" w="med" len="med"/>
            <a:tailEnd type="none" w="med" len="med"/>
          </a:ln>
        </p:spPr>
      </p:cxnSp>
      <p:cxnSp>
        <p:nvCxnSpPr>
          <p:cNvPr id="503" name="Google Shape;503;p56"/>
          <p:cNvCxnSpPr>
            <a:stCxn id="500" idx="2"/>
          </p:cNvCxnSpPr>
          <p:nvPr/>
        </p:nvCxnSpPr>
        <p:spPr>
          <a:xfrm>
            <a:off x="4285788" y="2849600"/>
            <a:ext cx="6900" cy="771300"/>
          </a:xfrm>
          <a:prstGeom prst="straightConnector1">
            <a:avLst/>
          </a:prstGeom>
          <a:noFill/>
          <a:ln w="38100" cap="flat" cmpd="sng">
            <a:solidFill>
              <a:schemeClr val="lt2"/>
            </a:solidFill>
            <a:prstDash val="solid"/>
            <a:round/>
            <a:headEnd type="none" w="med" len="med"/>
            <a:tailEnd type="none" w="med" len="med"/>
          </a:ln>
        </p:spPr>
      </p:cxnSp>
      <p:sp>
        <p:nvSpPr>
          <p:cNvPr id="504" name="Google Shape;504;p56"/>
          <p:cNvSpPr txBox="1"/>
          <p:nvPr/>
        </p:nvSpPr>
        <p:spPr>
          <a:xfrm>
            <a:off x="557225" y="2235900"/>
            <a:ext cx="147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Variable for </a:t>
            </a:r>
            <a:endParaRPr>
              <a:solidFill>
                <a:srgbClr val="FFFFFF"/>
              </a:solidFill>
              <a:latin typeface="Open Sans"/>
              <a:ea typeface="Open Sans"/>
              <a:cs typeface="Open Sans"/>
              <a:sym typeface="Open Sans"/>
            </a:endParaRPr>
          </a:p>
          <a:p>
            <a:pPr marL="0" lvl="0" indent="0" algn="l" rtl="0">
              <a:spcBef>
                <a:spcPts val="0"/>
              </a:spcBef>
              <a:spcAft>
                <a:spcPts val="0"/>
              </a:spcAft>
              <a:buNone/>
            </a:pPr>
            <a:r>
              <a:rPr lang="de">
                <a:solidFill>
                  <a:srgbClr val="FFFFFF"/>
                </a:solidFill>
                <a:latin typeface="Open Sans"/>
                <a:ea typeface="Open Sans"/>
                <a:cs typeface="Open Sans"/>
                <a:sym typeface="Open Sans"/>
              </a:rPr>
              <a:t>return value</a:t>
            </a:r>
            <a:endParaRPr>
              <a:solidFill>
                <a:srgbClr val="FFFFFF"/>
              </a:solidFill>
              <a:latin typeface="Open Sans"/>
              <a:ea typeface="Open Sans"/>
              <a:cs typeface="Open Sans"/>
              <a:sym typeface="Open Sans"/>
            </a:endParaRPr>
          </a:p>
        </p:txBody>
      </p:sp>
      <p:sp>
        <p:nvSpPr>
          <p:cNvPr id="505" name="Google Shape;505;p56"/>
          <p:cNvSpPr txBox="1"/>
          <p:nvPr/>
        </p:nvSpPr>
        <p:spPr>
          <a:xfrm>
            <a:off x="3500675" y="3577725"/>
            <a:ext cx="18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Name of function</a:t>
            </a:r>
            <a:endParaRPr>
              <a:solidFill>
                <a:srgbClr val="FFFFFF"/>
              </a:solidFill>
              <a:latin typeface="Open Sans"/>
              <a:ea typeface="Open Sans"/>
              <a:cs typeface="Open Sans"/>
              <a:sym typeface="Open Sans"/>
            </a:endParaRPr>
          </a:p>
        </p:txBody>
      </p:sp>
      <p:sp>
        <p:nvSpPr>
          <p:cNvPr id="506" name="Google Shape;506;p56"/>
          <p:cNvSpPr txBox="1"/>
          <p:nvPr/>
        </p:nvSpPr>
        <p:spPr>
          <a:xfrm>
            <a:off x="4806050" y="941700"/>
            <a:ext cx="339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a:solidFill>
                  <a:srgbClr val="FFFFFF"/>
                </a:solidFill>
                <a:latin typeface="Open Sans"/>
                <a:ea typeface="Open Sans"/>
                <a:cs typeface="Open Sans"/>
                <a:sym typeface="Open Sans"/>
              </a:rPr>
              <a:t>Argument of function</a:t>
            </a:r>
            <a:br>
              <a:rPr lang="de">
                <a:solidFill>
                  <a:srgbClr val="FFFFFF"/>
                </a:solidFill>
                <a:latin typeface="Open Sans"/>
                <a:ea typeface="Open Sans"/>
                <a:cs typeface="Open Sans"/>
                <a:sym typeface="Open Sans"/>
              </a:rPr>
            </a:br>
            <a:r>
              <a:rPr lang="de">
                <a:solidFill>
                  <a:srgbClr val="FFFFFF"/>
                </a:solidFill>
                <a:latin typeface="Open Sans"/>
                <a:ea typeface="Open Sans"/>
                <a:cs typeface="Open Sans"/>
                <a:sym typeface="Open Sans"/>
              </a:rPr>
              <a:t>(can be a value, variable, list, dict,...)</a:t>
            </a:r>
            <a:endParaRPr>
              <a:solidFill>
                <a:srgbClr val="FFFFFF"/>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p:nvPr/>
        </p:nvSpPr>
        <p:spPr>
          <a:xfrm>
            <a:off x="1720275" y="20359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2250">
              <a:solidFill>
                <a:srgbClr val="3F51B5"/>
              </a:solidFill>
              <a:latin typeface="Roboto Mono"/>
              <a:ea typeface="Roboto Mono"/>
              <a:cs typeface="Roboto Mono"/>
              <a:sym typeface="Roboto Mono"/>
            </a:endParaRPr>
          </a:p>
        </p:txBody>
      </p:sp>
      <p:sp>
        <p:nvSpPr>
          <p:cNvPr id="512" name="Google Shape;512;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functions - round function</a:t>
            </a:r>
            <a:endParaRPr/>
          </a:p>
        </p:txBody>
      </p:sp>
      <p:sp>
        <p:nvSpPr>
          <p:cNvPr id="513" name="Google Shape;513;p57"/>
          <p:cNvSpPr txBox="1">
            <a:spLocks noGrp="1"/>
          </p:cNvSpPr>
          <p:nvPr>
            <p:ph type="body" idx="1"/>
          </p:nvPr>
        </p:nvSpPr>
        <p:spPr>
          <a:xfrm>
            <a:off x="2957500" y="2035950"/>
            <a:ext cx="3589800" cy="1778700"/>
          </a:xfrm>
          <a:prstGeom prst="rect">
            <a:avLst/>
          </a:prstGeom>
        </p:spPr>
        <p:txBody>
          <a:bodyPr spcFirstLastPara="1" wrap="square" lIns="91425" tIns="91425" rIns="91425" bIns="91425" anchor="t" anchorCtr="0">
            <a:normAutofit fontScale="55000" lnSpcReduction="20000"/>
          </a:bodyPr>
          <a:lstStyle/>
          <a:p>
            <a:pPr marL="2286000" lvl="0" indent="457200" algn="l" rtl="0">
              <a:lnSpc>
                <a:spcPct val="150000"/>
              </a:lnSpc>
              <a:spcBef>
                <a:spcPts val="0"/>
              </a:spcBef>
              <a:spcAft>
                <a:spcPts val="0"/>
              </a:spcAft>
              <a:buNone/>
            </a:pPr>
            <a:endParaRPr sz="1886">
              <a:solidFill>
                <a:srgbClr val="00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3929">
                <a:solidFill>
                  <a:srgbClr val="000000"/>
                </a:solidFill>
                <a:latin typeface="Roboto Mono"/>
                <a:ea typeface="Roboto Mono"/>
                <a:cs typeface="Roboto Mono"/>
                <a:sym typeface="Roboto Mono"/>
              </a:rPr>
              <a:t>    b = </a:t>
            </a:r>
            <a:r>
              <a:rPr lang="de" sz="3929">
                <a:solidFill>
                  <a:srgbClr val="FF0000"/>
                </a:solidFill>
                <a:latin typeface="Roboto Mono"/>
                <a:ea typeface="Roboto Mono"/>
                <a:cs typeface="Roboto Mono"/>
                <a:sym typeface="Roboto Mono"/>
              </a:rPr>
              <a:t>5.2</a:t>
            </a:r>
            <a:endParaRPr sz="3929">
              <a:solidFill>
                <a:srgbClr val="FF000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3929">
                <a:solidFill>
                  <a:srgbClr val="000000"/>
                </a:solidFill>
                <a:latin typeface="Roboto Mono"/>
                <a:ea typeface="Roboto Mono"/>
                <a:cs typeface="Roboto Mono"/>
                <a:sym typeface="Roboto Mono"/>
              </a:rPr>
              <a:t>    a = round(b)	</a:t>
            </a:r>
            <a:endParaRPr sz="3929">
              <a:solidFill>
                <a:srgbClr val="000000"/>
              </a:solidFill>
              <a:latin typeface="Roboto Mono"/>
              <a:ea typeface="Roboto Mono"/>
              <a:cs typeface="Roboto Mono"/>
              <a:sym typeface="Roboto Mono"/>
            </a:endParaRPr>
          </a:p>
          <a:p>
            <a:pPr marL="0" lvl="0" indent="0" algn="ctr" rtl="0">
              <a:lnSpc>
                <a:spcPct val="150000"/>
              </a:lnSpc>
              <a:spcBef>
                <a:spcPts val="0"/>
              </a:spcBef>
              <a:spcAft>
                <a:spcPts val="0"/>
              </a:spcAft>
              <a:buNone/>
            </a:pPr>
            <a:r>
              <a:rPr lang="de" sz="3929">
                <a:solidFill>
                  <a:srgbClr val="000000"/>
                </a:solidFill>
                <a:latin typeface="Roboto Mono"/>
                <a:ea typeface="Roboto Mono"/>
                <a:cs typeface="Roboto Mono"/>
                <a:sym typeface="Roboto Mono"/>
              </a:rPr>
              <a:t>→ a = </a:t>
            </a:r>
            <a:r>
              <a:rPr lang="de" sz="3929">
                <a:solidFill>
                  <a:srgbClr val="FF0000"/>
                </a:solidFill>
                <a:latin typeface="Roboto Mono"/>
                <a:ea typeface="Roboto Mono"/>
                <a:cs typeface="Roboto Mono"/>
                <a:sym typeface="Roboto Mono"/>
              </a:rPr>
              <a:t>5.0</a:t>
            </a:r>
            <a:r>
              <a:rPr lang="de" sz="4293">
                <a:solidFill>
                  <a:srgbClr val="FF0000"/>
                </a:solidFill>
                <a:latin typeface="Roboto Mono"/>
                <a:ea typeface="Roboto Mono"/>
                <a:cs typeface="Roboto Mono"/>
                <a:sym typeface="Roboto Mono"/>
              </a:rPr>
              <a:t>	</a:t>
            </a:r>
            <a:endParaRPr>
              <a:solidFill>
                <a:srgbClr val="FF0000"/>
              </a:solidFill>
            </a:endParaRPr>
          </a:p>
        </p:txBody>
      </p:sp>
      <p:pic>
        <p:nvPicPr>
          <p:cNvPr id="514" name="Google Shape;514;p57"/>
          <p:cNvPicPr preferRelativeResize="0"/>
          <p:nvPr/>
        </p:nvPicPr>
        <p:blipFill>
          <a:blip r:embed="rId3">
            <a:alphaModFix/>
          </a:blip>
          <a:stretch>
            <a:fillRect/>
          </a:stretch>
        </p:blipFill>
        <p:spPr>
          <a:xfrm>
            <a:off x="7125550" y="1633725"/>
            <a:ext cx="771650" cy="771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Built-in Functions</a:t>
            </a:r>
            <a:endParaRPr/>
          </a:p>
        </p:txBody>
      </p:sp>
      <p:sp>
        <p:nvSpPr>
          <p:cNvPr id="520" name="Google Shape;520;p58"/>
          <p:cNvSpPr/>
          <p:nvPr/>
        </p:nvSpPr>
        <p:spPr>
          <a:xfrm>
            <a:off x="2147207" y="1457275"/>
            <a:ext cx="3404507" cy="2449285"/>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print()	sum()</a:t>
            </a:r>
            <a:endParaRPr sz="22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round()	abs()</a:t>
            </a:r>
            <a:endParaRPr sz="22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min()		range()</a:t>
            </a:r>
            <a:endParaRPr sz="22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250" dirty="0">
                <a:latin typeface="Roboto Mono"/>
                <a:ea typeface="Roboto Mono"/>
                <a:cs typeface="Roboto Mono"/>
                <a:sym typeface="Roboto Mono"/>
              </a:rPr>
              <a:t>max()		sorted()</a:t>
            </a:r>
            <a:endParaRPr sz="2250" dirty="0">
              <a:latin typeface="Roboto Mono"/>
              <a:ea typeface="Roboto Mono"/>
              <a:cs typeface="Roboto Mono"/>
              <a:sym typeface="Roboto Mono"/>
            </a:endParaRPr>
          </a:p>
        </p:txBody>
      </p:sp>
      <p:pic>
        <p:nvPicPr>
          <p:cNvPr id="521" name="Google Shape;521;p58"/>
          <p:cNvPicPr preferRelativeResize="0"/>
          <p:nvPr/>
        </p:nvPicPr>
        <p:blipFill>
          <a:blip r:embed="rId3">
            <a:alphaModFix/>
          </a:blip>
          <a:stretch>
            <a:fillRect/>
          </a:stretch>
        </p:blipFill>
        <p:spPr>
          <a:xfrm>
            <a:off x="5277426" y="1182987"/>
            <a:ext cx="548575" cy="548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How is data stored and processed ? </a:t>
            </a:r>
            <a:endParaRPr/>
          </a:p>
        </p:txBody>
      </p:sp>
      <p:sp>
        <p:nvSpPr>
          <p:cNvPr id="237" name="Google Shape;237;p23"/>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We can compute with these variables</a:t>
            </a: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38" name="Google Shape;238;p23"/>
          <p:cNvSpPr/>
          <p:nvPr/>
        </p:nvSpPr>
        <p:spPr>
          <a:xfrm>
            <a:off x="592075" y="2050025"/>
            <a:ext cx="2975100" cy="19389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a = </a:t>
            </a:r>
            <a:r>
              <a:rPr lang="de" sz="1850">
                <a:solidFill>
                  <a:srgbClr val="C53929"/>
                </a:solidFill>
                <a:latin typeface="Roboto Mono"/>
                <a:ea typeface="Roboto Mono"/>
                <a:cs typeface="Roboto Mono"/>
                <a:sym typeface="Roboto Mono"/>
              </a:rPr>
              <a:t>10</a:t>
            </a: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b = </a:t>
            </a:r>
            <a:r>
              <a:rPr lang="de" sz="1850">
                <a:solidFill>
                  <a:srgbClr val="C53929"/>
                </a:solidFill>
                <a:latin typeface="Roboto Mono"/>
                <a:ea typeface="Roboto Mono"/>
                <a:cs typeface="Roboto Mono"/>
                <a:sym typeface="Roboto Mono"/>
              </a:rPr>
              <a:t>5</a:t>
            </a: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c = a + b</a:t>
            </a: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18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print(c)</a:t>
            </a:r>
            <a:endParaRPr sz="1850">
              <a:solidFill>
                <a:srgbClr val="C53929"/>
              </a:solidFill>
              <a:latin typeface="Roboto Mono"/>
              <a:ea typeface="Roboto Mono"/>
              <a:cs typeface="Roboto Mono"/>
              <a:sym typeface="Roboto Mono"/>
            </a:endParaRPr>
          </a:p>
        </p:txBody>
      </p:sp>
      <p:pic>
        <p:nvPicPr>
          <p:cNvPr id="239" name="Google Shape;239;p23"/>
          <p:cNvPicPr preferRelativeResize="0"/>
          <p:nvPr/>
        </p:nvPicPr>
        <p:blipFill>
          <a:blip r:embed="rId3">
            <a:alphaModFix/>
          </a:blip>
          <a:stretch>
            <a:fillRect/>
          </a:stretch>
        </p:blipFill>
        <p:spPr>
          <a:xfrm>
            <a:off x="3223400" y="1846025"/>
            <a:ext cx="548575" cy="548575"/>
          </a:xfrm>
          <a:prstGeom prst="rect">
            <a:avLst/>
          </a:prstGeom>
          <a:noFill/>
          <a:ln>
            <a:noFill/>
          </a:ln>
        </p:spPr>
      </p:pic>
      <p:sp>
        <p:nvSpPr>
          <p:cNvPr id="240" name="Google Shape;240;p23"/>
          <p:cNvSpPr/>
          <p:nvPr/>
        </p:nvSpPr>
        <p:spPr>
          <a:xfrm>
            <a:off x="3771975" y="2709775"/>
            <a:ext cx="1369200" cy="384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5451325" y="2050025"/>
            <a:ext cx="2975100" cy="19389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sz="1850">
                <a:solidFill>
                  <a:srgbClr val="37474F"/>
                </a:solidFill>
                <a:latin typeface="Roboto Mono"/>
                <a:ea typeface="Roboto Mono"/>
                <a:cs typeface="Roboto Mono"/>
                <a:sym typeface="Roboto Mono"/>
              </a:rPr>
              <a:t>Output: 15</a:t>
            </a:r>
            <a:endParaRPr sz="1850">
              <a:solidFill>
                <a:srgbClr val="C53929"/>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000"/>
                                        <p:tgtEl>
                                          <p:spTgt spid="240"/>
                                        </p:tgtEl>
                                      </p:cBhvr>
                                    </p:animEffect>
                                  </p:childTnLst>
                                </p:cTn>
                              </p:par>
                              <p:par>
                                <p:cTn id="8" presetID="10" presetClass="entr" presetSubtype="0" fill="hold" nodeType="withEffect">
                                  <p:stCondLst>
                                    <p:cond delay="0"/>
                                  </p:stCondLst>
                                  <p:childTnLst>
                                    <p:set>
                                      <p:cBhvr>
                                        <p:cTn id="9" dur="1" fill="hold">
                                          <p:stCondLst>
                                            <p:cond delay="0"/>
                                          </p:stCondLst>
                                        </p:cTn>
                                        <p:tgtEl>
                                          <p:spTgt spid="241"/>
                                        </p:tgtEl>
                                        <p:attrNameLst>
                                          <p:attrName>style.visibility</p:attrName>
                                        </p:attrNameLst>
                                      </p:cBhvr>
                                      <p:to>
                                        <p:strVal val="visible"/>
                                      </p:to>
                                    </p:set>
                                    <p:animEffect transition="in" filter="fade">
                                      <p:cBhvr>
                                        <p:cTn id="10" dur="10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9"/>
          <p:cNvSpPr/>
          <p:nvPr/>
        </p:nvSpPr>
        <p:spPr>
          <a:xfrm>
            <a:off x="1731775" y="1232700"/>
            <a:ext cx="5432100" cy="34743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round(</a:t>
            </a:r>
            <a:r>
              <a:rPr lang="de" sz="2050" dirty="0">
                <a:solidFill>
                  <a:srgbClr val="FF0000"/>
                </a:solidFill>
                <a:latin typeface="Roboto Mono"/>
                <a:ea typeface="Roboto Mono"/>
                <a:cs typeface="Roboto Mono"/>
                <a:sym typeface="Roboto Mono"/>
              </a:rPr>
              <a:t>2.34</a:t>
            </a:r>
            <a:r>
              <a:rPr lang="de" sz="2050" dirty="0">
                <a:latin typeface="Roboto Mono"/>
                <a:ea typeface="Roboto Mono"/>
                <a:cs typeface="Roboto Mono"/>
                <a:sym typeface="Roboto Mono"/>
              </a:rPr>
              <a:t>)  ==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a:latin typeface="Roboto Mono"/>
                <a:ea typeface="Roboto Mono"/>
                <a:cs typeface="Roboto Mono"/>
                <a:sym typeface="Roboto Mono"/>
              </a:rPr>
              <a:t>abs(</a:t>
            </a:r>
            <a:r>
              <a:rPr lang="de" sz="2050">
                <a:solidFill>
                  <a:srgbClr val="C53929"/>
                </a:solidFill>
                <a:latin typeface="Roboto Mono"/>
                <a:ea typeface="Roboto Mono"/>
                <a:cs typeface="Roboto Mono"/>
                <a:sym typeface="Roboto Mono"/>
              </a:rPr>
              <a:t>-2</a:t>
            </a:r>
            <a:r>
              <a:rPr lang="de" sz="2050">
                <a:latin typeface="Roboto Mono"/>
                <a:ea typeface="Roboto Mono"/>
                <a:cs typeface="Roboto Mono"/>
                <a:sym typeface="Roboto Mono"/>
              </a:rPr>
              <a:t>)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a = [</a:t>
            </a:r>
            <a:r>
              <a:rPr lang="de" sz="2050" dirty="0">
                <a:solidFill>
                  <a:srgbClr val="C53929"/>
                </a:solidFill>
                <a:latin typeface="Roboto Mono"/>
                <a:ea typeface="Roboto Mono"/>
                <a:cs typeface="Roboto Mono"/>
                <a:sym typeface="Roboto Mono"/>
              </a:rPr>
              <a:t>0</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4</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1</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3</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max(a)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sum(a)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len(a)       == ?</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sorted(a)    == ?</a:t>
            </a:r>
            <a:endParaRPr sz="2050" dirty="0">
              <a:latin typeface="Roboto Mono"/>
              <a:ea typeface="Roboto Mono"/>
              <a:cs typeface="Roboto Mono"/>
              <a:sym typeface="Roboto Mono"/>
            </a:endParaRPr>
          </a:p>
        </p:txBody>
      </p:sp>
      <p:pic>
        <p:nvPicPr>
          <p:cNvPr id="527" name="Google Shape;527;p59"/>
          <p:cNvPicPr preferRelativeResize="0"/>
          <p:nvPr/>
        </p:nvPicPr>
        <p:blipFill>
          <a:blip r:embed="rId3">
            <a:alphaModFix/>
          </a:blip>
          <a:stretch>
            <a:fillRect/>
          </a:stretch>
        </p:blipFill>
        <p:spPr>
          <a:xfrm>
            <a:off x="6760925" y="972750"/>
            <a:ext cx="548575" cy="548575"/>
          </a:xfrm>
          <a:prstGeom prst="rect">
            <a:avLst/>
          </a:prstGeom>
          <a:noFill/>
          <a:ln>
            <a:noFill/>
          </a:ln>
        </p:spPr>
      </p:pic>
      <p:pic>
        <p:nvPicPr>
          <p:cNvPr id="528" name="Google Shape;528;p59"/>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0"/>
          <p:cNvSpPr/>
          <p:nvPr/>
        </p:nvSpPr>
        <p:spPr>
          <a:xfrm>
            <a:off x="1731775" y="1232700"/>
            <a:ext cx="5432100" cy="34743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round(</a:t>
            </a:r>
            <a:r>
              <a:rPr lang="de" sz="2050" dirty="0">
                <a:solidFill>
                  <a:srgbClr val="FF0000"/>
                </a:solidFill>
                <a:latin typeface="Roboto Mono"/>
                <a:ea typeface="Roboto Mono"/>
                <a:cs typeface="Roboto Mono"/>
                <a:sym typeface="Roboto Mono"/>
              </a:rPr>
              <a:t>2.34</a:t>
            </a:r>
            <a:r>
              <a:rPr lang="de" sz="2050" dirty="0">
                <a:latin typeface="Roboto Mono"/>
                <a:ea typeface="Roboto Mono"/>
                <a:cs typeface="Roboto Mono"/>
                <a:sym typeface="Roboto Mono"/>
              </a:rPr>
              <a:t>)  == </a:t>
            </a:r>
            <a:r>
              <a:rPr lang="de" sz="2050" dirty="0">
                <a:solidFill>
                  <a:srgbClr val="FF0000"/>
                </a:solidFill>
                <a:latin typeface="Roboto Mono"/>
                <a:ea typeface="Roboto Mono"/>
                <a:cs typeface="Roboto Mono"/>
                <a:sym typeface="Roboto Mono"/>
              </a:rPr>
              <a:t>2.0	</a:t>
            </a:r>
            <a:endParaRPr sz="2050" dirty="0">
              <a:solidFill>
                <a:srgbClr val="FF0000"/>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abs(</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	 == </a:t>
            </a:r>
            <a:r>
              <a:rPr lang="de" sz="2050" dirty="0">
                <a:solidFill>
                  <a:srgbClr val="C53929"/>
                </a:solidFill>
                <a:latin typeface="Roboto Mono"/>
                <a:ea typeface="Roboto Mono"/>
                <a:cs typeface="Roboto Mono"/>
                <a:sym typeface="Roboto Mono"/>
              </a:rPr>
              <a:t>2</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a = [</a:t>
            </a:r>
            <a:r>
              <a:rPr lang="de" sz="2050" dirty="0">
                <a:solidFill>
                  <a:srgbClr val="C53929"/>
                </a:solidFill>
                <a:latin typeface="Roboto Mono"/>
                <a:ea typeface="Roboto Mono"/>
                <a:cs typeface="Roboto Mono"/>
                <a:sym typeface="Roboto Mono"/>
              </a:rPr>
              <a:t>0</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4</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1</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3</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a:t>
            </a:r>
            <a:endParaRPr sz="2050" dirty="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max(a)       == </a:t>
            </a:r>
            <a:r>
              <a:rPr lang="de" sz="2050" dirty="0">
                <a:solidFill>
                  <a:srgbClr val="C53929"/>
                </a:solidFill>
                <a:latin typeface="Roboto Mono"/>
                <a:ea typeface="Roboto Mono"/>
                <a:cs typeface="Roboto Mono"/>
                <a:sym typeface="Roboto Mono"/>
              </a:rPr>
              <a:t>4</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sum(a)       == </a:t>
            </a:r>
            <a:r>
              <a:rPr lang="de" sz="2050" dirty="0">
                <a:solidFill>
                  <a:srgbClr val="C53929"/>
                </a:solidFill>
                <a:latin typeface="Roboto Mono"/>
                <a:ea typeface="Roboto Mono"/>
                <a:cs typeface="Roboto Mono"/>
                <a:sym typeface="Roboto Mono"/>
              </a:rPr>
              <a:t>10</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len(a)       == </a:t>
            </a:r>
            <a:r>
              <a:rPr lang="de" sz="2050" dirty="0">
                <a:solidFill>
                  <a:srgbClr val="C53929"/>
                </a:solidFill>
                <a:latin typeface="Roboto Mono"/>
                <a:ea typeface="Roboto Mono"/>
                <a:cs typeface="Roboto Mono"/>
                <a:sym typeface="Roboto Mono"/>
              </a:rPr>
              <a:t>5</a:t>
            </a:r>
            <a:endParaRPr sz="2050" dirty="0">
              <a:solidFill>
                <a:srgbClr val="C53929"/>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2050" dirty="0">
                <a:latin typeface="Roboto Mono"/>
                <a:ea typeface="Roboto Mono"/>
                <a:cs typeface="Roboto Mono"/>
                <a:sym typeface="Roboto Mono"/>
              </a:rPr>
              <a:t>sorted(a)    == [</a:t>
            </a:r>
            <a:r>
              <a:rPr lang="de" sz="2050" dirty="0">
                <a:solidFill>
                  <a:srgbClr val="C53929"/>
                </a:solidFill>
                <a:latin typeface="Roboto Mono"/>
                <a:ea typeface="Roboto Mono"/>
                <a:cs typeface="Roboto Mono"/>
                <a:sym typeface="Roboto Mono"/>
              </a:rPr>
              <a:t>0</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1</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2</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3</a:t>
            </a:r>
            <a:r>
              <a:rPr lang="de" sz="2050" dirty="0">
                <a:latin typeface="Roboto Mono"/>
                <a:ea typeface="Roboto Mono"/>
                <a:cs typeface="Roboto Mono"/>
                <a:sym typeface="Roboto Mono"/>
              </a:rPr>
              <a:t>,</a:t>
            </a:r>
            <a:r>
              <a:rPr lang="de" sz="2050" dirty="0">
                <a:solidFill>
                  <a:srgbClr val="C53929"/>
                </a:solidFill>
                <a:latin typeface="Roboto Mono"/>
                <a:ea typeface="Roboto Mono"/>
                <a:cs typeface="Roboto Mono"/>
                <a:sym typeface="Roboto Mono"/>
              </a:rPr>
              <a:t>4</a:t>
            </a:r>
            <a:r>
              <a:rPr lang="de" sz="2050" dirty="0">
                <a:latin typeface="Roboto Mono"/>
                <a:ea typeface="Roboto Mono"/>
                <a:cs typeface="Roboto Mono"/>
                <a:sym typeface="Roboto Mono"/>
              </a:rPr>
              <a:t>]</a:t>
            </a:r>
            <a:endParaRPr sz="2050" dirty="0">
              <a:latin typeface="Roboto Mono"/>
              <a:ea typeface="Roboto Mono"/>
              <a:cs typeface="Roboto Mono"/>
              <a:sym typeface="Roboto Mono"/>
            </a:endParaRPr>
          </a:p>
        </p:txBody>
      </p:sp>
      <p:pic>
        <p:nvPicPr>
          <p:cNvPr id="534" name="Google Shape;534;p60"/>
          <p:cNvPicPr preferRelativeResize="0"/>
          <p:nvPr/>
        </p:nvPicPr>
        <p:blipFill>
          <a:blip r:embed="rId3">
            <a:alphaModFix/>
          </a:blip>
          <a:stretch>
            <a:fillRect/>
          </a:stretch>
        </p:blipFill>
        <p:spPr>
          <a:xfrm>
            <a:off x="6760925" y="972750"/>
            <a:ext cx="548575" cy="548575"/>
          </a:xfrm>
          <a:prstGeom prst="rect">
            <a:avLst/>
          </a:prstGeom>
          <a:noFill/>
          <a:ln>
            <a:noFill/>
          </a:ln>
        </p:spPr>
      </p:pic>
      <p:pic>
        <p:nvPicPr>
          <p:cNvPr id="535" name="Google Shape;535;p60"/>
          <p:cNvPicPr preferRelativeResize="0"/>
          <p:nvPr/>
        </p:nvPicPr>
        <p:blipFill>
          <a:blip r:embed="rId4">
            <a:alphaModFix/>
          </a:blip>
          <a:stretch>
            <a:fillRect/>
          </a:stretch>
        </p:blipFill>
        <p:spPr>
          <a:xfrm>
            <a:off x="2699624" y="0"/>
            <a:ext cx="3679802" cy="1333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1"/>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Define own functions for repeating tasks</a:t>
            </a:r>
            <a:endParaRPr/>
          </a:p>
          <a:p>
            <a:pPr marL="457200" lvl="0" indent="-311150" algn="l" rtl="0">
              <a:spcBef>
                <a:spcPts val="0"/>
              </a:spcBef>
              <a:spcAft>
                <a:spcPts val="0"/>
              </a:spcAft>
              <a:buSzPts val="1300"/>
              <a:buChar char="●"/>
            </a:pPr>
            <a:r>
              <a:rPr lang="de"/>
              <a:t>reduce amount of code lines </a:t>
            </a:r>
            <a:endParaRPr/>
          </a:p>
        </p:txBody>
      </p:sp>
      <p:sp>
        <p:nvSpPr>
          <p:cNvPr id="541" name="Google Shape;541;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dirty="0"/>
              <a:t>Create your own functions</a:t>
            </a:r>
            <a:endParaRPr dirty="0"/>
          </a:p>
        </p:txBody>
      </p:sp>
      <p:sp>
        <p:nvSpPr>
          <p:cNvPr id="542" name="Google Shape;542;p61"/>
          <p:cNvSpPr/>
          <p:nvPr/>
        </p:nvSpPr>
        <p:spPr>
          <a:xfrm>
            <a:off x="2442275" y="2571750"/>
            <a:ext cx="4026000" cy="1631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8761D"/>
                </a:solidFill>
                <a:latin typeface="Roboto Mono"/>
                <a:ea typeface="Roboto Mono"/>
                <a:cs typeface="Roboto Mono"/>
                <a:sym typeface="Roboto Mono"/>
              </a:rPr>
              <a:t>def </a:t>
            </a:r>
            <a:r>
              <a:rPr lang="de" sz="1850">
                <a:solidFill>
                  <a:srgbClr val="37474F"/>
                </a:solidFill>
                <a:latin typeface="Roboto Mono"/>
                <a:ea typeface="Roboto Mono"/>
                <a:cs typeface="Roboto Mono"/>
                <a:sym typeface="Roboto Mono"/>
              </a:rPr>
              <a:t>my_function(a,b):</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7474F"/>
                </a:solidFill>
                <a:latin typeface="Roboto Mono"/>
                <a:ea typeface="Roboto Mono"/>
                <a:cs typeface="Roboto Mono"/>
                <a:sym typeface="Roboto Mono"/>
              </a:rPr>
              <a:t>    c = ... </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F51B5"/>
                </a:solidFill>
                <a:latin typeface="Roboto Mono"/>
                <a:ea typeface="Roboto Mono"/>
                <a:cs typeface="Roboto Mono"/>
                <a:sym typeface="Roboto Mono"/>
              </a:rPr>
              <a:t>    return</a:t>
            </a:r>
            <a:r>
              <a:rPr lang="de" sz="1850">
                <a:solidFill>
                  <a:srgbClr val="37474F"/>
                </a:solidFill>
                <a:latin typeface="Roboto Mono"/>
                <a:ea typeface="Roboto Mono"/>
                <a:cs typeface="Roboto Mono"/>
                <a:sym typeface="Roboto Mono"/>
              </a:rPr>
              <a:t> c</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p:txBody>
      </p:sp>
      <p:pic>
        <p:nvPicPr>
          <p:cNvPr id="543" name="Google Shape;543;p61"/>
          <p:cNvPicPr preferRelativeResize="0"/>
          <p:nvPr/>
        </p:nvPicPr>
        <p:blipFill>
          <a:blip r:embed="rId3">
            <a:alphaModFix/>
          </a:blip>
          <a:stretch>
            <a:fillRect/>
          </a:stretch>
        </p:blipFill>
        <p:spPr>
          <a:xfrm>
            <a:off x="6161475" y="2297462"/>
            <a:ext cx="548575" cy="548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2"/>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de"/>
              <a:t>Define own functions for repeating tasks</a:t>
            </a:r>
            <a:endParaRPr/>
          </a:p>
          <a:p>
            <a:pPr marL="457200" lvl="0" indent="-311150" algn="l" rtl="0">
              <a:spcBef>
                <a:spcPts val="0"/>
              </a:spcBef>
              <a:spcAft>
                <a:spcPts val="0"/>
              </a:spcAft>
              <a:buSzPts val="1300"/>
              <a:buChar char="●"/>
            </a:pPr>
            <a:r>
              <a:rPr lang="de"/>
              <a:t>reduce amount of code lines </a:t>
            </a:r>
            <a:endParaRPr/>
          </a:p>
        </p:txBody>
      </p:sp>
      <p:sp>
        <p:nvSpPr>
          <p:cNvPr id="549" name="Google Shape;549;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Create your own functions</a:t>
            </a:r>
            <a:endParaRPr dirty="0"/>
          </a:p>
        </p:txBody>
      </p:sp>
      <p:sp>
        <p:nvSpPr>
          <p:cNvPr id="550" name="Google Shape;550;p62"/>
          <p:cNvSpPr/>
          <p:nvPr/>
        </p:nvSpPr>
        <p:spPr>
          <a:xfrm>
            <a:off x="2442275" y="2571750"/>
            <a:ext cx="4026000" cy="16314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8761D"/>
                </a:solidFill>
                <a:latin typeface="Roboto Mono"/>
                <a:ea typeface="Roboto Mono"/>
                <a:cs typeface="Roboto Mono"/>
                <a:sym typeface="Roboto Mono"/>
              </a:rPr>
              <a:t>def </a:t>
            </a:r>
            <a:r>
              <a:rPr lang="de" sz="1850">
                <a:solidFill>
                  <a:srgbClr val="37474F"/>
                </a:solidFill>
                <a:latin typeface="Roboto Mono"/>
                <a:ea typeface="Roboto Mono"/>
                <a:cs typeface="Roboto Mono"/>
                <a:sym typeface="Roboto Mono"/>
              </a:rPr>
              <a:t>my_function(a,b):</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7474F"/>
                </a:solidFill>
                <a:latin typeface="Roboto Mono"/>
                <a:ea typeface="Roboto Mono"/>
                <a:cs typeface="Roboto Mono"/>
                <a:sym typeface="Roboto Mono"/>
              </a:rPr>
              <a:t>    </a:t>
            </a:r>
            <a:r>
              <a:rPr lang="de" sz="1850">
                <a:solidFill>
                  <a:srgbClr val="3F51B5"/>
                </a:solidFill>
                <a:latin typeface="Roboto Mono"/>
                <a:ea typeface="Roboto Mono"/>
                <a:cs typeface="Roboto Mono"/>
                <a:sym typeface="Roboto Mono"/>
              </a:rPr>
              <a:t>return</a:t>
            </a:r>
            <a:r>
              <a:rPr lang="de" sz="1850">
                <a:solidFill>
                  <a:srgbClr val="37474F"/>
                </a:solidFill>
                <a:latin typeface="Roboto Mono"/>
                <a:ea typeface="Roboto Mono"/>
                <a:cs typeface="Roboto Mono"/>
                <a:sym typeface="Roboto Mono"/>
              </a:rPr>
              <a:t> a + b</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de" sz="1850">
                <a:solidFill>
                  <a:srgbClr val="37474F"/>
                </a:solidFill>
                <a:latin typeface="Roboto Mono"/>
                <a:ea typeface="Roboto Mono"/>
                <a:cs typeface="Roboto Mono"/>
                <a:sym typeface="Roboto Mono"/>
              </a:rPr>
              <a:t>my_function(</a:t>
            </a:r>
            <a:r>
              <a:rPr lang="de" sz="1850">
                <a:solidFill>
                  <a:srgbClr val="C53929"/>
                </a:solidFill>
                <a:latin typeface="Roboto Mono"/>
                <a:ea typeface="Roboto Mono"/>
                <a:cs typeface="Roboto Mono"/>
                <a:sym typeface="Roboto Mono"/>
              </a:rPr>
              <a:t>1</a:t>
            </a:r>
            <a:r>
              <a:rPr lang="de" sz="1850">
                <a:solidFill>
                  <a:srgbClr val="37474F"/>
                </a:solidFill>
                <a:latin typeface="Roboto Mono"/>
                <a:ea typeface="Roboto Mono"/>
                <a:cs typeface="Roboto Mono"/>
                <a:sym typeface="Roboto Mono"/>
              </a:rPr>
              <a:t>,</a:t>
            </a:r>
            <a:r>
              <a:rPr lang="de" sz="1850">
                <a:solidFill>
                  <a:srgbClr val="C53929"/>
                </a:solidFill>
                <a:latin typeface="Roboto Mono"/>
                <a:ea typeface="Roboto Mono"/>
                <a:cs typeface="Roboto Mono"/>
                <a:sym typeface="Roboto Mono"/>
              </a:rPr>
              <a:t>2</a:t>
            </a:r>
            <a:r>
              <a:rPr lang="de" sz="1850">
                <a:solidFill>
                  <a:srgbClr val="37474F"/>
                </a:solidFill>
                <a:latin typeface="Roboto Mono"/>
                <a:ea typeface="Roboto Mono"/>
                <a:cs typeface="Roboto Mono"/>
                <a:sym typeface="Roboto Mono"/>
              </a:rPr>
              <a:t>) </a:t>
            </a:r>
            <a:r>
              <a:rPr lang="de" sz="1850">
                <a:solidFill>
                  <a:srgbClr val="858585"/>
                </a:solidFill>
                <a:latin typeface="Roboto Mono"/>
                <a:ea typeface="Roboto Mono"/>
                <a:cs typeface="Roboto Mono"/>
                <a:sym typeface="Roboto Mono"/>
              </a:rPr>
              <a:t># 3</a:t>
            </a:r>
            <a:r>
              <a:rPr lang="de" sz="1850">
                <a:solidFill>
                  <a:srgbClr val="37474F"/>
                </a:solidFill>
                <a:latin typeface="Roboto Mono"/>
                <a:ea typeface="Roboto Mono"/>
                <a:cs typeface="Roboto Mono"/>
                <a:sym typeface="Roboto Mono"/>
              </a:rPr>
              <a:t>  </a:t>
            </a:r>
            <a:endParaRPr sz="18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1850">
              <a:latin typeface="Roboto Mono"/>
              <a:ea typeface="Roboto Mono"/>
              <a:cs typeface="Roboto Mono"/>
              <a:sym typeface="Roboto Mono"/>
            </a:endParaRPr>
          </a:p>
        </p:txBody>
      </p:sp>
      <p:pic>
        <p:nvPicPr>
          <p:cNvPr id="551" name="Google Shape;551;p62"/>
          <p:cNvPicPr preferRelativeResize="0"/>
          <p:nvPr/>
        </p:nvPicPr>
        <p:blipFill>
          <a:blip r:embed="rId3">
            <a:alphaModFix/>
          </a:blip>
          <a:stretch>
            <a:fillRect/>
          </a:stretch>
        </p:blipFill>
        <p:spPr>
          <a:xfrm>
            <a:off x="6161475" y="2297462"/>
            <a:ext cx="548575" cy="548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Exercise 3</a:t>
            </a:r>
            <a:endParaRPr/>
          </a:p>
        </p:txBody>
      </p:sp>
      <p:sp>
        <p:nvSpPr>
          <p:cNvPr id="557" name="Google Shape;557;p63"/>
          <p:cNvSpPr txBox="1">
            <a:spLocks noGrp="1"/>
          </p:cNvSpPr>
          <p:nvPr>
            <p:ph type="body" idx="1"/>
          </p:nvPr>
        </p:nvSpPr>
        <p:spPr>
          <a:xfrm>
            <a:off x="1415900" y="1523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de"/>
              <a:t>Convert your code which counts amount of numbers smaller 5 into a function</a:t>
            </a:r>
            <a:endParaRPr/>
          </a:p>
        </p:txBody>
      </p:sp>
      <p:sp>
        <p:nvSpPr>
          <p:cNvPr id="558" name="Google Shape;558;p63"/>
          <p:cNvSpPr/>
          <p:nvPr/>
        </p:nvSpPr>
        <p:spPr>
          <a:xfrm>
            <a:off x="1720275" y="2035950"/>
            <a:ext cx="5824200" cy="18870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endParaRPr sz="2250">
              <a:solidFill>
                <a:srgbClr val="3F51B5"/>
              </a:solidFill>
              <a:latin typeface="Roboto Mono"/>
              <a:ea typeface="Roboto Mono"/>
              <a:cs typeface="Roboto Mono"/>
              <a:sym typeface="Roboto Mono"/>
            </a:endParaRPr>
          </a:p>
        </p:txBody>
      </p:sp>
      <p:sp>
        <p:nvSpPr>
          <p:cNvPr id="559" name="Google Shape;559;p63"/>
          <p:cNvSpPr txBox="1">
            <a:spLocks noGrp="1"/>
          </p:cNvSpPr>
          <p:nvPr>
            <p:ph type="body" idx="1"/>
          </p:nvPr>
        </p:nvSpPr>
        <p:spPr>
          <a:xfrm>
            <a:off x="1657475" y="2035950"/>
            <a:ext cx="5603400" cy="1778700"/>
          </a:xfrm>
          <a:prstGeom prst="rect">
            <a:avLst/>
          </a:prstGeom>
        </p:spPr>
        <p:txBody>
          <a:bodyPr spcFirstLastPara="1" wrap="square" lIns="91425" tIns="91425" rIns="91425" bIns="91425" anchor="t" anchorCtr="0">
            <a:normAutofit fontScale="70000" lnSpcReduction="20000"/>
          </a:bodyPr>
          <a:lstStyle/>
          <a:p>
            <a:pPr marL="2286000" lvl="0" indent="457200" algn="l" rtl="0">
              <a:lnSpc>
                <a:spcPct val="150000"/>
              </a:lnSpc>
              <a:spcBef>
                <a:spcPts val="0"/>
              </a:spcBef>
              <a:spcAft>
                <a:spcPts val="0"/>
              </a:spcAft>
              <a:buNone/>
            </a:pPr>
            <a:endParaRPr sz="1886">
              <a:latin typeface="Roboto Mono"/>
              <a:ea typeface="Roboto Mono"/>
              <a:cs typeface="Roboto Mono"/>
              <a:sym typeface="Roboto Mono"/>
            </a:endParaRPr>
          </a:p>
          <a:p>
            <a:pPr marL="0" lvl="0" indent="0" algn="l" rtl="0">
              <a:lnSpc>
                <a:spcPct val="150000"/>
              </a:lnSpc>
              <a:spcBef>
                <a:spcPts val="0"/>
              </a:spcBef>
              <a:spcAft>
                <a:spcPts val="0"/>
              </a:spcAft>
              <a:buNone/>
            </a:pPr>
            <a:r>
              <a:rPr lang="de" sz="3929">
                <a:latin typeface="Roboto Mono"/>
                <a:ea typeface="Roboto Mono"/>
                <a:cs typeface="Roboto Mono"/>
                <a:sym typeface="Roboto Mono"/>
              </a:rPr>
              <a:t>  </a:t>
            </a:r>
            <a:r>
              <a:rPr lang="de" sz="2550">
                <a:latin typeface="Roboto Mono"/>
                <a:ea typeface="Roboto Mono"/>
                <a:cs typeface="Roboto Mono"/>
                <a:sym typeface="Roboto Mono"/>
              </a:rPr>
              <a:t> </a:t>
            </a:r>
            <a:r>
              <a:rPr lang="de" sz="2550">
                <a:solidFill>
                  <a:srgbClr val="38761D"/>
                </a:solidFill>
                <a:latin typeface="Roboto Mono"/>
                <a:ea typeface="Roboto Mono"/>
                <a:cs typeface="Roboto Mono"/>
                <a:sym typeface="Roboto Mono"/>
              </a:rPr>
              <a:t>def </a:t>
            </a:r>
            <a:r>
              <a:rPr lang="de" sz="2550">
                <a:solidFill>
                  <a:srgbClr val="37474F"/>
                </a:solidFill>
                <a:latin typeface="Roboto Mono"/>
                <a:ea typeface="Roboto Mono"/>
                <a:cs typeface="Roboto Mono"/>
                <a:sym typeface="Roboto Mono"/>
              </a:rPr>
              <a:t>smaller_than(numbers, value):</a:t>
            </a:r>
            <a:endParaRPr sz="25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de" sz="2550">
                <a:solidFill>
                  <a:srgbClr val="858585"/>
                </a:solidFill>
                <a:latin typeface="Roboto Mono"/>
                <a:ea typeface="Roboto Mono"/>
                <a:cs typeface="Roboto Mono"/>
                <a:sym typeface="Roboto Mono"/>
              </a:rPr>
              <a:t>    	# your code here	</a:t>
            </a:r>
            <a:endParaRPr sz="2550">
              <a:solidFill>
                <a:srgbClr val="858585"/>
              </a:solidFill>
              <a:latin typeface="Roboto Mono"/>
              <a:ea typeface="Roboto Mono"/>
              <a:cs typeface="Roboto Mono"/>
              <a:sym typeface="Roboto Mono"/>
            </a:endParaRPr>
          </a:p>
          <a:p>
            <a:pPr marL="457200" lvl="0" indent="457200" algn="l" rtl="0">
              <a:lnSpc>
                <a:spcPct val="150000"/>
              </a:lnSpc>
              <a:spcBef>
                <a:spcPts val="0"/>
              </a:spcBef>
              <a:spcAft>
                <a:spcPts val="0"/>
              </a:spcAft>
              <a:buNone/>
            </a:pPr>
            <a:r>
              <a:rPr lang="de" sz="2550">
                <a:solidFill>
                  <a:srgbClr val="3F51B5"/>
                </a:solidFill>
                <a:latin typeface="Roboto Mono"/>
                <a:ea typeface="Roboto Mono"/>
                <a:cs typeface="Roboto Mono"/>
                <a:sym typeface="Roboto Mono"/>
              </a:rPr>
              <a:t>return</a:t>
            </a:r>
            <a:r>
              <a:rPr lang="de" sz="2550">
                <a:solidFill>
                  <a:srgbClr val="37474F"/>
                </a:solidFill>
                <a:latin typeface="Roboto Mono"/>
                <a:ea typeface="Roboto Mono"/>
                <a:cs typeface="Roboto Mono"/>
                <a:sym typeface="Roboto Mono"/>
              </a:rPr>
              <a:t> counter</a:t>
            </a:r>
            <a:endParaRPr sz="2550">
              <a:latin typeface="Roboto Mono"/>
              <a:ea typeface="Roboto Mono"/>
              <a:cs typeface="Roboto Mono"/>
              <a:sym typeface="Roboto Mono"/>
            </a:endParaRPr>
          </a:p>
        </p:txBody>
      </p:sp>
      <p:pic>
        <p:nvPicPr>
          <p:cNvPr id="560" name="Google Shape;560;p63"/>
          <p:cNvPicPr preferRelativeResize="0"/>
          <p:nvPr/>
        </p:nvPicPr>
        <p:blipFill>
          <a:blip r:embed="rId3">
            <a:alphaModFix/>
          </a:blip>
          <a:stretch>
            <a:fillRect/>
          </a:stretch>
        </p:blipFill>
        <p:spPr>
          <a:xfrm>
            <a:off x="7029325" y="1692925"/>
            <a:ext cx="771650" cy="77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body" idx="1"/>
          </p:nvPr>
        </p:nvSpPr>
        <p:spPr>
          <a:xfrm>
            <a:off x="1111100" y="1523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de" sz="2000"/>
              <a:t>What kind of data type is this : </a:t>
            </a:r>
            <a:r>
              <a:rPr lang="de" sz="2450">
                <a:solidFill>
                  <a:srgbClr val="388E3C"/>
                </a:solidFill>
                <a:latin typeface="Roboto Mono"/>
                <a:ea typeface="Roboto Mono"/>
                <a:cs typeface="Roboto Mono"/>
                <a:sym typeface="Roboto Mono"/>
              </a:rPr>
              <a:t>"27-03-2021" </a:t>
            </a:r>
            <a:r>
              <a:rPr lang="de" sz="2450">
                <a:solidFill>
                  <a:srgbClr val="FFFFFF"/>
                </a:solidFill>
                <a:latin typeface="Roboto Mono"/>
                <a:ea typeface="Roboto Mono"/>
                <a:cs typeface="Roboto Mono"/>
                <a:sym typeface="Roboto Mono"/>
              </a:rPr>
              <a:t>?</a:t>
            </a:r>
            <a:endParaRPr sz="2450">
              <a:solidFill>
                <a:srgbClr val="FFFFFF"/>
              </a:solidFill>
              <a:latin typeface="Roboto Mono"/>
              <a:ea typeface="Roboto Mono"/>
              <a:cs typeface="Roboto Mono"/>
              <a:sym typeface="Roboto Mono"/>
            </a:endParaRPr>
          </a:p>
          <a:p>
            <a:pPr marL="0" lvl="0" indent="0" algn="l" rtl="0">
              <a:spcBef>
                <a:spcPts val="1200"/>
              </a:spcBef>
              <a:spcAft>
                <a:spcPts val="0"/>
              </a:spcAft>
              <a:buNone/>
            </a:pPr>
            <a:endParaRPr/>
          </a:p>
          <a:p>
            <a:pPr marL="457200" lvl="0" indent="-311150" algn="ctr" rtl="0">
              <a:spcBef>
                <a:spcPts val="1200"/>
              </a:spcBef>
              <a:spcAft>
                <a:spcPts val="0"/>
              </a:spcAft>
              <a:buSzPts val="1300"/>
              <a:buAutoNum type="alphaLcParenR"/>
            </a:pPr>
            <a:r>
              <a:rPr lang="de" b="1"/>
              <a:t>integer    b)  float    c) string    d) date</a:t>
            </a:r>
            <a:endParaRPr b="1"/>
          </a:p>
        </p:txBody>
      </p:sp>
      <p:pic>
        <p:nvPicPr>
          <p:cNvPr id="247" name="Google Shape;247;p24"/>
          <p:cNvPicPr preferRelativeResize="0"/>
          <p:nvPr/>
        </p:nvPicPr>
        <p:blipFill>
          <a:blip r:embed="rId3">
            <a:alphaModFix/>
          </a:blip>
          <a:stretch>
            <a:fillRect/>
          </a:stretch>
        </p:blipFill>
        <p:spPr>
          <a:xfrm>
            <a:off x="2852024" y="152400"/>
            <a:ext cx="3679802" cy="133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body" idx="1"/>
          </p:nvPr>
        </p:nvSpPr>
        <p:spPr>
          <a:xfrm>
            <a:off x="1111100" y="1523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ctr" rtl="0">
              <a:spcBef>
                <a:spcPts val="1200"/>
              </a:spcBef>
              <a:spcAft>
                <a:spcPts val="0"/>
              </a:spcAft>
              <a:buNone/>
            </a:pPr>
            <a:r>
              <a:rPr lang="de" sz="2000"/>
              <a:t>What kind of data type is this : </a:t>
            </a:r>
            <a:r>
              <a:rPr lang="de" sz="2450">
                <a:solidFill>
                  <a:srgbClr val="388E3C"/>
                </a:solidFill>
                <a:latin typeface="Roboto Mono"/>
                <a:ea typeface="Roboto Mono"/>
                <a:cs typeface="Roboto Mono"/>
                <a:sym typeface="Roboto Mono"/>
              </a:rPr>
              <a:t>"27-03-2021" </a:t>
            </a:r>
            <a:r>
              <a:rPr lang="de" sz="2450">
                <a:solidFill>
                  <a:srgbClr val="FFFFFF"/>
                </a:solidFill>
                <a:latin typeface="Roboto Mono"/>
                <a:ea typeface="Roboto Mono"/>
                <a:cs typeface="Roboto Mono"/>
                <a:sym typeface="Roboto Mono"/>
              </a:rPr>
              <a:t>?</a:t>
            </a:r>
            <a:endParaRPr sz="2450">
              <a:solidFill>
                <a:srgbClr val="FFFFFF"/>
              </a:solidFill>
              <a:latin typeface="Roboto Mono"/>
              <a:ea typeface="Roboto Mono"/>
              <a:cs typeface="Roboto Mono"/>
              <a:sym typeface="Roboto Mono"/>
            </a:endParaRPr>
          </a:p>
          <a:p>
            <a:pPr marL="0" lvl="0" indent="0" algn="l" rtl="0">
              <a:spcBef>
                <a:spcPts val="1200"/>
              </a:spcBef>
              <a:spcAft>
                <a:spcPts val="0"/>
              </a:spcAft>
              <a:buNone/>
            </a:pPr>
            <a:endParaRPr/>
          </a:p>
          <a:p>
            <a:pPr marL="457200" lvl="0" indent="-311150" algn="ctr" rtl="0">
              <a:spcBef>
                <a:spcPts val="1200"/>
              </a:spcBef>
              <a:spcAft>
                <a:spcPts val="0"/>
              </a:spcAft>
              <a:buSzPts val="1300"/>
              <a:buAutoNum type="alphaLcParenR"/>
            </a:pPr>
            <a:r>
              <a:rPr lang="de" b="1"/>
              <a:t>integer    b)  float    </a:t>
            </a:r>
            <a:r>
              <a:rPr lang="de" b="1">
                <a:solidFill>
                  <a:srgbClr val="FF0000"/>
                </a:solidFill>
              </a:rPr>
              <a:t>c) string</a:t>
            </a:r>
            <a:r>
              <a:rPr lang="de" b="1"/>
              <a:t>    d) date</a:t>
            </a:r>
            <a:endParaRPr b="1"/>
          </a:p>
        </p:txBody>
      </p:sp>
      <p:pic>
        <p:nvPicPr>
          <p:cNvPr id="253" name="Google Shape;253;p25"/>
          <p:cNvPicPr preferRelativeResize="0"/>
          <p:nvPr/>
        </p:nvPicPr>
        <p:blipFill>
          <a:blip r:embed="rId3">
            <a:alphaModFix/>
          </a:blip>
          <a:stretch>
            <a:fillRect/>
          </a:stretch>
        </p:blipFill>
        <p:spPr>
          <a:xfrm>
            <a:off x="2852024" y="152400"/>
            <a:ext cx="3679802" cy="133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None/>
            </a:pPr>
            <a:r>
              <a:rPr lang="de" sz="2100">
                <a:solidFill>
                  <a:schemeClr val="dk2"/>
                </a:solidFill>
              </a:rPr>
              <a:t>Fundamentals</a:t>
            </a:r>
            <a:endParaRPr/>
          </a:p>
          <a:p>
            <a:pPr marL="0" marR="0" lvl="0" indent="0" algn="l" rtl="0">
              <a:lnSpc>
                <a:spcPct val="100000"/>
              </a:lnSpc>
              <a:spcBef>
                <a:spcPts val="0"/>
              </a:spcBef>
              <a:spcAft>
                <a:spcPts val="0"/>
              </a:spcAft>
              <a:buNone/>
            </a:pPr>
            <a:r>
              <a:rPr lang="de" b="1"/>
              <a:t>Data Structures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sp>
        <p:nvSpPr>
          <p:cNvPr id="264" name="Google Shape;264;p27"/>
          <p:cNvSpPr txBox="1">
            <a:spLocks noGrp="1"/>
          </p:cNvSpPr>
          <p:nvPr>
            <p:ph type="body" idx="1"/>
          </p:nvPr>
        </p:nvSpPr>
        <p:spPr>
          <a:xfrm>
            <a:off x="1297500" y="1250725"/>
            <a:ext cx="7038900" cy="3228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de"/>
              <a:t>We can combine values in lists</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lnSpc>
                <a:spcPct val="150000"/>
              </a:lnSpc>
              <a:spcBef>
                <a:spcPts val="1200"/>
              </a:spcBef>
              <a:spcAft>
                <a:spcPts val="0"/>
              </a:spcAft>
              <a:buNone/>
            </a:pP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265" name="Google Shape;265;p27"/>
          <p:cNvSpPr/>
          <p:nvPr/>
        </p:nvSpPr>
        <p:spPr>
          <a:xfrm>
            <a:off x="1425850" y="1924200"/>
            <a:ext cx="6201900" cy="2227500"/>
          </a:xfrm>
          <a:prstGeom prst="rect">
            <a:avLst/>
          </a:prstGeom>
          <a:solidFill>
            <a:srgbClr val="C2C2C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a = [</a:t>
            </a:r>
            <a:r>
              <a:rPr lang="de" sz="2250">
                <a:solidFill>
                  <a:srgbClr val="C53929"/>
                </a:solidFill>
                <a:latin typeface="Roboto Mono"/>
                <a:ea typeface="Roboto Mono"/>
                <a:cs typeface="Roboto Mono"/>
                <a:sym typeface="Roboto Mono"/>
              </a:rPr>
              <a:t>5</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9</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7</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4</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10</a:t>
            </a:r>
            <a:r>
              <a:rPr lang="de" sz="2250">
                <a:solidFill>
                  <a:srgbClr val="37474F"/>
                </a:solidFill>
                <a:latin typeface="Roboto Mono"/>
                <a:ea typeface="Roboto Mono"/>
                <a:cs typeface="Roboto Mono"/>
                <a:sym typeface="Roboto Mono"/>
              </a:rPr>
              <a:t>, </a:t>
            </a:r>
            <a:r>
              <a:rPr lang="de" sz="2250">
                <a:solidFill>
                  <a:srgbClr val="C53929"/>
                </a:solidFill>
                <a:latin typeface="Roboto Mono"/>
                <a:ea typeface="Roboto Mono"/>
                <a:cs typeface="Roboto Mono"/>
                <a:sym typeface="Roboto Mono"/>
              </a:rPr>
              <a:t>3</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r>
              <a:rPr lang="de" sz="2250">
                <a:solidFill>
                  <a:srgbClr val="37474F"/>
                </a:solidFill>
                <a:latin typeface="Roboto Mono"/>
                <a:ea typeface="Roboto Mono"/>
                <a:cs typeface="Roboto Mono"/>
                <a:sym typeface="Roboto Mono"/>
              </a:rPr>
              <a:t>b = [</a:t>
            </a:r>
            <a:r>
              <a:rPr lang="de" sz="2250">
                <a:solidFill>
                  <a:srgbClr val="388E3C"/>
                </a:solidFill>
                <a:latin typeface="Roboto Mono"/>
                <a:ea typeface="Roboto Mono"/>
                <a:cs typeface="Roboto Mono"/>
                <a:sym typeface="Roboto Mono"/>
              </a:rPr>
              <a:t>"Justus"</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"Peter"</a:t>
            </a:r>
            <a:r>
              <a:rPr lang="de" sz="2250">
                <a:solidFill>
                  <a:srgbClr val="37474F"/>
                </a:solidFill>
                <a:latin typeface="Roboto Mono"/>
                <a:ea typeface="Roboto Mono"/>
                <a:cs typeface="Roboto Mono"/>
                <a:sym typeface="Roboto Mono"/>
              </a:rPr>
              <a:t>, </a:t>
            </a:r>
            <a:r>
              <a:rPr lang="de" sz="2250">
                <a:solidFill>
                  <a:srgbClr val="388E3C"/>
                </a:solidFill>
                <a:latin typeface="Roboto Mono"/>
                <a:ea typeface="Roboto Mono"/>
                <a:cs typeface="Roboto Mono"/>
                <a:sym typeface="Roboto Mono"/>
              </a:rPr>
              <a:t>"Bob"</a:t>
            </a:r>
            <a:r>
              <a:rPr lang="de" sz="2250">
                <a:solidFill>
                  <a:srgbClr val="37474F"/>
                </a:solidFill>
                <a:latin typeface="Roboto Mono"/>
                <a:ea typeface="Roboto Mono"/>
                <a:cs typeface="Roboto Mono"/>
                <a:sym typeface="Roboto Mono"/>
              </a:rPr>
              <a:t>]</a:t>
            </a:r>
            <a:endParaRPr sz="2250">
              <a:solidFill>
                <a:srgbClr val="37474F"/>
              </a:solidFill>
              <a:latin typeface="Roboto Mono"/>
              <a:ea typeface="Roboto Mono"/>
              <a:cs typeface="Roboto Mono"/>
              <a:sym typeface="Roboto Mono"/>
            </a:endParaRPr>
          </a:p>
          <a:p>
            <a:pPr marL="0" lvl="0" indent="0" algn="l" rtl="0">
              <a:spcBef>
                <a:spcPts val="0"/>
              </a:spcBef>
              <a:spcAft>
                <a:spcPts val="0"/>
              </a:spcAft>
              <a:buNone/>
            </a:pPr>
            <a:endParaRPr sz="225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2250">
              <a:solidFill>
                <a:srgbClr val="37474F"/>
              </a:solidFill>
              <a:latin typeface="Roboto Mono"/>
              <a:ea typeface="Roboto Mono"/>
              <a:cs typeface="Roboto Mono"/>
              <a:sym typeface="Roboto Mono"/>
            </a:endParaRPr>
          </a:p>
        </p:txBody>
      </p:sp>
      <p:pic>
        <p:nvPicPr>
          <p:cNvPr id="266" name="Google Shape;266;p27"/>
          <p:cNvPicPr preferRelativeResize="0"/>
          <p:nvPr/>
        </p:nvPicPr>
        <p:blipFill>
          <a:blip r:embed="rId3">
            <a:alphaModFix/>
          </a:blip>
          <a:stretch>
            <a:fillRect/>
          </a:stretch>
        </p:blipFill>
        <p:spPr>
          <a:xfrm>
            <a:off x="7256775" y="1668425"/>
            <a:ext cx="548575" cy="54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e"/>
              <a:t>Data Structures - Lists</a:t>
            </a:r>
            <a:endParaRPr/>
          </a:p>
        </p:txBody>
      </p:sp>
      <p:graphicFrame>
        <p:nvGraphicFramePr>
          <p:cNvPr id="272" name="Google Shape;272;p28"/>
          <p:cNvGraphicFramePr/>
          <p:nvPr/>
        </p:nvGraphicFramePr>
        <p:xfrm>
          <a:off x="952500" y="2190750"/>
          <a:ext cx="6334200" cy="792420"/>
        </p:xfrm>
        <a:graphic>
          <a:graphicData uri="http://schemas.openxmlformats.org/drawingml/2006/table">
            <a:tbl>
              <a:tblPr>
                <a:noFill/>
                <a:tableStyleId>{DFF39B0C-8A51-45C5-9B93-5453DF5007A1}</a:tableStyleId>
              </a:tblPr>
              <a:tblGrid>
                <a:gridCol w="791775">
                  <a:extLst>
                    <a:ext uri="{9D8B030D-6E8A-4147-A177-3AD203B41FA5}">
                      <a16:colId xmlns:a16="http://schemas.microsoft.com/office/drawing/2014/main" val="20000"/>
                    </a:ext>
                  </a:extLst>
                </a:gridCol>
                <a:gridCol w="791775">
                  <a:extLst>
                    <a:ext uri="{9D8B030D-6E8A-4147-A177-3AD203B41FA5}">
                      <a16:colId xmlns:a16="http://schemas.microsoft.com/office/drawing/2014/main" val="20001"/>
                    </a:ext>
                  </a:extLst>
                </a:gridCol>
                <a:gridCol w="791775">
                  <a:extLst>
                    <a:ext uri="{9D8B030D-6E8A-4147-A177-3AD203B41FA5}">
                      <a16:colId xmlns:a16="http://schemas.microsoft.com/office/drawing/2014/main" val="20002"/>
                    </a:ext>
                  </a:extLst>
                </a:gridCol>
                <a:gridCol w="791775">
                  <a:extLst>
                    <a:ext uri="{9D8B030D-6E8A-4147-A177-3AD203B41FA5}">
                      <a16:colId xmlns:a16="http://schemas.microsoft.com/office/drawing/2014/main" val="20003"/>
                    </a:ext>
                  </a:extLst>
                </a:gridCol>
                <a:gridCol w="791775">
                  <a:extLst>
                    <a:ext uri="{9D8B030D-6E8A-4147-A177-3AD203B41FA5}">
                      <a16:colId xmlns:a16="http://schemas.microsoft.com/office/drawing/2014/main" val="20004"/>
                    </a:ext>
                  </a:extLst>
                </a:gridCol>
                <a:gridCol w="791775">
                  <a:extLst>
                    <a:ext uri="{9D8B030D-6E8A-4147-A177-3AD203B41FA5}">
                      <a16:colId xmlns:a16="http://schemas.microsoft.com/office/drawing/2014/main" val="20005"/>
                    </a:ext>
                  </a:extLst>
                </a:gridCol>
                <a:gridCol w="791775">
                  <a:extLst>
                    <a:ext uri="{9D8B030D-6E8A-4147-A177-3AD203B41FA5}">
                      <a16:colId xmlns:a16="http://schemas.microsoft.com/office/drawing/2014/main" val="20006"/>
                    </a:ext>
                  </a:extLst>
                </a:gridCol>
                <a:gridCol w="7917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r>
                        <a:rPr lang="de" b="1">
                          <a:solidFill>
                            <a:schemeClr val="dk1"/>
                          </a:solidFill>
                        </a:rPr>
                        <a:t>Value</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5</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9</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7</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4</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10</a:t>
                      </a:r>
                      <a:endParaRPr b="1">
                        <a:solidFill>
                          <a:schemeClr val="dk1"/>
                        </a:solidFill>
                      </a:endParaRPr>
                    </a:p>
                  </a:txBody>
                  <a:tcPr marL="91425" marR="91425" marT="91425" marB="91425">
                    <a:solidFill>
                      <a:schemeClr val="lt2"/>
                    </a:solidFill>
                  </a:tcPr>
                </a:tc>
                <a:tc>
                  <a:txBody>
                    <a:bodyPr/>
                    <a:lstStyle/>
                    <a:p>
                      <a:pPr marL="0" lvl="0" indent="0" algn="ctr" rtl="0">
                        <a:spcBef>
                          <a:spcPts val="0"/>
                        </a:spcBef>
                        <a:spcAft>
                          <a:spcPts val="0"/>
                        </a:spcAft>
                        <a:buNone/>
                      </a:pPr>
                      <a:r>
                        <a:rPr lang="de" b="1">
                          <a:solidFill>
                            <a:schemeClr val="dk1"/>
                          </a:solidFill>
                        </a:rPr>
                        <a:t>3</a:t>
                      </a:r>
                      <a:endParaRPr b="1">
                        <a:solidFill>
                          <a:schemeClr val="dk1"/>
                        </a:solidFill>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de" b="1">
                          <a:solidFill>
                            <a:schemeClr val="lt1"/>
                          </a:solidFill>
                        </a:rPr>
                        <a:t>Index</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0</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1</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2</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3</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4</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5</a:t>
                      </a:r>
                      <a:endParaRPr b="1">
                        <a:solidFill>
                          <a:schemeClr val="lt1"/>
                        </a:solidFill>
                      </a:endParaRPr>
                    </a:p>
                  </a:txBody>
                  <a:tcPr marL="91425" marR="91425" marT="91425" marB="91425"/>
                </a:tc>
                <a:tc>
                  <a:txBody>
                    <a:bodyPr/>
                    <a:lstStyle/>
                    <a:p>
                      <a:pPr marL="0" lvl="0" indent="0" algn="ctr" rtl="0">
                        <a:spcBef>
                          <a:spcPts val="0"/>
                        </a:spcBef>
                        <a:spcAft>
                          <a:spcPts val="0"/>
                        </a:spcAft>
                        <a:buNone/>
                      </a:pPr>
                      <a:r>
                        <a:rPr lang="de" b="1">
                          <a:solidFill>
                            <a:schemeClr val="lt1"/>
                          </a:solidFill>
                        </a:rPr>
                        <a:t>6</a:t>
                      </a:r>
                      <a:endParaRPr b="1">
                        <a:solidFill>
                          <a:schemeClr val="lt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3001</Words>
  <Application>Microsoft Office PowerPoint</Application>
  <PresentationFormat>Bildschirmpräsentation (16:9)</PresentationFormat>
  <Paragraphs>434</Paragraphs>
  <Slides>44</Slides>
  <Notes>44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44</vt:i4>
      </vt:variant>
    </vt:vector>
  </HeadingPairs>
  <TitlesOfParts>
    <vt:vector size="51" baseType="lpstr">
      <vt:lpstr>Roboto Mono</vt:lpstr>
      <vt:lpstr>Open Sans</vt:lpstr>
      <vt:lpstr>Montserrat</vt:lpstr>
      <vt:lpstr>Arial</vt:lpstr>
      <vt:lpstr>Lato</vt:lpstr>
      <vt:lpstr>Roboto</vt:lpstr>
      <vt:lpstr>Focus</vt:lpstr>
      <vt:lpstr>Introduction to Data Science with Python Chapter 2</vt:lpstr>
      <vt:lpstr>Fundamentals Primitive Data Types</vt:lpstr>
      <vt:lpstr>How is data stored and processed ? </vt:lpstr>
      <vt:lpstr>How is data stored and processed ? </vt:lpstr>
      <vt:lpstr>PowerPoint-Präsentation</vt:lpstr>
      <vt:lpstr>PowerPoint-Präsentation</vt:lpstr>
      <vt:lpstr>Fundamentals Data Structures</vt:lpstr>
      <vt:lpstr>Data Structures - Lists</vt:lpstr>
      <vt:lpstr>Data Structures - Lists</vt:lpstr>
      <vt:lpstr>Data Structures - Lists</vt:lpstr>
      <vt:lpstr>Data Structures - Lists</vt:lpstr>
      <vt:lpstr>Data Structures - Lists</vt:lpstr>
      <vt:lpstr>Data Structures - Lists</vt:lpstr>
      <vt:lpstr>Data Structures - Lists</vt:lpstr>
      <vt:lpstr>Data Structures - Dictionaries</vt:lpstr>
      <vt:lpstr>Quick - Summary</vt:lpstr>
      <vt:lpstr>Exercise 1</vt:lpstr>
      <vt:lpstr>Relational operators</vt:lpstr>
      <vt:lpstr>Relational operators</vt:lpstr>
      <vt:lpstr>Relational operators</vt:lpstr>
      <vt:lpstr>PowerPoint-Präsentation</vt:lpstr>
      <vt:lpstr>PowerPoint-Präsentation</vt:lpstr>
      <vt:lpstr>PowerPoint-Präsentation</vt:lpstr>
      <vt:lpstr>Very important for filtering</vt:lpstr>
      <vt:lpstr>Fundamentals Control Flow</vt:lpstr>
      <vt:lpstr>Count numbers smaller than 10 in a list</vt:lpstr>
      <vt:lpstr>Count numbers smaller than 10 in a list</vt:lpstr>
      <vt:lpstr>Count numbers smaller than 10 in a list</vt:lpstr>
      <vt:lpstr>Control Flow - if / else</vt:lpstr>
      <vt:lpstr>Control Flow - if / else</vt:lpstr>
      <vt:lpstr>Control Flow - for-loop</vt:lpstr>
      <vt:lpstr>Exercise 2</vt:lpstr>
      <vt:lpstr>Fundamentals Functions &amp; Libraries</vt:lpstr>
      <vt:lpstr>functions</vt:lpstr>
      <vt:lpstr>functions</vt:lpstr>
      <vt:lpstr>functions</vt:lpstr>
      <vt:lpstr>functions</vt:lpstr>
      <vt:lpstr>functions - round function</vt:lpstr>
      <vt:lpstr>Built-in Functions</vt:lpstr>
      <vt:lpstr>PowerPoint-Präsentation</vt:lpstr>
      <vt:lpstr>PowerPoint-Präsentation</vt:lpstr>
      <vt:lpstr>Create your own functions</vt:lpstr>
      <vt:lpstr>Create your own functions</vt:lpstr>
      <vt:lpstr>Exercise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 with Python Chapter 2</dc:title>
  <dc:creator>Jan Bischoff</dc:creator>
  <cp:lastModifiedBy>6tnh42ksze@goetheuniversitaet.onmicrosoft.com</cp:lastModifiedBy>
  <cp:revision>3</cp:revision>
  <dcterms:modified xsi:type="dcterms:W3CDTF">2023-10-25T09:14:45Z</dcterms:modified>
</cp:coreProperties>
</file>