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Lato" panose="020F0502020204030203" pitchFamily="34" charset="0"/>
      <p:regular r:id="rId69"/>
      <p:bold r:id="rId70"/>
      <p:italic r:id="rId71"/>
      <p:boldItalic r:id="rId72"/>
    </p:embeddedFont>
    <p:embeddedFont>
      <p:font typeface="Montserrat" panose="00000500000000000000" pitchFamily="2" charset="0"/>
      <p:regular r:id="rId73"/>
      <p:bold r:id="rId74"/>
      <p:italic r:id="rId75"/>
      <p:boldItalic r:id="rId76"/>
    </p:embeddedFont>
    <p:embeddedFont>
      <p:font typeface="Open Sans" panose="020B0606030504020204" pitchFamily="34" charset="0"/>
      <p:regular r:id="rId77"/>
      <p:bold r:id="rId78"/>
      <p:italic r:id="rId79"/>
      <p:boldItalic r:id="rId80"/>
    </p:embeddedFont>
    <p:embeddedFont>
      <p:font typeface="Roboto" panose="02000000000000000000" pitchFamily="2" charset="0"/>
      <p:regular r:id="rId81"/>
      <p:bold r:id="rId82"/>
      <p:italic r:id="rId83"/>
      <p:boldItalic r:id="rId84"/>
    </p:embeddedFont>
    <p:embeddedFont>
      <p:font typeface="Roboto Mono" panose="00000009000000000000" pitchFamily="49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9E3ED-E70F-44FC-9335-DED132317181}" v="1" dt="2023-06-22T13:19:08.148"/>
  </p1510:revLst>
</p1510:revInfo>
</file>

<file path=ppt/tableStyles.xml><?xml version="1.0" encoding="utf-8"?>
<a:tblStyleLst xmlns:a="http://schemas.openxmlformats.org/drawingml/2006/main" def="{B9633D54-D234-4EBF-87FC-B6A4F5538185}">
  <a:tblStyle styleId="{B9633D54-D234-4EBF-87FC-B6A4F5538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font" Target="fonts/font16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font" Target="fonts/font17.fntdata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openxmlformats.org/officeDocument/2006/relationships/font" Target="fonts/font20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font" Target="fonts/font18.fntdata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9.fntdata"/><Relationship Id="rId61" Type="http://schemas.openxmlformats.org/officeDocument/2006/relationships/slide" Target="slides/slide60.xml"/><Relationship Id="rId82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tnh42ksze@goetheuniversitaet.onmicrosoft.com" userId="6a222d40-abdc-47ec-8b39-18807c68d76f" providerId="ADAL" clId="{52A9E3ED-E70F-44FC-9335-DED132317181}"/>
    <pc:docChg chg="custSel modSld">
      <pc:chgData name="6tnh42ksze@goetheuniversitaet.onmicrosoft.com" userId="6a222d40-abdc-47ec-8b39-18807c68d76f" providerId="ADAL" clId="{52A9E3ED-E70F-44FC-9335-DED132317181}" dt="2023-08-09T11:47:19.918" v="58" actId="20577"/>
      <pc:docMkLst>
        <pc:docMk/>
      </pc:docMkLst>
      <pc:sldChg chg="modSp mod">
        <pc:chgData name="6tnh42ksze@goetheuniversitaet.onmicrosoft.com" userId="6a222d40-abdc-47ec-8b39-18807c68d76f" providerId="ADAL" clId="{52A9E3ED-E70F-44FC-9335-DED132317181}" dt="2023-06-22T12:30:38.447" v="1" actId="20577"/>
        <pc:sldMkLst>
          <pc:docMk/>
          <pc:sldMk cId="0" sldId="256"/>
        </pc:sldMkLst>
        <pc:spChg chg="mod">
          <ac:chgData name="6tnh42ksze@goetheuniversitaet.onmicrosoft.com" userId="6a222d40-abdc-47ec-8b39-18807c68d76f" providerId="ADAL" clId="{52A9E3ED-E70F-44FC-9335-DED132317181}" dt="2023-06-22T12:30:38.44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2:30:49.076" v="7" actId="20577"/>
        <pc:sldMkLst>
          <pc:docMk/>
          <pc:sldMk cId="0" sldId="257"/>
        </pc:sldMkLst>
        <pc:spChg chg="mod">
          <ac:chgData name="6tnh42ksze@goetheuniversitaet.onmicrosoft.com" userId="6a222d40-abdc-47ec-8b39-18807c68d76f" providerId="ADAL" clId="{52A9E3ED-E70F-44FC-9335-DED132317181}" dt="2023-06-22T12:30:42.800" v="3" actId="20577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6tnh42ksze@goetheuniversitaet.onmicrosoft.com" userId="6a222d40-abdc-47ec-8b39-18807c68d76f" providerId="ADAL" clId="{52A9E3ED-E70F-44FC-9335-DED132317181}" dt="2023-06-22T12:30:45.364" v="5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6tnh42ksze@goetheuniversitaet.onmicrosoft.com" userId="6a222d40-abdc-47ec-8b39-18807c68d76f" providerId="ADAL" clId="{52A9E3ED-E70F-44FC-9335-DED132317181}" dt="2023-06-22T12:30:49.076" v="7" actId="20577"/>
          <ac:spMkLst>
            <pc:docMk/>
            <pc:sldMk cId="0" sldId="257"/>
            <ac:spMk id="155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195" v="8" actId="27636"/>
        <pc:sldMkLst>
          <pc:docMk/>
          <pc:sldMk cId="0" sldId="268"/>
        </pc:sldMkLst>
        <pc:spChg chg="mod">
          <ac:chgData name="6tnh42ksze@goetheuniversitaet.onmicrosoft.com" userId="6a222d40-abdc-47ec-8b39-18807c68d76f" providerId="ADAL" clId="{52A9E3ED-E70F-44FC-9335-DED132317181}" dt="2023-06-22T13:19:08.195" v="8" actId="27636"/>
          <ac:spMkLst>
            <pc:docMk/>
            <pc:sldMk cId="0" sldId="268"/>
            <ac:spMk id="250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10" v="9" actId="27636"/>
        <pc:sldMkLst>
          <pc:docMk/>
          <pc:sldMk cId="0" sldId="269"/>
        </pc:sldMkLst>
        <pc:spChg chg="mod">
          <ac:chgData name="6tnh42ksze@goetheuniversitaet.onmicrosoft.com" userId="6a222d40-abdc-47ec-8b39-18807c68d76f" providerId="ADAL" clId="{52A9E3ED-E70F-44FC-9335-DED132317181}" dt="2023-06-22T13:19:08.210" v="9" actId="27636"/>
          <ac:spMkLst>
            <pc:docMk/>
            <pc:sldMk cId="0" sldId="269"/>
            <ac:spMk id="259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26" v="10" actId="27636"/>
        <pc:sldMkLst>
          <pc:docMk/>
          <pc:sldMk cId="0" sldId="271"/>
        </pc:sldMkLst>
        <pc:spChg chg="mod">
          <ac:chgData name="6tnh42ksze@goetheuniversitaet.onmicrosoft.com" userId="6a222d40-abdc-47ec-8b39-18807c68d76f" providerId="ADAL" clId="{52A9E3ED-E70F-44FC-9335-DED132317181}" dt="2023-06-22T13:19:08.226" v="10" actId="27636"/>
          <ac:spMkLst>
            <pc:docMk/>
            <pc:sldMk cId="0" sldId="271"/>
            <ac:spMk id="275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26" v="11" actId="27636"/>
        <pc:sldMkLst>
          <pc:docMk/>
          <pc:sldMk cId="0" sldId="272"/>
        </pc:sldMkLst>
        <pc:spChg chg="mod">
          <ac:chgData name="6tnh42ksze@goetheuniversitaet.onmicrosoft.com" userId="6a222d40-abdc-47ec-8b39-18807c68d76f" providerId="ADAL" clId="{52A9E3ED-E70F-44FC-9335-DED132317181}" dt="2023-06-22T13:19:08.226" v="11" actId="27636"/>
          <ac:spMkLst>
            <pc:docMk/>
            <pc:sldMk cId="0" sldId="272"/>
            <ac:spMk id="282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26" v="12" actId="27636"/>
        <pc:sldMkLst>
          <pc:docMk/>
          <pc:sldMk cId="0" sldId="273"/>
        </pc:sldMkLst>
        <pc:spChg chg="mod">
          <ac:chgData name="6tnh42ksze@goetheuniversitaet.onmicrosoft.com" userId="6a222d40-abdc-47ec-8b39-18807c68d76f" providerId="ADAL" clId="{52A9E3ED-E70F-44FC-9335-DED132317181}" dt="2023-06-22T13:19:08.226" v="12" actId="27636"/>
          <ac:spMkLst>
            <pc:docMk/>
            <pc:sldMk cId="0" sldId="273"/>
            <ac:spMk id="289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26" v="13" actId="27636"/>
        <pc:sldMkLst>
          <pc:docMk/>
          <pc:sldMk cId="0" sldId="274"/>
        </pc:sldMkLst>
        <pc:spChg chg="mod">
          <ac:chgData name="6tnh42ksze@goetheuniversitaet.onmicrosoft.com" userId="6a222d40-abdc-47ec-8b39-18807c68d76f" providerId="ADAL" clId="{52A9E3ED-E70F-44FC-9335-DED132317181}" dt="2023-06-22T13:19:08.226" v="13" actId="27636"/>
          <ac:spMkLst>
            <pc:docMk/>
            <pc:sldMk cId="0" sldId="274"/>
            <ac:spMk id="296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42" v="14" actId="27636"/>
        <pc:sldMkLst>
          <pc:docMk/>
          <pc:sldMk cId="0" sldId="275"/>
        </pc:sldMkLst>
        <pc:spChg chg="mod">
          <ac:chgData name="6tnh42ksze@goetheuniversitaet.onmicrosoft.com" userId="6a222d40-abdc-47ec-8b39-18807c68d76f" providerId="ADAL" clId="{52A9E3ED-E70F-44FC-9335-DED132317181}" dt="2023-06-22T13:19:08.242" v="14" actId="27636"/>
          <ac:spMkLst>
            <pc:docMk/>
            <pc:sldMk cId="0" sldId="275"/>
            <ac:spMk id="303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45" v="15" actId="27636"/>
        <pc:sldMkLst>
          <pc:docMk/>
          <pc:sldMk cId="0" sldId="276"/>
        </pc:sldMkLst>
        <pc:spChg chg="mod">
          <ac:chgData name="6tnh42ksze@goetheuniversitaet.onmicrosoft.com" userId="6a222d40-abdc-47ec-8b39-18807c68d76f" providerId="ADAL" clId="{52A9E3ED-E70F-44FC-9335-DED132317181}" dt="2023-06-22T13:19:08.245" v="15" actId="27636"/>
          <ac:spMkLst>
            <pc:docMk/>
            <pc:sldMk cId="0" sldId="276"/>
            <ac:spMk id="310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45" v="16" actId="27636"/>
        <pc:sldMkLst>
          <pc:docMk/>
          <pc:sldMk cId="0" sldId="277"/>
        </pc:sldMkLst>
        <pc:spChg chg="mod">
          <ac:chgData name="6tnh42ksze@goetheuniversitaet.onmicrosoft.com" userId="6a222d40-abdc-47ec-8b39-18807c68d76f" providerId="ADAL" clId="{52A9E3ED-E70F-44FC-9335-DED132317181}" dt="2023-06-22T13:19:08.245" v="16" actId="27636"/>
          <ac:spMkLst>
            <pc:docMk/>
            <pc:sldMk cId="0" sldId="277"/>
            <ac:spMk id="317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6-22T13:19:08.257" v="17" actId="27636"/>
        <pc:sldMkLst>
          <pc:docMk/>
          <pc:sldMk cId="0" sldId="278"/>
        </pc:sldMkLst>
        <pc:spChg chg="mod">
          <ac:chgData name="6tnh42ksze@goetheuniversitaet.onmicrosoft.com" userId="6a222d40-abdc-47ec-8b39-18807c68d76f" providerId="ADAL" clId="{52A9E3ED-E70F-44FC-9335-DED132317181}" dt="2023-06-22T13:19:08.257" v="17" actId="27636"/>
          <ac:spMkLst>
            <pc:docMk/>
            <pc:sldMk cId="0" sldId="278"/>
            <ac:spMk id="324" creationId="{00000000-0000-0000-0000-000000000000}"/>
          </ac:spMkLst>
        </pc:spChg>
      </pc:sldChg>
      <pc:sldChg chg="modSp mod">
        <pc:chgData name="6tnh42ksze@goetheuniversitaet.onmicrosoft.com" userId="6a222d40-abdc-47ec-8b39-18807c68d76f" providerId="ADAL" clId="{52A9E3ED-E70F-44FC-9335-DED132317181}" dt="2023-08-09T11:46:32.739" v="54" actId="20577"/>
        <pc:sldMkLst>
          <pc:docMk/>
          <pc:sldMk cId="0" sldId="294"/>
        </pc:sldMkLst>
        <pc:graphicFrameChg chg="modGraphic">
          <ac:chgData name="6tnh42ksze@goetheuniversitaet.onmicrosoft.com" userId="6a222d40-abdc-47ec-8b39-18807c68d76f" providerId="ADAL" clId="{52A9E3ED-E70F-44FC-9335-DED132317181}" dt="2023-08-09T11:46:32.739" v="54" actId="20577"/>
          <ac:graphicFrameMkLst>
            <pc:docMk/>
            <pc:sldMk cId="0" sldId="294"/>
            <ac:graphicFrameMk id="466" creationId="{00000000-0000-0000-0000-000000000000}"/>
          </ac:graphicFrameMkLst>
        </pc:graphicFrameChg>
      </pc:sldChg>
      <pc:sldChg chg="modSp mod">
        <pc:chgData name="6tnh42ksze@goetheuniversitaet.onmicrosoft.com" userId="6a222d40-abdc-47ec-8b39-18807c68d76f" providerId="ADAL" clId="{52A9E3ED-E70F-44FC-9335-DED132317181}" dt="2023-08-09T11:46:09.534" v="43" actId="20577"/>
        <pc:sldMkLst>
          <pc:docMk/>
          <pc:sldMk cId="0" sldId="296"/>
        </pc:sldMkLst>
        <pc:graphicFrameChg chg="modGraphic">
          <ac:chgData name="6tnh42ksze@goetheuniversitaet.onmicrosoft.com" userId="6a222d40-abdc-47ec-8b39-18807c68d76f" providerId="ADAL" clId="{52A9E3ED-E70F-44FC-9335-DED132317181}" dt="2023-08-09T11:46:09.534" v="43" actId="20577"/>
          <ac:graphicFrameMkLst>
            <pc:docMk/>
            <pc:sldMk cId="0" sldId="296"/>
            <ac:graphicFrameMk id="484" creationId="{00000000-0000-0000-0000-000000000000}"/>
          </ac:graphicFrameMkLst>
        </pc:graphicFrameChg>
      </pc:sldChg>
      <pc:sldChg chg="modSp mod">
        <pc:chgData name="6tnh42ksze@goetheuniversitaet.onmicrosoft.com" userId="6a222d40-abdc-47ec-8b39-18807c68d76f" providerId="ADAL" clId="{52A9E3ED-E70F-44FC-9335-DED132317181}" dt="2023-08-09T11:47:12.644" v="56" actId="20577"/>
        <pc:sldMkLst>
          <pc:docMk/>
          <pc:sldMk cId="0" sldId="299"/>
        </pc:sldMkLst>
        <pc:graphicFrameChg chg="modGraphic">
          <ac:chgData name="6tnh42ksze@goetheuniversitaet.onmicrosoft.com" userId="6a222d40-abdc-47ec-8b39-18807c68d76f" providerId="ADAL" clId="{52A9E3ED-E70F-44FC-9335-DED132317181}" dt="2023-08-09T11:47:12.644" v="56" actId="20577"/>
          <ac:graphicFrameMkLst>
            <pc:docMk/>
            <pc:sldMk cId="0" sldId="299"/>
            <ac:graphicFrameMk id="513" creationId="{00000000-0000-0000-0000-000000000000}"/>
          </ac:graphicFrameMkLst>
        </pc:graphicFrameChg>
      </pc:sldChg>
      <pc:sldChg chg="modSp mod">
        <pc:chgData name="6tnh42ksze@goetheuniversitaet.onmicrosoft.com" userId="6a222d40-abdc-47ec-8b39-18807c68d76f" providerId="ADAL" clId="{52A9E3ED-E70F-44FC-9335-DED132317181}" dt="2023-08-09T11:47:19.918" v="58" actId="20577"/>
        <pc:sldMkLst>
          <pc:docMk/>
          <pc:sldMk cId="0" sldId="300"/>
        </pc:sldMkLst>
        <pc:graphicFrameChg chg="modGraphic">
          <ac:chgData name="6tnh42ksze@goetheuniversitaet.onmicrosoft.com" userId="6a222d40-abdc-47ec-8b39-18807c68d76f" providerId="ADAL" clId="{52A9E3ED-E70F-44FC-9335-DED132317181}" dt="2023-08-09T11:47:19.918" v="58" actId="20577"/>
          <ac:graphicFrameMkLst>
            <pc:docMk/>
            <pc:sldMk cId="0" sldId="300"/>
            <ac:graphicFrameMk id="524" creationId="{00000000-0000-0000-0000-000000000000}"/>
          </ac:graphicFrameMkLst>
        </pc:graphicFrameChg>
      </pc:sldChg>
      <pc:sldChg chg="modSp mod">
        <pc:chgData name="6tnh42ksze@goetheuniversitaet.onmicrosoft.com" userId="6a222d40-abdc-47ec-8b39-18807c68d76f" providerId="ADAL" clId="{52A9E3ED-E70F-44FC-9335-DED132317181}" dt="2023-06-22T13:19:08.273" v="18" actId="27636"/>
        <pc:sldMkLst>
          <pc:docMk/>
          <pc:sldMk cId="0" sldId="304"/>
        </pc:sldMkLst>
        <pc:spChg chg="mod">
          <ac:chgData name="6tnh42ksze@goetheuniversitaet.onmicrosoft.com" userId="6a222d40-abdc-47ec-8b39-18807c68d76f" providerId="ADAL" clId="{52A9E3ED-E70F-44FC-9335-DED132317181}" dt="2023-06-22T13:19:08.273" v="18" actId="27636"/>
          <ac:spMkLst>
            <pc:docMk/>
            <pc:sldMk cId="0" sldId="304"/>
            <ac:spMk id="553" creationId="{00000000-0000-0000-0000-000000000000}"/>
          </ac:spMkLst>
        </pc:spChg>
      </pc:sldChg>
    </pc:docChg>
  </pc:docChgLst>
  <pc:docChgLst>
    <pc:chgData name="6tnh42ksze@goetheuniversitaet.onmicrosoft.com" userId="6a222d40-abdc-47ec-8b39-18807c68d76f" providerId="ADAL" clId="{5B72A4ED-41FF-43F4-91E7-435C97696D90}"/>
    <pc:docChg chg="modSld">
      <pc:chgData name="6tnh42ksze@goetheuniversitaet.onmicrosoft.com" userId="6a222d40-abdc-47ec-8b39-18807c68d76f" providerId="ADAL" clId="{5B72A4ED-41FF-43F4-91E7-435C97696D90}" dt="2023-06-21T13:05:46.668" v="10" actId="20577"/>
      <pc:docMkLst>
        <pc:docMk/>
      </pc:docMkLst>
      <pc:sldChg chg="modSp mod">
        <pc:chgData name="6tnh42ksze@goetheuniversitaet.onmicrosoft.com" userId="6a222d40-abdc-47ec-8b39-18807c68d76f" providerId="ADAL" clId="{5B72A4ED-41FF-43F4-91E7-435C97696D90}" dt="2023-06-21T13:05:46.668" v="10" actId="20577"/>
        <pc:sldMkLst>
          <pc:docMk/>
          <pc:sldMk cId="0" sldId="256"/>
        </pc:sldMkLst>
        <pc:spChg chg="mod">
          <ac:chgData name="6tnh42ksze@goetheuniversitaet.onmicrosoft.com" userId="6a222d40-abdc-47ec-8b39-18807c68d76f" providerId="ADAL" clId="{5B72A4ED-41FF-43F4-91E7-435C97696D90}" dt="2023-06-21T13:05:46.668" v="1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58b5b4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58b5b4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b5e8ab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b5e8ab3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b5e8ab3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b5e8ab3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fcc17039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fcc17039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5b5e8ab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5b5e8ab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f6e4c1e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f6e4c1e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6f6e4c1e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6f6e4c1e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b5e8ab3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b5e8ab3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b5e8ab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5b5e8ab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5b5e8ab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5b5e8ab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5b5e8ab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5b5e8ab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fcc17039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fcc17039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5b5e8ab3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5b5e8ab3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b5e8ab3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b5e8ab3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5b5e8ab3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5b5e8ab3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5b5e8ab3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5b5e8ab3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b5e8ab3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5b5e8ab3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7c772b6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7c772b6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f1c5c6f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f1c5c6f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c5f7935b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c5f7935b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6f6e4c1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6f6e4c1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Lots of methods in pandas. And you ask yourself how should I know all of this?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Show documentation and mention that it’s normal not to know everything right away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It’s like with names at a party - sometimes you forget the names five times. Luckily in programming you have the documentation.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6f6e4c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6f6e4c1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5f7935bb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5f7935bb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fcc17039b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7fcc17039b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f1c5c6f5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f1c5c6f5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c5f7935b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c5f7935b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c5f7935b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c5f7935b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f1c5c6f5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f1c5c6f5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f1c5c6f5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f1c5c6f5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5f7935bb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5f7935bb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Notice that instead of just writing “Grade” we need to specify what we want to drop - column in this case!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c5f7935bb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c5f7935bb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inplace=True so you keep the “idx”, if inplace = False → returns a copy of the altered dataframe.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c5f7935bb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c5f7935bb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f1c5c6f5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f1c5c6f5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Filter: give an array with boolean/True &amp; False values.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Only keeps rows that evaluate to true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fcc1703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fcc1703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f1c5c6f5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f1c5c6f5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Remember “boolean indexing” from earlier: logic operator will return an array with True/False values for a column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We can take advantage of that!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f1c5c6f5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f1c5c6f5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Let’s merge these two techniques: boolean indexing and filtering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1c5c6f5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1c5c6f5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And we can be more complex, like boolean indexing for two different columns and using “&amp;” and “|”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c5f7935bb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c5f7935bb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69633db4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69633db4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69633db4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69633db4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6f6e4c1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6f6e4c1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c5f7935bb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c5f7935bb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f1c5c6f5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f1c5c6f5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c5f7935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c5f7935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Note: You can concatenate methods. See: groupby and then sum()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b5e8a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b5e8a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f1c5c6f5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f1c5c6f5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When calculating by hand: We first group all the female entries and compute the average.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Same goes here.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You can concatenate methods!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5f7935b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5f7935b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c5f7935b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cc5f7935b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f1c5c6f5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f1c5c6f5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c5f7935bb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c5f7935bb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cc5f7935bb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cc5f7935bb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Notice that for the Parameter name we need the keyword “on” followed by an “=” sign (explain shortly why - maybe show the documentation)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But wait -  what happened to “Clara” and “John”?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cc5f7935bb_0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cc5f7935bb_0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f6e4c1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f6e4c1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fcc17039b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7fcc17039b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f1c5c6f5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f1c5c6f5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Dokumentation zeigen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9633d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9633db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f1c5c6f5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f1c5c6f5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c5f7935bb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c5f7935bb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c5f7935bb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c5f7935bb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c5f7935bb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c5f7935bb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c5f7935bb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c5f7935bb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6f6e4c1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6f6e4c1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6f6e4c1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6f6e4c1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9633db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9633db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b5e8ab3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5b5e8ab3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f6e4c1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f6e4c1e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Introduction to Data Science with Python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50" dirty="0"/>
              <a:t>Chapter 3</a:t>
            </a:r>
            <a:endParaRPr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1720275" y="20359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library</a:t>
            </a: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library.function_name()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 Libraries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325" y="169292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1720275" y="20359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library </a:t>
            </a: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</a:t>
            </a: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l.function_name()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 Libraries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325" y="169292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Arrays with Numpy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library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Library for scientific computing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with lists, matrices or higher dimensional structures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NumPy lists have much more functionality than usual lists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13" y="46038"/>
            <a:ext cx="1226425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1567938" y="25717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500" y="221647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library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Library for scientific computing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with lists, matrices or higher dimensional structures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NumPy lists have much more functionality than usual lists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13" y="46038"/>
            <a:ext cx="1226425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1567938" y="25717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a.sum()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a.mean()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2.5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a.std()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1.118...</a:t>
            </a:r>
            <a:endParaRPr sz="22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500" y="221647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Documentation</a:t>
            </a: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body" idx="1"/>
          </p:nvPr>
        </p:nvSpPr>
        <p:spPr>
          <a:xfrm>
            <a:off x="448500" y="1532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400"/>
              <a:t>Explanations to the methods</a:t>
            </a:r>
            <a:br>
              <a:rPr lang="de" sz="1400"/>
            </a:br>
            <a:r>
              <a:rPr lang="de" sz="1400"/>
              <a:t>and functions 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Often include examples and</a:t>
            </a:r>
            <a:br>
              <a:rPr lang="de"/>
            </a:br>
            <a:r>
              <a:rPr lang="de"/>
              <a:t>tutorials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400"/>
              <a:t>https://numpy.org/doc/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l="11611" r="26823" b="28744"/>
          <a:stretch/>
        </p:blipFill>
        <p:spPr>
          <a:xfrm>
            <a:off x="3445500" y="1375552"/>
            <a:ext cx="5525549" cy="3224437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Append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2, 3, 4, 5, 6, 7])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Append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2, 3, 4, 5, 6, 7])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arrays - Broadcasting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*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array([2, 4, 6])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**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4, 9])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-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array([0, 1, 2])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arrays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b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+ b 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array([2, 3, 4])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Topics of the course</a:t>
            </a:r>
            <a:endParaRPr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580450" y="1260750"/>
            <a:ext cx="2799596" cy="3112137"/>
            <a:chOff x="888055" y="1574028"/>
            <a:chExt cx="2029870" cy="2118397"/>
          </a:xfrm>
        </p:grpSpPr>
        <p:sp>
          <p:nvSpPr>
            <p:cNvPr id="141" name="Google Shape;141;p14"/>
            <p:cNvSpPr txBox="1"/>
            <p:nvPr/>
          </p:nvSpPr>
          <p:spPr>
            <a:xfrm>
              <a:off x="888055" y="1574028"/>
              <a:ext cx="1340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 dirty="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2. Chapter</a:t>
              </a:r>
              <a:endParaRPr sz="1600" b="1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Python Fundamentals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Basic concepts,</a:t>
              </a:r>
              <a:b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Variables, basic data structures, functions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7B7B7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3241927" y="1260745"/>
            <a:ext cx="2530694" cy="3112141"/>
            <a:chOff x="1083025" y="1574025"/>
            <a:chExt cx="1834900" cy="2118400"/>
          </a:xfrm>
        </p:grpSpPr>
        <p:sp>
          <p:nvSpPr>
            <p:cNvPr id="148" name="Google Shape;148;p14"/>
            <p:cNvSpPr txBox="1"/>
            <p:nvPr/>
          </p:nvSpPr>
          <p:spPr>
            <a:xfrm>
              <a:off x="1335026" y="1574025"/>
              <a:ext cx="89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 dirty="0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3. Chapter</a:t>
              </a:r>
              <a:endParaRPr sz="1600" b="1" dirty="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Data Wrangling &amp; Simple visualizations</a:t>
              </a:r>
              <a:endParaRPr b="1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How to process data with pandas and visualize it with matplotlib</a:t>
              </a:r>
              <a:endParaRPr sz="1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5625002" y="1260745"/>
            <a:ext cx="2530694" cy="3112141"/>
            <a:chOff x="1083025" y="1574025"/>
            <a:chExt cx="1834900" cy="2118400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1335026" y="1574025"/>
              <a:ext cx="89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 dirty="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4. Chapter</a:t>
              </a:r>
              <a:endParaRPr sz="1600" b="1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Visualizations &amp; Modelling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More plots with matplotlib and seaborn and an introduction to modelling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a[[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&lt;=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[True, True, False, False]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&lt;=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[True, True, False, False]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a[a&lt;=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1</a:t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4082100" y="1916600"/>
            <a:ext cx="4303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[1,2,3,4,5,6,7]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a[a&lt;=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[1,2] (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boolean indexing)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a.sum()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28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60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Tabular Data with Pandas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5054700" y="1828050"/>
            <a:ext cx="3615000" cy="2481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-  library</a:t>
            </a:r>
            <a:endParaRPr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00" y="192175"/>
            <a:ext cx="2629299" cy="10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189950" y="1828050"/>
            <a:ext cx="4572000" cy="2481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 = { 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"Clara"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"Sarah"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"Age” 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450" y="15040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5683725" y="18280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900" y="2330350"/>
            <a:ext cx="1710975" cy="155742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DataFrame - data structure</a:t>
            </a:r>
            <a:endParaRPr/>
          </a:p>
        </p:txBody>
      </p:sp>
      <p:graphicFrame>
        <p:nvGraphicFramePr>
          <p:cNvPr id="354" name="Google Shape;354;p39"/>
          <p:cNvGraphicFramePr/>
          <p:nvPr/>
        </p:nvGraphicFramePr>
        <p:xfrm>
          <a:off x="2273525" y="1708075"/>
          <a:ext cx="4397100" cy="210112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0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 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Columns 2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….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 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Google Shape;355;p39"/>
          <p:cNvGraphicFramePr/>
          <p:nvPr/>
        </p:nvGraphicFramePr>
        <p:xfrm>
          <a:off x="1492100" y="1708075"/>
          <a:ext cx="582025" cy="210112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6" name="Google Shape;356;p39"/>
          <p:cNvSpPr/>
          <p:nvPr/>
        </p:nvSpPr>
        <p:spPr>
          <a:xfrm>
            <a:off x="6941875" y="1753975"/>
            <a:ext cx="717900" cy="2101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7726350" y="2604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457325" y="2128300"/>
            <a:ext cx="1696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1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2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N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9"/>
          <p:cNvSpPr/>
          <p:nvPr/>
        </p:nvSpPr>
        <p:spPr>
          <a:xfrm rot="5400000">
            <a:off x="1607925" y="3840925"/>
            <a:ext cx="321900" cy="61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1463625" y="4307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9"/>
          <p:cNvSpPr/>
          <p:nvPr/>
        </p:nvSpPr>
        <p:spPr>
          <a:xfrm rot="5400000">
            <a:off x="3758300" y="3671875"/>
            <a:ext cx="321900" cy="948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3597225" y="4307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Read data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Pandas can read data from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Various data formats possible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1775600" y="2571750"/>
            <a:ext cx="5016300" cy="17022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‘path_to_file’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pd.read_excel(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‘path_to_file’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pd.read_sql_table(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‘postgres://db’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300" y="222433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look at the data</a:t>
            </a:r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 rotWithShape="1">
          <a:blip r:embed="rId3">
            <a:alphaModFix/>
          </a:blip>
          <a:srcRect r="14755"/>
          <a:stretch/>
        </p:blipFill>
        <p:spPr>
          <a:xfrm>
            <a:off x="765525" y="2708175"/>
            <a:ext cx="3403200" cy="20116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7" name="Google Shape;37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8850" y="2734475"/>
            <a:ext cx="3575275" cy="19853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8" name="Google Shape;378;p41"/>
          <p:cNvSpPr/>
          <p:nvPr/>
        </p:nvSpPr>
        <p:spPr>
          <a:xfrm>
            <a:off x="1101675" y="1595425"/>
            <a:ext cx="2730900" cy="914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775" y="130786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5605500" y="1595413"/>
            <a:ext cx="2730900" cy="914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25" y="12480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you learn in this Chapter...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2741650" y="1765350"/>
            <a:ext cx="38064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 how to use Python libraries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… work with data in a DataFrame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… filter, merge and group your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… visualize data with simple plots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392" name="Google Shape;392;p43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3" name="Google Shape;393;p43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4" name="Google Shape;394;p43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401" name="Google Shape;401;p44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2" name="Google Shape;402;p44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3" name="Google Shape;403;p44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/>
          <p:nvPr/>
        </p:nvSpPr>
        <p:spPr>
          <a:xfrm>
            <a:off x="1072850" y="1631875"/>
            <a:ext cx="1127100" cy="21492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411" name="Google Shape;411;p45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2" name="Google Shape;412;p45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3" name="Google Shape;413;p45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df.iloc[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5"/>
          <p:cNvSpPr/>
          <p:nvPr/>
        </p:nvSpPr>
        <p:spPr>
          <a:xfrm>
            <a:off x="1072850" y="1631875"/>
            <a:ext cx="2324100" cy="17193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data to a DataFrame</a:t>
            </a: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42933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46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4" name="Google Shape;424;p46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data in a DataFrame</a:t>
            </a: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1" name="Google Shape;4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2" name="Google Shape;432;p47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3" name="Google Shape;433;p47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Drop data</a:t>
            </a:r>
            <a:endParaRPr/>
          </a:p>
        </p:txBody>
      </p:sp>
      <p:sp>
        <p:nvSpPr>
          <p:cNvPr id="439" name="Google Shape;439;p48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Drop column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df.drop(column=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1" name="Google Shape;441;p48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2" name="Google Shape;442;p48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43" name="Google Shape;443;p48"/>
          <p:cNvCxnSpPr/>
          <p:nvPr/>
        </p:nvCxnSpPr>
        <p:spPr>
          <a:xfrm>
            <a:off x="2582850" y="1620750"/>
            <a:ext cx="725400" cy="2153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8"/>
          <p:cNvCxnSpPr/>
          <p:nvPr/>
        </p:nvCxnSpPr>
        <p:spPr>
          <a:xfrm flipH="1">
            <a:off x="2605125" y="1642950"/>
            <a:ext cx="710400" cy="212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Drop data</a:t>
            </a:r>
            <a:endParaRPr/>
          </a:p>
        </p:txBody>
      </p:sp>
      <p:sp>
        <p:nvSpPr>
          <p:cNvPr id="450" name="Google Shape;450;p49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858585"/>
                </a:solidFill>
                <a:latin typeface="Roboto Mono"/>
                <a:ea typeface="Roboto Mono"/>
                <a:cs typeface="Roboto Mono"/>
                <a:sym typeface="Roboto Mono"/>
              </a:rPr>
              <a:t># Drop column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df.drop(column=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858585"/>
                </a:solidFill>
                <a:latin typeface="Roboto Mono"/>
                <a:ea typeface="Roboto Mono"/>
                <a:cs typeface="Roboto Mono"/>
                <a:sym typeface="Roboto Mono"/>
              </a:rPr>
              <a:t># Drop row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df.drop([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inplace=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1" name="Google Shape;4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p49"/>
          <p:cNvGraphicFramePr/>
          <p:nvPr/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" name="Google Shape;453;p49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4" name="Google Shape;454;p49"/>
          <p:cNvCxnSpPr/>
          <p:nvPr/>
        </p:nvCxnSpPr>
        <p:spPr>
          <a:xfrm>
            <a:off x="2590250" y="1635550"/>
            <a:ext cx="732900" cy="1280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9"/>
          <p:cNvCxnSpPr/>
          <p:nvPr/>
        </p:nvCxnSpPr>
        <p:spPr>
          <a:xfrm flipH="1">
            <a:off x="2612425" y="1635550"/>
            <a:ext cx="717900" cy="1265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66" name="Google Shape;466;p51"/>
          <p:cNvGraphicFramePr/>
          <p:nvPr>
            <p:extLst>
              <p:ext uri="{D42A27DB-BD31-4B8C-83A1-F6EECF244321}">
                <p14:modId xmlns:p14="http://schemas.microsoft.com/office/powerpoint/2010/main" val="386058987"/>
              </p:ext>
            </p:extLst>
          </p:nvPr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Sarah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7" name="Google Shape;467;p51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8" name="Google Shape;468;p51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keep_rows = 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df[keep_rows]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9" name="Google Shape;4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Libraries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75" name="Google Shape;475;p52"/>
          <p:cNvGraphicFramePr/>
          <p:nvPr/>
        </p:nvGraphicFramePr>
        <p:xfrm>
          <a:off x="1072850" y="1631875"/>
          <a:ext cx="22540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6" name="Google Shape;476;p52"/>
          <p:cNvGraphicFramePr/>
          <p:nvPr/>
        </p:nvGraphicFramePr>
        <p:xfrm>
          <a:off x="414625" y="1641450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7" name="Google Shape;477;p52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→ 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8" name="Google Shape;4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84" name="Google Shape;484;p53"/>
          <p:cNvGraphicFramePr/>
          <p:nvPr>
            <p:extLst>
              <p:ext uri="{D42A27DB-BD31-4B8C-83A1-F6EECF244321}">
                <p14:modId xmlns:p14="http://schemas.microsoft.com/office/powerpoint/2010/main" val="1666364430"/>
              </p:ext>
            </p:extLst>
          </p:nvPr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Sarah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5" name="Google Shape;485;p53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6" name="Google Shape;486;p53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7" name="Google Shape;4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3"/>
          <p:cNvSpPr/>
          <p:nvPr/>
        </p:nvSpPr>
        <p:spPr>
          <a:xfrm rot="5400000">
            <a:off x="6026700" y="2278525"/>
            <a:ext cx="321900" cy="1607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4763850" y="3352525"/>
            <a:ext cx="3406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95" name="Google Shape;495;p54"/>
          <p:cNvGraphicFramePr/>
          <p:nvPr/>
        </p:nvGraphicFramePr>
        <p:xfrm>
          <a:off x="1072850" y="1631875"/>
          <a:ext cx="2254050" cy="8597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6" name="Google Shape;496;p54"/>
          <p:cNvGraphicFramePr/>
          <p:nvPr/>
        </p:nvGraphicFramePr>
        <p:xfrm>
          <a:off x="414625" y="1641450"/>
          <a:ext cx="582025" cy="85012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7" name="Google Shape;497;p54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8" name="Google Shape;4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900" y="16318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504" name="Google Shape;504;p55"/>
          <p:cNvGraphicFramePr/>
          <p:nvPr/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5" name="Google Shape;505;p55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6" name="Google Shape;506;p55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|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7" name="Google Shape;5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Combine filtering with other methods</a:t>
            </a:r>
            <a:endParaRPr/>
          </a:p>
        </p:txBody>
      </p:sp>
      <p:graphicFrame>
        <p:nvGraphicFramePr>
          <p:cNvPr id="513" name="Google Shape;513;p56"/>
          <p:cNvGraphicFramePr/>
          <p:nvPr>
            <p:extLst>
              <p:ext uri="{D42A27DB-BD31-4B8C-83A1-F6EECF244321}">
                <p14:modId xmlns:p14="http://schemas.microsoft.com/office/powerpoint/2010/main" val="2076769774"/>
              </p:ext>
            </p:extLst>
          </p:nvPr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Sarah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4" name="Google Shape;514;p56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" name="Google Shape;515;p56"/>
          <p:cNvSpPr/>
          <p:nvPr/>
        </p:nvSpPr>
        <p:spPr>
          <a:xfrm>
            <a:off x="4033400" y="1827975"/>
            <a:ext cx="4278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6" name="Google Shape;5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6"/>
          <p:cNvSpPr/>
          <p:nvPr/>
        </p:nvSpPr>
        <p:spPr>
          <a:xfrm rot="5400000">
            <a:off x="5440800" y="1964275"/>
            <a:ext cx="321900" cy="2236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4730725" y="327852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This is again a 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Combine filtering with other methods</a:t>
            </a:r>
            <a:endParaRPr/>
          </a:p>
        </p:txBody>
      </p:sp>
      <p:graphicFrame>
        <p:nvGraphicFramePr>
          <p:cNvPr id="524" name="Google Shape;524;p57"/>
          <p:cNvGraphicFramePr/>
          <p:nvPr>
            <p:extLst>
              <p:ext uri="{D42A27DB-BD31-4B8C-83A1-F6EECF244321}">
                <p14:modId xmlns:p14="http://schemas.microsoft.com/office/powerpoint/2010/main" val="2550509143"/>
              </p:ext>
            </p:extLst>
          </p:nvPr>
        </p:nvGraphicFramePr>
        <p:xfrm>
          <a:off x="1072850" y="1631875"/>
          <a:ext cx="2254050" cy="12895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Sarah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5" name="Google Shape;525;p57"/>
          <p:cNvGraphicFramePr/>
          <p:nvPr/>
        </p:nvGraphicFramePr>
        <p:xfrm>
          <a:off x="414625" y="1641450"/>
          <a:ext cx="582025" cy="12799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6" name="Google Shape;526;p57"/>
          <p:cNvSpPr/>
          <p:nvPr/>
        </p:nvSpPr>
        <p:spPr>
          <a:xfrm>
            <a:off x="4055600" y="1827975"/>
            <a:ext cx="42561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]&lt;=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7" name="Google Shape;5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7"/>
          <p:cNvSpPr/>
          <p:nvPr/>
        </p:nvSpPr>
        <p:spPr>
          <a:xfrm>
            <a:off x="1824200" y="1631875"/>
            <a:ext cx="751200" cy="12894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2</a:t>
            </a:r>
            <a:endParaRPr/>
          </a:p>
        </p:txBody>
      </p:sp>
      <p:sp>
        <p:nvSpPr>
          <p:cNvPr id="534" name="Google Shape;534;p58"/>
          <p:cNvSpPr/>
          <p:nvPr/>
        </p:nvSpPr>
        <p:spPr>
          <a:xfrm>
            <a:off x="4082100" y="1923675"/>
            <a:ext cx="4303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pd.DataFrame(data)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create dataframe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’new_column’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=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df.sort_values(by=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sort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’age’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filter data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Pandas methods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Apply pandas methods</a:t>
            </a:r>
            <a:endParaRPr/>
          </a:p>
        </p:txBody>
      </p:sp>
      <p:sp>
        <p:nvSpPr>
          <p:cNvPr id="545" name="Google Shape;545;p60"/>
          <p:cNvSpPr/>
          <p:nvPr/>
        </p:nvSpPr>
        <p:spPr>
          <a:xfrm>
            <a:off x="2351825" y="246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].std()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].sum() 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25" y="222423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0"/>
          <p:cNvSpPr txBox="1">
            <a:spLocks noGrp="1"/>
          </p:cNvSpPr>
          <p:nvPr>
            <p:ph type="body" idx="1"/>
          </p:nvPr>
        </p:nvSpPr>
        <p:spPr>
          <a:xfrm>
            <a:off x="311700" y="1303225"/>
            <a:ext cx="8520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Pandas has large amount of commonly used methods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Can be applied to single column or whole data frame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Often used methods</a:t>
            </a: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].mean()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].sum()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].value_counts()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df.sort_values(by=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).sum()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df1.merge(df2)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df.drop(colums=[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].replace(5,</a:t>
            </a:r>
            <a:r>
              <a:rPr lang="de" sz="14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"Failed"</a:t>
            </a:r>
            <a:r>
              <a:rPr lang="de" dirty="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1"/>
          </p:nvPr>
        </p:nvSpPr>
        <p:spPr>
          <a:xfrm>
            <a:off x="1415900" y="1434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collection of functions is bundled in a </a:t>
            </a:r>
            <a:r>
              <a:rPr lang="de" b="1"/>
              <a:t>library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 import these libraries and can use the defined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Some libraries come with a Python installation, some need to be installed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	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125" y="2313599"/>
            <a:ext cx="215137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188" y="2745950"/>
            <a:ext cx="2629299" cy="10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975" y="3609725"/>
            <a:ext cx="1803725" cy="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4033400" y="23830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for plotting and visualization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033400" y="2979475"/>
            <a:ext cx="49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for working with tabular data  (Excel-files, csv-files,...)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138350" y="3945950"/>
            <a:ext cx="45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creating machine learning models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59" name="Google Shape;559;p62"/>
          <p:cNvGraphicFramePr/>
          <p:nvPr/>
        </p:nvGraphicFramePr>
        <p:xfrm>
          <a:off x="908675" y="2287350"/>
          <a:ext cx="23354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0" name="Google Shape;560;p62"/>
          <p:cNvGraphicFramePr/>
          <p:nvPr/>
        </p:nvGraphicFramePr>
        <p:xfrm>
          <a:off x="250450" y="2296925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Google Shape;561;p62"/>
          <p:cNvSpPr txBox="1"/>
          <p:nvPr/>
        </p:nvSpPr>
        <p:spPr>
          <a:xfrm>
            <a:off x="4403400" y="2523650"/>
            <a:ext cx="348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age per gender?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67" name="Google Shape;567;p63"/>
          <p:cNvGraphicFramePr/>
          <p:nvPr/>
        </p:nvGraphicFramePr>
        <p:xfrm>
          <a:off x="908675" y="2287350"/>
          <a:ext cx="23354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8" name="Google Shape;568;p63"/>
          <p:cNvGraphicFramePr/>
          <p:nvPr/>
        </p:nvGraphicFramePr>
        <p:xfrm>
          <a:off x="250450" y="2296925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9" name="Google Shape;569;p63"/>
          <p:cNvSpPr/>
          <p:nvPr/>
        </p:nvSpPr>
        <p:spPr>
          <a:xfrm>
            <a:off x="5360375" y="182105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F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Clara 20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  Sarah 19</a:t>
            </a:r>
            <a:endParaRPr sz="2300" b="1"/>
          </a:p>
        </p:txBody>
      </p:sp>
      <p:sp>
        <p:nvSpPr>
          <p:cNvPr id="570" name="Google Shape;570;p63"/>
          <p:cNvSpPr/>
          <p:nvPr/>
        </p:nvSpPr>
        <p:spPr>
          <a:xfrm>
            <a:off x="5360375" y="358420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M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Tom 24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John 21</a:t>
            </a:r>
            <a:endParaRPr sz="2300" b="1"/>
          </a:p>
        </p:txBody>
      </p:sp>
      <p:cxnSp>
        <p:nvCxnSpPr>
          <p:cNvPr id="571" name="Google Shape;571;p63"/>
          <p:cNvCxnSpPr>
            <a:endCxn id="569" idx="2"/>
          </p:cNvCxnSpPr>
          <p:nvPr/>
        </p:nvCxnSpPr>
        <p:spPr>
          <a:xfrm rot="10800000" flipH="1">
            <a:off x="3248975" y="2443700"/>
            <a:ext cx="2111400" cy="11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63"/>
          <p:cNvCxnSpPr>
            <a:endCxn id="570" idx="2"/>
          </p:cNvCxnSpPr>
          <p:nvPr/>
        </p:nvCxnSpPr>
        <p:spPr>
          <a:xfrm>
            <a:off x="3263675" y="3559750"/>
            <a:ext cx="2096700" cy="6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63"/>
          <p:cNvSpPr txBox="1"/>
          <p:nvPr/>
        </p:nvSpPr>
        <p:spPr>
          <a:xfrm>
            <a:off x="3692950" y="991700"/>
            <a:ext cx="44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’Gender’</a:t>
            </a: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de" sz="15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.mean()</a:t>
            </a:r>
            <a:endParaRPr sz="15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4" name="Google Shape;574;p63"/>
          <p:cNvSpPr/>
          <p:nvPr/>
        </p:nvSpPr>
        <p:spPr>
          <a:xfrm rot="5400000">
            <a:off x="4579500" y="260075"/>
            <a:ext cx="380400" cy="2806800"/>
          </a:xfrm>
          <a:prstGeom prst="leftBrace">
            <a:avLst>
              <a:gd name="adj1" fmla="val 50000"/>
              <a:gd name="adj2" fmla="val 511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80" name="Google Shape;580;p64"/>
          <p:cNvGraphicFramePr/>
          <p:nvPr/>
        </p:nvGraphicFramePr>
        <p:xfrm>
          <a:off x="908675" y="2287350"/>
          <a:ext cx="2335450" cy="214925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1" name="Google Shape;581;p64"/>
          <p:cNvGraphicFramePr/>
          <p:nvPr/>
        </p:nvGraphicFramePr>
        <p:xfrm>
          <a:off x="250450" y="2296925"/>
          <a:ext cx="582025" cy="2139675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" name="Google Shape;582;p64"/>
          <p:cNvSpPr/>
          <p:nvPr/>
        </p:nvSpPr>
        <p:spPr>
          <a:xfrm>
            <a:off x="5360375" y="182105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F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Clara 20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  Sarah 19</a:t>
            </a:r>
            <a:endParaRPr sz="2300" b="1"/>
          </a:p>
        </p:txBody>
      </p:sp>
      <p:sp>
        <p:nvSpPr>
          <p:cNvPr id="583" name="Google Shape;583;p64"/>
          <p:cNvSpPr/>
          <p:nvPr/>
        </p:nvSpPr>
        <p:spPr>
          <a:xfrm>
            <a:off x="5360375" y="358420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M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Tom 24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John 21</a:t>
            </a:r>
            <a:endParaRPr sz="2300" b="1"/>
          </a:p>
        </p:txBody>
      </p:sp>
      <p:cxnSp>
        <p:nvCxnSpPr>
          <p:cNvPr id="584" name="Google Shape;584;p64"/>
          <p:cNvCxnSpPr>
            <a:endCxn id="582" idx="2"/>
          </p:cNvCxnSpPr>
          <p:nvPr/>
        </p:nvCxnSpPr>
        <p:spPr>
          <a:xfrm rot="10800000" flipH="1">
            <a:off x="3248975" y="2443700"/>
            <a:ext cx="2111400" cy="11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64"/>
          <p:cNvCxnSpPr>
            <a:endCxn id="583" idx="2"/>
          </p:cNvCxnSpPr>
          <p:nvPr/>
        </p:nvCxnSpPr>
        <p:spPr>
          <a:xfrm>
            <a:off x="3263675" y="3559750"/>
            <a:ext cx="2096700" cy="6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64"/>
          <p:cNvCxnSpPr>
            <a:stCxn id="582" idx="4"/>
          </p:cNvCxnSpPr>
          <p:nvPr/>
        </p:nvCxnSpPr>
        <p:spPr>
          <a:xfrm>
            <a:off x="6181775" y="2443700"/>
            <a:ext cx="1206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64"/>
          <p:cNvCxnSpPr>
            <a:stCxn id="583" idx="4"/>
          </p:cNvCxnSpPr>
          <p:nvPr/>
        </p:nvCxnSpPr>
        <p:spPr>
          <a:xfrm>
            <a:off x="6181775" y="4206850"/>
            <a:ext cx="11967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4"/>
          <p:cNvSpPr txBox="1"/>
          <p:nvPr/>
        </p:nvSpPr>
        <p:spPr>
          <a:xfrm>
            <a:off x="7602700" y="4006750"/>
            <a:ext cx="9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22.5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7602700" y="2250050"/>
            <a:ext cx="9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19.5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64"/>
          <p:cNvSpPr txBox="1"/>
          <p:nvPr/>
        </p:nvSpPr>
        <p:spPr>
          <a:xfrm>
            <a:off x="3692950" y="991700"/>
            <a:ext cx="44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’Gender’</a:t>
            </a: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).mean()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4"/>
          <p:cNvSpPr/>
          <p:nvPr/>
        </p:nvSpPr>
        <p:spPr>
          <a:xfrm rot="5400000">
            <a:off x="4579500" y="260075"/>
            <a:ext cx="380400" cy="2806800"/>
          </a:xfrm>
          <a:prstGeom prst="leftBrace">
            <a:avLst>
              <a:gd name="adj1" fmla="val 50000"/>
              <a:gd name="adj2" fmla="val 511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4"/>
          <p:cNvSpPr/>
          <p:nvPr/>
        </p:nvSpPr>
        <p:spPr>
          <a:xfrm rot="5400000">
            <a:off x="7112475" y="577700"/>
            <a:ext cx="417000" cy="2142900"/>
          </a:xfrm>
          <a:prstGeom prst="leftBrace">
            <a:avLst>
              <a:gd name="adj1" fmla="val 50000"/>
              <a:gd name="adj2" fmla="val 732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598" name="Google Shape;598;p65"/>
          <p:cNvGraphicFramePr/>
          <p:nvPr/>
        </p:nvGraphicFramePr>
        <p:xfrm>
          <a:off x="1304900" y="1025025"/>
          <a:ext cx="2254050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9" name="Google Shape;599;p65"/>
          <p:cNvGraphicFramePr/>
          <p:nvPr/>
        </p:nvGraphicFramePr>
        <p:xfrm>
          <a:off x="6633900" y="1025025"/>
          <a:ext cx="1754325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605" name="Google Shape;605;p66"/>
          <p:cNvGraphicFramePr/>
          <p:nvPr/>
        </p:nvGraphicFramePr>
        <p:xfrm>
          <a:off x="1304900" y="1025025"/>
          <a:ext cx="2254050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6" name="Google Shape;606;p66"/>
          <p:cNvGraphicFramePr/>
          <p:nvPr/>
        </p:nvGraphicFramePr>
        <p:xfrm>
          <a:off x="6633900" y="1025025"/>
          <a:ext cx="1754325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7" name="Google Shape;607;p66"/>
          <p:cNvGraphicFramePr/>
          <p:nvPr/>
        </p:nvGraphicFramePr>
        <p:xfrm>
          <a:off x="3245625" y="3190425"/>
          <a:ext cx="3249500" cy="14106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8" name="Google Shape;608;p66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614" name="Google Shape;614;p67"/>
          <p:cNvGraphicFramePr/>
          <p:nvPr/>
        </p:nvGraphicFramePr>
        <p:xfrm>
          <a:off x="1304900" y="1025025"/>
          <a:ext cx="2254050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5" name="Google Shape;615;p67"/>
          <p:cNvGraphicFramePr/>
          <p:nvPr/>
        </p:nvGraphicFramePr>
        <p:xfrm>
          <a:off x="6633900" y="1025025"/>
          <a:ext cx="1754325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6" name="Google Shape;616;p67"/>
          <p:cNvGraphicFramePr/>
          <p:nvPr/>
        </p:nvGraphicFramePr>
        <p:xfrm>
          <a:off x="3245625" y="3190425"/>
          <a:ext cx="3249500" cy="14106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7" name="Google Shape;617;p67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7"/>
          <p:cNvSpPr/>
          <p:nvPr/>
        </p:nvSpPr>
        <p:spPr>
          <a:xfrm>
            <a:off x="3690775" y="2101925"/>
            <a:ext cx="2811300" cy="582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 on=</a:t>
            </a:r>
            <a:r>
              <a:rPr lang="de" sz="12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9" name="Google Shape;6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325" y="175186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Merge DataFrame’s</a:t>
            </a:r>
            <a:endParaRPr dirty="0"/>
          </a:p>
        </p:txBody>
      </p:sp>
      <p:graphicFrame>
        <p:nvGraphicFramePr>
          <p:cNvPr id="625" name="Google Shape;625;p68"/>
          <p:cNvGraphicFramePr/>
          <p:nvPr/>
        </p:nvGraphicFramePr>
        <p:xfrm>
          <a:off x="1304900" y="1025025"/>
          <a:ext cx="2254050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6" name="Google Shape;626;p68"/>
          <p:cNvGraphicFramePr/>
          <p:nvPr/>
        </p:nvGraphicFramePr>
        <p:xfrm>
          <a:off x="6633900" y="1025025"/>
          <a:ext cx="1754325" cy="171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7" name="Google Shape;627;p68"/>
          <p:cNvGraphicFramePr/>
          <p:nvPr/>
        </p:nvGraphicFramePr>
        <p:xfrm>
          <a:off x="3245625" y="3190425"/>
          <a:ext cx="3249500" cy="16094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8" name="Google Shape;628;p68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8"/>
          <p:cNvSpPr/>
          <p:nvPr/>
        </p:nvSpPr>
        <p:spPr>
          <a:xfrm>
            <a:off x="3690775" y="2101925"/>
            <a:ext cx="2811300" cy="732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df1.merge(df2,how=</a:t>
            </a:r>
            <a:r>
              <a:rPr lang="de" sz="12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'left'</a:t>
            </a: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on=</a:t>
            </a:r>
            <a:r>
              <a:rPr lang="de" sz="12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de" sz="12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0" name="Google Shape;63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325" y="175186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3</a:t>
            </a:r>
            <a:endParaRPr/>
          </a:p>
        </p:txBody>
      </p:sp>
      <p:sp>
        <p:nvSpPr>
          <p:cNvPr id="636" name="Google Shape;636;p69"/>
          <p:cNvSpPr/>
          <p:nvPr/>
        </p:nvSpPr>
        <p:spPr>
          <a:xfrm>
            <a:off x="3759575" y="1923675"/>
            <a:ext cx="46257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df.groupby(by=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df.merge(df2,on=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solidFill>
                  <a:schemeClr val="dk1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,how=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’left’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60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Visualizations with Matplotlib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/>
          <p:nvPr/>
        </p:nvSpPr>
        <p:spPr>
          <a:xfrm>
            <a:off x="4680600" y="282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7" name="Google Shape;647;p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-  library</a:t>
            </a:r>
            <a:endParaRPr/>
          </a:p>
        </p:txBody>
      </p:sp>
      <p:sp>
        <p:nvSpPr>
          <p:cNvPr id="648" name="Google Shape;648;p71"/>
          <p:cNvSpPr txBox="1">
            <a:spLocks noGrp="1"/>
          </p:cNvSpPr>
          <p:nvPr>
            <p:ph type="body" idx="1"/>
          </p:nvPr>
        </p:nvSpPr>
        <p:spPr>
          <a:xfrm>
            <a:off x="311700" y="1360875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visualization tool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generate highly customizable plots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good integration with pandas</a:t>
            </a:r>
            <a:endParaRPr/>
          </a:p>
        </p:txBody>
      </p:sp>
      <p:sp>
        <p:nvSpPr>
          <p:cNvPr id="649" name="Google Shape;649;p71"/>
          <p:cNvSpPr/>
          <p:nvPr/>
        </p:nvSpPr>
        <p:spPr>
          <a:xfrm>
            <a:off x="311700" y="282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0" name="Google Shape;6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425" y="25061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1"/>
          <p:cNvSpPr txBox="1"/>
          <p:nvPr/>
        </p:nvSpPr>
        <p:spPr>
          <a:xfrm>
            <a:off x="6068575" y="27530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Plot: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2" name="Google Shape;6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288" y="393750"/>
            <a:ext cx="2534724" cy="6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050" y="3054675"/>
            <a:ext cx="1871911" cy="1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559750" y="2146200"/>
            <a:ext cx="1842900" cy="167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75" y="2222400"/>
            <a:ext cx="686200" cy="6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3559750" y="2782350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lists []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331350" y="283240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dictionary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598625" y="30919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for-loop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182750" y="32630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datatypes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Histogram</a:t>
            </a:r>
            <a:endParaRPr/>
          </a:p>
        </p:txBody>
      </p:sp>
      <p:sp>
        <p:nvSpPr>
          <p:cNvPr id="659" name="Google Shape;659;p72"/>
          <p:cNvSpPr/>
          <p:nvPr/>
        </p:nvSpPr>
        <p:spPr>
          <a:xfrm>
            <a:off x="481900" y="210350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plt.hist(x, bins=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0" name="Google Shape;6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13" y="18400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00" y="1724998"/>
            <a:ext cx="3822875" cy="235445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67" name="Google Shape;667;p73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8" name="Google Shape;66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7"/>
            <a:ext cx="3970133" cy="2977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75" name="Google Shape;675;p74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6" name="Google Shape;67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84" name="Google Shape;684;p75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"X-label"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plt.title(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5" name="Google Shape;6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550" y="1477632"/>
            <a:ext cx="3961500" cy="297111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94" name="Google Shape;694;p76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"X-label"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plt.title(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'fontname'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'DejaVu Sans'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'size'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'20'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plt.grid()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5" name="Google Shape;69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550" y="1477632"/>
            <a:ext cx="3961500" cy="297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pandas &amp; matplotlib</a:t>
            </a:r>
            <a:endParaRPr/>
          </a:p>
        </p:txBody>
      </p:sp>
      <p:sp>
        <p:nvSpPr>
          <p:cNvPr id="705" name="Google Shape;705;p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de"/>
              <a:t>Pandas and matplotlib work very well together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de"/>
              <a:t> We can pass columns of a DataFrame to matplotlib</a:t>
            </a:r>
            <a:endParaRPr/>
          </a:p>
        </p:txBody>
      </p:sp>
      <p:sp>
        <p:nvSpPr>
          <p:cNvPr id="706" name="Google Shape;706;p77"/>
          <p:cNvSpPr/>
          <p:nvPr/>
        </p:nvSpPr>
        <p:spPr>
          <a:xfrm>
            <a:off x="2363850" y="266855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plt.hist(df[</a:t>
            </a:r>
            <a:r>
              <a:rPr lang="d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7" name="Google Shape;7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63" y="24064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4</a:t>
            </a:r>
            <a:endParaRPr/>
          </a:p>
        </p:txBody>
      </p:sp>
      <p:sp>
        <p:nvSpPr>
          <p:cNvPr id="713" name="Google Shape;713;p78"/>
          <p:cNvSpPr/>
          <p:nvPr/>
        </p:nvSpPr>
        <p:spPr>
          <a:xfrm>
            <a:off x="4036400" y="209870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plt.hist(df[</a:t>
            </a:r>
            <a:r>
              <a:rPr lang="d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4" name="Google Shape;71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938" y="18070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2142113" y="1060199"/>
            <a:ext cx="4745100" cy="3844500"/>
          </a:xfrm>
          <a:prstGeom prst="ellipse">
            <a:avLst/>
          </a:prstGeom>
          <a:solidFill>
            <a:srgbClr val="858585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3559750" y="2146200"/>
            <a:ext cx="1842900" cy="167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75" y="2222400"/>
            <a:ext cx="686200" cy="6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559750" y="2782350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lists []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331350" y="283240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dictionary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598625" y="30919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for-loop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4182750" y="32630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datatypes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975" y="1351611"/>
            <a:ext cx="215137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873" y="3823150"/>
            <a:ext cx="226167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150" y="2480700"/>
            <a:ext cx="1446950" cy="77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0099" y="2432924"/>
            <a:ext cx="1099050" cy="1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&amp; Methods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79300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function_name(parameter)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769300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&amp; Methods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79300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function_name(parameter)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780475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string!"</a:t>
            </a:r>
            <a:endParaRPr sz="14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a.upper() </a:t>
            </a:r>
            <a:r>
              <a:rPr lang="de" sz="14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‘A STRING!’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769300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713875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Microsoft Office PowerPoint</Application>
  <PresentationFormat>Bildschirmpräsentation (16:9)</PresentationFormat>
  <Paragraphs>766</Paragraphs>
  <Slides>66</Slides>
  <Notes>66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3" baseType="lpstr">
      <vt:lpstr>Roboto Mono</vt:lpstr>
      <vt:lpstr>Open Sans</vt:lpstr>
      <vt:lpstr>Montserrat</vt:lpstr>
      <vt:lpstr>Arial</vt:lpstr>
      <vt:lpstr>Lato</vt:lpstr>
      <vt:lpstr>Roboto</vt:lpstr>
      <vt:lpstr>Focus</vt:lpstr>
      <vt:lpstr>Introduction to Data Science with Python Chapter 3</vt:lpstr>
      <vt:lpstr>Topics of the course</vt:lpstr>
      <vt:lpstr>What you learn in this Chapter...</vt:lpstr>
      <vt:lpstr>Data Wrangling &amp; Visualization Libraries</vt:lpstr>
      <vt:lpstr>Libraries</vt:lpstr>
      <vt:lpstr>Libraries</vt:lpstr>
      <vt:lpstr>Libraries</vt:lpstr>
      <vt:lpstr>Function &amp; Methods</vt:lpstr>
      <vt:lpstr>Function &amp; Methods</vt:lpstr>
      <vt:lpstr>Import Libraries</vt:lpstr>
      <vt:lpstr>Import Libraries</vt:lpstr>
      <vt:lpstr>Data Wrangling &amp; Visualization Arrays with Numpy</vt:lpstr>
      <vt:lpstr>NumPy - library   </vt:lpstr>
      <vt:lpstr>NumPy - library   </vt:lpstr>
      <vt:lpstr>Documentation</vt:lpstr>
      <vt:lpstr>NumPy - Append  </vt:lpstr>
      <vt:lpstr>NumPy - Append  </vt:lpstr>
      <vt:lpstr>Compute with arrays - Broadcasting  </vt:lpstr>
      <vt:lpstr>Compute with arrays   </vt:lpstr>
      <vt:lpstr>Indexing  </vt:lpstr>
      <vt:lpstr>Boolean Indexing  </vt:lpstr>
      <vt:lpstr>Boolean Indexing  </vt:lpstr>
      <vt:lpstr>Boolean Indexing  </vt:lpstr>
      <vt:lpstr>Exercise 1</vt:lpstr>
      <vt:lpstr>Data Wrangling &amp; Visualization Tabular Data with Pandas</vt:lpstr>
      <vt:lpstr>                             -  library</vt:lpstr>
      <vt:lpstr>DataFrame - data structure</vt:lpstr>
      <vt:lpstr>Read data</vt:lpstr>
      <vt:lpstr>First look at the data</vt:lpstr>
      <vt:lpstr>Select Data</vt:lpstr>
      <vt:lpstr>Select data in a DataFrame</vt:lpstr>
      <vt:lpstr>Select data in a DataFrame</vt:lpstr>
      <vt:lpstr>Select data in a DataFrame</vt:lpstr>
      <vt:lpstr>Add data to a DataFrame</vt:lpstr>
      <vt:lpstr>Compute with data in a DataFrame</vt:lpstr>
      <vt:lpstr>Drop data</vt:lpstr>
      <vt:lpstr>Drop data</vt:lpstr>
      <vt:lpstr>Filter data</vt:lpstr>
      <vt:lpstr>Filter data - select a subset of the data</vt:lpstr>
      <vt:lpstr>Filter data - select a subset of the data</vt:lpstr>
      <vt:lpstr>Filter data - select a subset of the data</vt:lpstr>
      <vt:lpstr>Filter data - select a subset of the data</vt:lpstr>
      <vt:lpstr>Filter data - select a subset of the data</vt:lpstr>
      <vt:lpstr>Combine filtering with other methods</vt:lpstr>
      <vt:lpstr>Combine filtering with other methods</vt:lpstr>
      <vt:lpstr>Exercise 2</vt:lpstr>
      <vt:lpstr>Pandas methods</vt:lpstr>
      <vt:lpstr>Apply pandas methods</vt:lpstr>
      <vt:lpstr>Often used methods</vt:lpstr>
      <vt:lpstr>Group-By</vt:lpstr>
      <vt:lpstr>Group-By</vt:lpstr>
      <vt:lpstr>Group-By</vt:lpstr>
      <vt:lpstr>Merge DataFrame’s</vt:lpstr>
      <vt:lpstr>Merge DataFrame’s</vt:lpstr>
      <vt:lpstr>Merge DataFrame’s</vt:lpstr>
      <vt:lpstr>Merge DataFrame’s</vt:lpstr>
      <vt:lpstr>Exercise 3</vt:lpstr>
      <vt:lpstr>Data Wrangling &amp; Visualization Visualizations with Matplotlib</vt:lpstr>
      <vt:lpstr>                             -  library</vt:lpstr>
      <vt:lpstr>Histogram</vt:lpstr>
      <vt:lpstr>Customize plots</vt:lpstr>
      <vt:lpstr>Customize plots</vt:lpstr>
      <vt:lpstr>Customize plots</vt:lpstr>
      <vt:lpstr>Customize plots</vt:lpstr>
      <vt:lpstr>pandas &amp; matplotlib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with Python Chapter 3</dc:title>
  <dc:creator>Jan Bischoff</dc:creator>
  <cp:lastModifiedBy>6tnh42ksze@goetheuniversitaet.onmicrosoft.com</cp:lastModifiedBy>
  <cp:revision>3</cp:revision>
  <dcterms:modified xsi:type="dcterms:W3CDTF">2023-10-25T09:14:50Z</dcterms:modified>
</cp:coreProperties>
</file>