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"/>
  </p:notesMasterIdLst>
  <p:sldIdLst>
    <p:sldId id="259" r:id="rId3"/>
    <p:sldId id="266" r:id="rId4"/>
    <p:sldId id="263" r:id="rId5"/>
    <p:sldId id="262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  <a:srgbClr val="F1C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8D868-DE65-4C8F-9CE4-40EAA071A6E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6442-FC6A-45DD-8F5D-AC95BBBD5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7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9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06442-FC6A-45DD-8F5D-AC95BBBD50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234302"/>
          <p:cNvPicPr>
            <a:picLocks noChangeAspect="1"/>
          </p:cNvPicPr>
          <p:nvPr userDrawn="1"/>
        </p:nvPicPr>
        <p:blipFill>
          <a:blip r:embed="rId2"/>
          <a:srcRect l="30666" t="27601" r="23337" b="49230"/>
          <a:stretch>
            <a:fillRect/>
          </a:stretch>
        </p:blipFill>
        <p:spPr>
          <a:xfrm>
            <a:off x="0" y="-243205"/>
            <a:ext cx="12269470" cy="710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EB9A-5452-34A2-633D-0A2653C4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75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F566-26F5-7369-8AE6-79D3CB1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6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F8A7-9411-1F1B-AC79-5DED31D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502281C-8792-AFF0-0B79-301CEC9D12C9}"/>
              </a:ext>
            </a:extLst>
          </p:cNvPr>
          <p:cNvSpPr txBox="1"/>
          <p:nvPr userDrawn="1"/>
        </p:nvSpPr>
        <p:spPr>
          <a:xfrm>
            <a:off x="1893190" y="64928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0508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65F2D-88B0-AEE5-6BFA-A379C554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3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EDEB-7316-39D5-79E9-8BD0A7C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20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6A34-F86A-7B46-3ACE-102315B0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58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2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5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7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/>
          <a:srcRect t="37688" b="17628"/>
          <a:stretch>
            <a:fillRect/>
          </a:stretch>
        </p:blipFill>
        <p:spPr>
          <a:xfrm>
            <a:off x="-367030" y="-71755"/>
            <a:ext cx="12964795" cy="71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4343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14605"/>
            <a:ext cx="12188825" cy="68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A6CD-E2D2-E010-8CB6-934E4D7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4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F131-5597-6884-EF21-62E4A14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41508-AF46-7656-46A2-5E358C78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14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ADC9-716B-9547-AC50-4B328BCC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91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DABD-830C-9862-A784-FFC4F651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57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7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294965" y="2126099"/>
            <a:ext cx="7808006" cy="580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50551" y="1740632"/>
            <a:ext cx="9091623" cy="13513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sx="101000" sy="101000" algn="tl">
                    <a:srgbClr val="000000">
                      <a:alpha val="85000"/>
                    </a:srgbClr>
                  </a:outerShdw>
                </a:effectLst>
                <a:latin typeface="Cooper Black" panose="0208090404030B020404" pitchFamily="18" charset="0"/>
                <a:cs typeface="+mn-ea"/>
                <a:sym typeface="+mn-lt"/>
              </a:rPr>
              <a:t>CREDIT CARD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72791" y="3163524"/>
            <a:ext cx="6125029" cy="313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FINANCIAL </a:t>
            </a:r>
          </a:p>
          <a:p>
            <a:pPr marL="0" indent="0">
              <a:buNone/>
            </a:pPr>
            <a:r>
              <a:rPr lang="en-US" sz="48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STATUS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1A3FB-3C16-9466-BE94-E56F99E9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48" y1="19802" x2="38448" y2="19802"/>
                        <a14:foregroundMark x1="20000" y1="22002" x2="20000" y2="22002"/>
                        <a14:foregroundMark x1="16379" y1="29373" x2="16379" y2="29373"/>
                        <a14:foregroundMark x1="27414" y1="23652" x2="27414" y2="23652"/>
                        <a14:foregroundMark x1="32586" y1="20462" x2="32586" y2="20462"/>
                        <a14:foregroundMark x1="60000" y1="32123" x2="60000" y2="32123"/>
                        <a14:foregroundMark x1="60000" y1="32123" x2="60000" y2="32123"/>
                        <a14:foregroundMark x1="67931" y1="36194" x2="69138" y2="37954"/>
                        <a14:foregroundMark x1="75862" y1="41694" x2="62414" y2="30473"/>
                        <a14:foregroundMark x1="62414" y1="30473" x2="46552" y2="31463"/>
                        <a14:foregroundMark x1="46552" y1="31463" x2="37586" y2="23762"/>
                        <a14:foregroundMark x1="37586" y1="23762" x2="22759" y2="21012"/>
                        <a14:foregroundMark x1="22759" y1="21012" x2="17931" y2="29703"/>
                        <a14:foregroundMark x1="42931" y1="19472" x2="23966" y2="16282"/>
                        <a14:foregroundMark x1="23966" y1="16282" x2="16897" y2="25303"/>
                        <a14:foregroundMark x1="16897" y1="25303" x2="15517" y2="29923"/>
                        <a14:foregroundMark x1="27414" y1="11001" x2="42241" y2="18372"/>
                        <a14:foregroundMark x1="82899" y1="47573" x2="60172" y2="28273"/>
                        <a14:foregroundMark x1="60172" y1="28273" x2="39655" y2="21012"/>
                        <a14:foregroundMark x1="39655" y1="21012" x2="17069" y2="21782"/>
                        <a14:foregroundMark x1="17069" y1="21782" x2="19310" y2="31133"/>
                        <a14:foregroundMark x1="19310" y1="31133" x2="32759" y2="26293"/>
                        <a14:foregroundMark x1="32759" y1="26293" x2="47241" y2="28273"/>
                        <a14:foregroundMark x1="47241" y1="28273" x2="76724" y2="43014"/>
                        <a14:backgroundMark x1="28966" y1="50605" x2="13966" y2="49835"/>
                        <a14:backgroundMark x1="13966" y1="49835" x2="87759" y2="50825"/>
                        <a14:backgroundMark x1="90690" y1="50825" x2="61552" y2="51045"/>
                        <a14:backgroundMark x1="61552" y1="51045" x2="76207" y2="50605"/>
                        <a14:backgroundMark x1="76207" y1="50605" x2="22069" y2="50825"/>
                        <a14:backgroundMark x1="22069" y1="50825" x2="28793" y2="50275"/>
                        <a14:backgroundMark x1="46724" y1="48625" x2="13966" y2="49945"/>
                        <a14:backgroundMark x1="13966" y1="49945" x2="38966" y2="51705"/>
                        <a14:backgroundMark x1="38966" y1="51705" x2="90690" y2="51045"/>
                        <a14:backgroundMark x1="33793" y1="50495" x2="17069" y2="50055"/>
                        <a14:backgroundMark x1="17069" y1="50055" x2="13103" y2="51155"/>
                        <a14:backgroundMark x1="18793" y1="51925" x2="14828" y2="51705"/>
                        <a14:backgroundMark x1="13621" y1="51155" x2="10172" y2="51595"/>
                        <a14:backgroundMark x1="31552" y1="51705" x2="21724" y2="511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8539" y="3163524"/>
            <a:ext cx="4731027" cy="74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/>
          <p:nvPr/>
        </p:nvSpPr>
        <p:spPr>
          <a:xfrm>
            <a:off x="7885808" y="2977146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7885808" y="2670942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7885808" y="4388660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4"/>
          <p:cNvSpPr/>
          <p:nvPr/>
        </p:nvSpPr>
        <p:spPr>
          <a:xfrm>
            <a:off x="7885808" y="4082456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7885808" y="5810201"/>
            <a:ext cx="3866562" cy="307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885808" y="5503997"/>
            <a:ext cx="18473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1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1A83D-9A76-2833-1359-450AD5AB4C1B}"/>
              </a:ext>
            </a:extLst>
          </p:cNvPr>
          <p:cNvSpPr txBox="1"/>
          <p:nvPr/>
        </p:nvSpPr>
        <p:spPr>
          <a:xfrm>
            <a:off x="424069" y="803049"/>
            <a:ext cx="660620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5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Project Objective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EA2C7-2EA3-DB99-B622-32A7167512B8}"/>
              </a:ext>
            </a:extLst>
          </p:cNvPr>
          <p:cNvSpPr txBox="1"/>
          <p:nvPr/>
        </p:nvSpPr>
        <p:spPr>
          <a:xfrm>
            <a:off x="323932" y="2260185"/>
            <a:ext cx="109669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comprehensive weekly credit card dashboard that provides real-time insights into key performance metrics and trends, enabling effective analysis of credit card operations.</a:t>
            </a:r>
            <a:endParaRPr lang="en-IN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015483-BB7D-E760-97F1-3D5E231AA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69" y="4708500"/>
            <a:ext cx="1734983" cy="1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_文本框 2"/>
          <p:cNvSpPr txBox="1"/>
          <p:nvPr>
            <p:custDataLst>
              <p:tags r:id="rId1"/>
            </p:custDataLst>
          </p:nvPr>
        </p:nvSpPr>
        <p:spPr>
          <a:xfrm>
            <a:off x="637628" y="275285"/>
            <a:ext cx="476263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4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DAX Queries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76E3BD-EE97-3031-7ECA-216D812A7138}"/>
              </a:ext>
            </a:extLst>
          </p:cNvPr>
          <p:cNvSpPr txBox="1"/>
          <p:nvPr/>
        </p:nvSpPr>
        <p:spPr>
          <a:xfrm>
            <a:off x="637628" y="1096688"/>
            <a:ext cx="101457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AgeGroup  =  SWITCH(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 TRUE(),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&lt; 30, "20-30",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30 &amp;&amp; 'public cust_detail'[customer_age] &lt; 40, "30-40",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40 &amp;&amp; 'public cust_detail'[customer_age] &lt; 50, "40-50", 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50 &amp;&amp; 'public cust_detail'[customer_age] &lt; 60, "50-60", 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'public cust_detail'[customer_age] &gt;= 60, "60+", 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sz="1800" dirty="0">
                <a:solidFill>
                  <a:schemeClr val="bg1"/>
                </a:solidFill>
              </a:rPr>
              <a:t>"unknown" </a:t>
            </a:r>
          </a:p>
          <a:p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 IncomeGroup = SWITCH( 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TRUE(),</a:t>
            </a: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sz="1800" dirty="0">
                <a:solidFill>
                  <a:schemeClr val="bg1"/>
                </a:solidFill>
              </a:rPr>
              <a:t> 'public cust_detail'[income] &lt; 35000, "Low",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'public cust_detail'[income] &gt;= 35000 &amp;&amp; 'public cust_detail'[income] = 70000,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"High",</a:t>
            </a:r>
          </a:p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sz="1800" dirty="0">
                <a:solidFill>
                  <a:schemeClr val="bg1"/>
                </a:solidFill>
              </a:rPr>
              <a:t> "unknown" 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  <a:endParaRPr lang="zh-CN" altLang="en-US" sz="18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  <a:p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54C163B-F8B0-8281-EC13-506389CA8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25" y="4369728"/>
            <a:ext cx="2903675" cy="29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"/>
          <p:cNvSpPr txBox="1"/>
          <p:nvPr>
            <p:custDataLst>
              <p:tags r:id="rId1"/>
            </p:custDataLst>
          </p:nvPr>
        </p:nvSpPr>
        <p:spPr>
          <a:xfrm>
            <a:off x="541385" y="415829"/>
            <a:ext cx="429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DAX Queries </a:t>
            </a:r>
          </a:p>
          <a:p>
            <a:endParaRPr lang="zh-CN" altLang="en-US" sz="2000" i="1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7F329-9FC9-0666-6F59-6CAA4468FAFB}"/>
              </a:ext>
            </a:extLst>
          </p:cNvPr>
          <p:cNvSpPr txBox="1"/>
          <p:nvPr/>
        </p:nvSpPr>
        <p:spPr>
          <a:xfrm>
            <a:off x="265042" y="1524001"/>
            <a:ext cx="13934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week_num2 = WEEKNUM('public cc_detail'[week_start_date])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Revenue =  'public cc_detail'[annual_fees] + 'public cc_detail'[total_trans_amt] + 'public cc_detail'[interest_earned]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Current_week_Reveneue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         SUM('public cc_detail'[Revenue]),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     FILTER(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ALL('public cc_detail’),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'public cc_detail'[week_num2] =  MAX('public cc_detail'[week_num2])))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Previous_week_Reveneue = CALCULATE( </a:t>
            </a:r>
          </a:p>
          <a:p>
            <a:r>
              <a:rPr lang="en-IN" dirty="0">
                <a:solidFill>
                  <a:schemeClr val="bg1"/>
                </a:solidFill>
              </a:rPr>
              <a:t>         SUM('public cc_detail'[Revenue]),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     FILTER(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ALL('public cc_detail’),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'public cc_detail'[week_num2] = MAX('public cc_detail'[week_num2])-1))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9FFE4F-8B2F-DFAC-3C59-835CBC0D9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29" y="4382981"/>
            <a:ext cx="2903675" cy="29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_文本框 2"/>
          <p:cNvSpPr txBox="1"/>
          <p:nvPr>
            <p:custDataLst>
              <p:tags r:id="rId1"/>
            </p:custDataLst>
          </p:nvPr>
        </p:nvSpPr>
        <p:spPr>
          <a:xfrm>
            <a:off x="406888" y="148851"/>
            <a:ext cx="1013755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latin typeface="Cooper Black" panose="0208090404030B020404" pitchFamily="18" charset="0"/>
              </a:rPr>
              <a:t>Project Insights- </a:t>
            </a:r>
            <a:endParaRPr lang="zh-CN" altLang="en-US" sz="4000" b="1" i="1" dirty="0">
              <a:ln w="22225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latin typeface="Cooper Black" panose="0208090404030B020404" pitchFamily="18" charset="0"/>
              <a:cs typeface="+mn-ea"/>
              <a:sym typeface="+mn-lt"/>
            </a:endParaRPr>
          </a:p>
        </p:txBody>
      </p:sp>
      <p:sp>
        <p:nvSpPr>
          <p:cNvPr id="46" name="PA_文本框 3"/>
          <p:cNvSpPr txBox="1"/>
          <p:nvPr>
            <p:custDataLst>
              <p:tags r:id="rId2"/>
            </p:custDataLst>
          </p:nvPr>
        </p:nvSpPr>
        <p:spPr>
          <a:xfrm>
            <a:off x="458271" y="1023015"/>
            <a:ext cx="1150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WoW change (Week 53):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Revenue increased by 28.8%,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Transaction Amt increased by 2.22%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Customer count increased by 1.80 %</a:t>
            </a:r>
          </a:p>
          <a:p>
            <a:endParaRPr lang="zh-CN" altLang="en-US" sz="2800" dirty="0">
              <a:solidFill>
                <a:schemeClr val="bg1"/>
              </a:solidFill>
              <a:effectLst>
                <a:outerShdw blurRad="76200" dist="50800" dir="2700000" sx="101000" sy="101000" algn="tl" rotWithShape="0">
                  <a:prstClr val="black">
                    <a:alpha val="8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Text Placeholder 8"/>
          <p:cNvSpPr txBox="1">
            <a:spLocks/>
          </p:cNvSpPr>
          <p:nvPr/>
        </p:nvSpPr>
        <p:spPr>
          <a:xfrm>
            <a:off x="905437" y="2290057"/>
            <a:ext cx="3766971" cy="340511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sz="16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84611-828B-2FB8-6467-724A1562C6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9" b="90872" l="10000" r="90000">
                        <a14:foregroundMark x1="24730" y1="85193" x2="50270" y2="89452"/>
                        <a14:foregroundMark x1="50270" y1="89452" x2="83514" y2="81947"/>
                        <a14:foregroundMark x1="83514" y1="81947" x2="81351" y2="37931"/>
                        <a14:foregroundMark x1="81351" y1="37931" x2="76081" y2="16633"/>
                        <a14:foregroundMark x1="76081" y1="16633" x2="62568" y2="19473"/>
                        <a14:foregroundMark x1="62568" y1="19473" x2="22027" y2="15416"/>
                        <a14:foregroundMark x1="18915" y1="22424" x2="14189" y2="33063"/>
                        <a14:foregroundMark x1="22027" y1="15416" x2="20755" y2="18280"/>
                        <a14:foregroundMark x1="14189" y1="33063" x2="29595" y2="44422"/>
                        <a14:foregroundMark x1="29595" y1="44422" x2="18919" y2="66531"/>
                        <a14:foregroundMark x1="18919" y1="66531" x2="24324" y2="85801"/>
                        <a14:foregroundMark x1="24324" y1="85801" x2="39324" y2="89249"/>
                        <a14:foregroundMark x1="39324" y1="89249" x2="40270" y2="32252"/>
                        <a14:foregroundMark x1="40270" y1="32252" x2="51892" y2="45233"/>
                        <a14:foregroundMark x1="51892" y1="45233" x2="68649" y2="86410"/>
                        <a14:foregroundMark x1="68649" y1="86410" x2="81757" y2="86207"/>
                        <a14:foregroundMark x1="81757" y1="86207" x2="71757" y2="65314"/>
                        <a14:foregroundMark x1="71757" y1="65314" x2="78784" y2="40771"/>
                        <a14:foregroundMark x1="78784" y1="40771" x2="77432" y2="32252"/>
                        <a14:foregroundMark x1="49054" y1="62069" x2="33108" y2="68763"/>
                        <a14:foregroundMark x1="33108" y1="68763" x2="18784" y2="53550"/>
                        <a14:foregroundMark x1="18784" y1="53550" x2="16757" y2="74645"/>
                        <a14:foregroundMark x1="16757" y1="74645" x2="30676" y2="63895"/>
                        <a14:foregroundMark x1="30676" y1="63895" x2="31351" y2="36714"/>
                        <a14:foregroundMark x1="31351" y1="36714" x2="14324" y2="29209"/>
                        <a14:foregroundMark x1="14324" y1="29209" x2="27568" y2="41176"/>
                        <a14:foregroundMark x1="27568" y1="41176" x2="43649" y2="25355"/>
                        <a14:foregroundMark x1="43649" y1="25355" x2="51351" y2="41176"/>
                        <a14:foregroundMark x1="51351" y1="41176" x2="58514" y2="23732"/>
                        <a14:foregroundMark x1="58514" y1="23732" x2="46216" y2="17039"/>
                        <a14:foregroundMark x1="46216" y1="17039" x2="63784" y2="31440"/>
                        <a14:foregroundMark x1="63784" y1="31440" x2="62162" y2="48276"/>
                        <a14:foregroundMark x1="55541" y1="46247" x2="56351" y2="35091"/>
                        <a14:foregroundMark x1="63378" y1="37931" x2="44865" y2="54564"/>
                        <a14:foregroundMark x1="44865" y1="54564" x2="45811" y2="49493"/>
                        <a14:foregroundMark x1="52297" y1="51318" x2="55541" y2="47262"/>
                        <a14:foregroundMark x1="49459" y1="47465" x2="41757" y2="48276"/>
                        <a14:foregroundMark x1="27297" y1="26775" x2="20946" y2="22515"/>
                        <a14:foregroundMark x1="22973" y1="34280" x2="35811" y2="20284"/>
                        <a14:foregroundMark x1="35811" y1="20284" x2="30000" y2="30426"/>
                        <a14:foregroundMark x1="36351" y1="26369" x2="38919" y2="51927"/>
                        <a14:foregroundMark x1="40541" y1="71602" x2="66757" y2="69777"/>
                        <a14:foregroundMark x1="66757" y1="69777" x2="49324" y2="55984"/>
                        <a14:foregroundMark x1="49324" y1="55984" x2="43108" y2="55984"/>
                        <a14:foregroundMark x1="53108" y1="55375" x2="68514" y2="49696"/>
                        <a14:foregroundMark x1="68514" y1="49696" x2="54865" y2="40771"/>
                        <a14:foregroundMark x1="54865" y1="40771" x2="55000" y2="54158"/>
                        <a14:foregroundMark x1="85676" y1="31440" x2="70676" y2="18864"/>
                        <a14:foregroundMark x1="70676" y1="18864" x2="62162" y2="34280"/>
                        <a14:foregroundMark x1="62162" y1="34280" x2="75405" y2="37525"/>
                        <a14:foregroundMark x1="75405" y1="37525" x2="86081" y2="28398"/>
                        <a14:foregroundMark x1="82838" y1="28195" x2="61757" y2="29615"/>
                        <a14:foregroundMark x1="61757" y1="29615" x2="77027" y2="34888"/>
                        <a14:foregroundMark x1="77027" y1="34888" x2="84054" y2="21095"/>
                        <a14:foregroundMark x1="82838" y1="14604" x2="68919" y2="16227"/>
                        <a14:foregroundMark x1="68919" y1="16227" x2="82973" y2="23732"/>
                        <a14:foregroundMark x1="82973" y1="23732" x2="80135" y2="23935"/>
                        <a14:foregroundMark x1="63649" y1="19675" x2="50135" y2="12982"/>
                        <a14:foregroundMark x1="50135" y1="12982" x2="63919" y2="20892"/>
                        <a14:foregroundMark x1="63919" y1="20892" x2="63919" y2="20892"/>
                        <a14:foregroundMark x1="64189" y1="21298" x2="48649" y2="11562"/>
                        <a14:foregroundMark x1="48649" y1="11562" x2="63243" y2="19675"/>
                        <a14:foregroundMark x1="63243" y1="19675" x2="63784" y2="19675"/>
                        <a14:foregroundMark x1="64189" y1="22515" x2="48108" y2="11156"/>
                        <a14:foregroundMark x1="48108" y1="11156" x2="61892" y2="19270"/>
                        <a14:foregroundMark x1="61892" y1="19270" x2="64324" y2="18864"/>
                        <a14:foregroundMark x1="37838" y1="19270" x2="23108" y2="16227"/>
                        <a14:foregroundMark x1="16129" y1="23327" x2="10946" y2="28600"/>
                        <a14:foregroundMark x1="23108" y1="16227" x2="20798" y2="18577"/>
                        <a14:foregroundMark x1="10946" y1="28600" x2="21351" y2="47059"/>
                        <a14:foregroundMark x1="21351" y1="47059" x2="22703" y2="25761"/>
                        <a14:foregroundMark x1="22703" y1="25761" x2="19189" y2="16227"/>
                        <a14:foregroundMark x1="11081" y1="30629" x2="24189" y2="45842"/>
                        <a14:foregroundMark x1="24189" y1="45842" x2="11351" y2="30629"/>
                        <a14:foregroundMark x1="12568" y1="30832" x2="14054" y2="34280"/>
                        <a14:foregroundMark x1="13872" y1="24059" x2="10811" y2="34483"/>
                        <a14:foregroundMark x1="10811" y1="34483" x2="22297" y2="47667"/>
                        <a14:foregroundMark x1="22297" y1="47667" x2="33378" y2="30020"/>
                        <a14:foregroundMark x1="33378" y1="30020" x2="20331" y2="15380"/>
                        <a14:foregroundMark x1="16791" y1="14402" x2="16351" y2="14402"/>
                        <a14:foregroundMark x1="16757" y1="26369" x2="11757" y2="45842"/>
                        <a14:foregroundMark x1="11757" y1="45842" x2="19459" y2="45030"/>
                        <a14:foregroundMark x1="17703" y1="48276" x2="10811" y2="30020"/>
                        <a14:foregroundMark x1="10811" y1="30020" x2="10811" y2="29209"/>
                        <a14:foregroundMark x1="37838" y1="25558" x2="48919" y2="14402"/>
                        <a14:foregroundMark x1="48919" y1="14402" x2="33108" y2="23529"/>
                        <a14:foregroundMark x1="33108" y1="23529" x2="32162" y2="23529"/>
                        <a14:foregroundMark x1="36351" y1="21298" x2="48378" y2="11562"/>
                        <a14:foregroundMark x1="48378" y1="11562" x2="62568" y2="12576"/>
                        <a14:foregroundMark x1="62568" y1="12576" x2="44730" y2="22312"/>
                        <a14:foregroundMark x1="44730" y1="22312" x2="36757" y2="17647"/>
                        <a14:foregroundMark x1="63108" y1="11562" x2="45946" y2="11562"/>
                        <a14:foregroundMark x1="45946" y1="11562" x2="46486" y2="12373"/>
                        <a14:foregroundMark x1="55405" y1="14402" x2="37297" y2="12170"/>
                        <a14:foregroundMark x1="37297" y1="12170" x2="47432" y2="11765"/>
                        <a14:foregroundMark x1="67162" y1="19473" x2="83243" y2="15822"/>
                        <a14:foregroundMark x1="83243" y1="15822" x2="68784" y2="29615"/>
                        <a14:foregroundMark x1="68784" y1="29615" x2="69189" y2="13590"/>
                        <a14:foregroundMark x1="83243" y1="16024" x2="75405" y2="16227"/>
                        <a14:foregroundMark x1="77162" y1="17850" x2="77568" y2="18053"/>
                        <a14:foregroundMark x1="84324" y1="19473" x2="82973" y2="13185"/>
                        <a14:foregroundMark x1="83784" y1="13185" x2="84054" y2="15213"/>
                        <a14:foregroundMark x1="82162" y1="13185" x2="81216" y2="13185"/>
                        <a14:foregroundMark x1="86486" y1="13590" x2="83378" y2="14402"/>
                        <a14:foregroundMark x1="85000" y1="13793" x2="84324" y2="13996"/>
                        <a14:foregroundMark x1="83243" y1="13185" x2="82838" y2="14604"/>
                        <a14:foregroundMark x1="82432" y1="13590" x2="83378" y2="14604"/>
                        <a14:foregroundMark x1="51081" y1="72414" x2="40676" y2="84381"/>
                        <a14:foregroundMark x1="53378" y1="76065" x2="63243" y2="75862"/>
                        <a14:foregroundMark x1="31892" y1="86815" x2="30405" y2="76065"/>
                        <a14:foregroundMark x1="23243" y1="86207" x2="23514" y2="86410"/>
                        <a14:foregroundMark x1="45676" y1="82961" x2="52162" y2="82353"/>
                        <a14:foregroundMark x1="57297" y1="90872" x2="69459" y2="90669"/>
                        <a14:foregroundMark x1="70676" y1="89452" x2="85135" y2="88032"/>
                        <a14:foregroundMark x1="85135" y1="88032" x2="82838" y2="84381"/>
                        <a14:foregroundMark x1="84324" y1="84381" x2="87162" y2="87424"/>
                        <a14:foregroundMark x1="86081" y1="85396" x2="88108" y2="86207"/>
                        <a14:foregroundMark x1="19324" y1="87627" x2="21622" y2="88438"/>
                        <a14:foregroundMark x1="21081" y1="88438" x2="21486" y2="85193"/>
                        <a14:foregroundMark x1="21351" y1="86207" x2="18243" y2="86207"/>
                        <a14:foregroundMark x1="39865" y1="49696" x2="44189" y2="51724"/>
                        <a14:foregroundMark x1="83378" y1="14807" x2="76081" y2="14604"/>
                        <a14:backgroundMark x1="15541" y1="14807" x2="16757" y2="231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34" y="278268"/>
            <a:ext cx="3650636" cy="2432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  <a:scene3d>
            <a:camera prst="isometricOffAxis2Left"/>
            <a:lightRig rig="threePt" dir="t"/>
          </a:scene3d>
          <a:sp3d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14E88-DA40-544D-2BE6-AE1203D95052}"/>
              </a:ext>
            </a:extLst>
          </p:cNvPr>
          <p:cNvSpPr txBox="1"/>
          <p:nvPr/>
        </p:nvSpPr>
        <p:spPr>
          <a:xfrm>
            <a:off x="458271" y="3130705"/>
            <a:ext cx="1174231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Overview YTD</a:t>
            </a:r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Overall revenue is 57M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interest is 8M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Total transaction amount is 46M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Male customers are contributing more in revenue 31M, female 26M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Blue &amp; Silver credit card are contributing to 93% of overall transactions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TX, NY &amp; CA is contributing to 68% • Overall Activation rate is 57.5% 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• Overall Delinquent rate is 6.06%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3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150"/>
                            </p:stCondLst>
                            <p:childTnLst>
                              <p:par>
                                <p:cTn id="1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6D8CA259-F6F2-4135-8A8B-3769453AAC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二批\473877"/>
  <p:tag name="ISPRING_PRESENTATION_TITLE" val="5a1587189fd4d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af4p3ja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478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Arial Rounded MT Bold</vt:lpstr>
      <vt:lpstr>Calibri</vt:lpstr>
      <vt:lpstr>Cooper Black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Shobhit Singh</cp:lastModifiedBy>
  <cp:revision>47</cp:revision>
  <dcterms:created xsi:type="dcterms:W3CDTF">2017-08-18T03:02:00Z</dcterms:created>
  <dcterms:modified xsi:type="dcterms:W3CDTF">2024-07-03T11:31:12Z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