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63" r:id="rId3"/>
    <p:sldMasterId id="2147483665" r:id="rId4"/>
    <p:sldMasterId id="2147483667" r:id="rId5"/>
    <p:sldMasterId id="2147483669" r:id="rId6"/>
  </p:sldMasterIdLst>
  <p:sldIdLst>
    <p:sldId id="259" r:id="rId7"/>
    <p:sldId id="262" r:id="rId8"/>
    <p:sldId id="265" r:id="rId9"/>
    <p:sldId id="268" r:id="rId10"/>
    <p:sldId id="271" r:id="rId11"/>
    <p:sldId id="272" r:id="rId12"/>
    <p:sldId id="273" r:id="rId13"/>
  </p:sldIdLst>
  <p:sldSz cx="10680700" cy="75565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/>
    <p:restoredTop sz="0"/>
  </p:normalViewPr>
  <p:slideViewPr>
    <p:cSldViewPr>
      <p:cViewPr varScale="1">
        <p:scale>
          <a:sx n="77" d="100"/>
          <a:sy n="77" d="100"/>
        </p:scale>
        <p:origin x="12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E23F3E1-D4E7-468D-92B9-FAF4A08AA336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0827D2B-66C5-4947-9109-7CDD7A1867DA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DC3D192-781F-47D6-B421-08B1EE828C21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1046E3A-8C8C-4622-9396-C6C6F5173277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DBB8D27-EA8A-4765-BB4A-B4D779FA41F2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8C1D0A5-C25F-4966-BBC1-CF16830ADFEA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D612C3D9-D32E-4BBB-9A2B-28B881FF754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1B59D6F6-3BF3-4099-8131-DF8F6B1BBFB2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365845E1-F26A-442C-9177-E2858B53A3B0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01C5312-808D-485D-A83F-ED49A370FC79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2006F67-D52E-485A-AC4B-BFEB36C34407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035" y="302610"/>
            <a:ext cx="9612630" cy="1259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035" y="1763183"/>
            <a:ext cx="9612630" cy="4986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035" y="7003755"/>
            <a:ext cx="2492163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49239" y="7003755"/>
            <a:ext cx="3382221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54502" y="7003755"/>
            <a:ext cx="2492163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12/14/2021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12/14/2021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12/14/2021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12/14/2021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12/14/2021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8765" y="1172320"/>
            <a:ext cx="3306698" cy="406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03"/>
              </a:lnSpc>
              <a:spcBef>
                <a:spcPct val="0"/>
              </a:spcBef>
              <a:spcAft>
                <a:spcPct val="0"/>
              </a:spcAft>
            </a:pPr>
            <a:r>
              <a:rPr sz="2200" b="1">
                <a:solidFill>
                  <a:srgbClr val="000000"/>
                </a:solidFill>
                <a:latin typeface="Microsoft YaHei"/>
                <a:cs typeface="Microsoft YaHei"/>
              </a:rPr>
              <a:t>《wiki</a:t>
            </a:r>
            <a:r>
              <a:rPr sz="2200" b="1" spc="-105">
                <a:solidFill>
                  <a:srgbClr val="000000"/>
                </a:solidFill>
                <a:latin typeface="Microsoft YaHei"/>
                <a:cs typeface="Microsoft YaHei"/>
              </a:rPr>
              <a:t> </a:t>
            </a:r>
            <a:r>
              <a:rPr sz="2200" b="1">
                <a:solidFill>
                  <a:srgbClr val="000000"/>
                </a:solidFill>
                <a:latin typeface="Microsoft YaHei"/>
                <a:cs typeface="Microsoft YaHei"/>
              </a:rPr>
              <a:t>知识库》项目介绍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400" y="1890731"/>
            <a:ext cx="1441056" cy="839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979"/>
              </a:lnSpc>
              <a:spcBef>
                <a:spcPct val="0"/>
              </a:spcBef>
              <a:spcAft>
                <a:spcPct val="0"/>
              </a:spcAft>
            </a:pPr>
            <a:r>
              <a:rPr sz="1500" b="1" dirty="0">
                <a:solidFill>
                  <a:srgbClr val="000000"/>
                </a:solidFill>
                <a:latin typeface="Microsoft YaHei"/>
                <a:cs typeface="Microsoft YaHei"/>
              </a:rPr>
              <a:t>1.1</a:t>
            </a:r>
            <a:r>
              <a:rPr sz="1500" b="1" spc="1476" dirty="0">
                <a:solidFill>
                  <a:srgbClr val="000000"/>
                </a:solidFill>
                <a:latin typeface="Microsoft YaHei"/>
                <a:cs typeface="Microsoft YaHei"/>
              </a:rPr>
              <a:t> </a:t>
            </a:r>
            <a:r>
              <a:rPr sz="1400" b="1" dirty="0" err="1">
                <a:solidFill>
                  <a:srgbClr val="000000"/>
                </a:solidFill>
                <a:latin typeface="Microsoft YaHei"/>
                <a:cs typeface="Microsoft YaHei"/>
              </a:rPr>
              <a:t>项目名称</a:t>
            </a:r>
            <a:endParaRPr sz="1400" b="1" dirty="0">
              <a:solidFill>
                <a:srgbClr val="000000"/>
              </a:solidFill>
              <a:latin typeface="Microsoft YaHei"/>
              <a:cs typeface="Microsoft YaHei"/>
            </a:endParaRPr>
          </a:p>
          <a:p>
            <a:pPr marL="338454" marR="0">
              <a:lnSpc>
                <a:spcPts val="1847"/>
              </a:lnSpc>
              <a:spcBef>
                <a:spcPts val="2481"/>
              </a:spcBef>
              <a:spcAft>
                <a:spcPct val="0"/>
              </a:spcAft>
            </a:pPr>
            <a:r>
              <a:rPr sz="1400" dirty="0">
                <a:solidFill>
                  <a:srgbClr val="000000"/>
                </a:solidFill>
                <a:latin typeface="Microsoft YaHei"/>
                <a:cs typeface="Microsoft YaHei"/>
              </a:rPr>
              <a:t>Wiki</a:t>
            </a:r>
            <a:r>
              <a:rPr sz="1400" spc="-64" dirty="0">
                <a:solidFill>
                  <a:srgbClr val="000000"/>
                </a:solidFill>
                <a:latin typeface="Microsoft YaHei"/>
                <a:cs typeface="Microsoft YaHei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Microsoft YaHei"/>
                <a:cs typeface="Microsoft YaHei"/>
              </a:rPr>
              <a:t>知识库</a:t>
            </a:r>
            <a:endParaRPr sz="1400" dirty="0">
              <a:solidFill>
                <a:srgbClr val="000000"/>
              </a:solidFill>
              <a:latin typeface="Microsoft YaHei"/>
              <a:cs typeface="Microsoft Ya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400" y="3013411"/>
            <a:ext cx="1397012" cy="2895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979"/>
              </a:lnSpc>
              <a:spcBef>
                <a:spcPct val="0"/>
              </a:spcBef>
              <a:spcAft>
                <a:spcPct val="0"/>
              </a:spcAft>
            </a:pPr>
            <a:r>
              <a:rPr sz="1500" b="1">
                <a:solidFill>
                  <a:srgbClr val="000000"/>
                </a:solidFill>
                <a:latin typeface="Microsoft YaHei"/>
                <a:cs typeface="Microsoft YaHei"/>
              </a:rPr>
              <a:t>1.2</a:t>
            </a:r>
            <a:r>
              <a:rPr sz="1500" b="1" spc="1476">
                <a:solidFill>
                  <a:srgbClr val="000000"/>
                </a:solidFill>
                <a:latin typeface="Microsoft YaHei"/>
                <a:cs typeface="Microsoft YaHei"/>
              </a:rPr>
              <a:t> </a:t>
            </a:r>
            <a:r>
              <a:rPr sz="1400" b="1">
                <a:solidFill>
                  <a:srgbClr val="000000"/>
                </a:solidFill>
                <a:latin typeface="Microsoft YaHei"/>
                <a:cs typeface="Microsoft YaHei"/>
              </a:rPr>
              <a:t>项目目标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4400" y="3579971"/>
            <a:ext cx="6845300" cy="845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454" marR="0">
              <a:lnSpc>
                <a:spcPts val="1847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Microsoft YaHei"/>
                <a:cs typeface="Microsoft YaHei"/>
              </a:rPr>
              <a:t>构建类似于慕课网的慕课教程、基于</a:t>
            </a:r>
            <a:r>
              <a:rPr sz="1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Microsoft YaHei"/>
                <a:cs typeface="Microsoft YaHei"/>
              </a:rPr>
              <a:t>vue+springboot+mybatis</a:t>
            </a:r>
            <a:r>
              <a:rPr sz="1400" spc="-63">
                <a:solidFill>
                  <a:srgbClr val="000000"/>
                </a:solidFill>
                <a:latin typeface="Microsoft YaHei"/>
                <a:cs typeface="Microsoft YaHei"/>
              </a:rPr>
              <a:t> </a:t>
            </a:r>
            <a:r>
              <a:rPr sz="1400">
                <a:solidFill>
                  <a:srgbClr val="000000"/>
                </a:solidFill>
                <a:latin typeface="Microsoft YaHei"/>
                <a:cs typeface="Microsoft YaHei"/>
              </a:rPr>
              <a:t>的知识库系统。</a:t>
            </a:r>
          </a:p>
          <a:p>
            <a:pPr marL="0" marR="0">
              <a:lnSpc>
                <a:spcPts val="1979"/>
              </a:lnSpc>
              <a:spcBef>
                <a:spcPts val="2581"/>
              </a:spcBef>
              <a:spcAft>
                <a:spcPct val="0"/>
              </a:spcAft>
            </a:pPr>
            <a:r>
              <a:rPr sz="1500" b="1">
                <a:solidFill>
                  <a:srgbClr val="000000"/>
                </a:solidFill>
                <a:latin typeface="Microsoft YaHei"/>
                <a:cs typeface="Microsoft YaHei"/>
              </a:rPr>
              <a:t>1.3</a:t>
            </a:r>
            <a:r>
              <a:rPr sz="1500" b="1" spc="1476">
                <a:solidFill>
                  <a:srgbClr val="000000"/>
                </a:solidFill>
                <a:latin typeface="Microsoft YaHei"/>
                <a:cs typeface="Microsoft YaHei"/>
              </a:rPr>
              <a:t> </a:t>
            </a:r>
            <a:r>
              <a:rPr sz="1400" b="1">
                <a:solidFill>
                  <a:srgbClr val="000000"/>
                </a:solidFill>
                <a:latin typeface="Microsoft YaHei"/>
                <a:cs typeface="Microsoft YaHei"/>
              </a:rPr>
              <a:t>使用说明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70000" y="4702651"/>
            <a:ext cx="3853294" cy="2727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47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Microsoft YaHei"/>
                <a:cs typeface="Microsoft YaHei"/>
              </a:rPr>
              <a:t>开发工具:前端使用</a:t>
            </a:r>
            <a:r>
              <a:rPr sz="1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Microsoft YaHei"/>
                <a:cs typeface="Microsoft YaHei"/>
              </a:rPr>
              <a:t>VSCode，后端使用</a:t>
            </a:r>
            <a:r>
              <a:rPr sz="1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Microsoft YaHei"/>
                <a:cs typeface="Microsoft YaHei"/>
              </a:rPr>
              <a:t>IDEA。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70000" y="5098891"/>
            <a:ext cx="8749030" cy="669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47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Microsoft YaHei"/>
                <a:cs typeface="Microsoft YaHei"/>
              </a:rPr>
              <a:t>项目基于</a:t>
            </a:r>
            <a:r>
              <a:rPr sz="1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Microsoft YaHei"/>
                <a:cs typeface="Microsoft YaHei"/>
              </a:rPr>
              <a:t>vue+springboot+mybatis+redis</a:t>
            </a:r>
            <a:r>
              <a:rPr sz="1400" spc="-64">
                <a:solidFill>
                  <a:srgbClr val="000000"/>
                </a:solidFill>
                <a:latin typeface="Microsoft YaHei"/>
                <a:cs typeface="Microsoft YaHei"/>
              </a:rPr>
              <a:t> </a:t>
            </a:r>
            <a:r>
              <a:rPr sz="1400" spc="-93">
                <a:solidFill>
                  <a:srgbClr val="000000"/>
                </a:solidFill>
                <a:latin typeface="Microsoft YaHei"/>
                <a:cs typeface="Microsoft YaHei"/>
              </a:rPr>
              <a:t>开发，使用基于</a:t>
            </a:r>
            <a:r>
              <a:rPr sz="1400" spc="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Microsoft YaHei"/>
                <a:cs typeface="Microsoft YaHei"/>
              </a:rPr>
              <a:t>vue</a:t>
            </a:r>
            <a:r>
              <a:rPr sz="1400" spc="-63">
                <a:solidFill>
                  <a:srgbClr val="000000"/>
                </a:solidFill>
                <a:latin typeface="Microsoft YaHei"/>
                <a:cs typeface="Microsoft YaHei"/>
              </a:rPr>
              <a:t> </a:t>
            </a:r>
            <a:r>
              <a:rPr sz="1400">
                <a:solidFill>
                  <a:srgbClr val="000000"/>
                </a:solidFill>
                <a:latin typeface="Microsoft YaHei"/>
                <a:cs typeface="Microsoft YaHei"/>
              </a:rPr>
              <a:t>的第三方组件库</a:t>
            </a:r>
            <a:r>
              <a:rPr sz="1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Microsoft YaHei"/>
                <a:cs typeface="Microsoft YaHei"/>
              </a:rPr>
              <a:t>ant-design-vue</a:t>
            </a:r>
            <a:r>
              <a:rPr sz="1400" spc="-63">
                <a:solidFill>
                  <a:srgbClr val="000000"/>
                </a:solidFill>
                <a:latin typeface="Microsoft YaHei"/>
                <a:cs typeface="Microsoft YaHei"/>
              </a:rPr>
              <a:t> </a:t>
            </a:r>
            <a:r>
              <a:rPr sz="1400">
                <a:solidFill>
                  <a:srgbClr val="000000"/>
                </a:solidFill>
                <a:latin typeface="Microsoft YaHei"/>
                <a:cs typeface="Microsoft YaHei"/>
              </a:rPr>
              <a:t>搭建页面。</a:t>
            </a:r>
          </a:p>
          <a:p>
            <a:pPr marL="0" marR="0">
              <a:lnSpc>
                <a:spcPts val="1847"/>
              </a:lnSpc>
              <a:spcBef>
                <a:spcPts val="1322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Microsoft YaHei"/>
                <a:cs typeface="Microsoft YaHei"/>
              </a:rPr>
              <a:t>使用</a:t>
            </a:r>
            <a:r>
              <a:rPr sz="1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Microsoft YaHei"/>
                <a:cs typeface="Microsoft YaHei"/>
              </a:rPr>
              <a:t>axios</a:t>
            </a:r>
            <a:r>
              <a:rPr sz="1400" spc="-63">
                <a:solidFill>
                  <a:srgbClr val="000000"/>
                </a:solidFill>
                <a:latin typeface="Microsoft YaHei"/>
                <a:cs typeface="Microsoft YaHei"/>
              </a:rPr>
              <a:t> </a:t>
            </a:r>
            <a:r>
              <a:rPr sz="1400">
                <a:solidFill>
                  <a:srgbClr val="000000"/>
                </a:solidFill>
                <a:latin typeface="Microsoft YaHei"/>
                <a:cs typeface="Microsoft YaHei"/>
              </a:rPr>
              <a:t>进行前后端交互。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14400" y="6051250"/>
            <a:ext cx="6262986" cy="8393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979"/>
              </a:lnSpc>
              <a:spcBef>
                <a:spcPct val="0"/>
              </a:spcBef>
              <a:spcAft>
                <a:spcPct val="0"/>
              </a:spcAft>
            </a:pPr>
            <a:r>
              <a:rPr sz="1500" b="1">
                <a:solidFill>
                  <a:srgbClr val="000000"/>
                </a:solidFill>
                <a:latin typeface="Microsoft YaHei"/>
                <a:cs typeface="Microsoft YaHei"/>
              </a:rPr>
              <a:t>1.4</a:t>
            </a:r>
            <a:r>
              <a:rPr sz="1500" b="1" spc="1476">
                <a:solidFill>
                  <a:srgbClr val="000000"/>
                </a:solidFill>
                <a:latin typeface="Microsoft YaHei"/>
                <a:cs typeface="Microsoft YaHei"/>
              </a:rPr>
              <a:t> </a:t>
            </a:r>
            <a:r>
              <a:rPr sz="1400" b="1">
                <a:solidFill>
                  <a:srgbClr val="000000"/>
                </a:solidFill>
                <a:latin typeface="Microsoft YaHei"/>
                <a:cs typeface="Microsoft YaHei"/>
              </a:rPr>
              <a:t>运行环境</a:t>
            </a:r>
          </a:p>
          <a:p>
            <a:pPr marL="266700" marR="0">
              <a:lnSpc>
                <a:spcPts val="1847"/>
              </a:lnSpc>
              <a:spcBef>
                <a:spcPts val="2481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Microsoft YaHei"/>
                <a:cs typeface="Microsoft YaHei"/>
              </a:rPr>
              <a:t>操作系统：Windows</a:t>
            </a:r>
            <a:r>
              <a:rPr sz="1400" spc="-64">
                <a:solidFill>
                  <a:srgbClr val="000000"/>
                </a:solidFill>
                <a:latin typeface="Microsoft YaHei"/>
                <a:cs typeface="Microsoft YaHei"/>
              </a:rPr>
              <a:t> </a:t>
            </a:r>
            <a:r>
              <a:rPr sz="1400">
                <a:solidFill>
                  <a:srgbClr val="000000"/>
                </a:solidFill>
                <a:latin typeface="Microsoft YaHei"/>
                <a:cs typeface="Microsoft YaHei"/>
              </a:rPr>
              <a:t>系统</a:t>
            </a:r>
            <a:r>
              <a:rPr sz="1400" spc="10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Microsoft YaHei"/>
                <a:cs typeface="Microsoft YaHei"/>
              </a:rPr>
              <a:t>服务器：JDK1.8、Tomcat</a:t>
            </a:r>
            <a:r>
              <a:rPr sz="1400" spc="985">
                <a:solidFill>
                  <a:srgbClr val="000000"/>
                </a:solidFill>
                <a:latin typeface="Microsoft YaHei"/>
                <a:cs typeface="Microsoft YaHei"/>
              </a:rPr>
              <a:t> </a:t>
            </a:r>
            <a:r>
              <a:rPr sz="1400">
                <a:solidFill>
                  <a:srgbClr val="000000"/>
                </a:solidFill>
                <a:latin typeface="Microsoft YaHei"/>
                <a:cs typeface="Microsoft YaHei"/>
              </a:rPr>
              <a:t>数据库：MySQL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"/>
          <p:cNvSpPr/>
          <p:nvPr/>
        </p:nvSpPr>
        <p:spPr>
          <a:xfrm>
            <a:off x="842644" y="5030711"/>
            <a:ext cx="9016364" cy="122047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41852" y="825922"/>
            <a:ext cx="2160240" cy="2874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ctr">
              <a:lnSpc>
                <a:spcPts val="2111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pc="636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二</a:t>
            </a:r>
            <a:r>
              <a:rPr sz="2000" b="1" spc="636" dirty="0">
                <a:solidFill>
                  <a:srgbClr val="000000"/>
                </a:solidFill>
                <a:latin typeface="Microsoft YaHei"/>
                <a:cs typeface="Microsoft YaHei"/>
              </a:rPr>
              <a:t> </a:t>
            </a:r>
            <a:r>
              <a:rPr sz="2800" b="1" dirty="0" err="1">
                <a:solidFill>
                  <a:srgbClr val="000000"/>
                </a:solidFill>
                <a:latin typeface="Microsoft YaHei"/>
                <a:cs typeface="Microsoft YaHei"/>
              </a:rPr>
              <a:t>需求分析</a:t>
            </a:r>
            <a:endParaRPr sz="2800" b="1" dirty="0">
              <a:solidFill>
                <a:srgbClr val="000000"/>
              </a:solidFill>
              <a:latin typeface="Microsoft YaHei"/>
              <a:cs typeface="Microsoft Ya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400" y="1686582"/>
            <a:ext cx="1943100" cy="8132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83"/>
              </a:lnSpc>
              <a:spcBef>
                <a:spcPct val="0"/>
              </a:spcBef>
              <a:spcAft>
                <a:spcPct val="0"/>
              </a:spcAft>
            </a:pPr>
            <a:r>
              <a:rPr sz="1200" b="1" dirty="0">
                <a:solidFill>
                  <a:srgbClr val="000000"/>
                </a:solidFill>
                <a:latin typeface="Microsoft YaHei"/>
                <a:cs typeface="Microsoft YaHei"/>
              </a:rPr>
              <a:t>(1)</a:t>
            </a:r>
            <a:r>
              <a:rPr sz="1200" b="1" spc="68" dirty="0">
                <a:solidFill>
                  <a:srgbClr val="000000"/>
                </a:solidFill>
                <a:latin typeface="Microsoft YaHei"/>
                <a:cs typeface="Microsoft YaHei"/>
              </a:rPr>
              <a:t> </a:t>
            </a:r>
            <a:r>
              <a:rPr sz="1200" b="1" dirty="0" err="1">
                <a:solidFill>
                  <a:srgbClr val="000000"/>
                </a:solidFill>
                <a:latin typeface="Microsoft YaHei"/>
                <a:cs typeface="Microsoft YaHei"/>
              </a:rPr>
              <a:t>用户登录功能实现说明</a:t>
            </a:r>
            <a:endParaRPr sz="1200" b="1" dirty="0">
              <a:solidFill>
                <a:srgbClr val="000000"/>
              </a:solidFill>
              <a:latin typeface="Microsoft YaHei"/>
              <a:cs typeface="Microsoft YaHei"/>
            </a:endParaRPr>
          </a:p>
          <a:p>
            <a:pPr marL="0" marR="0">
              <a:lnSpc>
                <a:spcPts val="1583"/>
              </a:lnSpc>
              <a:spcBef>
                <a:spcPts val="2936"/>
              </a:spcBef>
              <a:spcAft>
                <a:spcPct val="0"/>
              </a:spcAft>
            </a:pPr>
            <a:r>
              <a:rPr sz="1200" b="1" dirty="0" err="1">
                <a:solidFill>
                  <a:srgbClr val="000000"/>
                </a:solidFill>
                <a:latin typeface="Microsoft YaHei"/>
                <a:cs typeface="Microsoft YaHei"/>
              </a:rPr>
              <a:t>业务处理流程</a:t>
            </a:r>
            <a:r>
              <a:rPr sz="1200" b="1" dirty="0">
                <a:solidFill>
                  <a:srgbClr val="000000"/>
                </a:solidFill>
                <a:latin typeface="Microsoft YaHei"/>
                <a:cs typeface="Microsoft YaHei"/>
              </a:rPr>
              <a:t>：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4400" y="2834662"/>
            <a:ext cx="2247900" cy="8132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marR="0">
              <a:lnSpc>
                <a:spcPts val="1583"/>
              </a:lnSpc>
              <a:spcBef>
                <a:spcPct val="0"/>
              </a:spcBef>
              <a:spcAft>
                <a:spcPct val="0"/>
              </a:spcAft>
            </a:pPr>
            <a:r>
              <a:rPr sz="1200" b="1" dirty="0" err="1">
                <a:solidFill>
                  <a:srgbClr val="000000"/>
                </a:solidFill>
                <a:latin typeface="Microsoft YaHei"/>
                <a:cs typeface="Microsoft YaHei"/>
              </a:rPr>
              <a:t>判断用户名和密码是否正确</a:t>
            </a:r>
            <a:endParaRPr sz="1200" b="1" dirty="0">
              <a:solidFill>
                <a:srgbClr val="000000"/>
              </a:solidFill>
              <a:latin typeface="Microsoft YaHei"/>
              <a:cs typeface="Microsoft YaHei"/>
            </a:endParaRPr>
          </a:p>
          <a:p>
            <a:pPr marL="0" marR="0">
              <a:lnSpc>
                <a:spcPts val="1583"/>
              </a:lnSpc>
              <a:spcBef>
                <a:spcPts val="2936"/>
              </a:spcBef>
              <a:spcAft>
                <a:spcPct val="0"/>
              </a:spcAft>
            </a:pPr>
            <a:r>
              <a:rPr sz="1200" b="1" dirty="0" err="1">
                <a:solidFill>
                  <a:srgbClr val="000000"/>
                </a:solidFill>
                <a:latin typeface="Microsoft YaHei"/>
                <a:cs typeface="Microsoft YaHei"/>
              </a:rPr>
              <a:t>请求方法</a:t>
            </a:r>
            <a:r>
              <a:rPr sz="1200" dirty="0" err="1">
                <a:solidFill>
                  <a:srgbClr val="000000"/>
                </a:solidFill>
                <a:latin typeface="Microsoft YaHei"/>
                <a:cs typeface="Microsoft YaHei"/>
              </a:rPr>
              <a:t>：</a:t>
            </a:r>
            <a:r>
              <a:rPr sz="1200" b="1" dirty="0" err="1">
                <a:solidFill>
                  <a:srgbClr val="000000"/>
                </a:solidFill>
                <a:latin typeface="Microsoft YaHei"/>
                <a:cs typeface="Microsoft YaHei"/>
              </a:rPr>
              <a:t>POST</a:t>
            </a:r>
            <a:endParaRPr sz="1200" b="1" dirty="0">
              <a:solidFill>
                <a:srgbClr val="000000"/>
              </a:solidFill>
              <a:latin typeface="Microsoft YaHei"/>
              <a:cs typeface="Microsoft Ya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400" y="3982742"/>
            <a:ext cx="914400" cy="2392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83"/>
              </a:lnSpc>
              <a:spcBef>
                <a:spcPct val="0"/>
              </a:spcBef>
              <a:spcAft>
                <a:spcPct val="0"/>
              </a:spcAft>
            </a:pPr>
            <a:r>
              <a:rPr sz="1200" b="1">
                <a:solidFill>
                  <a:srgbClr val="000000"/>
                </a:solidFill>
                <a:latin typeface="Microsoft YaHei"/>
                <a:cs typeface="Microsoft YaHei"/>
              </a:rPr>
              <a:t>请求参数</a:t>
            </a:r>
            <a:r>
              <a:rPr sz="1200">
                <a:solidFill>
                  <a:srgbClr val="000000"/>
                </a:solidFill>
                <a:latin typeface="Microsoft YaHei"/>
                <a:cs typeface="Microsoft YaHei"/>
              </a:rPr>
              <a:t>：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14399" y="5137172"/>
            <a:ext cx="1570989" cy="641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3789" marR="0">
              <a:lnSpc>
                <a:spcPts val="1583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FFFFFF"/>
                </a:solidFill>
                <a:latin typeface="Microsoft YaHei"/>
                <a:cs typeface="Microsoft YaHei"/>
              </a:rPr>
              <a:t>参数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ct val="0"/>
              </a:spcAft>
            </a:pPr>
            <a:r>
              <a:rPr sz="1200" b="1">
                <a:solidFill>
                  <a:srgbClr val="000000"/>
                </a:solidFill>
                <a:latin typeface="Microsoft YaHei"/>
                <a:cs typeface="Microsoft YaHei"/>
              </a:rPr>
              <a:t>username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583939" y="5137172"/>
            <a:ext cx="661034" cy="10444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3834" marR="0">
              <a:lnSpc>
                <a:spcPts val="1583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FFFFFF"/>
                </a:solidFill>
                <a:latin typeface="Microsoft YaHei"/>
                <a:cs typeface="Microsoft YaHei"/>
              </a:rPr>
              <a:t>类型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Microsoft YaHei"/>
                <a:cs typeface="Microsoft YaHei"/>
              </a:rPr>
              <a:t>字符串</a:t>
            </a: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Microsoft YaHei"/>
                <a:cs typeface="Microsoft YaHei"/>
              </a:rPr>
              <a:t>字符串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012372" y="5137172"/>
            <a:ext cx="1219200" cy="2392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83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FFFFFF"/>
                </a:solidFill>
                <a:latin typeface="Microsoft YaHei"/>
                <a:cs typeface="Microsoft YaHei"/>
              </a:rPr>
              <a:t>前端是否必须传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134031" y="5137172"/>
            <a:ext cx="457200" cy="2392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83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FFFFFF"/>
                </a:solidFill>
                <a:latin typeface="Microsoft YaHei"/>
                <a:cs typeface="Microsoft YaHei"/>
              </a:rPr>
              <a:t>描述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433569" y="5539762"/>
            <a:ext cx="304800" cy="641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83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Microsoft YaHei"/>
                <a:cs typeface="Microsoft YaHei"/>
              </a:rPr>
              <a:t>是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Microsoft YaHei"/>
                <a:cs typeface="Microsoft YaHei"/>
              </a:rPr>
              <a:t>是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795134" y="5539762"/>
            <a:ext cx="1371600" cy="641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83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Microsoft YaHei"/>
                <a:cs typeface="Microsoft YaHei"/>
              </a:rPr>
              <a:t>用户输入的用户名</a:t>
            </a:r>
          </a:p>
          <a:p>
            <a:pPr marL="0" marR="0">
              <a:lnSpc>
                <a:spcPts val="1583"/>
              </a:lnSpc>
              <a:spcBef>
                <a:spcPts val="1586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Microsoft YaHei"/>
                <a:cs typeface="Microsoft YaHei"/>
              </a:rPr>
              <a:t>用户输入的密码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14399" y="5942352"/>
            <a:ext cx="888271" cy="2392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83"/>
              </a:lnSpc>
              <a:spcBef>
                <a:spcPct val="0"/>
              </a:spcBef>
              <a:spcAft>
                <a:spcPct val="0"/>
              </a:spcAft>
            </a:pPr>
            <a:r>
              <a:rPr sz="1200" b="1">
                <a:solidFill>
                  <a:srgbClr val="000000"/>
                </a:solidFill>
                <a:latin typeface="Microsoft YaHei"/>
                <a:cs typeface="Microsoft YaHei"/>
              </a:rPr>
              <a:t>password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999906"/>
            <a:ext cx="3009900" cy="8132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83"/>
              </a:lnSpc>
              <a:spcBef>
                <a:spcPct val="0"/>
              </a:spcBef>
              <a:spcAft>
                <a:spcPct val="0"/>
              </a:spcAft>
            </a:pPr>
            <a:r>
              <a:rPr sz="1200" b="1" dirty="0">
                <a:solidFill>
                  <a:srgbClr val="000000"/>
                </a:solidFill>
                <a:latin typeface="Microsoft YaHei"/>
                <a:cs typeface="Microsoft YaHei"/>
              </a:rPr>
              <a:t>(2)</a:t>
            </a:r>
            <a:r>
              <a:rPr sz="1200" b="1" spc="68" dirty="0">
                <a:solidFill>
                  <a:srgbClr val="000000"/>
                </a:solidFill>
                <a:latin typeface="Microsoft YaHei"/>
                <a:cs typeface="Microsoft YaHei"/>
              </a:rPr>
              <a:t> </a:t>
            </a:r>
            <a:r>
              <a:rPr sz="1200" b="1" dirty="0" err="1">
                <a:solidFill>
                  <a:srgbClr val="000000"/>
                </a:solidFill>
                <a:latin typeface="Microsoft YaHei"/>
                <a:cs typeface="Microsoft YaHei"/>
              </a:rPr>
              <a:t>新增用户、电子书、分类功能实现说明</a:t>
            </a:r>
            <a:endParaRPr sz="1200" b="1" dirty="0">
              <a:solidFill>
                <a:srgbClr val="000000"/>
              </a:solidFill>
              <a:latin typeface="Microsoft YaHei"/>
              <a:cs typeface="Microsoft YaHei"/>
            </a:endParaRPr>
          </a:p>
          <a:p>
            <a:pPr marL="266700" marR="0">
              <a:lnSpc>
                <a:spcPts val="1583"/>
              </a:lnSpc>
              <a:spcBef>
                <a:spcPts val="2936"/>
              </a:spcBef>
              <a:spcAft>
                <a:spcPct val="0"/>
              </a:spcAft>
            </a:pPr>
            <a:r>
              <a:rPr sz="1200" b="1" dirty="0" err="1">
                <a:solidFill>
                  <a:srgbClr val="000000"/>
                </a:solidFill>
                <a:latin typeface="Microsoft YaHei"/>
                <a:cs typeface="Microsoft YaHei"/>
              </a:rPr>
              <a:t>业务处理流程</a:t>
            </a:r>
            <a:r>
              <a:rPr sz="1200" b="1" dirty="0">
                <a:solidFill>
                  <a:srgbClr val="000000"/>
                </a:solidFill>
                <a:latin typeface="Microsoft YaHei"/>
                <a:cs typeface="Microsoft YaHei"/>
              </a:rPr>
              <a:t>：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81600" y="999906"/>
            <a:ext cx="3141984" cy="8132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83"/>
              </a:lnSpc>
              <a:spcBef>
                <a:spcPct val="0"/>
              </a:spcBef>
              <a:spcAft>
                <a:spcPct val="0"/>
              </a:spcAft>
            </a:pPr>
            <a:r>
              <a:rPr sz="1200" b="1">
                <a:solidFill>
                  <a:srgbClr val="000000"/>
                </a:solidFill>
                <a:latin typeface="Microsoft YaHei"/>
                <a:cs typeface="Microsoft YaHei"/>
              </a:rPr>
              <a:t>（3）修改用户、电子书、分类功能实现说明</a:t>
            </a:r>
          </a:p>
          <a:p>
            <a:pPr marL="266700" marR="0">
              <a:lnSpc>
                <a:spcPts val="1583"/>
              </a:lnSpc>
              <a:spcBef>
                <a:spcPts val="2936"/>
              </a:spcBef>
              <a:spcAft>
                <a:spcPct val="0"/>
              </a:spcAft>
            </a:pPr>
            <a:r>
              <a:rPr sz="1200" b="1">
                <a:solidFill>
                  <a:srgbClr val="000000"/>
                </a:solidFill>
                <a:latin typeface="Microsoft YaHei"/>
                <a:cs typeface="Microsoft YaHei"/>
              </a:rPr>
              <a:t>业务处理流程：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81100" y="2147986"/>
            <a:ext cx="2705100" cy="813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marR="0">
              <a:lnSpc>
                <a:spcPts val="1583"/>
              </a:lnSpc>
              <a:spcBef>
                <a:spcPct val="0"/>
              </a:spcBef>
              <a:spcAft>
                <a:spcPct val="0"/>
              </a:spcAft>
            </a:pPr>
            <a:r>
              <a:rPr sz="1200" b="1" dirty="0" err="1">
                <a:solidFill>
                  <a:srgbClr val="000000"/>
                </a:solidFill>
                <a:latin typeface="Microsoft YaHei"/>
                <a:cs typeface="Microsoft YaHei"/>
              </a:rPr>
              <a:t>判断修改的内容是否符合校验规则</a:t>
            </a:r>
            <a:endParaRPr sz="1200" b="1" dirty="0">
              <a:solidFill>
                <a:srgbClr val="000000"/>
              </a:solidFill>
              <a:latin typeface="Microsoft YaHei"/>
              <a:cs typeface="Microsoft YaHei"/>
            </a:endParaRPr>
          </a:p>
          <a:p>
            <a:pPr marL="0" marR="0">
              <a:lnSpc>
                <a:spcPts val="1583"/>
              </a:lnSpc>
              <a:spcBef>
                <a:spcPts val="2936"/>
              </a:spcBef>
              <a:spcAft>
                <a:spcPct val="0"/>
              </a:spcAft>
            </a:pPr>
            <a:r>
              <a:rPr sz="1200" b="1" dirty="0" err="1">
                <a:solidFill>
                  <a:srgbClr val="000000"/>
                </a:solidFill>
                <a:latin typeface="Microsoft YaHei"/>
                <a:cs typeface="Microsoft YaHei"/>
              </a:rPr>
              <a:t>请求方法：GET</a:t>
            </a:r>
            <a:endParaRPr sz="1200" b="1" dirty="0">
              <a:solidFill>
                <a:srgbClr val="000000"/>
              </a:solidFill>
              <a:latin typeface="Microsoft YaHei"/>
              <a:cs typeface="Microsoft Ya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48300" y="2147986"/>
            <a:ext cx="2705100" cy="813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marR="0">
              <a:lnSpc>
                <a:spcPts val="1583"/>
              </a:lnSpc>
              <a:spcBef>
                <a:spcPct val="0"/>
              </a:spcBef>
              <a:spcAft>
                <a:spcPct val="0"/>
              </a:spcAft>
            </a:pPr>
            <a:r>
              <a:rPr sz="1200" b="1" dirty="0" err="1">
                <a:solidFill>
                  <a:srgbClr val="000000"/>
                </a:solidFill>
                <a:latin typeface="Microsoft YaHei"/>
                <a:cs typeface="Microsoft YaHei"/>
              </a:rPr>
              <a:t>判断修改的内容是否符合校验规则</a:t>
            </a:r>
            <a:endParaRPr sz="1200" b="1" dirty="0">
              <a:solidFill>
                <a:srgbClr val="000000"/>
              </a:solidFill>
              <a:latin typeface="Microsoft YaHei"/>
              <a:cs typeface="Microsoft YaHei"/>
            </a:endParaRPr>
          </a:p>
          <a:p>
            <a:pPr marL="0" marR="0">
              <a:lnSpc>
                <a:spcPts val="1583"/>
              </a:lnSpc>
              <a:spcBef>
                <a:spcPts val="2936"/>
              </a:spcBef>
              <a:spcAft>
                <a:spcPct val="0"/>
              </a:spcAft>
            </a:pPr>
            <a:r>
              <a:rPr sz="1200" b="1" dirty="0" err="1">
                <a:solidFill>
                  <a:srgbClr val="000000"/>
                </a:solidFill>
                <a:latin typeface="Microsoft YaHei"/>
                <a:cs typeface="Microsoft YaHei"/>
              </a:rPr>
              <a:t>请求方法：GET</a:t>
            </a:r>
            <a:endParaRPr sz="1200" b="1" dirty="0">
              <a:solidFill>
                <a:srgbClr val="000000"/>
              </a:solidFill>
              <a:latin typeface="Microsoft YaHei"/>
              <a:cs typeface="Microsoft Ya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1100" y="3296066"/>
            <a:ext cx="2699965" cy="2392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83"/>
              </a:lnSpc>
              <a:spcBef>
                <a:spcPct val="0"/>
              </a:spcBef>
              <a:spcAft>
                <a:spcPct val="0"/>
              </a:spcAft>
            </a:pPr>
            <a:r>
              <a:rPr sz="1200" b="1" dirty="0" err="1">
                <a:solidFill>
                  <a:srgbClr val="000000"/>
                </a:solidFill>
                <a:latin typeface="Microsoft YaHei"/>
                <a:cs typeface="Microsoft YaHei"/>
              </a:rPr>
              <a:t>请求参数：user、category、ebook</a:t>
            </a:r>
            <a:endParaRPr sz="1200" b="1" dirty="0">
              <a:solidFill>
                <a:srgbClr val="000000"/>
              </a:solidFill>
              <a:latin typeface="Microsoft YaHei"/>
              <a:cs typeface="Microsoft Ya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48312" y="3296066"/>
            <a:ext cx="2700048" cy="2392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83"/>
              </a:lnSpc>
              <a:spcBef>
                <a:spcPct val="0"/>
              </a:spcBef>
              <a:spcAft>
                <a:spcPct val="0"/>
              </a:spcAft>
            </a:pPr>
            <a:r>
              <a:rPr sz="1200" b="1">
                <a:solidFill>
                  <a:srgbClr val="000000"/>
                </a:solidFill>
                <a:latin typeface="Microsoft YaHei"/>
                <a:cs typeface="Microsoft YaHei"/>
              </a:rPr>
              <a:t>请求参数：user、category、ebook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14400" y="4233326"/>
            <a:ext cx="2095500" cy="2392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83"/>
              </a:lnSpc>
              <a:spcBef>
                <a:spcPct val="0"/>
              </a:spcBef>
              <a:spcAft>
                <a:spcPct val="0"/>
              </a:spcAft>
            </a:pPr>
            <a:r>
              <a:rPr sz="1200" b="1" dirty="0">
                <a:solidFill>
                  <a:srgbClr val="000000"/>
                </a:solidFill>
                <a:latin typeface="Microsoft YaHei"/>
                <a:cs typeface="Microsoft YaHei"/>
              </a:rPr>
              <a:t>(3)</a:t>
            </a:r>
            <a:r>
              <a:rPr sz="1200" b="1" spc="68" dirty="0">
                <a:solidFill>
                  <a:srgbClr val="000000"/>
                </a:solidFill>
                <a:latin typeface="Microsoft YaHei"/>
                <a:cs typeface="Microsoft YaHei"/>
              </a:rPr>
              <a:t> </a:t>
            </a:r>
            <a:r>
              <a:rPr sz="1200" b="1" dirty="0" err="1">
                <a:solidFill>
                  <a:srgbClr val="000000"/>
                </a:solidFill>
                <a:latin typeface="Microsoft YaHei"/>
                <a:cs typeface="Microsoft YaHei"/>
              </a:rPr>
              <a:t>删除用户、电子书、分类</a:t>
            </a:r>
            <a:endParaRPr sz="1200" b="1" dirty="0">
              <a:solidFill>
                <a:srgbClr val="000000"/>
              </a:solidFill>
              <a:latin typeface="Microsoft YaHei"/>
              <a:cs typeface="Microsoft Ya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81600" y="4233326"/>
            <a:ext cx="1465584" cy="2392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83"/>
              </a:lnSpc>
              <a:spcBef>
                <a:spcPct val="0"/>
              </a:spcBef>
              <a:spcAft>
                <a:spcPct val="0"/>
              </a:spcAft>
            </a:pPr>
            <a:r>
              <a:rPr sz="1200" b="1" dirty="0">
                <a:solidFill>
                  <a:srgbClr val="000000"/>
                </a:solidFill>
                <a:latin typeface="Microsoft YaHei"/>
                <a:cs typeface="Microsoft YaHei"/>
              </a:rPr>
              <a:t>（5）非功能性需求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81100" y="4794666"/>
            <a:ext cx="1475109" cy="635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83"/>
              </a:lnSpc>
              <a:spcBef>
                <a:spcPct val="0"/>
              </a:spcBef>
              <a:spcAft>
                <a:spcPct val="0"/>
              </a:spcAft>
            </a:pPr>
            <a:r>
              <a:rPr sz="1200" b="1" dirty="0" err="1">
                <a:solidFill>
                  <a:srgbClr val="000000"/>
                </a:solidFill>
                <a:latin typeface="Microsoft YaHei"/>
                <a:cs typeface="Microsoft YaHei"/>
              </a:rPr>
              <a:t>请求方法：DELETE</a:t>
            </a:r>
            <a:endParaRPr sz="1200" b="1" dirty="0">
              <a:solidFill>
                <a:srgbClr val="000000"/>
              </a:solidFill>
              <a:latin typeface="Microsoft YaHei"/>
              <a:cs typeface="Microsoft YaHei"/>
            </a:endParaRP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ct val="0"/>
              </a:spcAft>
            </a:pPr>
            <a:r>
              <a:rPr sz="1200" b="1" dirty="0" err="1">
                <a:solidFill>
                  <a:srgbClr val="000000"/>
                </a:solidFill>
                <a:latin typeface="Microsoft YaHei"/>
                <a:cs typeface="Microsoft YaHei"/>
              </a:rPr>
              <a:t>请求参数：id</a:t>
            </a:r>
            <a:endParaRPr sz="1200" b="1" dirty="0">
              <a:solidFill>
                <a:srgbClr val="000000"/>
              </a:solidFill>
              <a:latin typeface="Microsoft YaHei"/>
              <a:cs typeface="Microsoft YaHe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00700" y="4794666"/>
            <a:ext cx="4114800" cy="635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83"/>
              </a:lnSpc>
              <a:spcBef>
                <a:spcPct val="0"/>
              </a:spcBef>
              <a:spcAft>
                <a:spcPct val="0"/>
              </a:spcAft>
            </a:pPr>
            <a:r>
              <a:rPr sz="1200" b="1" dirty="0" err="1">
                <a:solidFill>
                  <a:srgbClr val="000000"/>
                </a:solidFill>
                <a:latin typeface="Microsoft YaHei"/>
                <a:cs typeface="Microsoft YaHei"/>
              </a:rPr>
              <a:t>界面简洁美观，符合正常业务逻辑，所有操作有明确的结果</a:t>
            </a:r>
            <a:endParaRPr sz="1200" b="1" dirty="0">
              <a:solidFill>
                <a:srgbClr val="000000"/>
              </a:solidFill>
              <a:latin typeface="Microsoft YaHei"/>
              <a:cs typeface="Microsoft YaHei"/>
            </a:endParaRP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ct val="0"/>
              </a:spcAft>
            </a:pPr>
            <a:r>
              <a:rPr sz="1200" b="1" dirty="0" err="1">
                <a:solidFill>
                  <a:srgbClr val="000000"/>
                </a:solidFill>
                <a:latin typeface="Microsoft YaHei"/>
                <a:cs typeface="Microsoft YaHei"/>
              </a:rPr>
              <a:t>反馈给用户，比如操作成功、操作失败等</a:t>
            </a:r>
            <a:r>
              <a:rPr sz="1200" b="1" dirty="0">
                <a:solidFill>
                  <a:srgbClr val="000000"/>
                </a:solidFill>
                <a:latin typeface="Microsoft YaHei"/>
                <a:cs typeface="Microsoft YaHei"/>
              </a:rPr>
              <a:t>。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"/>
          <p:cNvSpPr/>
          <p:nvPr/>
        </p:nvSpPr>
        <p:spPr>
          <a:xfrm>
            <a:off x="2326639" y="4012806"/>
            <a:ext cx="6030594" cy="280162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90364" y="825922"/>
            <a:ext cx="2158097" cy="2874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ctr">
              <a:lnSpc>
                <a:spcPts val="2111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pc="636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三</a:t>
            </a:r>
            <a:r>
              <a:rPr sz="2800" b="1" spc="636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 </a:t>
            </a:r>
            <a:r>
              <a:rPr sz="28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设计方案</a:t>
            </a:r>
            <a:endParaRPr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400" y="1662867"/>
            <a:ext cx="1828800" cy="2895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979"/>
              </a:lnSpc>
              <a:spcBef>
                <a:spcPct val="0"/>
              </a:spcBef>
              <a:spcAft>
                <a:spcPct val="0"/>
              </a:spcAft>
            </a:pPr>
            <a:r>
              <a:rPr sz="1500" b="1" dirty="0">
                <a:solidFill>
                  <a:srgbClr val="000000"/>
                </a:solidFill>
                <a:latin typeface="Microsoft YaHei"/>
                <a:cs typeface="Microsoft YaHei"/>
              </a:rPr>
              <a:t>3.1</a:t>
            </a:r>
            <a:r>
              <a:rPr sz="1500" b="1" spc="1475" dirty="0">
                <a:solidFill>
                  <a:srgbClr val="000000"/>
                </a:solidFill>
                <a:latin typeface="Microsoft YaHei"/>
                <a:cs typeface="Microsoft YaHei"/>
              </a:rPr>
              <a:t> </a:t>
            </a:r>
            <a:r>
              <a:rPr sz="1500" b="1" dirty="0" err="1">
                <a:solidFill>
                  <a:srgbClr val="000000"/>
                </a:solidFill>
                <a:latin typeface="Microsoft YaHei"/>
                <a:cs typeface="Microsoft YaHei"/>
              </a:rPr>
              <a:t>用户登陆功能</a:t>
            </a:r>
            <a:endParaRPr sz="1500" b="1" dirty="0">
              <a:solidFill>
                <a:srgbClr val="000000"/>
              </a:solidFill>
              <a:latin typeface="Microsoft YaHei"/>
              <a:cs typeface="Microsoft Ya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400" y="2247922"/>
            <a:ext cx="1524000" cy="2392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83"/>
              </a:lnSpc>
              <a:spcBef>
                <a:spcPct val="0"/>
              </a:spcBef>
              <a:spcAft>
                <a:spcPct val="0"/>
              </a:spcAft>
            </a:pPr>
            <a:r>
              <a:rPr sz="1200" b="1" dirty="0" err="1">
                <a:solidFill>
                  <a:srgbClr val="000000"/>
                </a:solidFill>
                <a:latin typeface="Microsoft YaHei"/>
                <a:cs typeface="Microsoft YaHei"/>
              </a:rPr>
              <a:t>输入：用户名、密码</a:t>
            </a:r>
            <a:endParaRPr sz="1200" b="1" dirty="0">
              <a:solidFill>
                <a:srgbClr val="000000"/>
              </a:solidFill>
              <a:latin typeface="Microsoft YaHei"/>
              <a:cs typeface="Microsoft Ya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400" y="2644162"/>
            <a:ext cx="2590800" cy="635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83"/>
              </a:lnSpc>
              <a:spcBef>
                <a:spcPct val="0"/>
              </a:spcBef>
              <a:spcAft>
                <a:spcPct val="0"/>
              </a:spcAft>
            </a:pPr>
            <a:r>
              <a:rPr sz="1200" b="1" dirty="0" err="1">
                <a:solidFill>
                  <a:srgbClr val="000000"/>
                </a:solidFill>
                <a:latin typeface="Microsoft YaHei"/>
                <a:cs typeface="Microsoft YaHei"/>
              </a:rPr>
              <a:t>处理：验证用户输入的信息是否正确</a:t>
            </a:r>
            <a:endParaRPr sz="1200" b="1" dirty="0">
              <a:solidFill>
                <a:srgbClr val="000000"/>
              </a:solidFill>
              <a:latin typeface="Microsoft YaHei"/>
              <a:cs typeface="Microsoft YaHei"/>
            </a:endParaRP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ct val="0"/>
              </a:spcAft>
            </a:pPr>
            <a:r>
              <a:rPr sz="1200" b="1" dirty="0" err="1">
                <a:solidFill>
                  <a:srgbClr val="000000"/>
                </a:solidFill>
                <a:latin typeface="Microsoft YaHei"/>
                <a:cs typeface="Microsoft YaHei"/>
              </a:rPr>
              <a:t>输出：顶部导航栏显示管理选项</a:t>
            </a:r>
            <a:endParaRPr sz="1200" b="1" dirty="0">
              <a:solidFill>
                <a:srgbClr val="000000"/>
              </a:solidFill>
              <a:latin typeface="Microsoft YaHei"/>
              <a:cs typeface="Microsoft Ya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41265" y="3634762"/>
            <a:ext cx="762000" cy="2392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83"/>
              </a:lnSpc>
              <a:spcBef>
                <a:spcPct val="0"/>
              </a:spcBef>
              <a:spcAft>
                <a:spcPct val="0"/>
              </a:spcAft>
            </a:pPr>
            <a:r>
              <a:rPr sz="1200" b="1">
                <a:solidFill>
                  <a:srgbClr val="000000"/>
                </a:solidFill>
                <a:latin typeface="Microsoft YaHei"/>
                <a:cs typeface="Microsoft YaHei"/>
              </a:rPr>
              <a:t>登录界面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"/>
          <p:cNvSpPr/>
          <p:nvPr/>
        </p:nvSpPr>
        <p:spPr>
          <a:xfrm>
            <a:off x="6014720" y="3056255"/>
            <a:ext cx="2453639" cy="214883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2219960" y="3056255"/>
            <a:ext cx="2461259" cy="214820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4400" y="976191"/>
            <a:ext cx="1447800" cy="2895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979"/>
              </a:lnSpc>
              <a:spcBef>
                <a:spcPct val="0"/>
              </a:spcBef>
              <a:spcAft>
                <a:spcPct val="0"/>
              </a:spcAft>
            </a:pPr>
            <a:r>
              <a:rPr sz="1500" b="1" dirty="0">
                <a:solidFill>
                  <a:srgbClr val="000000"/>
                </a:solidFill>
                <a:latin typeface="Microsoft YaHei"/>
                <a:cs typeface="Microsoft YaHei"/>
              </a:rPr>
              <a:t>3.2</a:t>
            </a:r>
            <a:r>
              <a:rPr sz="1500" b="1" spc="1475" dirty="0">
                <a:solidFill>
                  <a:srgbClr val="000000"/>
                </a:solidFill>
                <a:latin typeface="Microsoft YaHei"/>
                <a:cs typeface="Microsoft YaHei"/>
              </a:rPr>
              <a:t> </a:t>
            </a:r>
            <a:r>
              <a:rPr sz="1500" b="1" dirty="0" err="1">
                <a:solidFill>
                  <a:srgbClr val="000000"/>
                </a:solidFill>
                <a:latin typeface="Microsoft YaHei"/>
                <a:cs typeface="Microsoft YaHei"/>
              </a:rPr>
              <a:t>新增功能</a:t>
            </a:r>
            <a:endParaRPr sz="1500" b="1" dirty="0">
              <a:solidFill>
                <a:srgbClr val="000000"/>
              </a:solidFill>
              <a:latin typeface="Microsoft YaHei"/>
              <a:cs typeface="Microsoft Ya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400" y="1561246"/>
            <a:ext cx="1524000" cy="2392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83"/>
              </a:lnSpc>
              <a:spcBef>
                <a:spcPct val="0"/>
              </a:spcBef>
              <a:spcAft>
                <a:spcPct val="0"/>
              </a:spcAft>
            </a:pPr>
            <a:r>
              <a:rPr sz="1200" b="1">
                <a:solidFill>
                  <a:srgbClr val="000000"/>
                </a:solidFill>
                <a:latin typeface="Microsoft YaHei"/>
                <a:cs typeface="Microsoft YaHei"/>
              </a:rPr>
              <a:t>输入：各种表单信息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14400" y="1957486"/>
            <a:ext cx="4114800" cy="9855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83"/>
              </a:lnSpc>
              <a:spcBef>
                <a:spcPct val="0"/>
              </a:spcBef>
              <a:spcAft>
                <a:spcPct val="0"/>
              </a:spcAft>
            </a:pPr>
            <a:r>
              <a:rPr sz="1200" b="1" dirty="0" err="1">
                <a:solidFill>
                  <a:srgbClr val="000000"/>
                </a:solidFill>
                <a:latin typeface="Microsoft YaHei"/>
                <a:cs typeface="Microsoft YaHei"/>
              </a:rPr>
              <a:t>处理：验证用户输入的信息是否符合校验规则</a:t>
            </a:r>
            <a:endParaRPr sz="1200" b="1" dirty="0">
              <a:solidFill>
                <a:srgbClr val="000000"/>
              </a:solidFill>
              <a:latin typeface="Microsoft YaHei"/>
              <a:cs typeface="Microsoft YaHei"/>
            </a:endParaRP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ct val="0"/>
              </a:spcAft>
            </a:pPr>
            <a:r>
              <a:rPr sz="1200" b="1" dirty="0" err="1">
                <a:solidFill>
                  <a:srgbClr val="000000"/>
                </a:solidFill>
                <a:latin typeface="Microsoft YaHei"/>
                <a:cs typeface="Microsoft YaHei"/>
              </a:rPr>
              <a:t>输出：新增成功后提示用户并更新数据，新增失败提示用户</a:t>
            </a:r>
            <a:endParaRPr sz="1200" b="1" dirty="0">
              <a:solidFill>
                <a:srgbClr val="000000"/>
              </a:solidFill>
              <a:latin typeface="Microsoft YaHei"/>
              <a:cs typeface="Microsoft YaHei"/>
            </a:endParaRPr>
          </a:p>
          <a:p>
            <a:pPr marL="1866900" marR="0">
              <a:lnSpc>
                <a:spcPts val="1583"/>
              </a:lnSpc>
              <a:spcBef>
                <a:spcPts val="1536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0000"/>
                </a:solidFill>
                <a:latin typeface="Microsoft YaHei"/>
                <a:cs typeface="Microsoft YaHei"/>
              </a:rPr>
              <a:t> </a:t>
            </a:r>
            <a:r>
              <a:rPr sz="1200" b="1" dirty="0" err="1">
                <a:solidFill>
                  <a:srgbClr val="000000"/>
                </a:solidFill>
                <a:latin typeface="Microsoft YaHei"/>
                <a:cs typeface="Microsoft YaHei"/>
              </a:rPr>
              <a:t>用户表单界面</a:t>
            </a:r>
            <a:endParaRPr sz="1200" b="1" dirty="0">
              <a:solidFill>
                <a:srgbClr val="000000"/>
              </a:solidFill>
              <a:latin typeface="Microsoft YaHei"/>
              <a:cs typeface="Microsoft Ya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31939" y="2791822"/>
            <a:ext cx="1219200" cy="2392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83"/>
              </a:lnSpc>
              <a:spcBef>
                <a:spcPct val="0"/>
              </a:spcBef>
              <a:spcAft>
                <a:spcPct val="0"/>
              </a:spcAft>
            </a:pPr>
            <a:r>
              <a:rPr sz="1200" b="1" dirty="0" err="1">
                <a:solidFill>
                  <a:srgbClr val="000000"/>
                </a:solidFill>
                <a:latin typeface="Microsoft YaHei"/>
                <a:cs typeface="Microsoft YaHei"/>
              </a:rPr>
              <a:t>电子书表单界面</a:t>
            </a:r>
            <a:endParaRPr sz="1200" b="1" dirty="0">
              <a:solidFill>
                <a:srgbClr val="000000"/>
              </a:solidFill>
              <a:latin typeface="Microsoft YaHei"/>
              <a:cs typeface="Microsoft YaHei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"/>
          <p:cNvSpPr/>
          <p:nvPr/>
        </p:nvSpPr>
        <p:spPr>
          <a:xfrm>
            <a:off x="2326639" y="3291840"/>
            <a:ext cx="6036062" cy="280415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4400" y="1141291"/>
            <a:ext cx="1447812" cy="238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979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 b="1" dirty="0">
                <a:solidFill>
                  <a:srgbClr val="000000"/>
                </a:solidFill>
                <a:latin typeface="Microsoft YaHei"/>
                <a:cs typeface="Microsoft YaHei"/>
              </a:rPr>
              <a:t>3.3   </a:t>
            </a:r>
            <a:r>
              <a:rPr sz="1500" b="1" dirty="0" err="1">
                <a:solidFill>
                  <a:srgbClr val="000000"/>
                </a:solidFill>
                <a:latin typeface="Microsoft YaHei"/>
                <a:cs typeface="Microsoft YaHei"/>
              </a:rPr>
              <a:t>修改功能</a:t>
            </a:r>
            <a:endParaRPr sz="1500" b="1" dirty="0">
              <a:solidFill>
                <a:srgbClr val="000000"/>
              </a:solidFill>
              <a:latin typeface="Microsoft YaHei"/>
              <a:cs typeface="Microsoft Ya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400" y="1726346"/>
            <a:ext cx="1524000" cy="2392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83"/>
              </a:lnSpc>
              <a:spcBef>
                <a:spcPct val="0"/>
              </a:spcBef>
              <a:spcAft>
                <a:spcPct val="0"/>
              </a:spcAft>
            </a:pPr>
            <a:r>
              <a:rPr sz="1200" b="1" dirty="0" err="1">
                <a:solidFill>
                  <a:srgbClr val="000000"/>
                </a:solidFill>
                <a:latin typeface="Microsoft YaHei"/>
                <a:cs typeface="Microsoft YaHei"/>
              </a:rPr>
              <a:t>输入：各种表单信息</a:t>
            </a:r>
            <a:endParaRPr sz="1200" b="1" dirty="0">
              <a:solidFill>
                <a:srgbClr val="000000"/>
              </a:solidFill>
              <a:latin typeface="Microsoft YaHei"/>
              <a:cs typeface="Microsoft Ya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400" y="2122586"/>
            <a:ext cx="4114800" cy="635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83"/>
              </a:lnSpc>
              <a:spcBef>
                <a:spcPct val="0"/>
              </a:spcBef>
              <a:spcAft>
                <a:spcPct val="0"/>
              </a:spcAft>
            </a:pPr>
            <a:r>
              <a:rPr sz="1200" b="1" dirty="0" err="1">
                <a:solidFill>
                  <a:srgbClr val="000000"/>
                </a:solidFill>
                <a:latin typeface="Microsoft YaHei"/>
                <a:cs typeface="Microsoft YaHei"/>
              </a:rPr>
              <a:t>处理：验证用户输入的信息是否符合校验规则</a:t>
            </a:r>
            <a:endParaRPr sz="1200" b="1" dirty="0">
              <a:solidFill>
                <a:srgbClr val="000000"/>
              </a:solidFill>
              <a:latin typeface="Microsoft YaHei"/>
              <a:cs typeface="Microsoft YaHei"/>
            </a:endParaRPr>
          </a:p>
          <a:p>
            <a:pPr marL="0" marR="0">
              <a:lnSpc>
                <a:spcPts val="1583"/>
              </a:lnSpc>
              <a:spcBef>
                <a:spcPts val="1536"/>
              </a:spcBef>
              <a:spcAft>
                <a:spcPct val="0"/>
              </a:spcAft>
            </a:pPr>
            <a:r>
              <a:rPr sz="1200" b="1" dirty="0" err="1">
                <a:solidFill>
                  <a:srgbClr val="000000"/>
                </a:solidFill>
                <a:latin typeface="Microsoft YaHei"/>
                <a:cs typeface="Microsoft YaHei"/>
              </a:rPr>
              <a:t>输出：修改成功后提示用户并更新数据，修改失败提示用户</a:t>
            </a:r>
            <a:endParaRPr sz="1200" b="1" dirty="0">
              <a:solidFill>
                <a:srgbClr val="000000"/>
              </a:solidFill>
              <a:latin typeface="Microsoft YaHei"/>
              <a:cs typeface="Microsoft Ya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88865" y="2915066"/>
            <a:ext cx="1066800" cy="2392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83"/>
              </a:lnSpc>
              <a:spcBef>
                <a:spcPct val="0"/>
              </a:spcBef>
              <a:spcAft>
                <a:spcPct val="0"/>
              </a:spcAft>
            </a:pPr>
            <a:r>
              <a:rPr sz="1200" b="1">
                <a:solidFill>
                  <a:srgbClr val="000000"/>
                </a:solidFill>
                <a:latin typeface="Microsoft YaHei"/>
                <a:cs typeface="Microsoft YaHei"/>
              </a:rPr>
              <a:t>修改功能界面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"/>
          <p:cNvSpPr/>
          <p:nvPr/>
        </p:nvSpPr>
        <p:spPr>
          <a:xfrm>
            <a:off x="2434589" y="2731770"/>
            <a:ext cx="6030594" cy="280162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4400" y="976191"/>
            <a:ext cx="1447800" cy="238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979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 b="1" dirty="0">
                <a:solidFill>
                  <a:srgbClr val="000000"/>
                </a:solidFill>
                <a:latin typeface="Microsoft YaHei"/>
                <a:cs typeface="Microsoft YaHei"/>
              </a:rPr>
              <a:t>3.4  </a:t>
            </a:r>
            <a:r>
              <a:rPr sz="1500" b="1" dirty="0" err="1">
                <a:solidFill>
                  <a:srgbClr val="000000"/>
                </a:solidFill>
                <a:latin typeface="Microsoft YaHei"/>
                <a:cs typeface="Microsoft YaHei"/>
              </a:rPr>
              <a:t>删除功能</a:t>
            </a:r>
            <a:endParaRPr sz="1500" b="1" dirty="0">
              <a:solidFill>
                <a:srgbClr val="000000"/>
              </a:solidFill>
              <a:latin typeface="Microsoft YaHei"/>
              <a:cs typeface="Microsoft Ya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300" y="1561246"/>
            <a:ext cx="1219200" cy="1905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83"/>
              </a:lnSpc>
              <a:spcBef>
                <a:spcPct val="0"/>
              </a:spcBef>
              <a:spcAft>
                <a:spcPct val="0"/>
              </a:spcAft>
            </a:pPr>
            <a:r>
              <a:rPr sz="1200" b="1" dirty="0" err="1">
                <a:solidFill>
                  <a:srgbClr val="000000"/>
                </a:solidFill>
                <a:latin typeface="Microsoft YaHei"/>
                <a:cs typeface="Microsoft YaHei"/>
              </a:rPr>
              <a:t>输入：点击删除</a:t>
            </a:r>
            <a:endParaRPr sz="1200" b="1" dirty="0">
              <a:solidFill>
                <a:srgbClr val="000000"/>
              </a:solidFill>
              <a:latin typeface="Microsoft YaHei"/>
              <a:cs typeface="Microsoft Ya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300" y="1957486"/>
            <a:ext cx="3048000" cy="2392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83"/>
              </a:lnSpc>
              <a:spcBef>
                <a:spcPct val="0"/>
              </a:spcBef>
              <a:spcAft>
                <a:spcPct val="0"/>
              </a:spcAft>
            </a:pPr>
            <a:r>
              <a:rPr sz="1200" b="1">
                <a:solidFill>
                  <a:srgbClr val="000000"/>
                </a:solidFill>
                <a:latin typeface="Microsoft YaHei"/>
                <a:cs typeface="Microsoft YaHei"/>
              </a:rPr>
              <a:t>输出：删除成功后更新数据，删除失败提示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996815" y="2353726"/>
            <a:ext cx="1066800" cy="2392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83"/>
              </a:lnSpc>
              <a:spcBef>
                <a:spcPct val="0"/>
              </a:spcBef>
              <a:spcAft>
                <a:spcPct val="0"/>
              </a:spcAft>
            </a:pPr>
            <a:r>
              <a:rPr sz="1200" b="1">
                <a:solidFill>
                  <a:srgbClr val="000000"/>
                </a:solidFill>
                <a:latin typeface="Microsoft YaHei"/>
                <a:cs typeface="Microsoft YaHei"/>
              </a:rPr>
              <a:t>删除功能界面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21.05.14"/>
  <p:tag name="AS_TITLE" val="Aspose.Slides for .NET 2.0"/>
  <p:tag name="AS_VERSION" val="21.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219</Words>
  <Application>Microsoft Office PowerPoint</Application>
  <PresentationFormat>自定义</PresentationFormat>
  <Paragraphs>66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Microsoft YaHei</vt:lpstr>
      <vt:lpstr>Microsoft YaHei</vt:lpstr>
      <vt:lpstr>Arial</vt:lpstr>
      <vt:lpstr>Calibri</vt:lpstr>
      <vt:lpstr>Times New Roman</vt:lpstr>
      <vt:lpstr>Office Theme</vt:lpstr>
      <vt:lpstr>Theme Office</vt:lpstr>
      <vt:lpstr>Theme Office</vt:lpstr>
      <vt:lpstr>Theme Office</vt:lpstr>
      <vt:lpstr>Theme Office</vt:lpstr>
      <vt:lpstr>Theme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麦 成志</cp:lastModifiedBy>
  <cp:revision>4</cp:revision>
  <cp:lastPrinted>2021-12-14T02:05:00Z</cp:lastPrinted>
  <dcterms:created xsi:type="dcterms:W3CDTF">2021-12-13T18:05:00Z</dcterms:created>
  <dcterms:modified xsi:type="dcterms:W3CDTF">2021-12-13T18:28:32Z</dcterms:modified>
</cp:coreProperties>
</file>