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6" r:id="rId5"/>
    <p:sldId id="259" r:id="rId6"/>
    <p:sldId id="260" r:id="rId7"/>
    <p:sldId id="265" r:id="rId8"/>
    <p:sldId id="263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F9F9"/>
    <a:srgbClr val="E0D9E7"/>
    <a:srgbClr val="C0B1CF"/>
    <a:srgbClr val="ECDFF5"/>
    <a:srgbClr val="F4F4F6"/>
    <a:srgbClr val="EDEDEF"/>
    <a:srgbClr val="FAFAFA"/>
    <a:srgbClr val="35038F"/>
    <a:srgbClr val="CBADCA"/>
    <a:srgbClr val="823F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1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39F62-6D77-47D9-8BCF-A2FB957B0FDE}" type="datetimeFigureOut">
              <a:rPr lang="ko-KR" altLang="en-US" smtClean="0"/>
              <a:t>2023-03-30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6D9D2-D1D7-4CBF-9DE7-55C4F14251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2464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39F62-6D77-47D9-8BCF-A2FB957B0FDE}" type="datetimeFigureOut">
              <a:rPr lang="ko-KR" altLang="en-US" smtClean="0"/>
              <a:t>2023-03-30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6D9D2-D1D7-4CBF-9DE7-55C4F14251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832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39F62-6D77-47D9-8BCF-A2FB957B0FDE}" type="datetimeFigureOut">
              <a:rPr lang="ko-KR" altLang="en-US" smtClean="0"/>
              <a:t>2023-03-30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6D9D2-D1D7-4CBF-9DE7-55C4F14251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9684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39F62-6D77-47D9-8BCF-A2FB957B0FDE}" type="datetimeFigureOut">
              <a:rPr lang="ko-KR" altLang="en-US" smtClean="0"/>
              <a:t>2023-03-30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6D9D2-D1D7-4CBF-9DE7-55C4F14251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197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39F62-6D77-47D9-8BCF-A2FB957B0FDE}" type="datetimeFigureOut">
              <a:rPr lang="ko-KR" altLang="en-US" smtClean="0"/>
              <a:t>2023-03-30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6D9D2-D1D7-4CBF-9DE7-55C4F14251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7341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39F62-6D77-47D9-8BCF-A2FB957B0FDE}" type="datetimeFigureOut">
              <a:rPr lang="ko-KR" altLang="en-US" smtClean="0"/>
              <a:t>2023-03-30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6D9D2-D1D7-4CBF-9DE7-55C4F14251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9590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39F62-6D77-47D9-8BCF-A2FB957B0FDE}" type="datetimeFigureOut">
              <a:rPr lang="ko-KR" altLang="en-US" smtClean="0"/>
              <a:t>2023-03-30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6D9D2-D1D7-4CBF-9DE7-55C4F14251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4897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39F62-6D77-47D9-8BCF-A2FB957B0FDE}" type="datetimeFigureOut">
              <a:rPr lang="ko-KR" altLang="en-US" smtClean="0"/>
              <a:t>2023-03-30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6D9D2-D1D7-4CBF-9DE7-55C4F14251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348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39F62-6D77-47D9-8BCF-A2FB957B0FDE}" type="datetimeFigureOut">
              <a:rPr lang="ko-KR" altLang="en-US" smtClean="0"/>
              <a:t>2023-03-30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6D9D2-D1D7-4CBF-9DE7-55C4F14251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0730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39F62-6D77-47D9-8BCF-A2FB957B0FDE}" type="datetimeFigureOut">
              <a:rPr lang="ko-KR" altLang="en-US" smtClean="0"/>
              <a:t>2023-03-30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6D9D2-D1D7-4CBF-9DE7-55C4F14251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3142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39F62-6D77-47D9-8BCF-A2FB957B0FDE}" type="datetimeFigureOut">
              <a:rPr lang="ko-KR" altLang="en-US" smtClean="0"/>
              <a:t>2023-03-30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6D9D2-D1D7-4CBF-9DE7-55C4F14251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0447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639F62-6D77-47D9-8BCF-A2FB957B0FDE}" type="datetimeFigureOut">
              <a:rPr lang="ko-KR" altLang="en-US" smtClean="0"/>
              <a:t>2023-03-30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86D9D2-D1D7-4CBF-9DE7-55C4F14251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3797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43.200.2.115:8383/Photostagram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/>
          <p:cNvSpPr/>
          <p:nvPr/>
        </p:nvSpPr>
        <p:spPr>
          <a:xfrm>
            <a:off x="4954147" y="0"/>
            <a:ext cx="7211438" cy="6858000"/>
          </a:xfrm>
          <a:prstGeom prst="rect">
            <a:avLst/>
          </a:prstGeom>
          <a:solidFill>
            <a:srgbClr val="F4F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3209"/>
            <a:ext cx="4705350" cy="6515100"/>
          </a:xfrm>
          <a:prstGeom prst="rect">
            <a:avLst/>
          </a:prstGeom>
          <a:solidFill>
            <a:srgbClr val="FAFAFA"/>
          </a:solidFill>
        </p:spPr>
      </p:pic>
      <p:sp>
        <p:nvSpPr>
          <p:cNvPr id="7" name="TextBox 6"/>
          <p:cNvSpPr txBox="1"/>
          <p:nvPr/>
        </p:nvSpPr>
        <p:spPr>
          <a:xfrm>
            <a:off x="10283803" y="4481460"/>
            <a:ext cx="190819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>
                <a:solidFill>
                  <a:srgbClr val="C53FFB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팀장</a:t>
            </a:r>
            <a:r>
              <a:rPr lang="en-US" altLang="ko-KR" sz="2400" b="1" dirty="0">
                <a:solidFill>
                  <a:schemeClr val="accent2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ko-KR" altLang="en-US" sz="2400" b="1" dirty="0" smtClean="0">
                <a:latin typeface="한컴 고딕" panose="02000500000000000000" pitchFamily="2" charset="-127"/>
                <a:ea typeface="한컴 고딕" panose="02000500000000000000" pitchFamily="2" charset="-127"/>
              </a:rPr>
              <a:t>박가영</a:t>
            </a:r>
            <a:endParaRPr lang="en-US" altLang="ko-KR" sz="2400" b="1" dirty="0" smtClean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algn="ctr"/>
            <a:r>
              <a:rPr lang="ko-KR" alt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팀원</a:t>
            </a:r>
            <a:r>
              <a:rPr lang="en-US" altLang="ko-KR" sz="2400" b="1" dirty="0">
                <a:solidFill>
                  <a:schemeClr val="bg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ko-KR" altLang="en-US" sz="2400" b="1" dirty="0" smtClean="0">
                <a:latin typeface="한컴 고딕" panose="02000500000000000000" pitchFamily="2" charset="-127"/>
                <a:ea typeface="한컴 고딕" panose="02000500000000000000" pitchFamily="2" charset="-127"/>
              </a:rPr>
              <a:t>김진우</a:t>
            </a:r>
            <a:endParaRPr lang="en-US" altLang="ko-KR" sz="2400" b="1" dirty="0" smtClean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algn="ctr"/>
            <a:r>
              <a:rPr lang="ko-KR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팀원</a:t>
            </a:r>
            <a:r>
              <a:rPr lang="en-US" altLang="ko-KR" sz="2400" b="1" dirty="0" smtClean="0">
                <a:solidFill>
                  <a:schemeClr val="bg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ko-KR" altLang="en-US" sz="2400" b="1" dirty="0" smtClean="0">
                <a:latin typeface="한컴 고딕" panose="02000500000000000000" pitchFamily="2" charset="-127"/>
                <a:ea typeface="한컴 고딕" panose="02000500000000000000" pitchFamily="2" charset="-127"/>
              </a:rPr>
              <a:t>이왕근</a:t>
            </a:r>
            <a:endParaRPr lang="en-US" altLang="ko-KR" sz="2400" b="1" dirty="0" smtClean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algn="ctr"/>
            <a:r>
              <a:rPr lang="ko-KR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팀원</a:t>
            </a:r>
            <a:r>
              <a:rPr lang="en-US" altLang="ko-KR" sz="2400" b="1" dirty="0" smtClean="0">
                <a:solidFill>
                  <a:schemeClr val="bg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ko-KR" altLang="en-US" sz="2400" b="1" dirty="0" smtClean="0">
                <a:latin typeface="한컴 고딕" panose="02000500000000000000" pitchFamily="2" charset="-127"/>
                <a:ea typeface="한컴 고딕" panose="02000500000000000000" pitchFamily="2" charset="-127"/>
              </a:rPr>
              <a:t>조광호</a:t>
            </a:r>
            <a:endParaRPr lang="en-US" altLang="ko-KR" sz="2400" b="1" dirty="0" smtClean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algn="ctr"/>
            <a:r>
              <a:rPr lang="ko-KR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팀원</a:t>
            </a:r>
            <a:r>
              <a:rPr lang="en-US" altLang="ko-KR" sz="2400" b="1" dirty="0" smtClean="0">
                <a:solidFill>
                  <a:schemeClr val="bg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ko-KR" altLang="en-US" sz="2400" b="1" dirty="0" smtClean="0">
                <a:latin typeface="한컴 고딕" panose="02000500000000000000" pitchFamily="2" charset="-127"/>
                <a:ea typeface="한컴 고딕" panose="02000500000000000000" pitchFamily="2" charset="-127"/>
              </a:rPr>
              <a:t>조주영</a:t>
            </a:r>
            <a:endParaRPr lang="ko-KR" altLang="en-US" sz="2400" b="1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0" y="0"/>
            <a:ext cx="12192000" cy="49064"/>
            <a:chOff x="448542" y="212841"/>
            <a:chExt cx="11301939" cy="116627"/>
          </a:xfrm>
        </p:grpSpPr>
        <p:sp>
          <p:nvSpPr>
            <p:cNvPr id="19" name="직사각형 18"/>
            <p:cNvSpPr/>
            <p:nvPr/>
          </p:nvSpPr>
          <p:spPr>
            <a:xfrm>
              <a:off x="5848482" y="212841"/>
              <a:ext cx="5901999" cy="116627"/>
            </a:xfrm>
            <a:prstGeom prst="rect">
              <a:avLst/>
            </a:prstGeom>
            <a:gradFill flip="none" rotWithShape="1">
              <a:gsLst>
                <a:gs pos="0">
                  <a:srgbClr val="CBA9E5"/>
                </a:gs>
                <a:gs pos="32000">
                  <a:srgbClr val="C53FFB"/>
                </a:gs>
                <a:gs pos="60000">
                  <a:schemeClr val="accent4"/>
                </a:gs>
                <a:gs pos="83000">
                  <a:srgbClr val="F7F9A9"/>
                </a:gs>
                <a:gs pos="100000">
                  <a:schemeClr val="bg1">
                    <a:lumMod val="72000"/>
                    <a:lumOff val="28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448542" y="212841"/>
              <a:ext cx="5901999" cy="116627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lumMod val="20000"/>
                    <a:lumOff val="80000"/>
                  </a:schemeClr>
                </a:gs>
                <a:gs pos="22000">
                  <a:srgbClr val="CBA9E5"/>
                </a:gs>
                <a:gs pos="43000">
                  <a:srgbClr val="C53FFB"/>
                </a:gs>
                <a:gs pos="60000">
                  <a:schemeClr val="accent4"/>
                </a:gs>
                <a:gs pos="83000">
                  <a:srgbClr val="F7F9A9"/>
                </a:gs>
                <a:gs pos="100000">
                  <a:schemeClr val="bg1">
                    <a:lumMod val="72000"/>
                    <a:lumOff val="28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0" y="6803056"/>
            <a:ext cx="12192000" cy="49064"/>
            <a:chOff x="448542" y="212841"/>
            <a:chExt cx="11301939" cy="116627"/>
          </a:xfrm>
        </p:grpSpPr>
        <p:sp>
          <p:nvSpPr>
            <p:cNvPr id="25" name="직사각형 24"/>
            <p:cNvSpPr/>
            <p:nvPr/>
          </p:nvSpPr>
          <p:spPr>
            <a:xfrm>
              <a:off x="5848482" y="212841"/>
              <a:ext cx="5901999" cy="116627"/>
            </a:xfrm>
            <a:prstGeom prst="rect">
              <a:avLst/>
            </a:prstGeom>
            <a:gradFill flip="none" rotWithShape="1">
              <a:gsLst>
                <a:gs pos="0">
                  <a:srgbClr val="CBA9E5"/>
                </a:gs>
                <a:gs pos="32000">
                  <a:srgbClr val="C53FFB"/>
                </a:gs>
                <a:gs pos="60000">
                  <a:schemeClr val="accent4"/>
                </a:gs>
                <a:gs pos="83000">
                  <a:srgbClr val="F7F9A9"/>
                </a:gs>
                <a:gs pos="100000">
                  <a:schemeClr val="bg1">
                    <a:lumMod val="72000"/>
                    <a:lumOff val="28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448542" y="212841"/>
              <a:ext cx="5901999" cy="116627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lumMod val="20000"/>
                    <a:lumOff val="80000"/>
                  </a:schemeClr>
                </a:gs>
                <a:gs pos="22000">
                  <a:srgbClr val="CBA9E5"/>
                </a:gs>
                <a:gs pos="43000">
                  <a:srgbClr val="C53FFB"/>
                </a:gs>
                <a:gs pos="60000">
                  <a:schemeClr val="accent4"/>
                </a:gs>
                <a:gs pos="83000">
                  <a:srgbClr val="F7F9A9"/>
                </a:gs>
                <a:gs pos="100000">
                  <a:schemeClr val="bg1">
                    <a:lumMod val="72000"/>
                    <a:lumOff val="28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8" name="그룹 27"/>
          <p:cNvGrpSpPr/>
          <p:nvPr/>
        </p:nvGrpSpPr>
        <p:grpSpPr>
          <a:xfrm rot="5400000" flipV="1">
            <a:off x="-3277339" y="3521950"/>
            <a:ext cx="6607508" cy="52830"/>
            <a:chOff x="448542" y="212841"/>
            <a:chExt cx="11301939" cy="116627"/>
          </a:xfrm>
        </p:grpSpPr>
        <p:sp>
          <p:nvSpPr>
            <p:cNvPr id="29" name="직사각형 28"/>
            <p:cNvSpPr/>
            <p:nvPr/>
          </p:nvSpPr>
          <p:spPr>
            <a:xfrm>
              <a:off x="5848482" y="212841"/>
              <a:ext cx="5901999" cy="116627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32000">
                  <a:srgbClr val="C53FFB"/>
                </a:gs>
                <a:gs pos="60000">
                  <a:schemeClr val="accent4"/>
                </a:gs>
                <a:gs pos="83000">
                  <a:srgbClr val="F7F9A9"/>
                </a:gs>
                <a:gs pos="100000">
                  <a:schemeClr val="bg1">
                    <a:lumMod val="72000"/>
                    <a:lumOff val="28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448542" y="212841"/>
              <a:ext cx="5901999" cy="116627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lumMod val="20000"/>
                    <a:lumOff val="80000"/>
                  </a:schemeClr>
                </a:gs>
                <a:gs pos="22000">
                  <a:srgbClr val="CBA9E5"/>
                </a:gs>
                <a:gs pos="43000">
                  <a:srgbClr val="C53FFB"/>
                </a:gs>
                <a:gs pos="60000">
                  <a:schemeClr val="accent4"/>
                </a:gs>
                <a:gs pos="83000">
                  <a:srgbClr val="F7F9A9"/>
                </a:gs>
                <a:gs pos="100000">
                  <a:schemeClr val="bg1">
                    <a:lumMod val="72000"/>
                    <a:lumOff val="28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1" name="그룹 30"/>
          <p:cNvGrpSpPr/>
          <p:nvPr/>
        </p:nvGrpSpPr>
        <p:grpSpPr>
          <a:xfrm rot="5400000" flipV="1">
            <a:off x="8793433" y="3384344"/>
            <a:ext cx="6744304" cy="52830"/>
            <a:chOff x="448542" y="212841"/>
            <a:chExt cx="11301939" cy="116627"/>
          </a:xfrm>
        </p:grpSpPr>
        <p:sp>
          <p:nvSpPr>
            <p:cNvPr id="32" name="직사각형 31"/>
            <p:cNvSpPr/>
            <p:nvPr/>
          </p:nvSpPr>
          <p:spPr>
            <a:xfrm>
              <a:off x="5848482" y="212841"/>
              <a:ext cx="5901999" cy="116627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32000">
                  <a:srgbClr val="C53FFB"/>
                </a:gs>
                <a:gs pos="60000">
                  <a:schemeClr val="accent4"/>
                </a:gs>
                <a:gs pos="83000">
                  <a:srgbClr val="F7F9A9"/>
                </a:gs>
                <a:gs pos="100000">
                  <a:schemeClr val="bg1">
                    <a:lumMod val="72000"/>
                    <a:lumOff val="28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448542" y="212841"/>
              <a:ext cx="5901999" cy="116627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lumMod val="20000"/>
                    <a:lumOff val="80000"/>
                  </a:schemeClr>
                </a:gs>
                <a:gs pos="22000">
                  <a:srgbClr val="CBA9E5"/>
                </a:gs>
                <a:gs pos="43000">
                  <a:srgbClr val="C53FFB"/>
                </a:gs>
                <a:gs pos="60000">
                  <a:schemeClr val="accent4"/>
                </a:gs>
                <a:gs pos="83000">
                  <a:srgbClr val="F7F9A9"/>
                </a:gs>
                <a:gs pos="100000">
                  <a:schemeClr val="bg1">
                    <a:lumMod val="72000"/>
                    <a:lumOff val="28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5713468" y="2876238"/>
            <a:ext cx="54637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 smtClean="0">
                <a:latin typeface="한컴 고딕" panose="02000500000000000000" pitchFamily="2" charset="-127"/>
                <a:ea typeface="한컴 고딕" panose="02000500000000000000" pitchFamily="2" charset="-127"/>
                <a:cs typeface="함초롬바탕" panose="02030604000101010101" pitchFamily="18" charset="-127"/>
              </a:rPr>
              <a:t>Project </a:t>
            </a:r>
            <a:r>
              <a:rPr lang="ko-KR" altLang="en-US" sz="4400" b="1" dirty="0" smtClean="0">
                <a:latin typeface="한컴 고딕" panose="02000500000000000000" pitchFamily="2" charset="-127"/>
                <a:ea typeface="한컴 고딕" panose="02000500000000000000" pitchFamily="2" charset="-127"/>
                <a:cs typeface="함초롬바탕" panose="02030604000101010101" pitchFamily="18" charset="-127"/>
              </a:rPr>
              <a:t>발표 </a:t>
            </a:r>
            <a:r>
              <a:rPr lang="ko-KR" altLang="en-US" sz="4400" b="1" dirty="0" smtClean="0">
                <a:latin typeface="한컴 고딕" panose="02000500000000000000" pitchFamily="2" charset="-127"/>
                <a:ea typeface="한컴 고딕" panose="02000500000000000000" pitchFamily="2" charset="-127"/>
                <a:cs typeface="함초롬바탕" panose="02030604000101010101" pitchFamily="18" charset="-127"/>
              </a:rPr>
              <a:t>보고서</a:t>
            </a:r>
            <a:endParaRPr lang="ko-KR" altLang="en-US" sz="4400" b="1" dirty="0">
              <a:latin typeface="한컴 고딕" panose="02000500000000000000" pitchFamily="2" charset="-127"/>
              <a:ea typeface="한컴 고딕" panose="02000500000000000000" pitchFamily="2" charset="-127"/>
              <a:cs typeface="함초롬바탕" panose="02030604000101010101" pitchFamily="18" charset="-127"/>
            </a:endParaRPr>
          </a:p>
        </p:txBody>
      </p:sp>
      <p:grpSp>
        <p:nvGrpSpPr>
          <p:cNvPr id="13" name="그룹 12"/>
          <p:cNvGrpSpPr/>
          <p:nvPr/>
        </p:nvGrpSpPr>
        <p:grpSpPr>
          <a:xfrm rot="21044936">
            <a:off x="5265424" y="2324074"/>
            <a:ext cx="2093258" cy="631085"/>
            <a:chOff x="9232696" y="2640261"/>
            <a:chExt cx="2093258" cy="631085"/>
          </a:xfrm>
        </p:grpSpPr>
        <p:sp>
          <p:nvSpPr>
            <p:cNvPr id="2" name="직사각형 1"/>
            <p:cNvSpPr/>
            <p:nvPr/>
          </p:nvSpPr>
          <p:spPr>
            <a:xfrm rot="320890">
              <a:off x="9241653" y="2640261"/>
              <a:ext cx="2084301" cy="61514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71923">
              <a:off x="9232696" y="2746916"/>
              <a:ext cx="2041930" cy="524430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2545686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0"/>
            <a:ext cx="12192000" cy="729574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49630" y="132249"/>
            <a:ext cx="409170" cy="40888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08430" y="105860"/>
            <a:ext cx="11227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CONTENTS</a:t>
            </a:r>
            <a:endParaRPr lang="ko-KR" altLang="en-US" sz="2400" b="1" dirty="0"/>
          </a:p>
        </p:txBody>
      </p:sp>
      <p:grpSp>
        <p:nvGrpSpPr>
          <p:cNvPr id="21" name="그룹 20"/>
          <p:cNvGrpSpPr/>
          <p:nvPr/>
        </p:nvGrpSpPr>
        <p:grpSpPr>
          <a:xfrm flipV="1">
            <a:off x="954375" y="2074684"/>
            <a:ext cx="8210145" cy="45719"/>
            <a:chOff x="448542" y="212841"/>
            <a:chExt cx="11301939" cy="116627"/>
          </a:xfrm>
        </p:grpSpPr>
        <p:sp>
          <p:nvSpPr>
            <p:cNvPr id="22" name="직사각형 21"/>
            <p:cNvSpPr/>
            <p:nvPr/>
          </p:nvSpPr>
          <p:spPr>
            <a:xfrm>
              <a:off x="5848482" y="212841"/>
              <a:ext cx="5901999" cy="116627"/>
            </a:xfrm>
            <a:prstGeom prst="rect">
              <a:avLst/>
            </a:prstGeom>
            <a:gradFill flip="none" rotWithShape="1">
              <a:gsLst>
                <a:gs pos="0">
                  <a:srgbClr val="CBA9E5"/>
                </a:gs>
                <a:gs pos="32000">
                  <a:srgbClr val="C53FFB"/>
                </a:gs>
                <a:gs pos="60000">
                  <a:schemeClr val="accent4"/>
                </a:gs>
                <a:gs pos="83000">
                  <a:srgbClr val="F7F9A9"/>
                </a:gs>
                <a:gs pos="100000">
                  <a:schemeClr val="bg1">
                    <a:lumMod val="72000"/>
                    <a:lumOff val="28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448542" y="212841"/>
              <a:ext cx="5901999" cy="116627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lumMod val="20000"/>
                    <a:lumOff val="80000"/>
                  </a:schemeClr>
                </a:gs>
                <a:gs pos="22000">
                  <a:srgbClr val="CBA9E5"/>
                </a:gs>
                <a:gs pos="43000">
                  <a:srgbClr val="C53FFB"/>
                </a:gs>
                <a:gs pos="60000">
                  <a:schemeClr val="accent4"/>
                </a:gs>
                <a:gs pos="83000">
                  <a:srgbClr val="F7F9A9"/>
                </a:gs>
                <a:gs pos="100000">
                  <a:schemeClr val="bg1">
                    <a:lumMod val="72000"/>
                    <a:lumOff val="28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096818" y="1525741"/>
            <a:ext cx="79252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1    </a:t>
            </a:r>
            <a:r>
              <a:rPr lang="ko-KR" altLang="en-US" sz="2400" b="1" dirty="0" smtClean="0"/>
              <a:t>프로젝트 개요</a:t>
            </a:r>
            <a:endParaRPr lang="ko-KR" altLang="en-US" sz="2400" b="1" dirty="0"/>
          </a:p>
        </p:txBody>
      </p:sp>
      <p:grpSp>
        <p:nvGrpSpPr>
          <p:cNvPr id="10" name="그룹 9"/>
          <p:cNvGrpSpPr/>
          <p:nvPr/>
        </p:nvGrpSpPr>
        <p:grpSpPr>
          <a:xfrm flipV="1">
            <a:off x="954375" y="2912058"/>
            <a:ext cx="8210145" cy="45719"/>
            <a:chOff x="448542" y="212841"/>
            <a:chExt cx="11301939" cy="116627"/>
          </a:xfrm>
        </p:grpSpPr>
        <p:sp>
          <p:nvSpPr>
            <p:cNvPr id="13" name="직사각형 12"/>
            <p:cNvSpPr/>
            <p:nvPr/>
          </p:nvSpPr>
          <p:spPr>
            <a:xfrm>
              <a:off x="5848482" y="212841"/>
              <a:ext cx="5901999" cy="116627"/>
            </a:xfrm>
            <a:prstGeom prst="rect">
              <a:avLst/>
            </a:prstGeom>
            <a:gradFill flip="none" rotWithShape="1">
              <a:gsLst>
                <a:gs pos="0">
                  <a:srgbClr val="CBA9E5"/>
                </a:gs>
                <a:gs pos="32000">
                  <a:srgbClr val="C53FFB"/>
                </a:gs>
                <a:gs pos="60000">
                  <a:schemeClr val="accent4"/>
                </a:gs>
                <a:gs pos="83000">
                  <a:srgbClr val="F7F9A9"/>
                </a:gs>
                <a:gs pos="100000">
                  <a:schemeClr val="bg1">
                    <a:lumMod val="72000"/>
                    <a:lumOff val="28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448542" y="212841"/>
              <a:ext cx="5901999" cy="116627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lumMod val="20000"/>
                    <a:lumOff val="80000"/>
                  </a:schemeClr>
                </a:gs>
                <a:gs pos="22000">
                  <a:srgbClr val="CBA9E5"/>
                </a:gs>
                <a:gs pos="43000">
                  <a:srgbClr val="C53FFB"/>
                </a:gs>
                <a:gs pos="60000">
                  <a:schemeClr val="accent4"/>
                </a:gs>
                <a:gs pos="83000">
                  <a:srgbClr val="F7F9A9"/>
                </a:gs>
                <a:gs pos="100000">
                  <a:schemeClr val="bg1">
                    <a:lumMod val="72000"/>
                    <a:lumOff val="28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1096818" y="2363115"/>
            <a:ext cx="79252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2    </a:t>
            </a:r>
            <a:r>
              <a:rPr lang="ko-KR" altLang="en-US" sz="2400" b="1" dirty="0" smtClean="0"/>
              <a:t>팀 구성</a:t>
            </a:r>
            <a:endParaRPr lang="ko-KR" altLang="en-US" sz="2400" b="1" dirty="0"/>
          </a:p>
        </p:txBody>
      </p:sp>
      <p:grpSp>
        <p:nvGrpSpPr>
          <p:cNvPr id="16" name="그룹 15"/>
          <p:cNvGrpSpPr/>
          <p:nvPr/>
        </p:nvGrpSpPr>
        <p:grpSpPr>
          <a:xfrm flipV="1">
            <a:off x="954375" y="3747683"/>
            <a:ext cx="8210145" cy="45719"/>
            <a:chOff x="448542" y="212841"/>
            <a:chExt cx="11301939" cy="116627"/>
          </a:xfrm>
        </p:grpSpPr>
        <p:sp>
          <p:nvSpPr>
            <p:cNvPr id="17" name="직사각형 16"/>
            <p:cNvSpPr/>
            <p:nvPr/>
          </p:nvSpPr>
          <p:spPr>
            <a:xfrm>
              <a:off x="5848482" y="212841"/>
              <a:ext cx="5901999" cy="116627"/>
            </a:xfrm>
            <a:prstGeom prst="rect">
              <a:avLst/>
            </a:prstGeom>
            <a:gradFill flip="none" rotWithShape="1">
              <a:gsLst>
                <a:gs pos="0">
                  <a:srgbClr val="CBA9E5"/>
                </a:gs>
                <a:gs pos="32000">
                  <a:srgbClr val="C53FFB"/>
                </a:gs>
                <a:gs pos="60000">
                  <a:schemeClr val="accent4"/>
                </a:gs>
                <a:gs pos="83000">
                  <a:srgbClr val="F7F9A9"/>
                </a:gs>
                <a:gs pos="100000">
                  <a:schemeClr val="bg1">
                    <a:lumMod val="72000"/>
                    <a:lumOff val="28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448542" y="212841"/>
              <a:ext cx="5901999" cy="116627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lumMod val="20000"/>
                    <a:lumOff val="80000"/>
                  </a:schemeClr>
                </a:gs>
                <a:gs pos="22000">
                  <a:srgbClr val="CBA9E5"/>
                </a:gs>
                <a:gs pos="43000">
                  <a:srgbClr val="C53FFB"/>
                </a:gs>
                <a:gs pos="60000">
                  <a:schemeClr val="accent4"/>
                </a:gs>
                <a:gs pos="83000">
                  <a:srgbClr val="F7F9A9"/>
                </a:gs>
                <a:gs pos="100000">
                  <a:schemeClr val="bg1">
                    <a:lumMod val="72000"/>
                    <a:lumOff val="28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1096818" y="3198740"/>
            <a:ext cx="79252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3    </a:t>
            </a:r>
            <a:r>
              <a:rPr lang="ko-KR" altLang="en-US" sz="2400" b="1" dirty="0" smtClean="0"/>
              <a:t>개발 환경</a:t>
            </a:r>
            <a:endParaRPr lang="ko-KR" altLang="en-US" sz="2400" b="1" dirty="0"/>
          </a:p>
        </p:txBody>
      </p:sp>
      <p:grpSp>
        <p:nvGrpSpPr>
          <p:cNvPr id="20" name="그룹 19"/>
          <p:cNvGrpSpPr/>
          <p:nvPr/>
        </p:nvGrpSpPr>
        <p:grpSpPr>
          <a:xfrm flipV="1">
            <a:off x="954375" y="4670586"/>
            <a:ext cx="8210145" cy="45719"/>
            <a:chOff x="448542" y="212841"/>
            <a:chExt cx="11301939" cy="116627"/>
          </a:xfrm>
        </p:grpSpPr>
        <p:sp>
          <p:nvSpPr>
            <p:cNvPr id="24" name="직사각형 23"/>
            <p:cNvSpPr/>
            <p:nvPr/>
          </p:nvSpPr>
          <p:spPr>
            <a:xfrm>
              <a:off x="5848482" y="212841"/>
              <a:ext cx="5901999" cy="116627"/>
            </a:xfrm>
            <a:prstGeom prst="rect">
              <a:avLst/>
            </a:prstGeom>
            <a:gradFill flip="none" rotWithShape="1">
              <a:gsLst>
                <a:gs pos="0">
                  <a:srgbClr val="CBA9E5"/>
                </a:gs>
                <a:gs pos="32000">
                  <a:srgbClr val="C53FFB"/>
                </a:gs>
                <a:gs pos="60000">
                  <a:schemeClr val="accent4"/>
                </a:gs>
                <a:gs pos="83000">
                  <a:srgbClr val="F7F9A9"/>
                </a:gs>
                <a:gs pos="100000">
                  <a:schemeClr val="bg1">
                    <a:lumMod val="72000"/>
                    <a:lumOff val="28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448542" y="212841"/>
              <a:ext cx="5901999" cy="116627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lumMod val="20000"/>
                    <a:lumOff val="80000"/>
                  </a:schemeClr>
                </a:gs>
                <a:gs pos="22000">
                  <a:srgbClr val="CBA9E5"/>
                </a:gs>
                <a:gs pos="43000">
                  <a:srgbClr val="C53FFB"/>
                </a:gs>
                <a:gs pos="60000">
                  <a:schemeClr val="accent4"/>
                </a:gs>
                <a:gs pos="83000">
                  <a:srgbClr val="F7F9A9"/>
                </a:gs>
                <a:gs pos="100000">
                  <a:schemeClr val="bg1">
                    <a:lumMod val="72000"/>
                    <a:lumOff val="28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1096818" y="4121643"/>
            <a:ext cx="79252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4    Information Architecture &amp; View</a:t>
            </a:r>
            <a:endParaRPr lang="ko-KR" altLang="en-US" sz="2400" b="1" dirty="0"/>
          </a:p>
        </p:txBody>
      </p:sp>
      <p:grpSp>
        <p:nvGrpSpPr>
          <p:cNvPr id="27" name="그룹 26"/>
          <p:cNvGrpSpPr/>
          <p:nvPr/>
        </p:nvGrpSpPr>
        <p:grpSpPr>
          <a:xfrm flipV="1">
            <a:off x="954375" y="5593489"/>
            <a:ext cx="8210145" cy="45719"/>
            <a:chOff x="448542" y="212841"/>
            <a:chExt cx="11301939" cy="116627"/>
          </a:xfrm>
        </p:grpSpPr>
        <p:sp>
          <p:nvSpPr>
            <p:cNvPr id="28" name="직사각형 27"/>
            <p:cNvSpPr/>
            <p:nvPr/>
          </p:nvSpPr>
          <p:spPr>
            <a:xfrm>
              <a:off x="5848482" y="212841"/>
              <a:ext cx="5901999" cy="116627"/>
            </a:xfrm>
            <a:prstGeom prst="rect">
              <a:avLst/>
            </a:prstGeom>
            <a:gradFill flip="none" rotWithShape="1">
              <a:gsLst>
                <a:gs pos="0">
                  <a:srgbClr val="CBA9E5"/>
                </a:gs>
                <a:gs pos="32000">
                  <a:srgbClr val="C53FFB"/>
                </a:gs>
                <a:gs pos="60000">
                  <a:schemeClr val="accent4"/>
                </a:gs>
                <a:gs pos="83000">
                  <a:srgbClr val="F7F9A9"/>
                </a:gs>
                <a:gs pos="100000">
                  <a:schemeClr val="bg1">
                    <a:lumMod val="72000"/>
                    <a:lumOff val="28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448542" y="212841"/>
              <a:ext cx="5901999" cy="116627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lumMod val="20000"/>
                    <a:lumOff val="80000"/>
                  </a:schemeClr>
                </a:gs>
                <a:gs pos="22000">
                  <a:srgbClr val="CBA9E5"/>
                </a:gs>
                <a:gs pos="43000">
                  <a:srgbClr val="C53FFB"/>
                </a:gs>
                <a:gs pos="60000">
                  <a:schemeClr val="accent4"/>
                </a:gs>
                <a:gs pos="83000">
                  <a:srgbClr val="F7F9A9"/>
                </a:gs>
                <a:gs pos="100000">
                  <a:schemeClr val="bg1">
                    <a:lumMod val="72000"/>
                    <a:lumOff val="28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1096818" y="5044546"/>
            <a:ext cx="79252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5    ERD &amp; Table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566303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0"/>
            <a:ext cx="12192000" cy="729574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49630" y="132249"/>
            <a:ext cx="409170" cy="40888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08430" y="105860"/>
            <a:ext cx="11227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프로젝트 개요</a:t>
            </a:r>
            <a:endParaRPr lang="ko-KR" altLang="en-US" sz="2400" b="1" dirty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5277443"/>
              </p:ext>
            </p:extLst>
          </p:nvPr>
        </p:nvGraphicFramePr>
        <p:xfrm>
          <a:off x="633615" y="1408451"/>
          <a:ext cx="9495180" cy="1736152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4747590">
                  <a:extLst>
                    <a:ext uri="{9D8B030D-6E8A-4147-A177-3AD203B41FA5}">
                      <a16:colId xmlns:a16="http://schemas.microsoft.com/office/drawing/2014/main" val="1361013333"/>
                    </a:ext>
                  </a:extLst>
                </a:gridCol>
                <a:gridCol w="4747590">
                  <a:extLst>
                    <a:ext uri="{9D8B030D-6E8A-4147-A177-3AD203B41FA5}">
                      <a16:colId xmlns:a16="http://schemas.microsoft.com/office/drawing/2014/main" val="1658020660"/>
                    </a:ext>
                  </a:extLst>
                </a:gridCol>
              </a:tblGrid>
              <a:tr h="43403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프로젝트 구분</a:t>
                      </a:r>
                      <a:endParaRPr lang="ko-KR" altLang="en-US" sz="1600" dirty="0"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소셜 네트워크 서비스 </a:t>
                      </a:r>
                      <a:r>
                        <a:rPr lang="en-US" altLang="ko-KR" sz="1600" dirty="0" smtClean="0"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(SNS)</a:t>
                      </a:r>
                      <a:endParaRPr lang="ko-KR" altLang="en-US" sz="1600" dirty="0"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5116884"/>
                  </a:ext>
                </a:extLst>
              </a:tr>
              <a:tr h="43403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프로젝트 이름</a:t>
                      </a:r>
                      <a:endParaRPr lang="ko-KR" altLang="en-US" sz="1600" dirty="0"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Photostagram</a:t>
                      </a:r>
                      <a:endParaRPr lang="ko-KR" altLang="en-US" sz="1600" dirty="0"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4330577"/>
                  </a:ext>
                </a:extLst>
              </a:tr>
              <a:tr h="43403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배포 주소</a:t>
                      </a:r>
                      <a:endParaRPr lang="ko-KR" altLang="en-US" sz="1600" dirty="0"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한컴산뜻돋움" panose="02000000000000000000" pitchFamily="2" charset="-127"/>
                          <a:ea typeface="한컴산뜻돋움" panose="02000000000000000000" pitchFamily="2" charset="-127"/>
                          <a:hlinkClick r:id="rId3"/>
                        </a:rPr>
                        <a:t>http://43.200.2.115:8383/Photostagram/</a:t>
                      </a:r>
                      <a:endParaRPr lang="ko-KR" altLang="en-US" sz="1600" dirty="0"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195505"/>
                  </a:ext>
                </a:extLst>
              </a:tr>
              <a:tr h="43403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개발 기간</a:t>
                      </a:r>
                      <a:endParaRPr lang="ko-KR" altLang="en-US" sz="1600" dirty="0"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2023. 02. 28 ~ 2023. 03. 24</a:t>
                      </a:r>
                      <a:endParaRPr lang="ko-KR" altLang="en-US" sz="1600" dirty="0"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4038945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54215" y="861823"/>
            <a:ext cx="21146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1) </a:t>
            </a:r>
            <a:r>
              <a:rPr lang="ko-KR" altLang="en-US" sz="2000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프로젝트 요약</a:t>
            </a:r>
            <a:endParaRPr lang="ko-KR" altLang="en-US" sz="2000" dirty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4215" y="3423370"/>
            <a:ext cx="21146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2) </a:t>
            </a:r>
            <a:r>
              <a:rPr lang="ko-KR" altLang="en-US" sz="2000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배경 및 목적</a:t>
            </a:r>
            <a:endParaRPr lang="ko-KR" altLang="en-US" sz="2000" dirty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4214" y="4905930"/>
            <a:ext cx="21146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3) </a:t>
            </a:r>
            <a:r>
              <a:rPr lang="ko-KR" altLang="en-US" sz="2000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기대 효과</a:t>
            </a:r>
            <a:endParaRPr lang="ko-KR" altLang="en-US" sz="2000" dirty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08430" y="3903887"/>
            <a:ext cx="94951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다양한 사람들과 사진과 동영상으로 일상을 공유하고</a:t>
            </a:r>
            <a:r>
              <a:rPr lang="en-US" altLang="ko-KR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, </a:t>
            </a:r>
            <a:r>
              <a:rPr lang="ko-KR" altLang="en-US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유저 간 채팅을 통해 소통할 수 있는 소셜 미디어 플랫폼</a:t>
            </a:r>
            <a:endParaRPr lang="ko-KR" altLang="en-US" dirty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33615" y="5438289"/>
            <a:ext cx="94951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사용자들이 서로를 팔로우하고 소통하며</a:t>
            </a:r>
            <a:r>
              <a:rPr lang="en-US" altLang="ko-KR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, </a:t>
            </a:r>
            <a:r>
              <a:rPr lang="ko-KR" altLang="en-US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콘텐츠를 공유하는 플랫폼으로서 소셜 네트워크를 형성할 수 있다</a:t>
            </a:r>
            <a:r>
              <a:rPr lang="en-US" altLang="ko-KR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.</a:t>
            </a:r>
            <a:endParaRPr lang="ko-KR" altLang="en-US" dirty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5687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0"/>
            <a:ext cx="12192000" cy="729574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49630" y="132249"/>
            <a:ext cx="409170" cy="40888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08430" y="105860"/>
            <a:ext cx="11227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프로젝트 개요</a:t>
            </a:r>
            <a:endParaRPr lang="ko-KR" altLang="en-US" sz="2400" b="1" dirty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4214" y="1055486"/>
            <a:ext cx="21146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4) </a:t>
            </a:r>
            <a:r>
              <a:rPr lang="ko-KR" altLang="en-US" sz="2000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주요 기능</a:t>
            </a:r>
            <a:endParaRPr lang="ko-KR" altLang="en-US" sz="2000" dirty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4214" y="2604505"/>
            <a:ext cx="21146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5) </a:t>
            </a:r>
            <a:r>
              <a:rPr lang="ko-KR" altLang="en-US" sz="2000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서비스 채널</a:t>
            </a:r>
            <a:endParaRPr lang="ko-KR" altLang="en-US" sz="2000" dirty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4213" y="4087065"/>
            <a:ext cx="21146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6) </a:t>
            </a:r>
            <a:r>
              <a:rPr lang="ko-KR" altLang="en-US" sz="2000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개발 방식</a:t>
            </a:r>
            <a:endParaRPr lang="ko-KR" altLang="en-US" sz="2000" dirty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08429" y="3085022"/>
            <a:ext cx="9495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PC </a:t>
            </a:r>
            <a:r>
              <a:rPr lang="ko-KR" altLang="en-US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웹</a:t>
            </a:r>
            <a:endParaRPr lang="ko-KR" altLang="en-US" dirty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33614" y="4619424"/>
            <a:ext cx="91381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사용자의 요구사항이 빈번하게 변경됨에 따라 요구사항</a:t>
            </a:r>
            <a:r>
              <a:rPr lang="en-US" altLang="ko-KR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, </a:t>
            </a:r>
            <a:r>
              <a:rPr lang="ko-KR" altLang="en-US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설계</a:t>
            </a:r>
            <a:r>
              <a:rPr lang="en-US" altLang="ko-KR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, </a:t>
            </a:r>
            <a:r>
              <a:rPr lang="ko-KR" altLang="en-US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개발</a:t>
            </a:r>
            <a:r>
              <a:rPr lang="en-US" altLang="ko-KR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, </a:t>
            </a:r>
            <a:r>
              <a:rPr lang="ko-KR" altLang="en-US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시험의 단계를 반복적으로 수행하여 개발을 진행하는 </a:t>
            </a:r>
            <a:r>
              <a:rPr lang="en-US" altLang="ko-KR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Agile </a:t>
            </a:r>
            <a:r>
              <a:rPr lang="ko-KR" altLang="en-US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개발 방법론 채택</a:t>
            </a:r>
            <a:endParaRPr lang="ko-KR" altLang="en-US" dirty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33614" y="1617645"/>
            <a:ext cx="94951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회원가입 </a:t>
            </a:r>
            <a:r>
              <a:rPr lang="en-US" altLang="ko-KR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/ </a:t>
            </a:r>
            <a:r>
              <a:rPr lang="ko-KR" altLang="en-US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로그인 </a:t>
            </a:r>
            <a:r>
              <a:rPr lang="en-US" altLang="ko-KR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/ </a:t>
            </a:r>
            <a:r>
              <a:rPr lang="ko-KR" altLang="en-US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아이디 찾기 </a:t>
            </a:r>
            <a:r>
              <a:rPr lang="en-US" altLang="ko-KR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/ </a:t>
            </a:r>
            <a:r>
              <a:rPr lang="ko-KR" altLang="en-US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비밀번호 찾기</a:t>
            </a:r>
            <a:endParaRPr lang="en-US" altLang="ko-KR" dirty="0" smtClean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콘텐츠 보기 </a:t>
            </a:r>
            <a:r>
              <a:rPr lang="en-US" altLang="ko-KR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/ </a:t>
            </a:r>
            <a:r>
              <a:rPr lang="ko-KR" altLang="en-US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사진</a:t>
            </a:r>
            <a:r>
              <a:rPr lang="en-US" altLang="ko-KR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, </a:t>
            </a:r>
            <a:r>
              <a:rPr lang="ko-KR" altLang="en-US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동영상 업로드 </a:t>
            </a:r>
            <a:r>
              <a:rPr lang="en-US" altLang="ko-KR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/ </a:t>
            </a:r>
            <a:r>
              <a:rPr lang="ko-KR" altLang="en-US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실시간 채팅 </a:t>
            </a:r>
            <a:r>
              <a:rPr lang="en-US" altLang="ko-KR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/ </a:t>
            </a:r>
            <a:r>
              <a:rPr lang="ko-KR" altLang="en-US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해시태그 검색  </a:t>
            </a:r>
            <a:r>
              <a:rPr lang="en-US" altLang="ko-KR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/ </a:t>
            </a:r>
            <a:r>
              <a:rPr lang="ko-KR" altLang="en-US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게시물 좋아요</a:t>
            </a:r>
            <a:endParaRPr lang="ko-KR" altLang="en-US" dirty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7646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0"/>
            <a:ext cx="12192000" cy="729574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49630" y="132249"/>
            <a:ext cx="409170" cy="40888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08430" y="105860"/>
            <a:ext cx="11227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팀 구성</a:t>
            </a:r>
            <a:endParaRPr lang="ko-KR" altLang="en-US" sz="2400" b="1" dirty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4185313" y="694752"/>
            <a:ext cx="3821373" cy="2485176"/>
            <a:chOff x="4185313" y="694752"/>
            <a:chExt cx="3821373" cy="2485176"/>
          </a:xfrm>
        </p:grpSpPr>
        <p:sp>
          <p:nvSpPr>
            <p:cNvPr id="6" name="직사각형 5"/>
            <p:cNvSpPr/>
            <p:nvPr/>
          </p:nvSpPr>
          <p:spPr>
            <a:xfrm>
              <a:off x="4185313" y="1002529"/>
              <a:ext cx="3821373" cy="543638"/>
            </a:xfrm>
            <a:prstGeom prst="rect">
              <a:avLst/>
            </a:prstGeom>
            <a:solidFill>
              <a:srgbClr val="E0D9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직사각형 1"/>
            <p:cNvSpPr/>
            <p:nvPr/>
          </p:nvSpPr>
          <p:spPr>
            <a:xfrm>
              <a:off x="4185313" y="1002529"/>
              <a:ext cx="3821373" cy="2177399"/>
            </a:xfrm>
            <a:prstGeom prst="rect">
              <a:avLst/>
            </a:prstGeom>
            <a:noFill/>
            <a:ln>
              <a:solidFill>
                <a:srgbClr val="3503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5268117" y="694752"/>
              <a:ext cx="165576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smtClean="0">
                  <a:solidFill>
                    <a:srgbClr val="35038F"/>
                  </a:solidFill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PM, </a:t>
              </a:r>
              <a:r>
                <a:rPr lang="ko-KR" altLang="en-US" sz="1400" b="1" dirty="0" smtClean="0">
                  <a:solidFill>
                    <a:srgbClr val="35038F"/>
                  </a:solidFill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책임 개발자</a:t>
              </a:r>
              <a:endParaRPr lang="en-US" altLang="ko-KR" sz="1400" b="1" dirty="0" smtClean="0">
                <a:solidFill>
                  <a:srgbClr val="35038F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185313" y="1089682"/>
              <a:ext cx="8782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 smtClean="0"/>
                <a:t>박가영</a:t>
              </a:r>
              <a:endParaRPr lang="en-US" altLang="ko-KR" b="1" dirty="0" smtClean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185313" y="1546167"/>
              <a:ext cx="3507474" cy="1600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- </a:t>
              </a:r>
              <a:r>
                <a:rPr lang="ko-KR" altLang="en-US" sz="1600" dirty="0" smtClean="0"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데이터베이스 설계</a:t>
              </a:r>
              <a:endParaRPr lang="en-US" altLang="ko-KR" sz="1600" dirty="0" smtClean="0">
                <a:latin typeface="한컴산뜻돋움" panose="02000000000000000000" pitchFamily="2" charset="-127"/>
                <a:ea typeface="한컴산뜻돋움" panose="02000000000000000000" pitchFamily="2" charset="-127"/>
              </a:endParaRPr>
            </a:p>
            <a:p>
              <a:r>
                <a:rPr lang="en-US" altLang="ko-KR" sz="1600" dirty="0" smtClean="0"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- </a:t>
              </a:r>
              <a:r>
                <a:rPr lang="ko-KR" altLang="en-US" sz="1600" dirty="0" smtClean="0"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일정 관리</a:t>
              </a:r>
              <a:endParaRPr lang="en-US" altLang="ko-KR" sz="1600" dirty="0" smtClean="0">
                <a:latin typeface="한컴산뜻돋움" panose="02000000000000000000" pitchFamily="2" charset="-127"/>
                <a:ea typeface="한컴산뜻돋움" panose="02000000000000000000" pitchFamily="2" charset="-127"/>
              </a:endParaRPr>
            </a:p>
            <a:p>
              <a:r>
                <a:rPr lang="en-US" altLang="ko-KR" sz="1600" dirty="0" smtClean="0"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- aside </a:t>
              </a:r>
              <a:r>
                <a:rPr lang="ko-KR" altLang="en-US" sz="1600" dirty="0" smtClean="0"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화면 구현 </a:t>
              </a:r>
              <a:r>
                <a:rPr lang="en-US" altLang="ko-KR" sz="1600" dirty="0" smtClean="0"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/ </a:t>
              </a:r>
              <a:r>
                <a:rPr lang="ko-KR" altLang="en-US" sz="1600" dirty="0" smtClean="0"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기능 구현</a:t>
              </a:r>
              <a:endParaRPr lang="en-US" altLang="ko-KR" sz="1600" dirty="0" smtClean="0">
                <a:latin typeface="한컴산뜻돋움" panose="02000000000000000000" pitchFamily="2" charset="-127"/>
                <a:ea typeface="한컴산뜻돋움" panose="02000000000000000000" pitchFamily="2" charset="-127"/>
              </a:endParaRPr>
            </a:p>
            <a:p>
              <a:r>
                <a:rPr lang="en-US" altLang="ko-KR" sz="1600" dirty="0" smtClean="0"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- search </a:t>
              </a:r>
              <a:r>
                <a:rPr lang="ko-KR" altLang="en-US" sz="1600" dirty="0" smtClean="0"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기능 구현</a:t>
              </a:r>
              <a:endParaRPr lang="en-US" altLang="ko-KR" sz="1600" dirty="0" smtClean="0">
                <a:latin typeface="한컴산뜻돋움" panose="02000000000000000000" pitchFamily="2" charset="-127"/>
                <a:ea typeface="한컴산뜻돋움" panose="02000000000000000000" pitchFamily="2" charset="-127"/>
              </a:endParaRPr>
            </a:p>
            <a:p>
              <a:r>
                <a:rPr lang="en-US" altLang="ko-KR" sz="1600" dirty="0" smtClean="0"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- chat </a:t>
              </a:r>
              <a:r>
                <a:rPr lang="ko-KR" altLang="en-US" sz="1600" dirty="0" smtClean="0"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기능 구현</a:t>
              </a:r>
              <a:endParaRPr lang="en-US" altLang="ko-KR" sz="1600" dirty="0" smtClean="0">
                <a:latin typeface="한컴산뜻돋움" panose="02000000000000000000" pitchFamily="2" charset="-127"/>
                <a:ea typeface="한컴산뜻돋움" panose="02000000000000000000" pitchFamily="2" charset="-127"/>
              </a:endParaRPr>
            </a:p>
            <a:p>
              <a:r>
                <a:rPr lang="en-US" altLang="ko-KR" sz="1600" dirty="0" smtClean="0"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- chat(websocket) </a:t>
              </a:r>
              <a:r>
                <a:rPr lang="ko-KR" altLang="en-US" sz="1600" dirty="0" smtClean="0"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기능 구현</a:t>
              </a:r>
              <a:endParaRPr lang="ko-KR" altLang="en-US" sz="1600" dirty="0">
                <a:latin typeface="한컴산뜻돋움" panose="02000000000000000000" pitchFamily="2" charset="-127"/>
                <a:ea typeface="한컴산뜻돋움" panose="02000000000000000000" pitchFamily="2" charset="-127"/>
              </a:endParaRP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149631" y="3917898"/>
            <a:ext cx="2818013" cy="2485176"/>
            <a:chOff x="4185313" y="694752"/>
            <a:chExt cx="3821373" cy="2485176"/>
          </a:xfrm>
        </p:grpSpPr>
        <p:sp>
          <p:nvSpPr>
            <p:cNvPr id="14" name="직사각형 13"/>
            <p:cNvSpPr/>
            <p:nvPr/>
          </p:nvSpPr>
          <p:spPr>
            <a:xfrm>
              <a:off x="4185313" y="1002529"/>
              <a:ext cx="3821373" cy="5436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4185313" y="1002529"/>
              <a:ext cx="3821373" cy="2177399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605645" y="694752"/>
              <a:ext cx="83938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팀원</a:t>
              </a:r>
              <a:endPara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185313" y="1089682"/>
              <a:ext cx="12897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 smtClean="0"/>
                <a:t>김진우</a:t>
              </a:r>
              <a:endParaRPr lang="en-US" altLang="ko-KR" b="1" dirty="0" smtClean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185313" y="1653524"/>
              <a:ext cx="382137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/>
                <a:t>- </a:t>
              </a:r>
              <a:r>
                <a:rPr lang="en-US" altLang="ko-KR" sz="1600" dirty="0" smtClean="0"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member</a:t>
              </a:r>
            </a:p>
            <a:p>
              <a:r>
                <a:rPr lang="ko-KR" altLang="en-US" sz="1600" dirty="0" smtClean="0"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화면 구현 </a:t>
              </a:r>
              <a:r>
                <a:rPr lang="en-US" altLang="ko-KR" sz="1600" dirty="0" smtClean="0"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/ </a:t>
              </a:r>
              <a:r>
                <a:rPr lang="ko-KR" altLang="en-US" sz="1600" dirty="0" smtClean="0"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기능 구현</a:t>
              </a:r>
              <a:endParaRPr lang="en-US" altLang="ko-KR" sz="1600" dirty="0" smtClean="0">
                <a:latin typeface="한컴산뜻돋움" panose="02000000000000000000" pitchFamily="2" charset="-127"/>
                <a:ea typeface="한컴산뜻돋움" panose="02000000000000000000" pitchFamily="2" charset="-127"/>
              </a:endParaRPr>
            </a:p>
            <a:p>
              <a:r>
                <a:rPr lang="en-US" altLang="ko-KR" sz="1600" dirty="0" smtClean="0"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- chat(websocket) </a:t>
              </a:r>
              <a:r>
                <a:rPr lang="ko-KR" altLang="en-US" sz="1600" dirty="0" smtClean="0"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기능 구현</a:t>
              </a:r>
              <a:endParaRPr lang="ko-KR" altLang="en-US" sz="1600" dirty="0">
                <a:latin typeface="한컴산뜻돋움" panose="02000000000000000000" pitchFamily="2" charset="-127"/>
                <a:ea typeface="한컴산뜻돋움" panose="02000000000000000000" pitchFamily="2" charset="-127"/>
              </a:endParaRPr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2967644" y="3917898"/>
            <a:ext cx="2818013" cy="2485176"/>
            <a:chOff x="4185313" y="694752"/>
            <a:chExt cx="3821373" cy="2485176"/>
          </a:xfrm>
        </p:grpSpPr>
        <p:sp>
          <p:nvSpPr>
            <p:cNvPr id="38" name="직사각형 37"/>
            <p:cNvSpPr/>
            <p:nvPr/>
          </p:nvSpPr>
          <p:spPr>
            <a:xfrm>
              <a:off x="4185313" y="1002529"/>
              <a:ext cx="3821373" cy="5436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4185313" y="1002529"/>
              <a:ext cx="3821373" cy="2177399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605645" y="694752"/>
              <a:ext cx="83938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팀원</a:t>
              </a:r>
              <a:endPara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185313" y="1089682"/>
              <a:ext cx="12897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 smtClean="0"/>
                <a:t>이왕근</a:t>
              </a:r>
              <a:endParaRPr lang="en-US" altLang="ko-KR" b="1" dirty="0" smtClean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185313" y="1653524"/>
              <a:ext cx="350747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/>
                <a:t>- </a:t>
              </a:r>
              <a:r>
                <a:rPr lang="en-US" altLang="ko-KR" sz="1600" dirty="0" smtClean="0"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chat</a:t>
              </a:r>
              <a:r>
                <a:rPr lang="ko-KR" altLang="en-US" sz="1600" dirty="0" smtClean="0"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 화면 구현</a:t>
              </a:r>
              <a:endParaRPr lang="en-US" altLang="ko-KR" sz="1600" dirty="0" smtClean="0">
                <a:latin typeface="한컴산뜻돋움" panose="02000000000000000000" pitchFamily="2" charset="-127"/>
                <a:ea typeface="한컴산뜻돋움" panose="02000000000000000000" pitchFamily="2" charset="-127"/>
              </a:endParaRPr>
            </a:p>
            <a:p>
              <a:r>
                <a:rPr lang="en-US" altLang="ko-KR" sz="1600" dirty="0" smtClean="0"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- post </a:t>
              </a:r>
              <a:r>
                <a:rPr lang="ko-KR" altLang="en-US" sz="1600" dirty="0" smtClean="0"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기능 구현</a:t>
              </a:r>
              <a:endParaRPr lang="ko-KR" altLang="en-US" sz="1600" dirty="0">
                <a:latin typeface="한컴산뜻돋움" panose="02000000000000000000" pitchFamily="2" charset="-127"/>
                <a:ea typeface="한컴산뜻돋움" panose="02000000000000000000" pitchFamily="2" charset="-127"/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5785657" y="3917898"/>
            <a:ext cx="2818013" cy="2485176"/>
            <a:chOff x="4185313" y="694752"/>
            <a:chExt cx="3821373" cy="2485176"/>
          </a:xfrm>
        </p:grpSpPr>
        <p:sp>
          <p:nvSpPr>
            <p:cNvPr id="44" name="직사각형 43"/>
            <p:cNvSpPr/>
            <p:nvPr/>
          </p:nvSpPr>
          <p:spPr>
            <a:xfrm>
              <a:off x="4185313" y="1002529"/>
              <a:ext cx="3821373" cy="5436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4185313" y="1002529"/>
              <a:ext cx="3821373" cy="2177399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605645" y="694752"/>
              <a:ext cx="83938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팀원</a:t>
              </a:r>
              <a:endPara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185313" y="1089682"/>
              <a:ext cx="12897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 smtClean="0"/>
                <a:t>조광호</a:t>
              </a:r>
              <a:endParaRPr lang="en-US" altLang="ko-KR" b="1" dirty="0" smtClean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185313" y="1653524"/>
              <a:ext cx="3507474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/>
                <a:t>- </a:t>
              </a:r>
              <a:r>
                <a:rPr lang="en-US" altLang="ko-KR" sz="1600" dirty="0" smtClean="0"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search </a:t>
              </a:r>
              <a:r>
                <a:rPr lang="ko-KR" altLang="en-US" sz="1600" dirty="0" smtClean="0"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화면 구현</a:t>
              </a:r>
              <a:endParaRPr lang="en-US" altLang="ko-KR" sz="1600" dirty="0" smtClean="0">
                <a:latin typeface="한컴산뜻돋움" panose="02000000000000000000" pitchFamily="2" charset="-127"/>
                <a:ea typeface="한컴산뜻돋움" panose="02000000000000000000" pitchFamily="2" charset="-127"/>
              </a:endParaRPr>
            </a:p>
            <a:p>
              <a:r>
                <a:rPr lang="en-US" altLang="ko-KR" sz="1600" dirty="0" smtClean="0"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- main</a:t>
              </a:r>
            </a:p>
            <a:p>
              <a:r>
                <a:rPr lang="ko-KR" altLang="en-US" sz="1600" dirty="0" smtClean="0"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화면 구현 </a:t>
              </a:r>
              <a:r>
                <a:rPr lang="en-US" altLang="ko-KR" sz="1600" dirty="0" smtClean="0"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/ </a:t>
              </a:r>
              <a:r>
                <a:rPr lang="ko-KR" altLang="en-US" sz="1600" dirty="0" smtClean="0"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기능 구현</a:t>
              </a:r>
              <a:endParaRPr lang="en-US" altLang="ko-KR" sz="1600" dirty="0" smtClean="0">
                <a:latin typeface="한컴산뜻돋움" panose="02000000000000000000" pitchFamily="2" charset="-127"/>
                <a:ea typeface="한컴산뜻돋움" panose="02000000000000000000" pitchFamily="2" charset="-127"/>
              </a:endParaRPr>
            </a:p>
            <a:p>
              <a:r>
                <a:rPr lang="en-US" altLang="ko-KR" sz="1600" dirty="0" smtClean="0"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- main</a:t>
              </a:r>
              <a:r>
                <a:rPr lang="ko-KR" altLang="en-US" sz="1600" dirty="0" smtClean="0"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 게시글 </a:t>
              </a:r>
              <a:r>
                <a:rPr lang="en-US" altLang="ko-KR" sz="1600" dirty="0" smtClean="0"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modal</a:t>
              </a:r>
            </a:p>
            <a:p>
              <a:r>
                <a:rPr lang="ko-KR" altLang="en-US" sz="1600" dirty="0" smtClean="0"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화면 구현 </a:t>
              </a:r>
              <a:r>
                <a:rPr lang="en-US" altLang="ko-KR" sz="1600" dirty="0" smtClean="0"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/ </a:t>
              </a:r>
              <a:r>
                <a:rPr lang="ko-KR" altLang="en-US" sz="1600" dirty="0" smtClean="0"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기능 구현</a:t>
              </a:r>
              <a:endParaRPr lang="en-US" altLang="ko-KR" sz="1600" dirty="0" smtClean="0">
                <a:latin typeface="한컴산뜻돋움" panose="02000000000000000000" pitchFamily="2" charset="-127"/>
                <a:ea typeface="한컴산뜻돋움" panose="02000000000000000000" pitchFamily="2" charset="-127"/>
              </a:endParaRPr>
            </a:p>
          </p:txBody>
        </p:sp>
      </p:grpSp>
      <p:grpSp>
        <p:nvGrpSpPr>
          <p:cNvPr id="49" name="그룹 48"/>
          <p:cNvGrpSpPr/>
          <p:nvPr/>
        </p:nvGrpSpPr>
        <p:grpSpPr>
          <a:xfrm>
            <a:off x="8603670" y="3917898"/>
            <a:ext cx="2818013" cy="2485176"/>
            <a:chOff x="4185313" y="694752"/>
            <a:chExt cx="3821373" cy="2485176"/>
          </a:xfrm>
        </p:grpSpPr>
        <p:sp>
          <p:nvSpPr>
            <p:cNvPr id="50" name="직사각형 49"/>
            <p:cNvSpPr/>
            <p:nvPr/>
          </p:nvSpPr>
          <p:spPr>
            <a:xfrm>
              <a:off x="4185313" y="1002529"/>
              <a:ext cx="3821373" cy="5436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4185313" y="1002529"/>
              <a:ext cx="3821373" cy="2177399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5605645" y="694752"/>
              <a:ext cx="83938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팀원</a:t>
              </a:r>
              <a:endPara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185313" y="1089682"/>
              <a:ext cx="12897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 smtClean="0"/>
                <a:t>조주영</a:t>
              </a:r>
              <a:endParaRPr lang="en-US" altLang="ko-KR" b="1" dirty="0" smtClean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185313" y="1653524"/>
              <a:ext cx="3821373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/>
                <a:t>- </a:t>
              </a:r>
              <a:r>
                <a:rPr lang="en-US" altLang="ko-KR" sz="1600" dirty="0" smtClean="0"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profile</a:t>
              </a:r>
            </a:p>
            <a:p>
              <a:r>
                <a:rPr lang="ko-KR" altLang="en-US" sz="1600" dirty="0" smtClean="0"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화면 구현 </a:t>
              </a:r>
              <a:r>
                <a:rPr lang="en-US" altLang="ko-KR" sz="1600" dirty="0" smtClean="0"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/ </a:t>
              </a:r>
              <a:r>
                <a:rPr lang="ko-KR" altLang="en-US" sz="1600" dirty="0" smtClean="0"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기능 구현</a:t>
              </a:r>
              <a:endParaRPr lang="en-US" altLang="ko-KR" sz="1600" dirty="0" smtClean="0">
                <a:latin typeface="한컴산뜻돋움" panose="02000000000000000000" pitchFamily="2" charset="-127"/>
                <a:ea typeface="한컴산뜻돋움" panose="02000000000000000000" pitchFamily="2" charset="-127"/>
              </a:endParaRPr>
            </a:p>
            <a:p>
              <a:r>
                <a:rPr lang="en-US" altLang="ko-KR" sz="1600" dirty="0" smtClean="0"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- post </a:t>
              </a:r>
              <a:r>
                <a:rPr lang="ko-KR" altLang="en-US" sz="1600" dirty="0" smtClean="0"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화면 구현</a:t>
              </a:r>
              <a:endParaRPr lang="en-US" altLang="ko-KR" sz="1600" dirty="0">
                <a:latin typeface="한컴산뜻돋움" panose="02000000000000000000" pitchFamily="2" charset="-127"/>
                <a:ea typeface="한컴산뜻돋움" panose="02000000000000000000" pitchFamily="2" charset="-127"/>
              </a:endParaRPr>
            </a:p>
            <a:p>
              <a:r>
                <a:rPr lang="en-US" altLang="ko-KR" sz="1600" dirty="0" smtClean="0"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- search follow </a:t>
              </a:r>
              <a:r>
                <a:rPr lang="ko-KR" altLang="en-US" sz="1600" dirty="0" smtClean="0"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기능 구현</a:t>
              </a:r>
              <a:endParaRPr lang="ko-KR" altLang="en-US" sz="1600" dirty="0">
                <a:latin typeface="한컴산뜻돋움" panose="02000000000000000000" pitchFamily="2" charset="-127"/>
                <a:ea typeface="한컴산뜻돋움" panose="02000000000000000000" pitchFamily="2" charset="-127"/>
              </a:endParaRPr>
            </a:p>
          </p:txBody>
        </p:sp>
      </p:grpSp>
      <p:cxnSp>
        <p:nvCxnSpPr>
          <p:cNvPr id="10" name="직선 화살표 연결선 9"/>
          <p:cNvCxnSpPr/>
          <p:nvPr/>
        </p:nvCxnSpPr>
        <p:spPr>
          <a:xfrm flipH="1">
            <a:off x="2292824" y="2483893"/>
            <a:ext cx="1722222" cy="143400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/>
          <p:nvPr/>
        </p:nvCxnSpPr>
        <p:spPr>
          <a:xfrm>
            <a:off x="8221360" y="2374612"/>
            <a:ext cx="1804502" cy="138123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/>
          <p:nvPr/>
        </p:nvCxnSpPr>
        <p:spPr>
          <a:xfrm>
            <a:off x="5063572" y="3302758"/>
            <a:ext cx="0" cy="76902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/>
          <p:nvPr/>
        </p:nvCxnSpPr>
        <p:spPr>
          <a:xfrm>
            <a:off x="6736735" y="3302758"/>
            <a:ext cx="0" cy="76902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/>
          <p:nvPr/>
        </p:nvCxnSpPr>
        <p:spPr>
          <a:xfrm flipH="1" flipV="1">
            <a:off x="2756014" y="4846545"/>
            <a:ext cx="397921" cy="149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/>
          <p:nvPr/>
        </p:nvCxnSpPr>
        <p:spPr>
          <a:xfrm flipH="1" flipV="1">
            <a:off x="5586696" y="4842790"/>
            <a:ext cx="397921" cy="149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/>
          <p:nvPr/>
        </p:nvCxnSpPr>
        <p:spPr>
          <a:xfrm flipH="1" flipV="1">
            <a:off x="8425478" y="4841218"/>
            <a:ext cx="397921" cy="149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6874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0"/>
            <a:ext cx="12192000" cy="729574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49630" y="132249"/>
            <a:ext cx="409170" cy="40888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08430" y="105860"/>
            <a:ext cx="11227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개발 환경</a:t>
            </a:r>
            <a:endParaRPr lang="ko-KR" altLang="en-US" sz="2400" b="1" dirty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5912513"/>
              </p:ext>
            </p:extLst>
          </p:nvPr>
        </p:nvGraphicFramePr>
        <p:xfrm>
          <a:off x="305187" y="861823"/>
          <a:ext cx="11581626" cy="5656369"/>
        </p:xfrm>
        <a:graphic>
          <a:graphicData uri="http://schemas.openxmlformats.org/drawingml/2006/table">
            <a:tbl>
              <a:tblPr firstRow="1">
                <a:tableStyleId>{7DF18680-E054-41AD-8BC1-D1AEF772440D}</a:tableStyleId>
              </a:tblPr>
              <a:tblGrid>
                <a:gridCol w="1035778">
                  <a:extLst>
                    <a:ext uri="{9D8B030D-6E8A-4147-A177-3AD203B41FA5}">
                      <a16:colId xmlns:a16="http://schemas.microsoft.com/office/drawing/2014/main" val="2805894095"/>
                    </a:ext>
                  </a:extLst>
                </a:gridCol>
                <a:gridCol w="1879328">
                  <a:extLst>
                    <a:ext uri="{9D8B030D-6E8A-4147-A177-3AD203B41FA5}">
                      <a16:colId xmlns:a16="http://schemas.microsoft.com/office/drawing/2014/main" val="2142628285"/>
                    </a:ext>
                  </a:extLst>
                </a:gridCol>
                <a:gridCol w="2031168">
                  <a:extLst>
                    <a:ext uri="{9D8B030D-6E8A-4147-A177-3AD203B41FA5}">
                      <a16:colId xmlns:a16="http://schemas.microsoft.com/office/drawing/2014/main" val="1839578127"/>
                    </a:ext>
                  </a:extLst>
                </a:gridCol>
                <a:gridCol w="2031168">
                  <a:extLst>
                    <a:ext uri="{9D8B030D-6E8A-4147-A177-3AD203B41FA5}">
                      <a16:colId xmlns:a16="http://schemas.microsoft.com/office/drawing/2014/main" val="2367983306"/>
                    </a:ext>
                  </a:extLst>
                </a:gridCol>
                <a:gridCol w="4604184">
                  <a:extLst>
                    <a:ext uri="{9D8B030D-6E8A-4147-A177-3AD203B41FA5}">
                      <a16:colId xmlns:a16="http://schemas.microsoft.com/office/drawing/2014/main" val="2311106137"/>
                    </a:ext>
                  </a:extLst>
                </a:gridCol>
              </a:tblGrid>
              <a:tr h="3585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유형</a:t>
                      </a:r>
                      <a:endParaRPr lang="ko-KR" altLang="en-US" sz="1600" dirty="0"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anchor="ctr">
                    <a:lnR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구분</a:t>
                      </a:r>
                      <a:endParaRPr lang="ko-KR" altLang="en-US" sz="1600" dirty="0"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개발 환경</a:t>
                      </a:r>
                      <a:endParaRPr lang="ko-KR" altLang="en-US" sz="1600" dirty="0"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서비스 환경</a:t>
                      </a:r>
                      <a:endParaRPr lang="ko-KR" altLang="en-US" sz="1600" dirty="0"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9650054"/>
                  </a:ext>
                </a:extLst>
              </a:tr>
              <a:tr h="253848">
                <a:tc rowSpan="8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SW</a:t>
                      </a:r>
                      <a:endParaRPr lang="ko-KR" altLang="en-US" sz="1400" dirty="0"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anchor="ctr">
                    <a:lnR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OS</a:t>
                      </a:r>
                      <a:endParaRPr lang="ko-KR" altLang="en-US" sz="1400" dirty="0"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Window10</a:t>
                      </a:r>
                      <a:endParaRPr lang="ko-KR" altLang="en-US" sz="1400" dirty="0"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AWS EC2 Kernel 5.10</a:t>
                      </a:r>
                      <a:endParaRPr lang="ko-KR" altLang="en-US" sz="1400" dirty="0"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7187890"/>
                  </a:ext>
                </a:extLst>
              </a:tr>
              <a:tr h="27878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anchor="ctr">
                    <a:lnR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Browser</a:t>
                      </a:r>
                      <a:endParaRPr lang="ko-KR" altLang="en-US" sz="1400" dirty="0"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Chrome 108.0.5359.125</a:t>
                      </a:r>
                      <a:endParaRPr lang="ko-KR" altLang="en-US" sz="1400" dirty="0"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N/A</a:t>
                      </a:r>
                      <a:endParaRPr lang="ko-KR" altLang="en-US" sz="1400" dirty="0"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9014277"/>
                  </a:ext>
                </a:extLst>
              </a:tr>
              <a:tr h="26600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anchor="ctr">
                    <a:lnR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WAS</a:t>
                      </a:r>
                      <a:endParaRPr lang="ko-KR" altLang="en-US" sz="1400" dirty="0"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Spring Boot Tomcat</a:t>
                      </a:r>
                      <a:endParaRPr lang="ko-KR" altLang="en-US" sz="1400" dirty="0"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Spring Boot 2.7.10-SNAPSHOT</a:t>
                      </a:r>
                      <a:endParaRPr lang="ko-KR" altLang="en-US" sz="1400" dirty="0"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1880812"/>
                  </a:ext>
                </a:extLst>
              </a:tr>
              <a:tr h="46551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anchor="ctr">
                    <a:lnR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Language</a:t>
                      </a:r>
                      <a:endParaRPr lang="ko-KR" altLang="en-US" sz="1400" dirty="0"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Server</a:t>
                      </a:r>
                      <a:endParaRPr lang="ko-KR" altLang="en-US" sz="1400" dirty="0"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Java11</a:t>
                      </a:r>
                    </a:p>
                    <a:p>
                      <a:pPr algn="l" latinLnBrk="1"/>
                      <a:r>
                        <a:rPr lang="en-US" altLang="ko-KR" sz="1400" dirty="0" smtClean="0"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Spring Boot Tomcat</a:t>
                      </a:r>
                      <a:endParaRPr lang="ko-KR" altLang="en-US" sz="1400" dirty="0"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개발 환경과 동일</a:t>
                      </a:r>
                      <a:endParaRPr lang="ko-KR" altLang="en-US" sz="1400" dirty="0"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4374407"/>
                  </a:ext>
                </a:extLst>
              </a:tr>
              <a:tr h="60394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anchor="ctr">
                    <a:lnR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Client</a:t>
                      </a:r>
                      <a:endParaRPr lang="ko-KR" altLang="en-US" sz="1400" dirty="0"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HTML5</a:t>
                      </a:r>
                    </a:p>
                    <a:p>
                      <a:pPr algn="l" latinLnBrk="1"/>
                      <a:r>
                        <a:rPr lang="en-US" altLang="ko-KR" sz="1400" dirty="0" smtClean="0"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CSS3</a:t>
                      </a:r>
                    </a:p>
                    <a:p>
                      <a:pPr algn="l" latinLnBrk="1"/>
                      <a:r>
                        <a:rPr lang="en-US" altLang="ko-KR" sz="1400" dirty="0" smtClean="0"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JavaScript(ES6)</a:t>
                      </a:r>
                    </a:p>
                    <a:p>
                      <a:pPr algn="l" latinLnBrk="1"/>
                      <a:r>
                        <a:rPr lang="en-US" altLang="ko-KR" sz="1400" dirty="0" smtClean="0"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jQuery 3.1</a:t>
                      </a:r>
                      <a:endParaRPr lang="ko-KR" altLang="en-US" sz="1400" dirty="0"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0172160"/>
                  </a:ext>
                </a:extLst>
              </a:tr>
              <a:tr h="60394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anchor="ctr">
                    <a:lnR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Library</a:t>
                      </a:r>
                      <a:endParaRPr lang="ko-KR" altLang="en-US" sz="1400" dirty="0"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Spring Web / Spring Boot DevTools / Lombok /</a:t>
                      </a:r>
                    </a:p>
                    <a:p>
                      <a:pPr algn="l" latinLnBrk="1"/>
                      <a:r>
                        <a:rPr lang="en-US" altLang="ko-KR" sz="1400" dirty="0" smtClean="0"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MySQL Driver / Spring Data JPA /</a:t>
                      </a:r>
                    </a:p>
                    <a:p>
                      <a:pPr algn="l" latinLnBrk="1"/>
                      <a:r>
                        <a:rPr lang="en-US" altLang="ko-KR" sz="1400" dirty="0" smtClean="0"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Spring Security / Thymeleaf</a:t>
                      </a:r>
                      <a:r>
                        <a:rPr lang="en-US" altLang="ko-KR" sz="1400" baseline="0" dirty="0" smtClean="0"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 </a:t>
                      </a:r>
                      <a:r>
                        <a:rPr lang="en-US" altLang="ko-KR" sz="1400" dirty="0" smtClean="0"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/</a:t>
                      </a:r>
                    </a:p>
                    <a:p>
                      <a:pPr algn="l" latinLnBrk="1"/>
                      <a:r>
                        <a:rPr lang="en-US" altLang="ko-KR" sz="1400" dirty="0" smtClean="0"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Java Mail Sender / Validation / </a:t>
                      </a:r>
                    </a:p>
                    <a:p>
                      <a:pPr algn="l" latinLnBrk="1"/>
                      <a:r>
                        <a:rPr lang="en-US" altLang="ko-KR" sz="1400" dirty="0" smtClean="0"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Web Socket / jjwt / Gson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개발 환경과 동일</a:t>
                      </a:r>
                      <a:endParaRPr lang="ko-KR" altLang="en-US" sz="1400" dirty="0"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7452966"/>
                  </a:ext>
                </a:extLst>
              </a:tr>
              <a:tr h="60394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anchor="ctr">
                    <a:lnR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DBMS</a:t>
                      </a:r>
                      <a:endParaRPr lang="ko-KR" altLang="en-US" sz="1400" dirty="0"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MySQL 8.0</a:t>
                      </a:r>
                      <a:endParaRPr lang="ko-KR" altLang="en-US" sz="1400" dirty="0"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Maria DB 5.5.68</a:t>
                      </a:r>
                      <a:endParaRPr lang="ko-KR" altLang="en-US" sz="1400" dirty="0"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208971"/>
                  </a:ext>
                </a:extLst>
              </a:tr>
              <a:tr h="60394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anchor="ctr">
                    <a:lnR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Tool</a:t>
                      </a:r>
                      <a:endParaRPr lang="ko-KR" altLang="en-US" sz="1400" dirty="0"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IntelliJ IDEA Community Edition 2022.3.1</a:t>
                      </a:r>
                    </a:p>
                    <a:p>
                      <a:pPr algn="l" latinLnBrk="1"/>
                      <a:r>
                        <a:rPr lang="en-US" altLang="ko-KR" sz="1400" dirty="0" smtClean="0"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MySQL Workbench 8.0.30</a:t>
                      </a:r>
                    </a:p>
                    <a:p>
                      <a:pPr algn="l" latinLnBrk="1"/>
                      <a:r>
                        <a:rPr lang="en-US" altLang="ko-KR" sz="1400" dirty="0" smtClean="0"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HeidiSQL 12.1.0.6537</a:t>
                      </a:r>
                    </a:p>
                    <a:p>
                      <a:pPr algn="l" latinLnBrk="1"/>
                      <a:r>
                        <a:rPr lang="en-US" altLang="ko-KR" sz="1400" dirty="0" smtClean="0"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Git 2.37.2</a:t>
                      </a:r>
                    </a:p>
                    <a:p>
                      <a:pPr algn="l" latinLnBrk="1"/>
                      <a:r>
                        <a:rPr lang="en-US" altLang="ko-KR" sz="1400" dirty="0" smtClean="0"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GitHub</a:t>
                      </a:r>
                      <a:endParaRPr lang="ko-KR" altLang="en-US" sz="1400" dirty="0"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N/A</a:t>
                      </a:r>
                      <a:endParaRPr lang="ko-KR" altLang="en-US" sz="1400" dirty="0"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5788950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127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0"/>
            <a:ext cx="12192000" cy="729574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49630" y="132249"/>
            <a:ext cx="409170" cy="40888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08430" y="105860"/>
            <a:ext cx="11227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Information </a:t>
            </a:r>
            <a:r>
              <a:rPr lang="en-US" altLang="ko-KR" sz="2400" b="1" dirty="0" smtClean="0"/>
              <a:t>Architecture &amp; View</a:t>
            </a:r>
            <a:endParaRPr lang="ko-KR" altLang="en-US" sz="2400" b="1" dirty="0"/>
          </a:p>
        </p:txBody>
      </p:sp>
      <p:sp>
        <p:nvSpPr>
          <p:cNvPr id="4" name="직사각형 3"/>
          <p:cNvSpPr/>
          <p:nvPr/>
        </p:nvSpPr>
        <p:spPr>
          <a:xfrm>
            <a:off x="4946073" y="840865"/>
            <a:ext cx="1579419" cy="26954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Photostagram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54215" y="1399127"/>
            <a:ext cx="1579419" cy="26954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메인 </a:t>
            </a:r>
            <a:r>
              <a:rPr lang="en-US" altLang="ko-KR" sz="1400" dirty="0" smtClean="0">
                <a:solidFill>
                  <a:schemeClr val="tx1"/>
                </a:solidFill>
              </a:rPr>
              <a:t>(index)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226044" y="1399127"/>
            <a:ext cx="1579419" cy="26954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회원 </a:t>
            </a:r>
            <a:r>
              <a:rPr lang="en-US" altLang="ko-KR" sz="1400" dirty="0" smtClean="0">
                <a:solidFill>
                  <a:schemeClr val="tx1"/>
                </a:solidFill>
              </a:rPr>
              <a:t>(member)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098236" y="1399127"/>
            <a:ext cx="1579419" cy="26954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프로필 </a:t>
            </a:r>
            <a:r>
              <a:rPr lang="en-US" altLang="ko-KR" sz="1400" dirty="0" smtClean="0">
                <a:solidFill>
                  <a:schemeClr val="tx1"/>
                </a:solidFill>
              </a:rPr>
              <a:t>(profile)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9712634" y="1391491"/>
            <a:ext cx="1579419" cy="26954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채팅 </a:t>
            </a:r>
            <a:r>
              <a:rPr lang="en-US" altLang="ko-KR" sz="1400" dirty="0" smtClean="0">
                <a:solidFill>
                  <a:schemeClr val="tx1"/>
                </a:solidFill>
              </a:rPr>
              <a:t>(chat)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969702" y="1414929"/>
            <a:ext cx="1579419" cy="26954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게시물 </a:t>
            </a:r>
            <a:r>
              <a:rPr lang="en-US" altLang="ko-KR" sz="1400" dirty="0" smtClean="0">
                <a:solidFill>
                  <a:schemeClr val="tx1"/>
                </a:solidFill>
              </a:rPr>
              <a:t>(board)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841168" y="1388264"/>
            <a:ext cx="1579419" cy="26954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검색 </a:t>
            </a:r>
            <a:r>
              <a:rPr lang="en-US" altLang="ko-KR" sz="1400" dirty="0" smtClean="0">
                <a:solidFill>
                  <a:schemeClr val="tx1"/>
                </a:solidFill>
              </a:rPr>
              <a:t>(search)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226043" y="1927363"/>
            <a:ext cx="1579419" cy="2695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로그인 </a:t>
            </a:r>
            <a:r>
              <a:rPr lang="en-US" altLang="ko-KR" sz="1400" dirty="0" smtClean="0">
                <a:solidFill>
                  <a:schemeClr val="tx1"/>
                </a:solidFill>
              </a:rPr>
              <a:t>(login)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226043" y="2320824"/>
            <a:ext cx="1579419" cy="2695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가입 </a:t>
            </a:r>
            <a:r>
              <a:rPr lang="en-US" altLang="ko-KR" sz="1400" dirty="0" smtClean="0">
                <a:solidFill>
                  <a:schemeClr val="tx1"/>
                </a:solidFill>
              </a:rPr>
              <a:t>(register)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226043" y="2714285"/>
            <a:ext cx="1579419" cy="2695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약관 </a:t>
            </a:r>
            <a:r>
              <a:rPr lang="en-US" altLang="ko-KR" sz="1400" dirty="0" smtClean="0">
                <a:solidFill>
                  <a:schemeClr val="tx1"/>
                </a:solidFill>
              </a:rPr>
              <a:t>(terms)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226042" y="3125152"/>
            <a:ext cx="1579419" cy="2695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생일 입력 </a:t>
            </a:r>
            <a:r>
              <a:rPr lang="en-US" altLang="ko-KR" sz="1400" dirty="0" smtClean="0">
                <a:solidFill>
                  <a:schemeClr val="tx1"/>
                </a:solidFill>
              </a:rPr>
              <a:t>(birth)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226042" y="3546075"/>
            <a:ext cx="1579419" cy="2695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메일 인증 </a:t>
            </a:r>
            <a:r>
              <a:rPr lang="en-US" altLang="ko-KR" sz="1400" dirty="0" smtClean="0">
                <a:solidFill>
                  <a:schemeClr val="tx1"/>
                </a:solidFill>
              </a:rPr>
              <a:t>(email)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226042" y="3962336"/>
            <a:ext cx="1579419" cy="2695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ID</a:t>
            </a:r>
            <a:r>
              <a:rPr lang="ko-KR" altLang="en-US" sz="1400" dirty="0" smtClean="0">
                <a:solidFill>
                  <a:schemeClr val="tx1"/>
                </a:solidFill>
              </a:rPr>
              <a:t>찾기 </a:t>
            </a:r>
            <a:r>
              <a:rPr lang="en-US" altLang="ko-KR" sz="1400" dirty="0" smtClean="0">
                <a:solidFill>
                  <a:schemeClr val="tx1"/>
                </a:solidFill>
              </a:rPr>
              <a:t>(checkId)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226042" y="4378597"/>
            <a:ext cx="1579419" cy="2695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pw</a:t>
            </a:r>
            <a:r>
              <a:rPr lang="ko-KR" altLang="en-US" sz="1200" dirty="0" smtClean="0">
                <a:solidFill>
                  <a:schemeClr val="tx1"/>
                </a:solidFill>
              </a:rPr>
              <a:t>찾기 </a:t>
            </a:r>
            <a:r>
              <a:rPr lang="en-US" altLang="ko-KR" sz="1200" dirty="0" smtClean="0">
                <a:solidFill>
                  <a:schemeClr val="tx1"/>
                </a:solidFill>
              </a:rPr>
              <a:t>(checkPass)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226042" y="4794858"/>
            <a:ext cx="1579419" cy="2695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ID</a:t>
            </a:r>
            <a:r>
              <a:rPr lang="ko-KR" altLang="en-US" sz="1200" dirty="0" smtClean="0">
                <a:solidFill>
                  <a:schemeClr val="tx1"/>
                </a:solidFill>
              </a:rPr>
              <a:t>결과 </a:t>
            </a:r>
            <a:r>
              <a:rPr lang="en-US" altLang="ko-KR" sz="1200" dirty="0" smtClean="0">
                <a:solidFill>
                  <a:schemeClr val="tx1"/>
                </a:solidFill>
              </a:rPr>
              <a:t>(resultId)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226042" y="5211119"/>
            <a:ext cx="1579419" cy="2695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pw</a:t>
            </a:r>
            <a:r>
              <a:rPr lang="ko-KR" altLang="en-US" sz="1200" dirty="0" smtClean="0">
                <a:solidFill>
                  <a:schemeClr val="tx1"/>
                </a:solidFill>
              </a:rPr>
              <a:t>결과 </a:t>
            </a:r>
            <a:r>
              <a:rPr lang="en-US" altLang="ko-KR" sz="1200" dirty="0" smtClean="0">
                <a:solidFill>
                  <a:schemeClr val="tx1"/>
                </a:solidFill>
              </a:rPr>
              <a:t>(resultPass)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098236" y="1943364"/>
            <a:ext cx="1579419" cy="2695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메인 </a:t>
            </a:r>
            <a:r>
              <a:rPr lang="en-US" altLang="ko-KR" sz="1400" dirty="0" smtClean="0">
                <a:solidFill>
                  <a:schemeClr val="tx1"/>
                </a:solidFill>
              </a:rPr>
              <a:t>(index)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098236" y="2336825"/>
            <a:ext cx="1579419" cy="2695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수정 </a:t>
            </a:r>
            <a:r>
              <a:rPr lang="en-US" altLang="ko-KR" sz="1400" dirty="0" smtClean="0">
                <a:solidFill>
                  <a:schemeClr val="tx1"/>
                </a:solidFill>
              </a:rPr>
              <a:t>(modify)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098235" y="2730286"/>
            <a:ext cx="1579419" cy="2695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pw</a:t>
            </a:r>
            <a:r>
              <a:rPr lang="ko-KR" altLang="en-US" sz="1200" dirty="0" smtClean="0">
                <a:solidFill>
                  <a:schemeClr val="tx1"/>
                </a:solidFill>
              </a:rPr>
              <a:t>변경</a:t>
            </a:r>
            <a:r>
              <a:rPr lang="en-US" altLang="ko-KR" sz="1200" dirty="0" smtClean="0">
                <a:solidFill>
                  <a:schemeClr val="tx1"/>
                </a:solidFill>
              </a:rPr>
              <a:t>(changePass)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098235" y="3141153"/>
            <a:ext cx="1579419" cy="2695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탈퇴 </a:t>
            </a:r>
            <a:r>
              <a:rPr lang="en-US" altLang="ko-KR" sz="1400" dirty="0" smtClean="0">
                <a:solidFill>
                  <a:schemeClr val="tx1"/>
                </a:solidFill>
              </a:rPr>
              <a:t>(deleteUser)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9726467" y="1927363"/>
            <a:ext cx="1579419" cy="2695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메인 </a:t>
            </a:r>
            <a:r>
              <a:rPr lang="en-US" altLang="ko-KR" sz="1400" dirty="0" smtClean="0">
                <a:solidFill>
                  <a:schemeClr val="tx1"/>
                </a:solidFill>
              </a:rPr>
              <a:t>(main)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9726467" y="2320824"/>
            <a:ext cx="1579419" cy="2695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채팅방 </a:t>
            </a:r>
            <a:r>
              <a:rPr lang="en-US" altLang="ko-KR" sz="1400" dirty="0" smtClean="0">
                <a:solidFill>
                  <a:schemeClr val="tx1"/>
                </a:solidFill>
              </a:rPr>
              <a:t>(content)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5990088" y="1927363"/>
            <a:ext cx="1579419" cy="2695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보기 </a:t>
            </a:r>
            <a:r>
              <a:rPr lang="en-US" altLang="ko-KR" sz="1400" dirty="0" smtClean="0">
                <a:solidFill>
                  <a:schemeClr val="tx1"/>
                </a:solidFill>
              </a:rPr>
              <a:t>(post)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7834615" y="1943363"/>
            <a:ext cx="1579419" cy="2695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메인 </a:t>
            </a:r>
            <a:r>
              <a:rPr lang="en-US" altLang="ko-KR" sz="1400" dirty="0" smtClean="0">
                <a:solidFill>
                  <a:schemeClr val="tx1"/>
                </a:solidFill>
              </a:rPr>
              <a:t>(index)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7" name="직선 연결선 6"/>
          <p:cNvCxnSpPr>
            <a:stCxn id="4" idx="2"/>
          </p:cNvCxnSpPr>
          <p:nvPr/>
        </p:nvCxnSpPr>
        <p:spPr>
          <a:xfrm flipH="1">
            <a:off x="5735782" y="1110414"/>
            <a:ext cx="1" cy="128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1143924" y="1232694"/>
            <a:ext cx="94631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>
            <a:endCxn id="8" idx="0"/>
          </p:cNvCxnSpPr>
          <p:nvPr/>
        </p:nvCxnSpPr>
        <p:spPr>
          <a:xfrm>
            <a:off x="1143924" y="1232694"/>
            <a:ext cx="1" cy="1664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4946072" y="1237344"/>
            <a:ext cx="1" cy="1664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3015390" y="1245252"/>
            <a:ext cx="1" cy="1664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6817537" y="1237383"/>
            <a:ext cx="1" cy="1664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8634112" y="1232694"/>
            <a:ext cx="1" cy="1664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10607040" y="1237284"/>
            <a:ext cx="1" cy="1664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>
            <a:stCxn id="9" idx="2"/>
            <a:endCxn id="16" idx="0"/>
          </p:cNvCxnSpPr>
          <p:nvPr/>
        </p:nvCxnSpPr>
        <p:spPr>
          <a:xfrm flipH="1">
            <a:off x="3015753" y="1668676"/>
            <a:ext cx="1" cy="2586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 flipH="1">
            <a:off x="4880692" y="1672527"/>
            <a:ext cx="1" cy="2586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 flipH="1">
            <a:off x="6809896" y="1668675"/>
            <a:ext cx="1" cy="2586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 flipH="1">
            <a:off x="8616058" y="1671922"/>
            <a:ext cx="1" cy="2586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 flipH="1">
            <a:off x="10541113" y="1658198"/>
            <a:ext cx="1" cy="2586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59702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6780414" y="939338"/>
            <a:ext cx="1781695" cy="57518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0" y="0"/>
            <a:ext cx="12192000" cy="729574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49630" y="132249"/>
            <a:ext cx="409170" cy="40888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08430" y="105860"/>
            <a:ext cx="11227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ERD &amp; TABLE</a:t>
            </a:r>
            <a:endParaRPr lang="ko-KR" altLang="en-US" sz="24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35434"/>
            <a:ext cx="6708370" cy="599634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780414" y="835434"/>
            <a:ext cx="5336772" cy="5855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user 		</a:t>
            </a:r>
            <a:r>
              <a:rPr lang="ko-KR" altLang="en-US" dirty="0" smtClean="0"/>
              <a:t>회원 </a:t>
            </a:r>
            <a:r>
              <a:rPr lang="en-US" altLang="ko-KR" dirty="0" smtClean="0"/>
              <a:t>Table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searchList 	</a:t>
            </a:r>
            <a:r>
              <a:rPr lang="ko-KR" altLang="en-US" dirty="0" smtClean="0"/>
              <a:t>검색 </a:t>
            </a:r>
            <a:r>
              <a:rPr lang="en-US" altLang="ko-KR" dirty="0" smtClean="0"/>
              <a:t>Table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follow		</a:t>
            </a:r>
            <a:r>
              <a:rPr lang="ko-KR" altLang="en-US" dirty="0" smtClean="0"/>
              <a:t>팔로우 </a:t>
            </a:r>
            <a:r>
              <a:rPr lang="en-US" altLang="ko-KR" dirty="0" smtClean="0"/>
              <a:t>Table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hashtag		</a:t>
            </a:r>
            <a:r>
              <a:rPr lang="ko-KR" altLang="en-US" dirty="0" smtClean="0"/>
              <a:t>해시태그 </a:t>
            </a:r>
            <a:r>
              <a:rPr lang="en-US" altLang="ko-KR" dirty="0" smtClean="0"/>
              <a:t>Table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follow_hashtag	</a:t>
            </a:r>
            <a:r>
              <a:rPr lang="ko-KR" altLang="en-US" dirty="0" smtClean="0"/>
              <a:t>해시태그 팔로우 </a:t>
            </a:r>
            <a:r>
              <a:rPr lang="en-US" altLang="ko-KR" dirty="0" smtClean="0"/>
              <a:t>Table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post		</a:t>
            </a:r>
            <a:r>
              <a:rPr lang="ko-KR" altLang="en-US" dirty="0" smtClean="0"/>
              <a:t>게시글 </a:t>
            </a:r>
            <a:r>
              <a:rPr lang="en-US" altLang="ko-KR" dirty="0" smtClean="0"/>
              <a:t>Table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post_hashtag	</a:t>
            </a:r>
            <a:r>
              <a:rPr lang="ko-KR" altLang="en-US" dirty="0" smtClean="0"/>
              <a:t>게시글 해시태그 </a:t>
            </a:r>
            <a:r>
              <a:rPr lang="en-US" altLang="ko-KR" dirty="0" smtClean="0"/>
              <a:t>Table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post_like		</a:t>
            </a:r>
            <a:r>
              <a:rPr lang="ko-KR" altLang="en-US" dirty="0" smtClean="0"/>
              <a:t>게시글 좋아요 </a:t>
            </a:r>
            <a:r>
              <a:rPr lang="en-US" altLang="ko-KR" dirty="0" smtClean="0"/>
              <a:t>Table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image		</a:t>
            </a:r>
            <a:r>
              <a:rPr lang="ko-KR" altLang="en-US" dirty="0" smtClean="0"/>
              <a:t>게시글 이미지 </a:t>
            </a:r>
            <a:r>
              <a:rPr lang="en-US" altLang="ko-KR" dirty="0" smtClean="0"/>
              <a:t>Table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comment	</a:t>
            </a:r>
            <a:r>
              <a:rPr lang="ko-KR" altLang="en-US" dirty="0" smtClean="0"/>
              <a:t>댓글 </a:t>
            </a:r>
            <a:r>
              <a:rPr lang="en-US" altLang="ko-KR" dirty="0" smtClean="0"/>
              <a:t>Table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comment_like	</a:t>
            </a:r>
            <a:r>
              <a:rPr lang="ko-KR" altLang="en-US" dirty="0" smtClean="0"/>
              <a:t>댓글 좋아요 </a:t>
            </a:r>
            <a:r>
              <a:rPr lang="en-US" altLang="ko-KR" dirty="0" smtClean="0"/>
              <a:t>Table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room		</a:t>
            </a:r>
            <a:r>
              <a:rPr lang="ko-KR" altLang="en-US" dirty="0" smtClean="0"/>
              <a:t>채팅룸 </a:t>
            </a:r>
            <a:r>
              <a:rPr lang="en-US" altLang="ko-KR" dirty="0" smtClean="0"/>
              <a:t>Table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room_member	</a:t>
            </a:r>
            <a:r>
              <a:rPr lang="ko-KR" altLang="en-US" dirty="0" smtClean="0"/>
              <a:t>채팅룸 참여 멤버 </a:t>
            </a:r>
            <a:r>
              <a:rPr lang="en-US" altLang="ko-KR" dirty="0" smtClean="0"/>
              <a:t>Table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chatting		</a:t>
            </a:r>
            <a:r>
              <a:rPr lang="ko-KR" altLang="en-US" dirty="0" smtClean="0"/>
              <a:t>채팅 기록 </a:t>
            </a:r>
            <a:r>
              <a:rPr lang="en-US" altLang="ko-KR" dirty="0" smtClean="0"/>
              <a:t>Table</a:t>
            </a:r>
          </a:p>
        </p:txBody>
      </p:sp>
    </p:spTree>
    <p:extLst>
      <p:ext uri="{BB962C8B-B14F-4D97-AF65-F5344CB8AC3E}">
        <p14:creationId xmlns:p14="http://schemas.microsoft.com/office/powerpoint/2010/main" val="17160046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0"/>
            <a:ext cx="12192000" cy="729574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49630" y="132249"/>
            <a:ext cx="409170" cy="40888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08430" y="105860"/>
            <a:ext cx="11227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Thank you</a:t>
            </a:r>
            <a:endParaRPr lang="ko-KR" altLang="en-US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047539" y="2848565"/>
            <a:ext cx="633753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600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감사합니다</a:t>
            </a:r>
            <a:r>
              <a:rPr lang="en-US" altLang="ko-KR" sz="9600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.</a:t>
            </a:r>
            <a:endParaRPr lang="ko-KR" altLang="en-US" sz="9600" dirty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401169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479</Words>
  <Application>Microsoft Office PowerPoint</Application>
  <PresentationFormat>와이드스크린</PresentationFormat>
  <Paragraphs>149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맑은 고딕</vt:lpstr>
      <vt:lpstr>한컴 고딕</vt:lpstr>
      <vt:lpstr>한컴산뜻돋움</vt:lpstr>
      <vt:lpstr>함초롬바탕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java2</dc:creator>
  <cp:lastModifiedBy>java2</cp:lastModifiedBy>
  <cp:revision>21</cp:revision>
  <dcterms:created xsi:type="dcterms:W3CDTF">2023-03-29T08:53:21Z</dcterms:created>
  <dcterms:modified xsi:type="dcterms:W3CDTF">2023-03-30T10:17:19Z</dcterms:modified>
</cp:coreProperties>
</file>