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1" r:id="rId2"/>
    <p:sldId id="272" r:id="rId3"/>
    <p:sldId id="273" r:id="rId4"/>
    <p:sldId id="281" r:id="rId5"/>
    <p:sldId id="277" r:id="rId6"/>
    <p:sldId id="279" r:id="rId7"/>
    <p:sldId id="290" r:id="rId8"/>
    <p:sldId id="283" r:id="rId9"/>
    <p:sldId id="293" r:id="rId10"/>
    <p:sldId id="301" r:id="rId11"/>
    <p:sldId id="287" r:id="rId12"/>
    <p:sldId id="294" r:id="rId13"/>
    <p:sldId id="295" r:id="rId14"/>
    <p:sldId id="297" r:id="rId15"/>
    <p:sldId id="299" r:id="rId16"/>
    <p:sldId id="26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72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2233A-25BD-41FC-8D5D-AB38C19D3BC1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A0D04-51B3-4289-9C49-CA1E7DD61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6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790793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데이터베이스 구현</a:t>
            </a:r>
            <a:endParaRPr lang="en-US" altLang="ko-KR" sz="6600" b="1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6600" spc="-150" dirty="0" smtClean="0">
                <a:solidFill>
                  <a:schemeClr val="bg1"/>
                </a:solidFill>
                <a:latin typeface="+mj-ea"/>
                <a:ea typeface="+mj-ea"/>
              </a:rPr>
              <a:t>수행평가 </a:t>
            </a:r>
            <a:r>
              <a:rPr lang="ko-KR" altLang="en-US" sz="6600" spc="-150" dirty="0" err="1" smtClean="0">
                <a:solidFill>
                  <a:schemeClr val="bg1"/>
                </a:solidFill>
                <a:latin typeface="+mj-ea"/>
                <a:ea typeface="+mj-ea"/>
              </a:rPr>
              <a:t>실습보고서</a:t>
            </a:r>
            <a:endParaRPr lang="en-US" altLang="ko-KR" sz="6600" spc="-15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175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2022/10/06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박가영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65550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3 :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테이블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명세서를 참고하여 데이터 입력</a:t>
            </a:r>
          </a:p>
          <a:p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616" y="3691481"/>
            <a:ext cx="5838825" cy="2000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616" y="1101602"/>
            <a:ext cx="6115050" cy="2105025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306386" y="1675782"/>
            <a:ext cx="2878752" cy="916125"/>
            <a:chOff x="457200" y="1563926"/>
            <a:chExt cx="4633546" cy="228291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563926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64771" y="2316080"/>
              <a:ext cx="4418406" cy="76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Accounts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239555" y="4206733"/>
            <a:ext cx="2878752" cy="916125"/>
            <a:chOff x="457200" y="1563926"/>
            <a:chExt cx="4633546" cy="228291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563926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64771" y="2316080"/>
              <a:ext cx="4418406" cy="76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>
                  <a:solidFill>
                    <a:schemeClr val="bg1"/>
                  </a:solidFill>
                </a:rPr>
                <a:t>Acc_Trades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5120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91751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16257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문제</a:t>
              </a:r>
              <a:r>
                <a:rPr lang="en-US" altLang="ko-KR" sz="4800" b="1" spc="-300" dirty="0" smtClean="0">
                  <a:solidFill>
                    <a:schemeClr val="bg1"/>
                  </a:solidFill>
                  <a:latin typeface="+mn-ea"/>
                </a:rPr>
                <a:t>4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937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265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4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-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별찍기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4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501214" y="1884333"/>
            <a:ext cx="5346328" cy="3264334"/>
            <a:chOff x="457200" y="1436235"/>
            <a:chExt cx="4633546" cy="228291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81"/>
              <a:ext cx="4418406" cy="1721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4 :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다음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SQL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을 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실행하시오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.</a:t>
              </a:r>
            </a:p>
            <a:p>
              <a:endParaRPr lang="en-US" altLang="ko-KR" sz="1400" dirty="0">
                <a:solidFill>
                  <a:schemeClr val="bg1"/>
                </a:solidFill>
              </a:endParaRPr>
            </a:p>
            <a:p>
              <a:pPr marL="342900" indent="-342900">
                <a:buFont typeface="+mj-lt"/>
                <a:buAutoNum type="arabicParenR"/>
              </a:pPr>
              <a:r>
                <a:rPr lang="ko-KR" altLang="en-US" sz="1400" dirty="0" smtClean="0">
                  <a:solidFill>
                    <a:schemeClr val="bg1"/>
                  </a:solidFill>
                </a:rPr>
                <a:t>고객 테이블을 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조회하시오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.</a:t>
              </a:r>
            </a:p>
            <a:p>
              <a:pPr marL="342900" indent="-342900">
                <a:buFont typeface="+mj-lt"/>
                <a:buAutoNum type="arabicParenR"/>
              </a:pPr>
              <a:r>
                <a:rPr lang="ko-KR" altLang="en-US" sz="1400" dirty="0" smtClean="0">
                  <a:solidFill>
                    <a:schemeClr val="bg1"/>
                  </a:solidFill>
                </a:rPr>
                <a:t>카드 테이블을 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조회하시오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.</a:t>
              </a:r>
            </a:p>
            <a:p>
              <a:pPr marL="342900" indent="-342900">
                <a:buFont typeface="+mj-lt"/>
                <a:buAutoNum type="arabicParenR"/>
              </a:pPr>
              <a:r>
                <a:rPr lang="ko-KR" altLang="en-US" sz="1400" dirty="0" smtClean="0">
                  <a:solidFill>
                    <a:schemeClr val="bg1"/>
                  </a:solidFill>
                </a:rPr>
                <a:t>예금계좌 테이블을 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조회하시오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.</a:t>
              </a:r>
            </a:p>
            <a:p>
              <a:pPr marL="342900" indent="-342900">
                <a:buFont typeface="+mj-lt"/>
                <a:buAutoNum type="arabicParenR"/>
              </a:pPr>
              <a:r>
                <a:rPr lang="ko-KR" altLang="en-US" sz="1400" dirty="0" smtClean="0">
                  <a:solidFill>
                    <a:schemeClr val="bg1"/>
                  </a:solidFill>
                </a:rPr>
                <a:t>예금계좌거래내역 테이블을 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조회하시오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.</a:t>
              </a:r>
            </a:p>
            <a:p>
              <a:pPr marL="342900" indent="-342900">
                <a:buFont typeface="+mj-lt"/>
                <a:buAutoNum type="arabicParenR"/>
              </a:pPr>
              <a:r>
                <a:rPr lang="ko-KR" altLang="en-US" sz="1400" dirty="0" err="1" smtClean="0">
                  <a:solidFill>
                    <a:schemeClr val="bg1"/>
                  </a:solidFill>
                </a:rPr>
                <a:t>카드종류가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 신용카드인 고객에 대한 모든 정보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고객명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고객주소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고객생년월일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고객이메일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고객전화번호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고객직업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를 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조회하시오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.</a:t>
              </a:r>
            </a:p>
            <a:p>
              <a:pPr marL="342900" indent="-342900">
                <a:buFont typeface="+mj-lt"/>
                <a:buAutoNum type="arabicParenR"/>
              </a:pPr>
              <a:r>
                <a:rPr lang="ko-KR" altLang="en-US" sz="1400" dirty="0" err="1" smtClean="0">
                  <a:solidFill>
                    <a:schemeClr val="bg1"/>
                  </a:solidFill>
                </a:rPr>
                <a:t>예금잔고가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4,000,000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원 이상 고객에 대한 고객명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주민번호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전화번호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주소를 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조회하시오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.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784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36675" y="272716"/>
            <a:ext cx="1991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4-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1, 4-2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78"/>
          <a:stretch/>
        </p:blipFill>
        <p:spPr>
          <a:xfrm>
            <a:off x="520442" y="1101659"/>
            <a:ext cx="5719481" cy="30307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10" y="4132385"/>
            <a:ext cx="6649378" cy="2372661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7247752" y="1806232"/>
            <a:ext cx="2878752" cy="916125"/>
            <a:chOff x="457200" y="1563926"/>
            <a:chExt cx="4633546" cy="22829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563926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64771" y="2316080"/>
              <a:ext cx="4418406" cy="76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4-1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544475" y="4860652"/>
            <a:ext cx="2878752" cy="916125"/>
            <a:chOff x="457200" y="1563926"/>
            <a:chExt cx="4633546" cy="228291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563926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64771" y="2316080"/>
              <a:ext cx="4418406" cy="76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4-2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5400000">
            <a:off x="6604270" y="2141641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5400000">
            <a:off x="4657851" y="5227110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581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36675" y="272716"/>
            <a:ext cx="1991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4-3, 4-4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1" r="10375" b="5291"/>
          <a:stretch/>
        </p:blipFill>
        <p:spPr>
          <a:xfrm>
            <a:off x="334366" y="908229"/>
            <a:ext cx="5840012" cy="29912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06" b="3643"/>
          <a:stretch/>
        </p:blipFill>
        <p:spPr>
          <a:xfrm>
            <a:off x="6024107" y="3354931"/>
            <a:ext cx="5634493" cy="2799684"/>
          </a:xfrm>
          <a:prstGeom prst="rect">
            <a:avLst/>
          </a:prstGeom>
        </p:spPr>
      </p:pic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5400000">
            <a:off x="6510705" y="2143979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5400000">
            <a:off x="5543551" y="4774024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7247752" y="1806232"/>
            <a:ext cx="2878752" cy="916125"/>
            <a:chOff x="457200" y="1563926"/>
            <a:chExt cx="4633546" cy="228291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563926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64771" y="2316080"/>
              <a:ext cx="4418406" cy="76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4-3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315267" y="4436277"/>
            <a:ext cx="2878752" cy="916125"/>
            <a:chOff x="457200" y="1563926"/>
            <a:chExt cx="4633546" cy="228291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563926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64771" y="2316080"/>
              <a:ext cx="4418406" cy="76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4-4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7772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36675" y="237547"/>
            <a:ext cx="1991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4-5, 4-6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77" y="1131592"/>
            <a:ext cx="6319972" cy="28249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222" y="3424792"/>
            <a:ext cx="6382641" cy="3019846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7564275" y="1718891"/>
            <a:ext cx="2878752" cy="916125"/>
            <a:chOff x="457200" y="1563926"/>
            <a:chExt cx="4633546" cy="228291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563926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64771" y="2316080"/>
              <a:ext cx="4418406" cy="76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4-5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465344" y="4476652"/>
            <a:ext cx="2878752" cy="916125"/>
            <a:chOff x="457200" y="1563926"/>
            <a:chExt cx="4633546" cy="228291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563926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64771" y="2316080"/>
              <a:ext cx="4418406" cy="76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4-6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5400000">
            <a:off x="4552091" y="4797740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5400000">
            <a:off x="7217491" y="2070305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546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>
            <a:extLst>
              <a:ext uri="{FF2B5EF4-FFF2-40B4-BE49-F238E27FC236}">
                <a16:creationId xmlns:a16="http://schemas.microsoft.com/office/drawing/2014/main" id="{82E972E3-5A9F-5EC8-8519-037C335D1561}"/>
              </a:ext>
            </a:extLst>
          </p:cNvPr>
          <p:cNvSpPr txBox="1"/>
          <p:nvPr/>
        </p:nvSpPr>
        <p:spPr>
          <a:xfrm flipH="1">
            <a:off x="1032409" y="2942210"/>
            <a:ext cx="1030966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</a:rPr>
              <a:t>이상으로 보고서를 마치겠습니다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.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2362199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85007" y="2300644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1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43841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85007" y="3376862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2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247" y="451463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585007" y="4453080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3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56247" y="5590853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585007" y="5529298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>
                <a:solidFill>
                  <a:schemeClr val="accent1"/>
                </a:solidFill>
              </a:rPr>
              <a:t>4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16257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문제</a:t>
              </a:r>
              <a:r>
                <a:rPr lang="en-US" altLang="ko-KR" sz="4800" b="1" spc="-300" dirty="0" smtClean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1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514600" y="824088"/>
            <a:ext cx="7156938" cy="5278084"/>
            <a:chOff x="457200" y="1436235"/>
            <a:chExt cx="4633546" cy="228719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64770" y="1564658"/>
              <a:ext cx="4418406" cy="2158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1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다음 요구사항을 읽고 개체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속성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관계를 식별한 후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&lt;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은행 업무 관리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&gt; ERD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를 작성하시오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.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bg1"/>
                  </a:solidFill>
                </a:rPr>
                <a:t>프로젝트 소개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  : OO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은행은 지점별로 기본적인 은행 업무를 수행한다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.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고객은 통장을 가지고 입출금이나 카드 서비스 등을 이용하고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직원은 고객 업무를 도와 은행 업무를 수행한다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. OO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은행은 고객과 내부 직원의 원활한 업무를 위해 데이터베이스를 구축한다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.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bg1"/>
                  </a:solidFill>
                </a:rPr>
                <a:t>요구사항 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marL="800100" lvl="1" indent="-342900">
                <a:buFont typeface="+mj-lt"/>
                <a:buAutoNum type="arabicParenR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OO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은행은 예금 및 카드 서비스를 고객에게 제공한다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. </a:t>
              </a:r>
            </a:p>
            <a:p>
              <a:pPr marL="800100" lvl="1" indent="-342900">
                <a:buFont typeface="+mj-lt"/>
                <a:buAutoNum type="arabicParenR"/>
              </a:pPr>
              <a:r>
                <a:rPr lang="ko-KR" altLang="en-US" sz="1400" dirty="0" smtClean="0">
                  <a:solidFill>
                    <a:schemeClr val="bg1"/>
                  </a:solidFill>
                </a:rPr>
                <a:t>고객은 고객주민번호를 부여하여 식별하며 고객명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고객주소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고객생년월일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고객이메일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고객전화번호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고객직업의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 정보를 가진다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.</a:t>
              </a:r>
            </a:p>
            <a:p>
              <a:pPr marL="800100" lvl="1" indent="-342900">
                <a:buFont typeface="+mj-lt"/>
                <a:buAutoNum type="arabicParenR"/>
              </a:pPr>
              <a:r>
                <a:rPr lang="ko-KR" altLang="en-US" sz="1400" dirty="0" smtClean="0">
                  <a:solidFill>
                    <a:schemeClr val="bg1"/>
                  </a:solidFill>
                </a:rPr>
                <a:t>카드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업무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는 고유의 카드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ID(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번호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를 부여하여 식별하며 카드신청일자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카드한도금액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카드결재일자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카드종류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고객주민번호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예금계좌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ID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정보를 가진다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.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marL="800100" lvl="1" indent="-342900">
                <a:buFont typeface="+mj-lt"/>
                <a:buAutoNum type="arabicParenR"/>
              </a:pPr>
              <a:r>
                <a:rPr lang="ko-KR" altLang="en-US" sz="1400" dirty="0" err="1" smtClean="0">
                  <a:solidFill>
                    <a:schemeClr val="bg1"/>
                  </a:solidFill>
                </a:rPr>
                <a:t>예금계좌는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 예금계좌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ID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를 부여하여 식별하며 예금계좌종류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예금잔고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카드신청여부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예금개설일자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예금자이름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고객주민번호 정보를 포함한다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.</a:t>
              </a:r>
            </a:p>
            <a:p>
              <a:pPr marL="800100" lvl="1" indent="-342900">
                <a:buFont typeface="+mj-lt"/>
                <a:buAutoNum type="arabicParenR"/>
              </a:pPr>
              <a:r>
                <a:rPr lang="ko-KR" altLang="en-US" sz="1400" dirty="0" smtClean="0">
                  <a:solidFill>
                    <a:schemeClr val="bg1"/>
                  </a:solidFill>
                </a:rPr>
                <a:t>예금계좌거래내역은 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거래번호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예금계좌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ID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를 부여하여 식별하며</a:t>
              </a:r>
              <a:r>
                <a:rPr lang="en-US" altLang="ko-KR" sz="1400" dirty="0">
                  <a:solidFill>
                    <a:schemeClr val="bg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예금구분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예금내용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거래금액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예금잔고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입출금날짜시간 정보를 가진다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.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endParaRPr lang="en-US" altLang="ko-KR" sz="1400" dirty="0">
                <a:solidFill>
                  <a:schemeClr val="bg1"/>
                </a:solidFill>
              </a:endParaRPr>
            </a:p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-  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데이터베이스명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java2_banking_db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1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597" y="986533"/>
            <a:ext cx="8306959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8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16257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문제</a:t>
              </a:r>
              <a:r>
                <a:rPr lang="en-US" altLang="ko-KR" sz="4800" b="1" spc="-300" dirty="0" smtClean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2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846814" y="2521896"/>
            <a:ext cx="4765430" cy="2282912"/>
            <a:chOff x="457200" y="1436235"/>
            <a:chExt cx="4765430" cy="228291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804224" y="2354312"/>
              <a:ext cx="4418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2 : ERD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를 이용하여 테이블을 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생성하시오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.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089" y="1186345"/>
            <a:ext cx="2019300" cy="481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3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16257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문제</a:t>
              </a:r>
              <a:r>
                <a:rPr lang="en-US" altLang="ko-KR" sz="4800" b="1" spc="-300" dirty="0" smtClean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6555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3 : 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테이블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 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명세서를 참고하여 데이터 입력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534" y="4050381"/>
            <a:ext cx="6743700" cy="20859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534" y="1058278"/>
            <a:ext cx="5905500" cy="2390775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306386" y="4555380"/>
            <a:ext cx="2878752" cy="917716"/>
            <a:chOff x="457200" y="1436235"/>
            <a:chExt cx="4633546" cy="228291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64771" y="2102019"/>
              <a:ext cx="4418406" cy="1212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Card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306386" y="1675782"/>
            <a:ext cx="2878752" cy="916125"/>
            <a:chOff x="457200" y="1563926"/>
            <a:chExt cx="4633546" cy="228291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563926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64770" y="2316081"/>
              <a:ext cx="4418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Customer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365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350</Words>
  <Application>Microsoft Office PowerPoint</Application>
  <PresentationFormat>와이드스크린</PresentationFormat>
  <Paragraphs>74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java2</cp:lastModifiedBy>
  <cp:revision>52</cp:revision>
  <dcterms:created xsi:type="dcterms:W3CDTF">2022-08-03T01:14:38Z</dcterms:created>
  <dcterms:modified xsi:type="dcterms:W3CDTF">2022-10-06T08:13:37Z</dcterms:modified>
</cp:coreProperties>
</file>