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6"/>
  </p:notesMasterIdLst>
  <p:handoutMasterIdLst>
    <p:handoutMasterId r:id="rId27"/>
  </p:handoutMasterIdLst>
  <p:sldIdLst>
    <p:sldId id="312" r:id="rId5"/>
    <p:sldId id="281" r:id="rId6"/>
    <p:sldId id="282" r:id="rId7"/>
    <p:sldId id="324" r:id="rId8"/>
    <p:sldId id="321" r:id="rId9"/>
    <p:sldId id="318" r:id="rId10"/>
    <p:sldId id="328" r:id="rId11"/>
    <p:sldId id="326" r:id="rId12"/>
    <p:sldId id="333" r:id="rId13"/>
    <p:sldId id="327" r:id="rId14"/>
    <p:sldId id="322" r:id="rId15"/>
    <p:sldId id="329" r:id="rId16"/>
    <p:sldId id="334" r:id="rId17"/>
    <p:sldId id="332" r:id="rId18"/>
    <p:sldId id="339" r:id="rId19"/>
    <p:sldId id="335" r:id="rId20"/>
    <p:sldId id="338" r:id="rId21"/>
    <p:sldId id="337" r:id="rId22"/>
    <p:sldId id="319" r:id="rId23"/>
    <p:sldId id="331" r:id="rId24"/>
    <p:sldId id="330" r:id="rId2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41A265-D741-4A95-8CF2-4BC6F6F9180A}" v="963" dt="2025-07-19T22:20:13.419"/>
    <p1510:client id="{A8C0600A-1626-438A-934A-9A0A98D9A104}" v="1" dt="2025-07-19T23:44:25.730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39" autoAdjust="0"/>
    <p:restoredTop sz="74939" autoAdjust="0"/>
  </p:normalViewPr>
  <p:slideViewPr>
    <p:cSldViewPr snapToGrid="0">
      <p:cViewPr varScale="1">
        <p:scale>
          <a:sx n="83" d="100"/>
          <a:sy n="83" d="100"/>
        </p:scale>
        <p:origin x="582" y="60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5F3F3-4C9D-76B7-2BCB-9F5F2E9F0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84EF78-2A3E-5520-B3B3-6A26F84E8B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359A5E-BE56-DA72-A15C-8DE730E115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Show demo, and show that you can also choose an existing sprite </a:t>
            </a:r>
          </a:p>
        </p:txBody>
      </p:sp>
    </p:spTree>
    <p:extLst>
      <p:ext uri="{BB962C8B-B14F-4D97-AF65-F5344CB8AC3E}">
        <p14:creationId xmlns:p14="http://schemas.microsoft.com/office/powerpoint/2010/main" val="827016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Ask if everyone has been able to make a new project. https://scratch.mit.edu/projects/1197095557</a:t>
            </a:r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A5C1C-6BD7-B4F9-6BD0-1F86BCF4C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568856-94C5-EB15-4E5A-7A95DA56DE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E8EEB1-5D24-7A5C-806F-59FE7A1FF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Poison </a:t>
            </a:r>
            <a:r>
              <a:rPr lang="en-US" dirty="0" err="1"/>
              <a:t>dartfrog</a:t>
            </a:r>
            <a:r>
              <a:rPr lang="en-US" dirty="0"/>
              <a:t> </a:t>
            </a:r>
          </a:p>
          <a:p>
            <a:r>
              <a:rPr lang="en-US" dirty="0"/>
              <a:t>Sharks and </a:t>
            </a:r>
            <a:r>
              <a:rPr lang="en-US" dirty="0" err="1"/>
              <a:t>minows</a:t>
            </a:r>
            <a:r>
              <a:rPr lang="en-US" dirty="0"/>
              <a:t> </a:t>
            </a:r>
          </a:p>
          <a:p>
            <a:r>
              <a:rPr lang="en-US" dirty="0"/>
              <a:t>Tag/freeze tag </a:t>
            </a:r>
          </a:p>
          <a:p>
            <a:r>
              <a:rPr lang="en-US" dirty="0"/>
              <a:t>Night in the museum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626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Screen share with project and ask them what the code does</a:t>
            </a:r>
          </a:p>
        </p:txBody>
      </p:sp>
    </p:spTree>
    <p:extLst>
      <p:ext uri="{BB962C8B-B14F-4D97-AF65-F5344CB8AC3E}">
        <p14:creationId xmlns:p14="http://schemas.microsoft.com/office/powerpoint/2010/main" val="4138769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Screen share the project, click “see inside” and explore a bit</a:t>
            </a:r>
          </a:p>
          <a:p>
            <a:endParaRPr lang="en-US" dirty="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Screen share the project, click “see inside” and explore a bit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Ask the questions about the code and then change it with the kids to see what happens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0642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34409-8317-6088-274F-47FF04286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CBD373-1082-4289-D57F-72E82082D8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365926-B62B-F1DC-8759-0F6F6078C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944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Introduce instructors </a:t>
            </a:r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Engage students – raise hand if they have heard of or used scratch before </a:t>
            </a:r>
          </a:p>
          <a:p>
            <a:br>
              <a:rPr lang="en-US" dirty="0"/>
            </a:br>
            <a:r>
              <a:rPr lang="en-US" dirty="0"/>
              <a:t>Sample projects: </a:t>
            </a:r>
          </a:p>
          <a:p>
            <a:r>
              <a:rPr lang="en-US" dirty="0"/>
              <a:t>Flappy bird: </a:t>
            </a:r>
          </a:p>
          <a:p>
            <a:r>
              <a:rPr lang="en-US" dirty="0"/>
              <a:t>https://scratch.mit.edu/projects/1175373249/</a:t>
            </a:r>
          </a:p>
          <a:p>
            <a:endParaRPr lang="en-US" dirty="0"/>
          </a:p>
          <a:p>
            <a:r>
              <a:rPr lang="en-US" dirty="0"/>
              <a:t>Flame: </a:t>
            </a:r>
          </a:p>
          <a:p>
            <a:r>
              <a:rPr lang="en-US" dirty="0"/>
              <a:t>https://scratch.mit.edu/projects/1125016694/</a:t>
            </a:r>
          </a:p>
          <a:p>
            <a:endParaRPr lang="en-US" dirty="0"/>
          </a:p>
          <a:p>
            <a:r>
              <a:rPr lang="en-US" dirty="0"/>
              <a:t>Story:</a:t>
            </a:r>
          </a:p>
          <a:p>
            <a:r>
              <a:rPr lang="en-US" dirty="0"/>
              <a:t>https://scratch.mit.edu/projects/1169824272/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944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Remind students to only use their own email addresses if they have them open on their laptop (or </a:t>
            </a:r>
            <a:r>
              <a:rPr lang="en-US"/>
              <a:t>can open them).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3CA74-BE4C-C7B0-64B8-6ADDDD2DB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76A615-5638-4B2C-39CD-66B6D03D92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FEC507-FD7C-363B-BC2C-955FD0D37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Talk about how blocks connect to each other so that they execute one after another </a:t>
            </a:r>
          </a:p>
          <a:p>
            <a:endParaRPr lang="en-US" dirty="0"/>
          </a:p>
          <a:p>
            <a:r>
              <a:rPr lang="en-US" dirty="0"/>
              <a:t>Have to be connected to a ‘on click’ or ‘green flag’ block in order to actually execute </a:t>
            </a:r>
          </a:p>
          <a:p>
            <a:endParaRPr lang="en-US" dirty="0"/>
          </a:p>
          <a:p>
            <a:r>
              <a:rPr lang="en-US" dirty="0"/>
              <a:t>Screen share with a sample project and show what some things do</a:t>
            </a:r>
          </a:p>
          <a:p>
            <a:endParaRPr lang="en-US" dirty="0"/>
          </a:p>
          <a:p>
            <a:r>
              <a:rPr lang="en-US" dirty="0"/>
              <a:t>Go over simple basic commands, they can explore the rest later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523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E0B4A-97F8-B282-1496-57375D8EC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46BA04-C2A9-0EC9-473F-152291C41B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A1E5B3-7251-ECA1-4385-64173F50E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Show demo, and show that you can also choose an existing sprite </a:t>
            </a:r>
          </a:p>
          <a:p>
            <a:endParaRPr lang="en-US" dirty="0"/>
          </a:p>
          <a:p>
            <a:r>
              <a:rPr lang="en-US" dirty="0"/>
              <a:t>Also show that each sprite has its own set of commands </a:t>
            </a:r>
          </a:p>
        </p:txBody>
      </p:sp>
    </p:spTree>
    <p:extLst>
      <p:ext uri="{BB962C8B-B14F-4D97-AF65-F5344CB8AC3E}">
        <p14:creationId xmlns:p14="http://schemas.microsoft.com/office/powerpoint/2010/main" val="1379039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2C918-4649-82F2-5B31-115440567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6ECA9C-B791-B5B8-3C17-1190786226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7A6C3D-DA8C-74C7-50E1-AC4B01B27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Show demo, and show that you can also choose an existing sprite </a:t>
            </a:r>
          </a:p>
          <a:p>
            <a:endParaRPr lang="en-US" dirty="0"/>
          </a:p>
          <a:p>
            <a:r>
              <a:rPr lang="en-US" dirty="0"/>
              <a:t>Also show that each sprite has its own set of commands </a:t>
            </a:r>
          </a:p>
        </p:txBody>
      </p:sp>
    </p:spTree>
    <p:extLst>
      <p:ext uri="{BB962C8B-B14F-4D97-AF65-F5344CB8AC3E}">
        <p14:creationId xmlns:p14="http://schemas.microsoft.com/office/powerpoint/2010/main" val="60456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Q4SldacxG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10128431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1105113583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cratch.mit.edu/projects/1105114015?fromStarterProjectsPage=tru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freepngimg.com/png/35661-robot-transparent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jTPZfhuVro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9C_wblf4FIE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microsoft.com/office/2007/relationships/hdphoto" Target="../media/hdphoto1.wdp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sz="5400" b="0">
                <a:latin typeface="Arial" panose="020B0604020202020204" pitchFamily="34" charset="0"/>
                <a:cs typeface="Arial" panose="020B0604020202020204" pitchFamily="34" charset="0"/>
              </a:rPr>
              <a:t>Week 1:</a:t>
            </a:r>
            <a:br>
              <a:rPr lang="en-US" sz="5400" b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/>
              <a:t>INTRODUCING SCRATCH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3E106-B7DC-181B-0395-EF24241D9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00B230-2713-F081-0CD6-E7E11B66A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dirty="0"/>
              <a:t>Create a background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7A6848-C076-0906-DFBF-F63AF5B5EE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30F627-2588-25DC-447A-7CFB1F42980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Creating a Background</a:t>
            </a:r>
            <a:endParaRPr lang="en-US" dirty="0"/>
          </a:p>
          <a:p>
            <a:endParaRPr lang="en-US" dirty="0"/>
          </a:p>
          <a:p>
            <a:r>
              <a:rPr lang="en-US" dirty="0"/>
              <a:t>Trying creating your own background!</a:t>
            </a:r>
          </a:p>
          <a:p>
            <a:endParaRPr lang="en-US" dirty="0"/>
          </a:p>
          <a:p>
            <a:r>
              <a:rPr lang="en-US" dirty="0"/>
              <a:t>If you finish early, add sprites to your background!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717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r>
              <a:rPr lang="en-US" dirty="0"/>
              <a:t>Animated Name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95F6A2-1A70-90CB-2678-68C129F5853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Make a new project. </a:t>
            </a:r>
          </a:p>
          <a:p>
            <a:r>
              <a:rPr lang="en-US" dirty="0"/>
              <a:t>Use sprites for each letter of your name (in the letters category)</a:t>
            </a:r>
          </a:p>
          <a:p>
            <a:r>
              <a:rPr lang="en-US" dirty="0"/>
              <a:t>Example: https://scratch.mit.edu/projects/1197095557 </a:t>
            </a:r>
          </a:p>
          <a:p>
            <a:r>
              <a:rPr lang="en-US" dirty="0"/>
              <a:t>You can make them all move around when the green flag is clicked OR make them do things when you click them.</a:t>
            </a:r>
          </a:p>
          <a:p>
            <a:r>
              <a:rPr lang="en-US" dirty="0"/>
              <a:t>Ideas for animations:</a:t>
            </a:r>
          </a:p>
          <a:p>
            <a:pPr lvl="1"/>
            <a:r>
              <a:rPr lang="en-US" dirty="0"/>
              <a:t>Spinning around!</a:t>
            </a:r>
          </a:p>
          <a:p>
            <a:pPr lvl="1"/>
            <a:r>
              <a:rPr lang="en-US" dirty="0"/>
              <a:t>Going up and down!</a:t>
            </a:r>
          </a:p>
          <a:p>
            <a:pPr lvl="1"/>
            <a:r>
              <a:rPr lang="en-US" dirty="0"/>
              <a:t>Changing color!</a:t>
            </a:r>
          </a:p>
          <a:p>
            <a:pPr lvl="1"/>
            <a:r>
              <a:rPr lang="en-US" dirty="0"/>
              <a:t>Increasing and decreasing size!</a:t>
            </a:r>
          </a:p>
          <a:p>
            <a:pPr lvl="1"/>
            <a:r>
              <a:rPr lang="en-US" dirty="0"/>
              <a:t>Changing backdrop!</a:t>
            </a:r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15A46-3D75-C3BD-E00A-264827183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43E5-E0E4-C460-1F24-B0163278E4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Break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F270D243-D330-933E-863F-B322AC202791}"/>
              </a:ext>
            </a:extLst>
          </p:cNvPr>
          <p:cNvSpPr txBox="1">
            <a:spLocks/>
          </p:cNvSpPr>
          <p:nvPr/>
        </p:nvSpPr>
        <p:spPr>
          <a:xfrm>
            <a:off x="840186" y="3097334"/>
            <a:ext cx="10511627" cy="3948557"/>
          </a:xfrm>
          <a:prstGeom prst="rect">
            <a:avLst/>
          </a:prstGeom>
        </p:spPr>
        <p:txBody>
          <a:bodyPr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20 minutes</a:t>
            </a:r>
          </a:p>
        </p:txBody>
      </p:sp>
    </p:spTree>
    <p:extLst>
      <p:ext uri="{BB962C8B-B14F-4D97-AF65-F5344CB8AC3E}">
        <p14:creationId xmlns:p14="http://schemas.microsoft.com/office/powerpoint/2010/main" val="9516840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1A068-FADA-F1EB-C8C9-041A6058A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MAZE!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23DC5-44DE-6BB3-70C8-10888562F8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3" y="2331958"/>
            <a:ext cx="7054817" cy="3704266"/>
          </a:xfrm>
        </p:spPr>
        <p:txBody>
          <a:bodyPr/>
          <a:lstStyle/>
          <a:p>
            <a:r>
              <a:rPr lang="en-US" sz="2400" dirty="0">
                <a:hlinkClick r:id="rId3"/>
              </a:rPr>
              <a:t>Maze Starter on Scratch</a:t>
            </a:r>
            <a:endParaRPr lang="en-US" sz="2400" dirty="0"/>
          </a:p>
          <a:p>
            <a:r>
              <a:rPr lang="en-US" sz="2400" dirty="0"/>
              <a:t>Let’s look at the code inside this project.</a:t>
            </a:r>
          </a:p>
          <a:p>
            <a:r>
              <a:rPr lang="en-US" sz="2400"/>
              <a:t>Let’s make our own </a:t>
            </a:r>
            <a:r>
              <a:rPr lang="en-US" sz="2400" dirty="0"/>
              <a:t>maze!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BBFD51-3042-5438-05AF-C666684B5E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30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1D6D0-876C-20C4-6BF6-0F41B6D4F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REBUS PUZZLES!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B72F3A-0BBD-B190-8814-2461F0CF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36762486-BDEC-B48D-3E21-220C3CEE4209}"/>
              </a:ext>
            </a:extLst>
          </p:cNvPr>
          <p:cNvSpPr txBox="1">
            <a:spLocks/>
          </p:cNvSpPr>
          <p:nvPr/>
        </p:nvSpPr>
        <p:spPr>
          <a:xfrm>
            <a:off x="914400" y="2316067"/>
            <a:ext cx="10511627" cy="3948557"/>
          </a:xfrm>
          <a:prstGeom prst="rect">
            <a:avLst/>
          </a:prstGeom>
        </p:spPr>
        <p:txBody>
          <a:bodyPr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 rebus puzzle is a </a:t>
            </a:r>
            <a:r>
              <a:rPr lang="en-US" b="1" dirty="0"/>
              <a:t>puzzle with both pictures and letters </a:t>
            </a:r>
            <a:r>
              <a:rPr lang="en-US" dirty="0"/>
              <a:t>that means a word or phrase. </a:t>
            </a:r>
          </a:p>
          <a:p>
            <a:pPr marL="0" indent="0">
              <a:buNone/>
            </a:pPr>
            <a:r>
              <a:rPr lang="en-US" dirty="0"/>
              <a:t>Here is an example: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B87353-4DAC-87B8-A02B-9BE07ED76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405" y="3847986"/>
            <a:ext cx="2656074" cy="2278494"/>
          </a:xfrm>
          <a:prstGeom prst="rect">
            <a:avLst/>
          </a:prstGeom>
        </p:spPr>
      </p:pic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01A3977-C992-5484-FDC5-A1B2D73E3BCC}"/>
              </a:ext>
            </a:extLst>
          </p:cNvPr>
          <p:cNvSpPr txBox="1">
            <a:spLocks/>
          </p:cNvSpPr>
          <p:nvPr/>
        </p:nvSpPr>
        <p:spPr>
          <a:xfrm>
            <a:off x="4847572" y="4290345"/>
            <a:ext cx="10511627" cy="3948557"/>
          </a:xfrm>
          <a:prstGeom prst="rect">
            <a:avLst/>
          </a:prstGeom>
        </p:spPr>
        <p:txBody>
          <a:bodyPr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Answer: lemonade!</a:t>
            </a:r>
          </a:p>
        </p:txBody>
      </p:sp>
    </p:spTree>
    <p:extLst>
      <p:ext uri="{BB962C8B-B14F-4D97-AF65-F5344CB8AC3E}">
        <p14:creationId xmlns:p14="http://schemas.microsoft.com/office/powerpoint/2010/main" val="3448310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01FEB-D7E4-F9D4-9F72-03C7AE4FF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91548-2133-96D1-51EE-2FC09CAE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REBUS PUZZLES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49AFD8-1247-4BB4-9313-B5E85FFC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D631C9-7062-B54B-C9C8-0F056722EBC7}"/>
              </a:ext>
            </a:extLst>
          </p:cNvPr>
          <p:cNvSpPr txBox="1">
            <a:spLocks/>
          </p:cNvSpPr>
          <p:nvPr/>
        </p:nvSpPr>
        <p:spPr>
          <a:xfrm>
            <a:off x="6094476" y="3429000"/>
            <a:ext cx="10511627" cy="3948557"/>
          </a:xfrm>
          <a:prstGeom prst="rect">
            <a:avLst/>
          </a:prstGeom>
        </p:spPr>
        <p:txBody>
          <a:bodyPr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Answer: apple pie!</a:t>
            </a:r>
          </a:p>
        </p:txBody>
      </p:sp>
      <p:pic>
        <p:nvPicPr>
          <p:cNvPr id="7" name="Graphic 6" descr="Apple with solid fill">
            <a:extLst>
              <a:ext uri="{FF2B5EF4-FFF2-40B4-BE49-F238E27FC236}">
                <a16:creationId xmlns:a16="http://schemas.microsoft.com/office/drawing/2014/main" id="{138D1E7D-BF26-27B9-EA3B-685C8D036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7737" y="2808962"/>
            <a:ext cx="1839238" cy="18392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4C0765-DCB9-8639-56F9-B6DBD3953E6E}"/>
              </a:ext>
            </a:extLst>
          </p:cNvPr>
          <p:cNvSpPr txBox="1"/>
          <p:nvPr/>
        </p:nvSpPr>
        <p:spPr>
          <a:xfrm>
            <a:off x="3356975" y="2620585"/>
            <a:ext cx="2730674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endParaRPr lang="en-US" sz="13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FA3A12-9B38-6D16-EC96-7E99395FA57F}"/>
              </a:ext>
            </a:extLst>
          </p:cNvPr>
          <p:cNvSpPr txBox="1"/>
          <p:nvPr/>
        </p:nvSpPr>
        <p:spPr>
          <a:xfrm>
            <a:off x="2855935" y="5085082"/>
            <a:ext cx="2379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Who knows what this symbol means?</a:t>
            </a:r>
          </a:p>
        </p:txBody>
      </p:sp>
    </p:spTree>
    <p:extLst>
      <p:ext uri="{BB962C8B-B14F-4D97-AF65-F5344CB8AC3E}">
        <p14:creationId xmlns:p14="http://schemas.microsoft.com/office/powerpoint/2010/main" val="3823589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ECC67-65EF-FB6E-E079-00BE2F59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REBUS PUZZLES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C65861-3531-24EC-12A3-00B895178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1FC93-6890-315D-DC2B-441C90C5916C}"/>
              </a:ext>
            </a:extLst>
          </p:cNvPr>
          <p:cNvSpPr txBox="1">
            <a:spLocks/>
          </p:cNvSpPr>
          <p:nvPr/>
        </p:nvSpPr>
        <p:spPr>
          <a:xfrm>
            <a:off x="6407626" y="3429000"/>
            <a:ext cx="10511627" cy="3948557"/>
          </a:xfrm>
          <a:prstGeom prst="rect">
            <a:avLst/>
          </a:prstGeom>
        </p:spPr>
        <p:txBody>
          <a:bodyPr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Answer: water!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395D7F-EAA4-5198-52CB-0F770A713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172" y="2921148"/>
            <a:ext cx="5062992" cy="151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87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F7952-3FA3-57F1-7435-6D1688B3D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1641A-4E75-5B9A-AB2F-12B0871A3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REBUS PUZZLES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FBC08E-E3E6-594B-4FD9-647FCD84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937224-6C0D-26D4-FEF0-13E31E1BE069}"/>
              </a:ext>
            </a:extLst>
          </p:cNvPr>
          <p:cNvSpPr txBox="1">
            <a:spLocks/>
          </p:cNvSpPr>
          <p:nvPr/>
        </p:nvSpPr>
        <p:spPr>
          <a:xfrm>
            <a:off x="6094476" y="3429000"/>
            <a:ext cx="10511627" cy="3948557"/>
          </a:xfrm>
          <a:prstGeom prst="rect">
            <a:avLst/>
          </a:prstGeom>
        </p:spPr>
        <p:txBody>
          <a:bodyPr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Answer: forty-two years!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051AFC-6142-CC3B-9F93-57F3DEF70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187" y="2521836"/>
            <a:ext cx="3759460" cy="260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4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4F3AE8-35E6-040D-1B0C-4FC41199B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9CED-4318-83CB-47C5-6EA5238B7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REBUS PUZZLES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755F12-499C-F125-60EA-109F8DA9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7CE211-509C-9C51-6FB2-CA4D50288250}"/>
              </a:ext>
            </a:extLst>
          </p:cNvPr>
          <p:cNvSpPr txBox="1">
            <a:spLocks/>
          </p:cNvSpPr>
          <p:nvPr/>
        </p:nvSpPr>
        <p:spPr>
          <a:xfrm>
            <a:off x="6094476" y="3429000"/>
            <a:ext cx="10511627" cy="3948557"/>
          </a:xfrm>
          <a:prstGeom prst="rect">
            <a:avLst/>
          </a:prstGeom>
        </p:spPr>
        <p:txBody>
          <a:bodyPr>
            <a:normAutofit/>
          </a:bodyPr>
          <a:lstStyle>
            <a:lvl1pPr marL="347472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6858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11430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6002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2057400" indent="-347472" algn="l" defTabSz="914400" rtl="0" eaLnBrk="1" latinLnBrk="0" hangingPunct="1">
              <a:lnSpc>
                <a:spcPct val="100000"/>
              </a:lnSpc>
              <a:spcBef>
                <a:spcPts val="36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rgbClr val="FF0000"/>
                </a:solidFill>
              </a:rPr>
              <a:t>Answer: broken promise!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50D24E-8FB5-99D2-D342-BACEB2950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314" y="2536489"/>
            <a:ext cx="4259929" cy="230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9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Dance Party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9654711" cy="370426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Create an animation that resembles a ‘Dance Party’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Example: </a:t>
            </a:r>
            <a:r>
              <a:rPr lang="en-US" sz="2000" dirty="0">
                <a:hlinkClick r:id="rId3"/>
              </a:rPr>
              <a:t>https://scratch.mit.edu/projects/1105113583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work independently on in pairs </a:t>
            </a:r>
          </a:p>
          <a:p>
            <a:pPr marL="457200" indent="-457200">
              <a:buAutoNum type="arabicPeriod"/>
            </a:pPr>
            <a:r>
              <a:rPr lang="en-US" sz="2000" dirty="0"/>
              <a:t>Remix the project </a:t>
            </a:r>
          </a:p>
          <a:p>
            <a:pPr marL="457200" indent="-457200">
              <a:buAutoNum type="arabicPeriod"/>
            </a:pPr>
            <a:r>
              <a:rPr lang="en-US" sz="2000" dirty="0"/>
              <a:t>Add a sprite</a:t>
            </a:r>
          </a:p>
          <a:p>
            <a:pPr marL="457200" indent="-457200">
              <a:buAutoNum type="arabicPeriod"/>
            </a:pPr>
            <a:r>
              <a:rPr lang="en-US" sz="2000" dirty="0"/>
              <a:t>Use “switch costume” and “go to this position” and “wait _ seconds” to make it dance!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5E07DF-BFE5-2A4C-B330-913EFF8E4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904" y="3599607"/>
            <a:ext cx="1747277" cy="86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 anchor="b"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 anchor="t">
            <a:normAutofit/>
          </a:bodyPr>
          <a:lstStyle/>
          <a:p>
            <a:pPr marL="342900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Name</a:t>
            </a:r>
          </a:p>
          <a:p>
            <a:pPr marL="342900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School  </a:t>
            </a:r>
          </a:p>
          <a:p>
            <a:pPr marL="342900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dirty="0"/>
              <a:t>Favorite thing you’ve done so far this summer (or looking forward to do)</a:t>
            </a:r>
          </a:p>
          <a:p>
            <a:pPr marL="342900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B5DF1-A3A7-C694-52D4-0E3FA7204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SPRITE “WALK”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BE4B3-AEBA-66C5-5A95-3E542094F4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5576746" cy="3704266"/>
          </a:xfrm>
        </p:spPr>
        <p:txBody>
          <a:bodyPr/>
          <a:lstStyle/>
          <a:p>
            <a:r>
              <a:rPr lang="en-US" dirty="0">
                <a:hlinkClick r:id="rId3"/>
              </a:rPr>
              <a:t>Walk Cycle on Scratch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Remix the project</a:t>
            </a:r>
          </a:p>
          <a:p>
            <a:pPr marL="342900" indent="-342900">
              <a:buAutoNum type="arabicPeriod"/>
            </a:pPr>
            <a:r>
              <a:rPr lang="en-US" dirty="0"/>
              <a:t>Click “choose a sprite”</a:t>
            </a:r>
          </a:p>
          <a:p>
            <a:pPr marL="342900" indent="-342900">
              <a:buAutoNum type="arabicPeriod"/>
            </a:pPr>
            <a:r>
              <a:rPr lang="en-US" dirty="0"/>
              <a:t>Select a sprite that looks like it is walking/flying</a:t>
            </a:r>
          </a:p>
          <a:p>
            <a:pPr marL="342900" indent="-342900">
              <a:buAutoNum type="arabicPeriod"/>
            </a:pPr>
            <a:r>
              <a:rPr lang="en-US" dirty="0"/>
              <a:t>Add the sprite</a:t>
            </a:r>
          </a:p>
          <a:p>
            <a:pPr marL="342900" indent="-342900">
              <a:buAutoNum type="arabicPeriod"/>
            </a:pPr>
            <a:r>
              <a:rPr lang="en-US" dirty="0"/>
              <a:t>Recreate this code </a:t>
            </a:r>
            <a:r>
              <a:rPr lang="en-US" dirty="0">
                <a:sym typeface="Wingdings" panose="05000000000000000000" pitchFamily="2" charset="2"/>
              </a:rPr>
              <a:t> and experiment with the numbers!</a:t>
            </a: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405EC9-6706-031A-F607-88878A2DC5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819E97-763A-7D15-6C2C-7CD6CBB90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3970" y="2263472"/>
            <a:ext cx="1747277" cy="8683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DE975A7-AE6C-D294-4861-5E388A4E4A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2575" y="2963431"/>
            <a:ext cx="635033" cy="5588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AD45682-A59D-2642-1247-D393291A4B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6218" y="2127809"/>
            <a:ext cx="5303048" cy="4357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06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D5117-8206-B44E-6957-1CDEBECBB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C3D46-BADE-DBC1-3234-949E24DF59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Reflect and journal</a:t>
            </a:r>
          </a:p>
        </p:txBody>
      </p:sp>
    </p:spTree>
    <p:extLst>
      <p:ext uri="{BB962C8B-B14F-4D97-AF65-F5344CB8AC3E}">
        <p14:creationId xmlns:p14="http://schemas.microsoft.com/office/powerpoint/2010/main" val="1377273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Program the robot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5571475" cy="3497698"/>
          </a:xfrm>
        </p:spPr>
        <p:txBody>
          <a:bodyPr/>
          <a:lstStyle/>
          <a:p>
            <a:r>
              <a:rPr lang="en-US" dirty="0"/>
              <a:t>In pairs, assign one student to be A and the other B</a:t>
            </a:r>
          </a:p>
          <a:p>
            <a:r>
              <a:rPr lang="en-US" dirty="0"/>
              <a:t>For 3 minutes, A will give verbal “commands” to move or do actions, and B will act them out, or execute them</a:t>
            </a:r>
          </a:p>
          <a:p>
            <a:r>
              <a:rPr lang="en-US" dirty="0"/>
              <a:t>Switch roles! 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D3300BF9-0ADE-8CEC-4997-47320EC92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Picture 10" descr="A robot with a black background&#10;&#10;AI-generated content may be incorrect.">
            <a:extLst>
              <a:ext uri="{FF2B5EF4-FFF2-40B4-BE49-F238E27FC236}">
                <a16:creationId xmlns:a16="http://schemas.microsoft.com/office/drawing/2014/main" id="{2B8EFEBE-F7EB-5E9D-19E2-D2457AC5F3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032040" y="1124131"/>
            <a:ext cx="2652793" cy="536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97CAD-1F99-ABF6-4D1C-CCEBEA4B9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19643"/>
          </a:xfrm>
        </p:spPr>
        <p:txBody>
          <a:bodyPr/>
          <a:lstStyle/>
          <a:p>
            <a:r>
              <a:rPr lang="en-US" sz="4000" dirty="0"/>
              <a:t>scratch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A74CD9-3D04-927C-CC9F-977C70FE7E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ECA9D-B3A8-2086-66EE-AF10CE3676BA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Scratch is a coding language with a visual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Allows students to create projects such as stories, games, animations, and more!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66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200" y="788334"/>
            <a:ext cx="9875463" cy="999746"/>
          </a:xfrm>
        </p:spPr>
        <p:txBody>
          <a:bodyPr/>
          <a:lstStyle/>
          <a:p>
            <a:r>
              <a:rPr lang="en-US" dirty="0"/>
              <a:t>Creating scratch accounts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89200" y="1966852"/>
            <a:ext cx="8776776" cy="39615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1. Go to </a:t>
            </a:r>
            <a:r>
              <a:rPr lang="en-US" sz="2000" u="sng" dirty="0"/>
              <a:t>scratch.mit.edu </a:t>
            </a:r>
          </a:p>
          <a:p>
            <a:pPr marL="0" indent="0">
              <a:buNone/>
            </a:pPr>
            <a:r>
              <a:rPr lang="en-US" sz="2000" dirty="0"/>
              <a:t>2. Join Scratch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3. Create a username and password – WRITE THEM DOWN </a:t>
            </a:r>
          </a:p>
          <a:p>
            <a:pPr marL="0" indent="0">
              <a:buNone/>
            </a:pPr>
            <a:r>
              <a:rPr lang="en-US" sz="2000" dirty="0"/>
              <a:t>4. Select country – United States of America </a:t>
            </a:r>
          </a:p>
          <a:p>
            <a:pPr marL="0" indent="0">
              <a:buNone/>
            </a:pPr>
            <a:r>
              <a:rPr lang="en-US" sz="2000" dirty="0"/>
              <a:t>5. Enter your birth year and month </a:t>
            </a:r>
          </a:p>
          <a:p>
            <a:pPr marL="0" indent="0">
              <a:buNone/>
            </a:pPr>
            <a:r>
              <a:rPr lang="en-US" sz="2000" dirty="0"/>
              <a:t>6. Select gender (or prefer not to say) </a:t>
            </a:r>
          </a:p>
          <a:p>
            <a:pPr marL="0" indent="0">
              <a:buNone/>
            </a:pPr>
            <a:r>
              <a:rPr lang="en-US" sz="2000" dirty="0">
                <a:highlight>
                  <a:srgbClr val="FFFF00"/>
                </a:highlight>
              </a:rPr>
              <a:t>7. Enter email address – if you don’t have one, let us know!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9B0155-F5F6-B409-1D58-5BD669D2C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152" y="2830133"/>
            <a:ext cx="7653528" cy="59886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AC26470-4271-694C-A14D-24652918A319}"/>
              </a:ext>
            </a:extLst>
          </p:cNvPr>
          <p:cNvSpPr/>
          <p:nvPr/>
        </p:nvSpPr>
        <p:spPr>
          <a:xfrm>
            <a:off x="7046259" y="2830133"/>
            <a:ext cx="1210235" cy="598867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dirty="0"/>
              <a:t>EXPLORING SCRATCH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5E1862-1088-2B3F-98D8-4829A41D2C7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Getting Started with Scratch</a:t>
            </a:r>
            <a:endParaRPr lang="en-US" dirty="0"/>
          </a:p>
          <a:p>
            <a:endParaRPr lang="en-US" dirty="0"/>
          </a:p>
          <a:p>
            <a:r>
              <a:rPr lang="en-US" dirty="0"/>
              <a:t>Spend 10 minutes exploring Scratch and playing around with projects! </a:t>
            </a:r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52EA9-3B64-D9AE-C60A-263286905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74E4B-ED86-66A2-ED58-55D5D295228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commands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FC7C5E-9AE8-AF98-3004-BC32813333D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125200" y="457200"/>
            <a:ext cx="1066800" cy="471488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825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08F59-86E1-3086-B1B0-B6F22560F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47407A-BB52-61AE-156B-304FEF513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dirty="0"/>
              <a:t>Create a sprite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9634F8-11E2-1902-7357-4304016BC1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4ED145-F78C-CA05-C693-550CBD46115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464968" cy="3721817"/>
          </a:xfrm>
        </p:spPr>
        <p:txBody>
          <a:bodyPr/>
          <a:lstStyle/>
          <a:p>
            <a:r>
              <a:rPr lang="en-US" dirty="0">
                <a:hlinkClick r:id="rId3"/>
              </a:rPr>
              <a:t>Creating a Sprite</a:t>
            </a:r>
            <a:endParaRPr lang="en-US" dirty="0"/>
          </a:p>
          <a:p>
            <a:endParaRPr lang="en-US" dirty="0"/>
          </a:p>
          <a:p>
            <a:r>
              <a:rPr lang="en-US" dirty="0"/>
              <a:t>What are the different options when making a sprite?</a:t>
            </a:r>
          </a:p>
          <a:p>
            <a:r>
              <a:rPr lang="en-US" dirty="0"/>
              <a:t>Try choosing one, and then try drawing your own sprite! </a:t>
            </a:r>
          </a:p>
          <a:p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92A265-C8D2-6EDA-C37D-6DC63DFC37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3551" b="98011" l="9512" r="89893">
                        <a14:foregroundMark x1="31748" y1="6960" x2="35434" y2="10511"/>
                        <a14:foregroundMark x1="62426" y1="7386" x2="62188" y2="5398"/>
                        <a14:foregroundMark x1="31391" y1="3835" x2="31153" y2="4403"/>
                        <a14:foregroundMark x1="42806" y1="24432" x2="51367" y2="32955"/>
                        <a14:foregroundMark x1="63020" y1="18466" x2="65636" y2="29830"/>
                        <a14:foregroundMark x1="65636" y1="29830" x2="65636" y2="29830"/>
                        <a14:foregroundMark x1="69679" y1="38352" x2="75862" y2="47159"/>
                        <a14:foregroundMark x1="75862" y1="47159" x2="74435" y2="50142"/>
                        <a14:foregroundMark x1="65161" y1="41619" x2="48276" y2="41335"/>
                        <a14:foregroundMark x1="48276" y1="41335" x2="62426" y2="52699"/>
                        <a14:foregroundMark x1="42806" y1="43182" x2="58026" y2="45739"/>
                        <a14:foregroundMark x1="58026" y1="45739" x2="59572" y2="55966"/>
                        <a14:foregroundMark x1="59572" y1="55966" x2="69203" y2="55966"/>
                        <a14:foregroundMark x1="69203" y1="55966" x2="72057" y2="55256"/>
                        <a14:foregroundMark x1="48633" y1="69176" x2="45779" y2="72727"/>
                        <a14:foregroundMark x1="53151" y1="92330" x2="60761" y2="93892"/>
                        <a14:foregroundMark x1="60761" y1="93892" x2="53746" y2="93324"/>
                        <a14:foregroundMark x1="25803" y1="97443" x2="26397" y2="98011"/>
                        <a14:foregroundMark x1="11058" y1="63210" x2="16052" y2="62926"/>
                      </a14:backgroundRemoval>
                    </a14:imgEffect>
                  </a14:imgLayer>
                </a14:imgProps>
              </a:ext>
            </a:extLst>
          </a:blip>
          <a:srcRect r="-1" b="2080"/>
          <a:stretch>
            <a:fillRect/>
          </a:stretch>
        </p:blipFill>
        <p:spPr>
          <a:xfrm>
            <a:off x="5636817" y="1563665"/>
            <a:ext cx="6242839" cy="51195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70177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92CA5-1DA2-BA7C-F6E4-1F1D95DD6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F2720DC-D632-B835-5CEA-DCAD751725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dirty="0"/>
              <a:t>MAKE THE SPRITE MOVE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A97F71-B8B6-1DE7-E2F6-D9E8CC783E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0E3CA3-81C1-DAF3-391C-CB85C3C670FA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464968" cy="3721817"/>
          </a:xfrm>
        </p:spPr>
        <p:txBody>
          <a:bodyPr/>
          <a:lstStyle/>
          <a:p>
            <a:r>
              <a:rPr lang="en-US" dirty="0"/>
              <a:t>Click “tutorials” at the top of the screen.</a:t>
            </a:r>
          </a:p>
          <a:p>
            <a:endParaRPr lang="en-US" dirty="0"/>
          </a:p>
          <a:p>
            <a:r>
              <a:rPr lang="en-US" dirty="0"/>
              <a:t>Click the “use arrow keys” tutorial.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CB37A6-F95A-21E5-B042-1AA4700A214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395" t="22262" r="-6395" b="-22262"/>
          <a:stretch>
            <a:fillRect/>
          </a:stretch>
        </p:blipFill>
        <p:spPr>
          <a:xfrm>
            <a:off x="6302137" y="2184740"/>
            <a:ext cx="2154461" cy="10127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9BC33A-35C3-5E43-C93C-24CE84067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5044" y="3629194"/>
            <a:ext cx="2870523" cy="219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79346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16c05727-aa75-4e4a-9b5f-8a80a1165891"/>
    <ds:schemaRef ds:uri="http://schemas.microsoft.com/office/2006/documentManagement/types"/>
    <ds:schemaRef ds:uri="http://purl.org/dc/terms/"/>
    <ds:schemaRef ds:uri="http://schemas.microsoft.com/office/2006/metadata/properties"/>
    <ds:schemaRef ds:uri="230e9df3-be65-4c73-a93b-d1236ebd677e"/>
    <ds:schemaRef ds:uri="http://schemas.openxmlformats.org/package/2006/metadata/core-properties"/>
    <ds:schemaRef ds:uri="http://schemas.microsoft.com/sharepoint/v3"/>
    <ds:schemaRef ds:uri="http://purl.org/dc/dcmitype/"/>
    <ds:schemaRef ds:uri="71af3243-3dd4-4a8d-8c0d-dd76da1f02a5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{35C29B8F-B674-4FD0-82B3-E5E3EADCFF58}TF8a9b5915-b8c7-461e-8cdd-693d48b5e323ce9b6712_win32-ed29711e7285</Template>
  <TotalTime>737</TotalTime>
  <Words>858</Words>
  <Application>Microsoft Office PowerPoint</Application>
  <PresentationFormat>Widescreen</PresentationFormat>
  <Paragraphs>140</Paragraphs>
  <Slides>21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Arial Black</vt:lpstr>
      <vt:lpstr>Calibri</vt:lpstr>
      <vt:lpstr>Cambria Math</vt:lpstr>
      <vt:lpstr>Sabon Next LT</vt:lpstr>
      <vt:lpstr>Wingdings</vt:lpstr>
      <vt:lpstr>Custom</vt:lpstr>
      <vt:lpstr>Week 1: INTRODUCING SCRATCH</vt:lpstr>
      <vt:lpstr>Introduction</vt:lpstr>
      <vt:lpstr>Program the robot</vt:lpstr>
      <vt:lpstr>scratch</vt:lpstr>
      <vt:lpstr>Creating scratch accounts</vt:lpstr>
      <vt:lpstr>EXPLORING SCRATCH</vt:lpstr>
      <vt:lpstr>Basic commands</vt:lpstr>
      <vt:lpstr>Create a sprite</vt:lpstr>
      <vt:lpstr>MAKE THE SPRITE MOVE</vt:lpstr>
      <vt:lpstr>Create a background</vt:lpstr>
      <vt:lpstr>Animated Name</vt:lpstr>
      <vt:lpstr>Break</vt:lpstr>
      <vt:lpstr>CREATE A MAZE!</vt:lpstr>
      <vt:lpstr>REBUS PUZZLES!</vt:lpstr>
      <vt:lpstr>MORE REBUS PUZZLES</vt:lpstr>
      <vt:lpstr>MORE REBUS PUZZLES</vt:lpstr>
      <vt:lpstr>MORE REBUS PUZZLES</vt:lpstr>
      <vt:lpstr>MORE REBUS PUZZLES</vt:lpstr>
      <vt:lpstr>Dance Party</vt:lpstr>
      <vt:lpstr>MAKING A SPRITE “WALK”</vt:lpstr>
      <vt:lpstr>Reflect and journal</vt:lpstr>
    </vt:vector>
  </TitlesOfParts>
  <Company>Bellevue School District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Hemani, Vedika (Student)</dc:creator>
  <cp:lastModifiedBy>Mehta, Isha  (Student)</cp:lastModifiedBy>
  <cp:revision>2</cp:revision>
  <dcterms:created xsi:type="dcterms:W3CDTF">2025-06-24T23:40:20Z</dcterms:created>
  <dcterms:modified xsi:type="dcterms:W3CDTF">2025-07-19T23:44:26Z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