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12" r:id="rId5"/>
    <p:sldId id="281" r:id="rId6"/>
    <p:sldId id="282" r:id="rId7"/>
    <p:sldId id="324" r:id="rId8"/>
    <p:sldId id="321" r:id="rId9"/>
    <p:sldId id="318" r:id="rId10"/>
    <p:sldId id="325" r:id="rId11"/>
    <p:sldId id="328" r:id="rId12"/>
    <p:sldId id="326" r:id="rId13"/>
    <p:sldId id="327" r:id="rId14"/>
    <p:sldId id="322" r:id="rId15"/>
    <p:sldId id="329" r:id="rId16"/>
    <p:sldId id="319" r:id="rId17"/>
    <p:sldId id="330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C0600A-1626-438A-934A-9A0A98D9A104}" v="157" dt="2025-07-15T03:11:51.645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9" autoAdjust="0"/>
    <p:restoredTop sz="74939" autoAdjust="0"/>
  </p:normalViewPr>
  <p:slideViewPr>
    <p:cSldViewPr snapToGrid="0">
      <p:cViewPr>
        <p:scale>
          <a:sx n="84" d="100"/>
          <a:sy n="84" d="100"/>
        </p:scale>
        <p:origin x="60" y="5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5F3F3-4C9D-76B7-2BCB-9F5F2E9F0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84EF78-2A3E-5520-B3B3-6A26F84E8B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359A5E-BE56-DA72-A15C-8DE730E1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Show demo, and show that you can also choose an existing sprite </a:t>
            </a:r>
          </a:p>
        </p:txBody>
      </p:sp>
    </p:spTree>
    <p:extLst>
      <p:ext uri="{BB962C8B-B14F-4D97-AF65-F5344CB8AC3E}">
        <p14:creationId xmlns:p14="http://schemas.microsoft.com/office/powerpoint/2010/main" val="82701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https://scratch.mit.edu/projects/1197095557</a:t>
            </a:r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A5C1C-6BD7-B4F9-6BD0-1F86BCF4C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568856-94C5-EB15-4E5A-7A95DA56D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E8EEB1-5D24-7A5C-806F-59FE7A1F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Poison </a:t>
            </a:r>
            <a:r>
              <a:rPr lang="en-US" dirty="0" err="1"/>
              <a:t>dartfrog</a:t>
            </a:r>
            <a:r>
              <a:rPr lang="en-US" dirty="0"/>
              <a:t> </a:t>
            </a:r>
          </a:p>
          <a:p>
            <a:r>
              <a:rPr lang="en-US" dirty="0"/>
              <a:t>Sharks and </a:t>
            </a:r>
            <a:r>
              <a:rPr lang="en-US" dirty="0" err="1"/>
              <a:t>minows</a:t>
            </a:r>
            <a:r>
              <a:rPr lang="en-US" dirty="0"/>
              <a:t> </a:t>
            </a:r>
          </a:p>
          <a:p>
            <a:r>
              <a:rPr lang="en-US" dirty="0"/>
              <a:t>Tag/freeze tag </a:t>
            </a:r>
          </a:p>
          <a:p>
            <a:r>
              <a:rPr lang="en-US" dirty="0"/>
              <a:t>Night in the museum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26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34409-8317-6088-274F-47FF04286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BD373-1082-4289-D57F-72E82082D8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365926-B62B-F1DC-8759-0F6F6078C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44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Introduce instructors </a:t>
            </a:r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Engage students – raise hand if they have heard of or used scratch before </a:t>
            </a:r>
          </a:p>
          <a:p>
            <a:br>
              <a:rPr lang="en-US" dirty="0"/>
            </a:br>
            <a:r>
              <a:rPr lang="en-US" dirty="0"/>
              <a:t>Sample projects: </a:t>
            </a:r>
          </a:p>
          <a:p>
            <a:r>
              <a:rPr lang="en-US" dirty="0"/>
              <a:t>Flappy bird: </a:t>
            </a:r>
          </a:p>
          <a:p>
            <a:r>
              <a:rPr lang="en-US" dirty="0"/>
              <a:t>https://scratch.mit.edu/projects/1175373249/</a:t>
            </a:r>
          </a:p>
          <a:p>
            <a:endParaRPr lang="en-US" dirty="0"/>
          </a:p>
          <a:p>
            <a:r>
              <a:rPr lang="en-US" dirty="0"/>
              <a:t>Flame: </a:t>
            </a:r>
          </a:p>
          <a:p>
            <a:r>
              <a:rPr lang="en-US" dirty="0"/>
              <a:t>https://scratch.mit.edu/projects/1125016694/</a:t>
            </a:r>
          </a:p>
          <a:p>
            <a:endParaRPr lang="en-US" dirty="0"/>
          </a:p>
          <a:p>
            <a:r>
              <a:rPr lang="en-US" dirty="0"/>
              <a:t>Story:</a:t>
            </a:r>
          </a:p>
          <a:p>
            <a:r>
              <a:rPr lang="en-US" dirty="0"/>
              <a:t>https://scratch.mit.edu/projects/1169824272/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44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EMAIL ADDRESSES?? </a:t>
            </a:r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Create a Week 1 scratch project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39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3CA74-BE4C-C7B0-64B8-6ADDDD2DB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76A615-5638-4B2C-39CD-66B6D03D9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EC507-FD7C-363B-BC2C-955FD0D3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Talk about how blocks connect to each other so that they execute one after another </a:t>
            </a:r>
          </a:p>
          <a:p>
            <a:endParaRPr lang="en-US" dirty="0"/>
          </a:p>
          <a:p>
            <a:r>
              <a:rPr lang="en-US" dirty="0"/>
              <a:t>Have to be connected to a ‘on click’ or ‘green flag’ block in order to actually execute </a:t>
            </a:r>
          </a:p>
          <a:p>
            <a:endParaRPr lang="en-US" dirty="0"/>
          </a:p>
          <a:p>
            <a:r>
              <a:rPr lang="en-US" dirty="0"/>
              <a:t>Go over simple basic commands, they can explore the rest later </a:t>
            </a:r>
          </a:p>
        </p:txBody>
      </p:sp>
    </p:spTree>
    <p:extLst>
      <p:ext uri="{BB962C8B-B14F-4D97-AF65-F5344CB8AC3E}">
        <p14:creationId xmlns:p14="http://schemas.microsoft.com/office/powerpoint/2010/main" val="539523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E0B4A-97F8-B282-1496-57375D8EC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46BA04-C2A9-0EC9-473F-152291C41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A1E5B3-7251-ECA1-4385-64173F50E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Show demo, and show that you can also choose an existing sprite </a:t>
            </a:r>
          </a:p>
          <a:p>
            <a:endParaRPr lang="en-US" dirty="0"/>
          </a:p>
          <a:p>
            <a:r>
              <a:rPr lang="en-US" dirty="0"/>
              <a:t>Also show that each sprite has its own set of commands </a:t>
            </a:r>
          </a:p>
        </p:txBody>
      </p:sp>
    </p:spTree>
    <p:extLst>
      <p:ext uri="{BB962C8B-B14F-4D97-AF65-F5344CB8AC3E}">
        <p14:creationId xmlns:p14="http://schemas.microsoft.com/office/powerpoint/2010/main" val="137903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Q4SldacxG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110511358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reepngimg.com/png/35661-robot-transparen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jTPZfhuVr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C_wblf4FI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5400" b="0">
                <a:latin typeface="Arial" panose="020B0604020202020204" pitchFamily="34" charset="0"/>
                <a:cs typeface="Arial" panose="020B0604020202020204" pitchFamily="34" charset="0"/>
              </a:rPr>
              <a:t>Week 1:</a:t>
            </a:r>
            <a:br>
              <a:rPr lang="en-US" sz="5400" b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/>
              <a:t>INTRODUCING SCRATCH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3E106-B7DC-181B-0395-EF24241D9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00B230-2713-F081-0CD6-E7E11B66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Create a background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A6848-C076-0906-DFBF-F63AF5B5EE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0F627-2588-25DC-447A-7CFB1F42980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Creating a Background</a:t>
            </a:r>
            <a:endParaRPr lang="en-US" dirty="0"/>
          </a:p>
          <a:p>
            <a:endParaRPr lang="en-US" dirty="0"/>
          </a:p>
          <a:p>
            <a:r>
              <a:rPr lang="en-US" dirty="0"/>
              <a:t>Trying creating your own background!</a:t>
            </a:r>
          </a:p>
          <a:p>
            <a:endParaRPr lang="en-US" dirty="0"/>
          </a:p>
          <a:p>
            <a:r>
              <a:rPr lang="en-US" dirty="0"/>
              <a:t>If you finish early, add sprites to your background!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1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Animated Name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5F6A2-1A70-90CB-2678-68C129F585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Create an animation for your own name! </a:t>
            </a:r>
          </a:p>
          <a:p>
            <a:r>
              <a:rPr lang="en-US" dirty="0"/>
              <a:t>Use sprites for each letter of your name (in the letters category)</a:t>
            </a:r>
          </a:p>
          <a:p>
            <a:r>
              <a:rPr lang="en-US" dirty="0"/>
              <a:t>Example: https://scratch.mit.edu/projects/1197095557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15A46-3D75-C3BD-E00A-264827183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43E5-E0E4-C460-1F24-B0163278E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95168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Dance Party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654711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an animation that resembles a ‘Dance Party’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  <a:r>
              <a:rPr lang="en-US" sz="2000" dirty="0">
                <a:hlinkClick r:id="rId3"/>
              </a:rPr>
              <a:t>https://scratch.mit.edu/projects/1105113583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work independently on in pairs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D5117-8206-B44E-6957-1CDEBECBB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3D46-BADE-DBC1-3234-949E24DF5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Reflect and journal</a:t>
            </a:r>
          </a:p>
        </p:txBody>
      </p:sp>
    </p:spTree>
    <p:extLst>
      <p:ext uri="{BB962C8B-B14F-4D97-AF65-F5344CB8AC3E}">
        <p14:creationId xmlns:p14="http://schemas.microsoft.com/office/powerpoint/2010/main" val="137727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School  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Favorite thing you’ve done so far this summer (or looking forward to do)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Program the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5571475" cy="3497698"/>
          </a:xfrm>
        </p:spPr>
        <p:txBody>
          <a:bodyPr/>
          <a:lstStyle/>
          <a:p>
            <a:r>
              <a:rPr lang="en-US" dirty="0"/>
              <a:t>In pairs, assign one student to be A and the other B</a:t>
            </a:r>
          </a:p>
          <a:p>
            <a:r>
              <a:rPr lang="en-US" dirty="0"/>
              <a:t>For 3 minutes, A will give verbal “commands” to move or do actions, and B will act them out, or execute them</a:t>
            </a:r>
          </a:p>
          <a:p>
            <a:r>
              <a:rPr lang="en-US" dirty="0"/>
              <a:t>Switch roles!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3300BF9-0ADE-8CEC-4997-47320EC92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 descr="A robot with a black background&#10;&#10;AI-generated content may be incorrect.">
            <a:extLst>
              <a:ext uri="{FF2B5EF4-FFF2-40B4-BE49-F238E27FC236}">
                <a16:creationId xmlns:a16="http://schemas.microsoft.com/office/drawing/2014/main" id="{2B8EFEBE-F7EB-5E9D-19E2-D2457AC5F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32040" y="1124131"/>
            <a:ext cx="2652793" cy="53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7CAD-1F99-ABF6-4D1C-CCEBEA4B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19643"/>
          </a:xfrm>
        </p:spPr>
        <p:txBody>
          <a:bodyPr/>
          <a:lstStyle/>
          <a:p>
            <a:r>
              <a:rPr lang="en-US" sz="4000" dirty="0"/>
              <a:t>scratch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74CD9-3D04-927C-CC9F-977C70FE7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ECA9D-B3A8-2086-66EE-AF10CE3676B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Scratch is a coding language with a visual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students to create projects such as stories, games, animations, and more!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00" y="788334"/>
            <a:ext cx="9875463" cy="999746"/>
          </a:xfrm>
        </p:spPr>
        <p:txBody>
          <a:bodyPr/>
          <a:lstStyle/>
          <a:p>
            <a:r>
              <a:rPr lang="en-US" dirty="0"/>
              <a:t>Creating scratch accounts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9200" y="1966852"/>
            <a:ext cx="8776776" cy="3961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Go to </a:t>
            </a:r>
            <a:r>
              <a:rPr lang="en-US" sz="2000" u="sng" dirty="0"/>
              <a:t>scratch.mit.edu </a:t>
            </a:r>
          </a:p>
          <a:p>
            <a:pPr marL="0" indent="0">
              <a:buNone/>
            </a:pPr>
            <a:r>
              <a:rPr lang="en-US" sz="2000" dirty="0"/>
              <a:t>2. Join Scratch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Create a username and password – WRITE THEM DOWN </a:t>
            </a:r>
          </a:p>
          <a:p>
            <a:pPr marL="0" indent="0">
              <a:buNone/>
            </a:pPr>
            <a:r>
              <a:rPr lang="en-US" sz="2000" dirty="0"/>
              <a:t>4. Select country – United States of America </a:t>
            </a:r>
          </a:p>
          <a:p>
            <a:pPr marL="0" indent="0">
              <a:buNone/>
            </a:pPr>
            <a:r>
              <a:rPr lang="en-US" sz="2000" dirty="0"/>
              <a:t>5. Enter your birth year and month </a:t>
            </a:r>
          </a:p>
          <a:p>
            <a:pPr marL="0" indent="0">
              <a:buNone/>
            </a:pPr>
            <a:r>
              <a:rPr lang="en-US" sz="2000" dirty="0"/>
              <a:t>6. Select gender (or prefer not to say)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7. Enter email address – if you don’t have one, enter your parents email!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B0155-F5F6-B409-1D58-5BD669D2C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52" y="2830133"/>
            <a:ext cx="7653528" cy="5988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C26470-4271-694C-A14D-24652918A319}"/>
              </a:ext>
            </a:extLst>
          </p:cNvPr>
          <p:cNvSpPr/>
          <p:nvPr/>
        </p:nvSpPr>
        <p:spPr>
          <a:xfrm>
            <a:off x="7046259" y="2830133"/>
            <a:ext cx="1210235" cy="59886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EXPLORING SCRATCH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E1862-1088-2B3F-98D8-4829A41D2C7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 with Scratch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Spend 10 minutes exploring Scratch and playing around with projects! </a:t>
            </a: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97E8-7698-6C3E-8717-EF99030E6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94174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52EA9-3B64-D9AE-C60A-263286905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4E4B-ED86-66A2-ED58-55D5D2952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FC7C5E-9AE8-AF98-3004-BC32813333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5200" y="457200"/>
            <a:ext cx="1066800" cy="47148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2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08F59-86E1-3086-B1B0-B6F22560F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47407A-BB52-61AE-156B-304FEF51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Create a sprite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9634F8-11E2-1902-7357-4304016BC1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ED145-F78C-CA05-C693-550CBD46115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464968" cy="3721817"/>
          </a:xfrm>
        </p:spPr>
        <p:txBody>
          <a:bodyPr/>
          <a:lstStyle/>
          <a:p>
            <a:r>
              <a:rPr lang="en-US" dirty="0">
                <a:hlinkClick r:id="rId3"/>
              </a:rPr>
              <a:t>Creating a Sprite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Try drawing your own sprite! </a:t>
            </a:r>
          </a:p>
          <a:p>
            <a:endParaRPr lang="en-US" dirty="0"/>
          </a:p>
          <a:p>
            <a:r>
              <a:rPr lang="en-US" dirty="0"/>
              <a:t>If you finish early, trying making it move around!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92A265-C8D2-6EDA-C37D-6DC63DFC3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1" b="98011" l="9512" r="89893">
                        <a14:foregroundMark x1="31748" y1="6960" x2="35434" y2="10511"/>
                        <a14:foregroundMark x1="62426" y1="7386" x2="62188" y2="5398"/>
                        <a14:foregroundMark x1="31391" y1="3835" x2="31153" y2="4403"/>
                        <a14:foregroundMark x1="42806" y1="24432" x2="51367" y2="32955"/>
                        <a14:foregroundMark x1="63020" y1="18466" x2="65636" y2="29830"/>
                        <a14:foregroundMark x1="65636" y1="29830" x2="65636" y2="29830"/>
                        <a14:foregroundMark x1="69679" y1="38352" x2="75862" y2="47159"/>
                        <a14:foregroundMark x1="75862" y1="47159" x2="74435" y2="50142"/>
                        <a14:foregroundMark x1="65161" y1="41619" x2="48276" y2="41335"/>
                        <a14:foregroundMark x1="48276" y1="41335" x2="62426" y2="52699"/>
                        <a14:foregroundMark x1="42806" y1="43182" x2="58026" y2="45739"/>
                        <a14:foregroundMark x1="58026" y1="45739" x2="59572" y2="55966"/>
                        <a14:foregroundMark x1="59572" y1="55966" x2="69203" y2="55966"/>
                        <a14:foregroundMark x1="69203" y1="55966" x2="72057" y2="55256"/>
                        <a14:foregroundMark x1="48633" y1="69176" x2="45779" y2="72727"/>
                        <a14:foregroundMark x1="53151" y1="92330" x2="60761" y2="93892"/>
                        <a14:foregroundMark x1="60761" y1="93892" x2="53746" y2="93324"/>
                        <a14:foregroundMark x1="25803" y1="97443" x2="26397" y2="98011"/>
                        <a14:foregroundMark x1="11058" y1="63210" x2="16052" y2="62926"/>
                      </a14:backgroundRemoval>
                    </a14:imgEffect>
                  </a14:imgLayer>
                </a14:imgProps>
              </a:ext>
            </a:extLst>
          </a:blip>
          <a:srcRect r="-1" b="2080"/>
          <a:stretch>
            <a:fillRect/>
          </a:stretch>
        </p:blipFill>
        <p:spPr>
          <a:xfrm>
            <a:off x="5636817" y="1563665"/>
            <a:ext cx="6242839" cy="5119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01777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71af3243-3dd4-4a8d-8c0d-dd76da1f02a5"/>
    <ds:schemaRef ds:uri="http://schemas.microsoft.com/office/2006/documentManagement/types"/>
    <ds:schemaRef ds:uri="http://purl.org/dc/terms/"/>
    <ds:schemaRef ds:uri="http://purl.org/dc/elements/1.1/"/>
    <ds:schemaRef ds:uri="16c05727-aa75-4e4a-9b5f-8a80a1165891"/>
    <ds:schemaRef ds:uri="http://schemas.openxmlformats.org/package/2006/metadata/core-properties"/>
    <ds:schemaRef ds:uri="http://purl.org/dc/dcmitype/"/>
    <ds:schemaRef ds:uri="230e9df3-be65-4c73-a93b-d1236ebd677e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{35C29B8F-B674-4FD0-82B3-E5E3EADCFF58}TF8a9b5915-b8c7-461e-8cdd-693d48b5e323ce9b6712_win32-ed29711e7285</Template>
  <TotalTime>1289</TotalTime>
  <Words>496</Words>
  <Application>Microsoft Office PowerPoint</Application>
  <PresentationFormat>Widescreen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Sabon Next LT</vt:lpstr>
      <vt:lpstr>Custom</vt:lpstr>
      <vt:lpstr>Week 1: INTRODUCING SCRATCH</vt:lpstr>
      <vt:lpstr>Introduction</vt:lpstr>
      <vt:lpstr>Program the robot</vt:lpstr>
      <vt:lpstr>scratch</vt:lpstr>
      <vt:lpstr>Creating scratch accounts</vt:lpstr>
      <vt:lpstr>EXPLORING SCRATCH</vt:lpstr>
      <vt:lpstr>Break</vt:lpstr>
      <vt:lpstr>Basic commands</vt:lpstr>
      <vt:lpstr>Create a sprite</vt:lpstr>
      <vt:lpstr>Create a background</vt:lpstr>
      <vt:lpstr>Animated Name</vt:lpstr>
      <vt:lpstr>Break</vt:lpstr>
      <vt:lpstr>Dance Party</vt:lpstr>
      <vt:lpstr>Reflect and journal</vt:lpstr>
    </vt:vector>
  </TitlesOfParts>
  <Company>Bellevue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Hemani, Vedika (Student)</dc:creator>
  <cp:lastModifiedBy>Mehta, Isha  (Student)</cp:lastModifiedBy>
  <cp:revision>2</cp:revision>
  <dcterms:created xsi:type="dcterms:W3CDTF">2025-06-24T23:40:20Z</dcterms:created>
  <dcterms:modified xsi:type="dcterms:W3CDTF">2025-07-15T17:57:08Z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