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9"/>
  </p:notesMasterIdLst>
  <p:sldIdLst>
    <p:sldId id="262" r:id="rId5"/>
    <p:sldId id="299" r:id="rId6"/>
    <p:sldId id="294" r:id="rId7"/>
    <p:sldId id="295" r:id="rId8"/>
    <p:sldId id="296" r:id="rId9"/>
    <p:sldId id="306" r:id="rId10"/>
    <p:sldId id="305" r:id="rId11"/>
    <p:sldId id="307" r:id="rId12"/>
    <p:sldId id="308" r:id="rId13"/>
    <p:sldId id="297" r:id="rId14"/>
    <p:sldId id="298" r:id="rId15"/>
    <p:sldId id="300" r:id="rId16"/>
    <p:sldId id="302" r:id="rId17"/>
    <p:sldId id="301" r:id="rId18"/>
    <p:sldId id="303" r:id="rId19"/>
    <p:sldId id="304" r:id="rId20"/>
    <p:sldId id="309" r:id="rId21"/>
    <p:sldId id="310" r:id="rId22"/>
    <p:sldId id="311" r:id="rId23"/>
    <p:sldId id="313" r:id="rId24"/>
    <p:sldId id="312" r:id="rId25"/>
    <p:sldId id="314" r:id="rId26"/>
    <p:sldId id="315" r:id="rId27"/>
    <p:sldId id="316" r:id="rId28"/>
    <p:sldId id="317" r:id="rId29"/>
    <p:sldId id="318" r:id="rId30"/>
    <p:sldId id="324" r:id="rId31"/>
    <p:sldId id="325" r:id="rId32"/>
    <p:sldId id="326" r:id="rId33"/>
    <p:sldId id="327" r:id="rId34"/>
    <p:sldId id="328" r:id="rId35"/>
    <p:sldId id="329" r:id="rId36"/>
    <p:sldId id="330" r:id="rId37"/>
    <p:sldId id="331" r:id="rId38"/>
    <p:sldId id="332" r:id="rId39"/>
    <p:sldId id="333" r:id="rId40"/>
    <p:sldId id="336" r:id="rId41"/>
    <p:sldId id="337" r:id="rId42"/>
    <p:sldId id="339" r:id="rId43"/>
    <p:sldId id="340" r:id="rId44"/>
    <p:sldId id="341" r:id="rId45"/>
    <p:sldId id="342" r:id="rId46"/>
    <p:sldId id="343" r:id="rId47"/>
    <p:sldId id="338" r:id="rId48"/>
  </p:sldIdLst>
  <p:sldSz cx="9144000" cy="6858000" type="screen4x3"/>
  <p:notesSz cx="6724650" cy="987425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erhaeg, Leon (NETCO MOB OPS TI Innovation Test)" initials="LV"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4683" autoAdjust="0"/>
  </p:normalViewPr>
  <p:slideViewPr>
    <p:cSldViewPr>
      <p:cViewPr>
        <p:scale>
          <a:sx n="90" d="100"/>
          <a:sy n="90" d="100"/>
        </p:scale>
        <p:origin x="-1578" y="-57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14015" cy="493713"/>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09079" y="0"/>
            <a:ext cx="2914015" cy="493713"/>
          </a:xfrm>
          <a:prstGeom prst="rect">
            <a:avLst/>
          </a:prstGeom>
        </p:spPr>
        <p:txBody>
          <a:bodyPr vert="horz" lIns="91440" tIns="45720" rIns="91440" bIns="45720" rtlCol="0"/>
          <a:lstStyle>
            <a:lvl1pPr algn="r">
              <a:defRPr sz="1200"/>
            </a:lvl1pPr>
          </a:lstStyle>
          <a:p>
            <a:fld id="{233E9933-F85B-47B8-A872-2B4CB58C2B2D}" type="datetimeFigureOut">
              <a:rPr lang="nl-NL" smtClean="0"/>
              <a:t>15-11-2017</a:t>
            </a:fld>
            <a:endParaRPr lang="nl-NL"/>
          </a:p>
        </p:txBody>
      </p:sp>
      <p:sp>
        <p:nvSpPr>
          <p:cNvPr id="4" name="Tijdelijke aanduiding voor dia-afbeelding 3"/>
          <p:cNvSpPr>
            <a:spLocks noGrp="1" noRot="1" noChangeAspect="1"/>
          </p:cNvSpPr>
          <p:nvPr>
            <p:ph type="sldImg" idx="2"/>
          </p:nvPr>
        </p:nvSpPr>
        <p:spPr>
          <a:xfrm>
            <a:off x="895350" y="741363"/>
            <a:ext cx="4933950" cy="370205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72465" y="4690269"/>
            <a:ext cx="5379720" cy="4443413"/>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9378824"/>
            <a:ext cx="2914015" cy="493713"/>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09079" y="9378824"/>
            <a:ext cx="2914015" cy="493713"/>
          </a:xfrm>
          <a:prstGeom prst="rect">
            <a:avLst/>
          </a:prstGeom>
        </p:spPr>
        <p:txBody>
          <a:bodyPr vert="horz" lIns="91440" tIns="45720" rIns="91440" bIns="45720" rtlCol="0" anchor="b"/>
          <a:lstStyle>
            <a:lvl1pPr algn="r">
              <a:defRPr sz="1200"/>
            </a:lvl1pPr>
          </a:lstStyle>
          <a:p>
            <a:fld id="{F1175A69-E215-40EC-8EE7-DF0264E3D04C}" type="slidenum">
              <a:rPr lang="nl-NL" smtClean="0"/>
              <a:t>‹#›</a:t>
            </a:fld>
            <a:endParaRPr lang="nl-NL"/>
          </a:p>
        </p:txBody>
      </p:sp>
    </p:spTree>
    <p:extLst>
      <p:ext uri="{BB962C8B-B14F-4D97-AF65-F5344CB8AC3E}">
        <p14:creationId xmlns:p14="http://schemas.microsoft.com/office/powerpoint/2010/main" val="2149269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5350" y="741363"/>
            <a:ext cx="4933950" cy="3702050"/>
          </a:xfrm>
        </p:spPr>
      </p:sp>
      <p:sp>
        <p:nvSpPr>
          <p:cNvPr id="3" name="Notes Placeholder 2"/>
          <p:cNvSpPr>
            <a:spLocks noGrp="1"/>
          </p:cNvSpPr>
          <p:nvPr>
            <p:ph type="body" idx="1"/>
          </p:nvPr>
        </p:nvSpPr>
        <p:spPr/>
        <p:txBody>
          <a:bodyPr/>
          <a:lstStyle/>
          <a:p>
            <a:pPr marL="457200" lvl="1" indent="0" algn="l">
              <a:buNone/>
            </a:pPr>
            <a:endParaRPr lang="en-US" i="1" baseline="0" dirty="0" smtClean="0"/>
          </a:p>
        </p:txBody>
      </p:sp>
      <p:sp>
        <p:nvSpPr>
          <p:cNvPr id="4" name="Slide Number Placeholder 3"/>
          <p:cNvSpPr>
            <a:spLocks noGrp="1"/>
          </p:cNvSpPr>
          <p:nvPr>
            <p:ph type="sldNum" sz="quarter" idx="10"/>
          </p:nvPr>
        </p:nvSpPr>
        <p:spPr/>
        <p:txBody>
          <a:bodyPr/>
          <a:lstStyle/>
          <a:p>
            <a:fld id="{A7FF1201-21E5-46AC-B101-372173B6BFB1}" type="slidenum">
              <a:rPr lang="en-US" smtClean="0"/>
              <a:t>1</a:t>
            </a:fld>
            <a:endParaRPr lang="en-US" dirty="0"/>
          </a:p>
        </p:txBody>
      </p:sp>
    </p:spTree>
    <p:extLst>
      <p:ext uri="{BB962C8B-B14F-4D97-AF65-F5344CB8AC3E}">
        <p14:creationId xmlns:p14="http://schemas.microsoft.com/office/powerpoint/2010/main" val="1426040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F1175A69-E215-40EC-8EE7-DF0264E3D04C}" type="slidenum">
              <a:rPr lang="nl-NL" smtClean="0"/>
              <a:t>31</a:t>
            </a:fld>
            <a:endParaRPr lang="nl-NL"/>
          </a:p>
        </p:txBody>
      </p:sp>
    </p:spTree>
    <p:extLst>
      <p:ext uri="{BB962C8B-B14F-4D97-AF65-F5344CB8AC3E}">
        <p14:creationId xmlns:p14="http://schemas.microsoft.com/office/powerpoint/2010/main" val="499986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F1175A69-E215-40EC-8EE7-DF0264E3D04C}" type="slidenum">
              <a:rPr lang="nl-NL" smtClean="0"/>
              <a:t>32</a:t>
            </a:fld>
            <a:endParaRPr lang="nl-NL"/>
          </a:p>
        </p:txBody>
      </p:sp>
    </p:spTree>
    <p:extLst>
      <p:ext uri="{BB962C8B-B14F-4D97-AF65-F5344CB8AC3E}">
        <p14:creationId xmlns:p14="http://schemas.microsoft.com/office/powerpoint/2010/main" val="499986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F1175A69-E215-40EC-8EE7-DF0264E3D04C}" type="slidenum">
              <a:rPr lang="nl-NL" smtClean="0"/>
              <a:t>33</a:t>
            </a:fld>
            <a:endParaRPr lang="nl-NL"/>
          </a:p>
        </p:txBody>
      </p:sp>
    </p:spTree>
    <p:extLst>
      <p:ext uri="{BB962C8B-B14F-4D97-AF65-F5344CB8AC3E}">
        <p14:creationId xmlns:p14="http://schemas.microsoft.com/office/powerpoint/2010/main" val="499986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F1175A69-E215-40EC-8EE7-DF0264E3D04C}" type="slidenum">
              <a:rPr lang="nl-NL" smtClean="0"/>
              <a:t>34</a:t>
            </a:fld>
            <a:endParaRPr lang="nl-NL"/>
          </a:p>
        </p:txBody>
      </p:sp>
    </p:spTree>
    <p:extLst>
      <p:ext uri="{BB962C8B-B14F-4D97-AF65-F5344CB8AC3E}">
        <p14:creationId xmlns:p14="http://schemas.microsoft.com/office/powerpoint/2010/main" val="499986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F1175A69-E215-40EC-8EE7-DF0264E3D04C}" type="slidenum">
              <a:rPr lang="nl-NL" smtClean="0"/>
              <a:t>35</a:t>
            </a:fld>
            <a:endParaRPr lang="nl-NL"/>
          </a:p>
        </p:txBody>
      </p:sp>
    </p:spTree>
    <p:extLst>
      <p:ext uri="{BB962C8B-B14F-4D97-AF65-F5344CB8AC3E}">
        <p14:creationId xmlns:p14="http://schemas.microsoft.com/office/powerpoint/2010/main" val="499986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F1175A69-E215-40EC-8EE7-DF0264E3D04C}" type="slidenum">
              <a:rPr lang="nl-NL" smtClean="0"/>
              <a:t>36</a:t>
            </a:fld>
            <a:endParaRPr lang="nl-NL"/>
          </a:p>
        </p:txBody>
      </p:sp>
    </p:spTree>
    <p:extLst>
      <p:ext uri="{BB962C8B-B14F-4D97-AF65-F5344CB8AC3E}">
        <p14:creationId xmlns:p14="http://schemas.microsoft.com/office/powerpoint/2010/main" val="499986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F1175A69-E215-40EC-8EE7-DF0264E3D04C}" type="slidenum">
              <a:rPr lang="nl-NL" smtClean="0"/>
              <a:t>37</a:t>
            </a:fld>
            <a:endParaRPr lang="nl-NL"/>
          </a:p>
        </p:txBody>
      </p:sp>
    </p:spTree>
    <p:extLst>
      <p:ext uri="{BB962C8B-B14F-4D97-AF65-F5344CB8AC3E}">
        <p14:creationId xmlns:p14="http://schemas.microsoft.com/office/powerpoint/2010/main" val="499986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F1175A69-E215-40EC-8EE7-DF0264E3D04C}" type="slidenum">
              <a:rPr lang="nl-NL" smtClean="0"/>
              <a:t>38</a:t>
            </a:fld>
            <a:endParaRPr lang="nl-NL"/>
          </a:p>
        </p:txBody>
      </p:sp>
    </p:spTree>
    <p:extLst>
      <p:ext uri="{BB962C8B-B14F-4D97-AF65-F5344CB8AC3E}">
        <p14:creationId xmlns:p14="http://schemas.microsoft.com/office/powerpoint/2010/main" val="499986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F1175A69-E215-40EC-8EE7-DF0264E3D04C}" type="slidenum">
              <a:rPr lang="nl-NL" smtClean="0"/>
              <a:t>39</a:t>
            </a:fld>
            <a:endParaRPr lang="nl-NL"/>
          </a:p>
        </p:txBody>
      </p:sp>
    </p:spTree>
    <p:extLst>
      <p:ext uri="{BB962C8B-B14F-4D97-AF65-F5344CB8AC3E}">
        <p14:creationId xmlns:p14="http://schemas.microsoft.com/office/powerpoint/2010/main" val="499986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F1175A69-E215-40EC-8EE7-DF0264E3D04C}" type="slidenum">
              <a:rPr lang="nl-NL" smtClean="0"/>
              <a:t>40</a:t>
            </a:fld>
            <a:endParaRPr lang="nl-NL"/>
          </a:p>
        </p:txBody>
      </p:sp>
    </p:spTree>
    <p:extLst>
      <p:ext uri="{BB962C8B-B14F-4D97-AF65-F5344CB8AC3E}">
        <p14:creationId xmlns:p14="http://schemas.microsoft.com/office/powerpoint/2010/main" val="49998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F1175A69-E215-40EC-8EE7-DF0264E3D04C}" type="slidenum">
              <a:rPr lang="nl-NL" smtClean="0"/>
              <a:t>23</a:t>
            </a:fld>
            <a:endParaRPr lang="nl-NL"/>
          </a:p>
        </p:txBody>
      </p:sp>
    </p:spTree>
    <p:extLst>
      <p:ext uri="{BB962C8B-B14F-4D97-AF65-F5344CB8AC3E}">
        <p14:creationId xmlns:p14="http://schemas.microsoft.com/office/powerpoint/2010/main" val="499986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F1175A69-E215-40EC-8EE7-DF0264E3D04C}" type="slidenum">
              <a:rPr lang="nl-NL" smtClean="0"/>
              <a:t>41</a:t>
            </a:fld>
            <a:endParaRPr lang="nl-NL"/>
          </a:p>
        </p:txBody>
      </p:sp>
    </p:spTree>
    <p:extLst>
      <p:ext uri="{BB962C8B-B14F-4D97-AF65-F5344CB8AC3E}">
        <p14:creationId xmlns:p14="http://schemas.microsoft.com/office/powerpoint/2010/main" val="4999866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F1175A69-E215-40EC-8EE7-DF0264E3D04C}" type="slidenum">
              <a:rPr lang="nl-NL" smtClean="0"/>
              <a:t>42</a:t>
            </a:fld>
            <a:endParaRPr lang="nl-NL"/>
          </a:p>
        </p:txBody>
      </p:sp>
    </p:spTree>
    <p:extLst>
      <p:ext uri="{BB962C8B-B14F-4D97-AF65-F5344CB8AC3E}">
        <p14:creationId xmlns:p14="http://schemas.microsoft.com/office/powerpoint/2010/main" val="499986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F1175A69-E215-40EC-8EE7-DF0264E3D04C}" type="slidenum">
              <a:rPr lang="nl-NL" smtClean="0"/>
              <a:t>43</a:t>
            </a:fld>
            <a:endParaRPr lang="nl-NL"/>
          </a:p>
        </p:txBody>
      </p:sp>
    </p:spTree>
    <p:extLst>
      <p:ext uri="{BB962C8B-B14F-4D97-AF65-F5344CB8AC3E}">
        <p14:creationId xmlns:p14="http://schemas.microsoft.com/office/powerpoint/2010/main" val="499986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F1175A69-E215-40EC-8EE7-DF0264E3D04C}" type="slidenum">
              <a:rPr lang="nl-NL" smtClean="0"/>
              <a:t>44</a:t>
            </a:fld>
            <a:endParaRPr lang="nl-NL"/>
          </a:p>
        </p:txBody>
      </p:sp>
    </p:spTree>
    <p:extLst>
      <p:ext uri="{BB962C8B-B14F-4D97-AF65-F5344CB8AC3E}">
        <p14:creationId xmlns:p14="http://schemas.microsoft.com/office/powerpoint/2010/main" val="49998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F1175A69-E215-40EC-8EE7-DF0264E3D04C}" type="slidenum">
              <a:rPr lang="nl-NL" smtClean="0"/>
              <a:t>24</a:t>
            </a:fld>
            <a:endParaRPr lang="nl-NL"/>
          </a:p>
        </p:txBody>
      </p:sp>
    </p:spTree>
    <p:extLst>
      <p:ext uri="{BB962C8B-B14F-4D97-AF65-F5344CB8AC3E}">
        <p14:creationId xmlns:p14="http://schemas.microsoft.com/office/powerpoint/2010/main" val="499986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F1175A69-E215-40EC-8EE7-DF0264E3D04C}" type="slidenum">
              <a:rPr lang="nl-NL" smtClean="0"/>
              <a:t>25</a:t>
            </a:fld>
            <a:endParaRPr lang="nl-NL"/>
          </a:p>
        </p:txBody>
      </p:sp>
    </p:spTree>
    <p:extLst>
      <p:ext uri="{BB962C8B-B14F-4D97-AF65-F5344CB8AC3E}">
        <p14:creationId xmlns:p14="http://schemas.microsoft.com/office/powerpoint/2010/main" val="499986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F1175A69-E215-40EC-8EE7-DF0264E3D04C}" type="slidenum">
              <a:rPr lang="nl-NL" smtClean="0"/>
              <a:t>26</a:t>
            </a:fld>
            <a:endParaRPr lang="nl-NL"/>
          </a:p>
        </p:txBody>
      </p:sp>
    </p:spTree>
    <p:extLst>
      <p:ext uri="{BB962C8B-B14F-4D97-AF65-F5344CB8AC3E}">
        <p14:creationId xmlns:p14="http://schemas.microsoft.com/office/powerpoint/2010/main" val="499986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F1175A69-E215-40EC-8EE7-DF0264E3D04C}" type="slidenum">
              <a:rPr lang="nl-NL" smtClean="0"/>
              <a:t>27</a:t>
            </a:fld>
            <a:endParaRPr lang="nl-NL"/>
          </a:p>
        </p:txBody>
      </p:sp>
    </p:spTree>
    <p:extLst>
      <p:ext uri="{BB962C8B-B14F-4D97-AF65-F5344CB8AC3E}">
        <p14:creationId xmlns:p14="http://schemas.microsoft.com/office/powerpoint/2010/main" val="499986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F1175A69-E215-40EC-8EE7-DF0264E3D04C}" type="slidenum">
              <a:rPr lang="nl-NL" smtClean="0"/>
              <a:t>28</a:t>
            </a:fld>
            <a:endParaRPr lang="nl-NL"/>
          </a:p>
        </p:txBody>
      </p:sp>
    </p:spTree>
    <p:extLst>
      <p:ext uri="{BB962C8B-B14F-4D97-AF65-F5344CB8AC3E}">
        <p14:creationId xmlns:p14="http://schemas.microsoft.com/office/powerpoint/2010/main" val="499986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F1175A69-E215-40EC-8EE7-DF0264E3D04C}" type="slidenum">
              <a:rPr lang="nl-NL" smtClean="0"/>
              <a:t>29</a:t>
            </a:fld>
            <a:endParaRPr lang="nl-NL"/>
          </a:p>
        </p:txBody>
      </p:sp>
    </p:spTree>
    <p:extLst>
      <p:ext uri="{BB962C8B-B14F-4D97-AF65-F5344CB8AC3E}">
        <p14:creationId xmlns:p14="http://schemas.microsoft.com/office/powerpoint/2010/main" val="499986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F1175A69-E215-40EC-8EE7-DF0264E3D04C}" type="slidenum">
              <a:rPr lang="nl-NL" smtClean="0"/>
              <a:t>30</a:t>
            </a:fld>
            <a:endParaRPr lang="nl-NL"/>
          </a:p>
        </p:txBody>
      </p:sp>
    </p:spTree>
    <p:extLst>
      <p:ext uri="{BB962C8B-B14F-4D97-AF65-F5344CB8AC3E}">
        <p14:creationId xmlns:p14="http://schemas.microsoft.com/office/powerpoint/2010/main" val="49998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86F0032A-D1F2-4DDA-97DF-7A94C25F5A27}" type="datetimeFigureOut">
              <a:rPr lang="nl-NL" smtClean="0"/>
              <a:t>15-11-2017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6775C779-C0FC-408C-836D-932A4A0FDCF9}" type="slidenum">
              <a:rPr lang="nl-NL" smtClean="0"/>
              <a:t>‹#›</a:t>
            </a:fld>
            <a:endParaRPr lang="nl-NL"/>
          </a:p>
        </p:txBody>
      </p:sp>
    </p:spTree>
    <p:extLst>
      <p:ext uri="{BB962C8B-B14F-4D97-AF65-F5344CB8AC3E}">
        <p14:creationId xmlns:p14="http://schemas.microsoft.com/office/powerpoint/2010/main" val="267610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86F0032A-D1F2-4DDA-97DF-7A94C25F5A27}" type="datetimeFigureOut">
              <a:rPr lang="nl-NL" smtClean="0"/>
              <a:t>15-11-2017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6775C779-C0FC-408C-836D-932A4A0FDCF9}" type="slidenum">
              <a:rPr lang="nl-NL" smtClean="0"/>
              <a:t>‹#›</a:t>
            </a:fld>
            <a:endParaRPr lang="nl-NL"/>
          </a:p>
        </p:txBody>
      </p:sp>
    </p:spTree>
    <p:extLst>
      <p:ext uri="{BB962C8B-B14F-4D97-AF65-F5344CB8AC3E}">
        <p14:creationId xmlns:p14="http://schemas.microsoft.com/office/powerpoint/2010/main" val="4051940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86F0032A-D1F2-4DDA-97DF-7A94C25F5A27}" type="datetimeFigureOut">
              <a:rPr lang="nl-NL" smtClean="0"/>
              <a:t>15-11-2017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6775C779-C0FC-408C-836D-932A4A0FDCF9}" type="slidenum">
              <a:rPr lang="nl-NL" smtClean="0"/>
              <a:t>‹#›</a:t>
            </a:fld>
            <a:endParaRPr lang="nl-NL"/>
          </a:p>
        </p:txBody>
      </p:sp>
    </p:spTree>
    <p:extLst>
      <p:ext uri="{BB962C8B-B14F-4D97-AF65-F5344CB8AC3E}">
        <p14:creationId xmlns:p14="http://schemas.microsoft.com/office/powerpoint/2010/main" val="1324327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01. Conten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518690927"/>
              </p:ext>
            </p:extLst>
          </p:nvPr>
        </p:nvGraphicFramePr>
        <p:xfrm>
          <a:off x="1472" y="1595"/>
          <a:ext cx="1465" cy="1587"/>
        </p:xfrm>
        <a:graphic>
          <a:graphicData uri="http://schemas.openxmlformats.org/presentationml/2006/ole">
            <mc:AlternateContent xmlns:mc="http://schemas.openxmlformats.org/markup-compatibility/2006">
              <mc:Choice xmlns:v="urn:schemas-microsoft-com:vml" Requires="v">
                <p:oleObj spid="_x0000_s123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472" y="1595"/>
                        <a:ext cx="1465" cy="1587"/>
                      </a:xfrm>
                      <a:prstGeom prst="rect">
                        <a:avLst/>
                      </a:prstGeom>
                    </p:spPr>
                  </p:pic>
                </p:oleObj>
              </mc:Fallback>
            </mc:AlternateContent>
          </a:graphicData>
        </a:graphic>
      </p:graphicFrame>
      <p:sp>
        <p:nvSpPr>
          <p:cNvPr id="2" name="Title 1"/>
          <p:cNvSpPr>
            <a:spLocks noGrp="1"/>
          </p:cNvSpPr>
          <p:nvPr>
            <p:ph type="ctrTitle"/>
          </p:nvPr>
        </p:nvSpPr>
        <p:spPr>
          <a:xfrm>
            <a:off x="390660" y="262800"/>
            <a:ext cx="7772401" cy="385200"/>
          </a:xfrm>
        </p:spPr>
        <p:txBody>
          <a:bodyPr>
            <a:normAutofit/>
          </a:bodyPr>
          <a:lstStyle>
            <a:lvl1pPr algn="l">
              <a:defRPr sz="2400" b="1">
                <a:solidFill>
                  <a:srgbClr val="009900"/>
                </a:solidFill>
                <a:latin typeface="Century Gothic" panose="020B0502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21857" y="583200"/>
            <a:ext cx="6400800" cy="385200"/>
          </a:xfrm>
        </p:spPr>
        <p:txBody>
          <a:bodyPr>
            <a:normAutofit/>
          </a:bodyPr>
          <a:lstStyle>
            <a:lvl1pPr marL="0" indent="0" algn="l">
              <a:buNone/>
              <a:defRPr sz="1800" b="0">
                <a:solidFill>
                  <a:srgbClr val="32B4FF"/>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Rectangle 6"/>
          <p:cNvSpPr/>
          <p:nvPr userDrawn="1"/>
        </p:nvSpPr>
        <p:spPr>
          <a:xfrm>
            <a:off x="382079" y="245267"/>
            <a:ext cx="6906489" cy="45719"/>
          </a:xfrm>
          <a:prstGeom prst="rect">
            <a:avLst/>
          </a:prstGeom>
          <a:gradFill>
            <a:gsLst>
              <a:gs pos="0">
                <a:srgbClr val="009900"/>
              </a:gs>
              <a:gs pos="100000">
                <a:schemeClr val="bg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rotWithShape="1">
          <a:blip r:embed="rId6" cstate="print">
            <a:extLst>
              <a:ext uri="{28A0092B-C50C-407E-A947-70E740481C1C}">
                <a14:useLocalDpi xmlns:a14="http://schemas.microsoft.com/office/drawing/2010/main" val="0"/>
              </a:ext>
            </a:extLst>
          </a:blip>
          <a:srcRect l="11588" t="9746" r="55208" b="12570"/>
          <a:stretch/>
        </p:blipFill>
        <p:spPr>
          <a:xfrm>
            <a:off x="8294175" y="178588"/>
            <a:ext cx="634254" cy="684000"/>
          </a:xfrm>
          <a:prstGeom prst="rect">
            <a:avLst/>
          </a:prstGeom>
        </p:spPr>
      </p:pic>
      <p:sp>
        <p:nvSpPr>
          <p:cNvPr id="9" name="Rectangle 8"/>
          <p:cNvSpPr/>
          <p:nvPr userDrawn="1"/>
        </p:nvSpPr>
        <p:spPr>
          <a:xfrm rot="16200000">
            <a:off x="40078" y="587264"/>
            <a:ext cx="720000" cy="360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3"/>
          <p:cNvSpPr>
            <a:spLocks noGrp="1"/>
          </p:cNvSpPr>
          <p:nvPr>
            <p:ph sz="half" idx="2"/>
          </p:nvPr>
        </p:nvSpPr>
        <p:spPr>
          <a:xfrm>
            <a:off x="428400" y="1307225"/>
            <a:ext cx="8323200" cy="4921200"/>
          </a:xfrm>
          <a:ln>
            <a:solidFill>
              <a:srgbClr val="009900"/>
            </a:solidFill>
          </a:ln>
        </p:spPr>
        <p:txBody>
          <a:bodyPr>
            <a:normAutofit/>
          </a:bodyPr>
          <a:lstStyle>
            <a:lvl1pPr marL="180975" indent="-180975">
              <a:buClr>
                <a:srgbClr val="4F4F4F"/>
              </a:buClr>
              <a:buFont typeface="Wingdings" panose="05000000000000000000" pitchFamily="2" charset="2"/>
              <a:buChar char="§"/>
              <a:defRPr sz="1400" b="1">
                <a:solidFill>
                  <a:srgbClr val="4F4F4F"/>
                </a:solidFill>
                <a:latin typeface="+mn-lt"/>
              </a:defRPr>
            </a:lvl1pPr>
            <a:lvl2pPr marL="361950" indent="-180975">
              <a:buClr>
                <a:srgbClr val="4F4F4F"/>
              </a:buClr>
              <a:tabLst>
                <a:tab pos="442913" algn="l"/>
                <a:tab pos="1527175" algn="l"/>
              </a:tabLst>
              <a:defRPr sz="1200" b="0">
                <a:latin typeface="+mn-lt"/>
              </a:defRPr>
            </a:lvl2pPr>
            <a:lvl3pPr marL="533400" indent="-171450">
              <a:buClr>
                <a:srgbClr val="4F4F4F"/>
              </a:buClr>
              <a:defRPr sz="1200">
                <a:latin typeface="+mn-lt"/>
              </a:defRPr>
            </a:lvl3pPr>
            <a:lvl4pPr marL="715963" indent="-182563">
              <a:buClr>
                <a:srgbClr val="000099"/>
              </a:buClr>
              <a:defRPr lang="en-US" sz="1000" kern="1200" dirty="0" smtClean="0">
                <a:solidFill>
                  <a:srgbClr val="4F4F4F"/>
                </a:solidFill>
                <a:latin typeface="+mn-lt"/>
                <a:ea typeface="+mn-ea"/>
                <a:cs typeface="+mn-cs"/>
              </a:defRPr>
            </a:lvl4pPr>
            <a:lvl5pPr marL="896938" indent="-180975">
              <a:buClr>
                <a:srgbClr val="B2B2E0"/>
              </a:buClr>
              <a:defRPr lang="en-US" sz="1000" kern="1200" dirty="0" smtClean="0">
                <a:solidFill>
                  <a:srgbClr val="4F4F4F"/>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Text Placeholder 2"/>
          <p:cNvSpPr>
            <a:spLocks noGrp="1"/>
          </p:cNvSpPr>
          <p:nvPr>
            <p:ph type="body" idx="17" hasCustomPrompt="1"/>
          </p:nvPr>
        </p:nvSpPr>
        <p:spPr>
          <a:xfrm>
            <a:off x="3893405" y="1106653"/>
            <a:ext cx="1393202" cy="307777"/>
          </a:xfrm>
          <a:solidFill>
            <a:schemeClr val="bg1"/>
          </a:solidFill>
        </p:spPr>
        <p:txBody>
          <a:bodyPr wrap="none" anchor="b">
            <a:spAutoFit/>
          </a:bodyPr>
          <a:lstStyle>
            <a:lvl1pPr marL="0" indent="0" algn="ctr">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title</a:t>
            </a:r>
          </a:p>
        </p:txBody>
      </p:sp>
      <p:sp>
        <p:nvSpPr>
          <p:cNvPr id="10" name="Slide Number Placeholder 5"/>
          <p:cNvSpPr>
            <a:spLocks noGrp="1"/>
          </p:cNvSpPr>
          <p:nvPr>
            <p:ph type="sldNum" sz="quarter" idx="12"/>
          </p:nvPr>
        </p:nvSpPr>
        <p:spPr>
          <a:xfrm>
            <a:off x="6660231" y="6555600"/>
            <a:ext cx="2133600" cy="270000"/>
          </a:xfrm>
          <a:prstGeom prst="rect">
            <a:avLst/>
          </a:prstGeom>
        </p:spPr>
        <p:txBody>
          <a:bodyPr/>
          <a:lstStyle>
            <a:lvl1pPr>
              <a:defRPr sz="900">
                <a:solidFill>
                  <a:srgbClr val="4F4F4F"/>
                </a:solidFill>
                <a:latin typeface="Century Gothic" panose="020B0502020202020204" pitchFamily="34" charset="0"/>
              </a:defRPr>
            </a:lvl1pPr>
          </a:lstStyle>
          <a:p>
            <a:pPr algn="r"/>
            <a:fld id="{EAD0759A-D99C-4AFD-A7E5-80FD84C1AAB3}" type="slidenum">
              <a:rPr lang="en-US" smtClean="0"/>
              <a:pPr algn="r"/>
              <a:t>‹#›</a:t>
            </a:fld>
            <a:endParaRPr lang="en-US"/>
          </a:p>
        </p:txBody>
      </p:sp>
    </p:spTree>
    <p:extLst>
      <p:ext uri="{BB962C8B-B14F-4D97-AF65-F5344CB8AC3E}">
        <p14:creationId xmlns:p14="http://schemas.microsoft.com/office/powerpoint/2010/main" val="297793172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54"/>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40F3F51-65C0-492D-9B60-C893B6371D78}" type="datetime1">
              <a:rPr lang="en-GB" smtClean="0">
                <a:solidFill>
                  <a:prstClr val="black">
                    <a:tint val="75000"/>
                  </a:prstClr>
                </a:solidFill>
              </a:rPr>
              <a:t>15/11/2017</a:t>
            </a:fld>
            <a:endParaRPr lang="en-GB"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375667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86F0032A-D1F2-4DDA-97DF-7A94C25F5A27}" type="datetimeFigureOut">
              <a:rPr lang="nl-NL" smtClean="0"/>
              <a:t>15-11-2017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6775C779-C0FC-408C-836D-932A4A0FDCF9}" type="slidenum">
              <a:rPr lang="nl-NL" smtClean="0"/>
              <a:t>‹#›</a:t>
            </a:fld>
            <a:endParaRPr lang="nl-NL"/>
          </a:p>
        </p:txBody>
      </p:sp>
    </p:spTree>
    <p:extLst>
      <p:ext uri="{BB962C8B-B14F-4D97-AF65-F5344CB8AC3E}">
        <p14:creationId xmlns:p14="http://schemas.microsoft.com/office/powerpoint/2010/main" val="401332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86F0032A-D1F2-4DDA-97DF-7A94C25F5A27}" type="datetimeFigureOut">
              <a:rPr lang="nl-NL" smtClean="0"/>
              <a:t>15-11-2017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6775C779-C0FC-408C-836D-932A4A0FDCF9}" type="slidenum">
              <a:rPr lang="nl-NL" smtClean="0"/>
              <a:t>‹#›</a:t>
            </a:fld>
            <a:endParaRPr lang="nl-NL"/>
          </a:p>
        </p:txBody>
      </p:sp>
    </p:spTree>
    <p:extLst>
      <p:ext uri="{BB962C8B-B14F-4D97-AF65-F5344CB8AC3E}">
        <p14:creationId xmlns:p14="http://schemas.microsoft.com/office/powerpoint/2010/main" val="981268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86F0032A-D1F2-4DDA-97DF-7A94C25F5A27}" type="datetimeFigureOut">
              <a:rPr lang="nl-NL" smtClean="0"/>
              <a:t>15-11-2017</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6775C779-C0FC-408C-836D-932A4A0FDCF9}" type="slidenum">
              <a:rPr lang="nl-NL" smtClean="0"/>
              <a:t>‹#›</a:t>
            </a:fld>
            <a:endParaRPr lang="nl-NL"/>
          </a:p>
        </p:txBody>
      </p:sp>
    </p:spTree>
    <p:extLst>
      <p:ext uri="{BB962C8B-B14F-4D97-AF65-F5344CB8AC3E}">
        <p14:creationId xmlns:p14="http://schemas.microsoft.com/office/powerpoint/2010/main" val="3156094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86F0032A-D1F2-4DDA-97DF-7A94C25F5A27}" type="datetimeFigureOut">
              <a:rPr lang="nl-NL" smtClean="0"/>
              <a:t>15-11-2017</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6775C779-C0FC-408C-836D-932A4A0FDCF9}" type="slidenum">
              <a:rPr lang="nl-NL" smtClean="0"/>
              <a:t>‹#›</a:t>
            </a:fld>
            <a:endParaRPr lang="nl-NL"/>
          </a:p>
        </p:txBody>
      </p:sp>
    </p:spTree>
    <p:extLst>
      <p:ext uri="{BB962C8B-B14F-4D97-AF65-F5344CB8AC3E}">
        <p14:creationId xmlns:p14="http://schemas.microsoft.com/office/powerpoint/2010/main" val="2840373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86F0032A-D1F2-4DDA-97DF-7A94C25F5A27}" type="datetimeFigureOut">
              <a:rPr lang="nl-NL" smtClean="0"/>
              <a:t>15-11-2017</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6775C779-C0FC-408C-836D-932A4A0FDCF9}" type="slidenum">
              <a:rPr lang="nl-NL" smtClean="0"/>
              <a:t>‹#›</a:t>
            </a:fld>
            <a:endParaRPr lang="nl-NL"/>
          </a:p>
        </p:txBody>
      </p:sp>
    </p:spTree>
    <p:extLst>
      <p:ext uri="{BB962C8B-B14F-4D97-AF65-F5344CB8AC3E}">
        <p14:creationId xmlns:p14="http://schemas.microsoft.com/office/powerpoint/2010/main" val="271748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86F0032A-D1F2-4DDA-97DF-7A94C25F5A27}" type="datetimeFigureOut">
              <a:rPr lang="nl-NL" smtClean="0"/>
              <a:t>15-11-2017</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6775C779-C0FC-408C-836D-932A4A0FDCF9}" type="slidenum">
              <a:rPr lang="nl-NL" smtClean="0"/>
              <a:t>‹#›</a:t>
            </a:fld>
            <a:endParaRPr lang="nl-NL"/>
          </a:p>
        </p:txBody>
      </p:sp>
    </p:spTree>
    <p:extLst>
      <p:ext uri="{BB962C8B-B14F-4D97-AF65-F5344CB8AC3E}">
        <p14:creationId xmlns:p14="http://schemas.microsoft.com/office/powerpoint/2010/main" val="2744882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86F0032A-D1F2-4DDA-97DF-7A94C25F5A27}" type="datetimeFigureOut">
              <a:rPr lang="nl-NL" smtClean="0"/>
              <a:t>15-11-2017</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6775C779-C0FC-408C-836D-932A4A0FDCF9}" type="slidenum">
              <a:rPr lang="nl-NL" smtClean="0"/>
              <a:t>‹#›</a:t>
            </a:fld>
            <a:endParaRPr lang="nl-NL"/>
          </a:p>
        </p:txBody>
      </p:sp>
    </p:spTree>
    <p:extLst>
      <p:ext uri="{BB962C8B-B14F-4D97-AF65-F5344CB8AC3E}">
        <p14:creationId xmlns:p14="http://schemas.microsoft.com/office/powerpoint/2010/main" val="4046340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86F0032A-D1F2-4DDA-97DF-7A94C25F5A27}" type="datetimeFigureOut">
              <a:rPr lang="nl-NL" smtClean="0"/>
              <a:t>15-11-2017</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6775C779-C0FC-408C-836D-932A4A0FDCF9}" type="slidenum">
              <a:rPr lang="nl-NL" smtClean="0"/>
              <a:t>‹#›</a:t>
            </a:fld>
            <a:endParaRPr lang="nl-NL"/>
          </a:p>
        </p:txBody>
      </p:sp>
    </p:spTree>
    <p:extLst>
      <p:ext uri="{BB962C8B-B14F-4D97-AF65-F5344CB8AC3E}">
        <p14:creationId xmlns:p14="http://schemas.microsoft.com/office/powerpoint/2010/main" val="2606943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0032A-D1F2-4DDA-97DF-7A94C25F5A27}" type="datetimeFigureOut">
              <a:rPr lang="nl-NL" smtClean="0"/>
              <a:t>15-11-2017</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75C779-C0FC-408C-836D-932A4A0FDCF9}" type="slidenum">
              <a:rPr lang="nl-NL" smtClean="0"/>
              <a:t>‹#›</a:t>
            </a:fld>
            <a:endParaRPr lang="nl-NL"/>
          </a:p>
        </p:txBody>
      </p:sp>
    </p:spTree>
    <p:extLst>
      <p:ext uri="{BB962C8B-B14F-4D97-AF65-F5344CB8AC3E}">
        <p14:creationId xmlns:p14="http://schemas.microsoft.com/office/powerpoint/2010/main" val="248680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emf"/><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slide" Target="slide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slide" Target="slide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slide" Target="slide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11.png"/><Relationship Id="rId2" Type="http://schemas.openxmlformats.org/officeDocument/2006/relationships/image" Target="../media/image29.png"/><Relationship Id="rId1" Type="http://schemas.openxmlformats.org/officeDocument/2006/relationships/slideLayout" Target="../slideLayouts/slideLayout12.xml"/><Relationship Id="rId6" Type="http://schemas.openxmlformats.org/officeDocument/2006/relationships/slide" Target="slide2.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5.png"/><Relationship Id="rId7" Type="http://schemas.openxmlformats.org/officeDocument/2006/relationships/slide" Target="slide2.xml"/><Relationship Id="rId2" Type="http://schemas.openxmlformats.org/officeDocument/2006/relationships/image" Target="../media/image29.png"/><Relationship Id="rId1" Type="http://schemas.openxmlformats.org/officeDocument/2006/relationships/slideLayout" Target="../slideLayouts/slideLayout1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9.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slide" Target="slide2.xml"/><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9.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slide" Target="slide2.xml"/><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9.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slide" Target="slide2.xml"/><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11.png"/><Relationship Id="rId2" Type="http://schemas.openxmlformats.org/officeDocument/2006/relationships/image" Target="../media/image29.png"/><Relationship Id="rId1" Type="http://schemas.openxmlformats.org/officeDocument/2006/relationships/slideLayout" Target="../slideLayouts/slideLayout12.xml"/><Relationship Id="rId6" Type="http://schemas.openxmlformats.org/officeDocument/2006/relationships/slide" Target="slide2.xml"/><Relationship Id="rId5" Type="http://schemas.openxmlformats.org/officeDocument/2006/relationships/image" Target="../media/image46.png"/><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11.png"/><Relationship Id="rId2" Type="http://schemas.openxmlformats.org/officeDocument/2006/relationships/image" Target="../media/image47.png"/><Relationship Id="rId1" Type="http://schemas.openxmlformats.org/officeDocument/2006/relationships/slideLayout" Target="../slideLayouts/slideLayout12.xml"/><Relationship Id="rId6" Type="http://schemas.openxmlformats.org/officeDocument/2006/relationships/slide" Target="slide2.xml"/><Relationship Id="rId5" Type="http://schemas.openxmlformats.org/officeDocument/2006/relationships/image" Target="../media/image50.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8" Type="http://schemas.openxmlformats.org/officeDocument/2006/relationships/slide" Target="slide21.xml"/><Relationship Id="rId13" Type="http://schemas.openxmlformats.org/officeDocument/2006/relationships/slide" Target="slide44.xml"/><Relationship Id="rId3" Type="http://schemas.openxmlformats.org/officeDocument/2006/relationships/slide" Target="slide5.xml"/><Relationship Id="rId7" Type="http://schemas.openxmlformats.org/officeDocument/2006/relationships/slide" Target="slide19.xml"/><Relationship Id="rId12" Type="http://schemas.openxmlformats.org/officeDocument/2006/relationships/slide" Target="slide39.xml"/><Relationship Id="rId2" Type="http://schemas.openxmlformats.org/officeDocument/2006/relationships/slide" Target="slide4.xml"/><Relationship Id="rId1" Type="http://schemas.openxmlformats.org/officeDocument/2006/relationships/slideLayout" Target="../slideLayouts/slideLayout12.xml"/><Relationship Id="rId6" Type="http://schemas.openxmlformats.org/officeDocument/2006/relationships/slide" Target="slide12.xml"/><Relationship Id="rId11" Type="http://schemas.openxmlformats.org/officeDocument/2006/relationships/slide" Target="slide37.xml"/><Relationship Id="rId5" Type="http://schemas.openxmlformats.org/officeDocument/2006/relationships/slide" Target="slide10.xml"/><Relationship Id="rId10" Type="http://schemas.openxmlformats.org/officeDocument/2006/relationships/slide" Target="slide32.xml"/><Relationship Id="rId4" Type="http://schemas.openxmlformats.org/officeDocument/2006/relationships/slide" Target="slide6.xml"/><Relationship Id="rId9" Type="http://schemas.openxmlformats.org/officeDocument/2006/relationships/slide" Target="slide25.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11.png"/><Relationship Id="rId2" Type="http://schemas.openxmlformats.org/officeDocument/2006/relationships/image" Target="../media/image47.png"/><Relationship Id="rId1" Type="http://schemas.openxmlformats.org/officeDocument/2006/relationships/slideLayout" Target="../slideLayouts/slideLayout12.xml"/><Relationship Id="rId6" Type="http://schemas.openxmlformats.org/officeDocument/2006/relationships/slide" Target="slide2.xml"/><Relationship Id="rId5" Type="http://schemas.openxmlformats.org/officeDocument/2006/relationships/image" Target="../media/image50.png"/><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slide" Target="slide2.xml"/><Relationship Id="rId4" Type="http://schemas.openxmlformats.org/officeDocument/2006/relationships/image" Target="../media/image53.png"/></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1.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slide" Target="slide2.xml"/><Relationship Id="rId4" Type="http://schemas.openxmlformats.org/officeDocument/2006/relationships/image" Target="../media/image55.png"/></Relationships>
</file>

<file path=ppt/slides/_rels/slide23.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1.png"/><Relationship Id="rId7" Type="http://schemas.openxmlformats.org/officeDocument/2006/relationships/image" Target="../media/image57.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slide" Target="slide2.xml"/><Relationship Id="rId4" Type="http://schemas.openxmlformats.org/officeDocument/2006/relationships/image" Target="../media/image56.png"/><Relationship Id="rId9" Type="http://schemas.openxmlformats.org/officeDocument/2006/relationships/image" Target="../media/image59.png"/></Relationships>
</file>

<file path=ppt/slides/_rels/slide24.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1.png"/><Relationship Id="rId7" Type="http://schemas.openxmlformats.org/officeDocument/2006/relationships/image" Target="../media/image6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0.png"/><Relationship Id="rId5" Type="http://schemas.openxmlformats.org/officeDocument/2006/relationships/image" Target="../media/image11.png"/><Relationship Id="rId4" Type="http://schemas.openxmlformats.org/officeDocument/2006/relationships/slide" Target="slide2.xml"/></Relationships>
</file>

<file path=ppt/slides/_rels/slide25.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slide" Target="slide2.xml"/><Relationship Id="rId7" Type="http://schemas.openxmlformats.org/officeDocument/2006/relationships/image" Target="../media/image65.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11.png"/><Relationship Id="rId9" Type="http://schemas.openxmlformats.org/officeDocument/2006/relationships/image" Target="../media/image67.png"/></Relationships>
</file>

<file path=ppt/slides/_rels/slide26.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slide" Target="slide2.xml"/><Relationship Id="rId7" Type="http://schemas.openxmlformats.org/officeDocument/2006/relationships/image" Target="../media/image69.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68.png"/><Relationship Id="rId5" Type="http://schemas.openxmlformats.org/officeDocument/2006/relationships/image" Target="../media/image64.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slide" Target="slide2.xml"/><Relationship Id="rId7" Type="http://schemas.openxmlformats.org/officeDocument/2006/relationships/image" Target="../media/image71.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70.png"/><Relationship Id="rId5" Type="http://schemas.openxmlformats.org/officeDocument/2006/relationships/image" Target="../media/image64.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slide" Target="slide2.xml"/><Relationship Id="rId7" Type="http://schemas.openxmlformats.org/officeDocument/2006/relationships/image" Target="../media/image73.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70.png"/><Relationship Id="rId5" Type="http://schemas.openxmlformats.org/officeDocument/2006/relationships/image" Target="../media/image64.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slide" Target="slide2.xml"/><Relationship Id="rId7" Type="http://schemas.openxmlformats.org/officeDocument/2006/relationships/image" Target="../media/image75.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70.png"/><Relationship Id="rId5" Type="http://schemas.openxmlformats.org/officeDocument/2006/relationships/image" Target="../media/image64.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slide" Target="slide2.xml"/><Relationship Id="rId7" Type="http://schemas.openxmlformats.org/officeDocument/2006/relationships/image" Target="../media/image77.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70.png"/><Relationship Id="rId5" Type="http://schemas.openxmlformats.org/officeDocument/2006/relationships/image" Target="../media/image64.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slide" Target="slide2.xml"/><Relationship Id="rId7" Type="http://schemas.openxmlformats.org/officeDocument/2006/relationships/image" Target="../media/image79.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70.png"/><Relationship Id="rId5" Type="http://schemas.openxmlformats.org/officeDocument/2006/relationships/image" Target="../media/image64.png"/><Relationship Id="rId4" Type="http://schemas.openxmlformats.org/officeDocument/2006/relationships/image" Target="../media/image11.png"/><Relationship Id="rId9" Type="http://schemas.openxmlformats.org/officeDocument/2006/relationships/image" Target="../media/image81.png"/></Relationships>
</file>

<file path=ppt/slides/_rels/slide3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84.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89.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92.png"/><Relationship Id="rId7" Type="http://schemas.openxmlformats.org/officeDocument/2006/relationships/image" Target="../media/image94.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93.png"/><Relationship Id="rId5" Type="http://schemas.openxmlformats.org/officeDocument/2006/relationships/image" Target="../media/image11.png"/><Relationship Id="rId4" Type="http://schemas.openxmlformats.org/officeDocument/2006/relationships/slide" Target="slide2.xml"/></Relationships>
</file>

<file path=ppt/slides/_rels/slide39.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slide" Target="slide2.xml"/><Relationship Id="rId7" Type="http://schemas.openxmlformats.org/officeDocument/2006/relationships/image" Target="../media/image97.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96.png"/><Relationship Id="rId5" Type="http://schemas.openxmlformats.org/officeDocument/2006/relationships/image" Target="../media/image95.png"/><Relationship Id="rId10" Type="http://schemas.openxmlformats.org/officeDocument/2006/relationships/image" Target="../media/image100.png"/><Relationship Id="rId4" Type="http://schemas.openxmlformats.org/officeDocument/2006/relationships/image" Target="../media/image11.png"/><Relationship Id="rId9" Type="http://schemas.openxmlformats.org/officeDocument/2006/relationships/image" Target="../media/image99.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slide" Target="slide2.xml"/></Relationships>
</file>

<file path=ppt/slides/_rels/slide4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101.png"/><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102.png"/><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103.png"/><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104.png"/><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107.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slide" Target="slide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slide" Target="slide2.xml"/><Relationship Id="rId5" Type="http://schemas.openxmlformats.org/officeDocument/2006/relationships/image" Target="../media/image15.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slide" Target="slide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1.png"/><Relationship Id="rId2" Type="http://schemas.openxmlformats.org/officeDocument/2006/relationships/image" Target="../media/image21.png"/><Relationship Id="rId1" Type="http://schemas.openxmlformats.org/officeDocument/2006/relationships/slideLayout" Target="../slideLayouts/slideLayout12.xml"/><Relationship Id="rId6" Type="http://schemas.openxmlformats.org/officeDocument/2006/relationships/slide" Target="slide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99391"/>
            <a:ext cx="9280766" cy="7026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Object 2" hidden="1"/>
          <p:cNvGraphicFramePr>
            <a:graphicFrameLocks/>
          </p:cNvGraphicFramePr>
          <p:nvPr>
            <p:custDataLst>
              <p:tags r:id="rId2"/>
            </p:custDataLst>
            <p:extLst>
              <p:ext uri="{D42A27DB-BD31-4B8C-83A1-F6EECF244321}">
                <p14:modId xmlns:p14="http://schemas.microsoft.com/office/powerpoint/2010/main" val="3922782464"/>
              </p:ext>
            </p:extLst>
          </p:nvPr>
        </p:nvGraphicFramePr>
        <p:xfrm>
          <a:off x="1472" y="1601"/>
          <a:ext cx="1465" cy="1587"/>
        </p:xfrm>
        <a:graphic>
          <a:graphicData uri="http://schemas.openxmlformats.org/presentationml/2006/ole">
            <mc:AlternateContent xmlns:mc="http://schemas.openxmlformats.org/markup-compatibility/2006">
              <mc:Choice xmlns:v="urn:schemas-microsoft-com:vml" Requires="v">
                <p:oleObj spid="_x0000_s211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472" y="1601"/>
                        <a:ext cx="1465" cy="1587"/>
                      </a:xfrm>
                      <a:prstGeom prst="rect">
                        <a:avLst/>
                      </a:prstGeom>
                    </p:spPr>
                  </p:pic>
                </p:oleObj>
              </mc:Fallback>
            </mc:AlternateContent>
          </a:graphicData>
        </a:graphic>
      </p:graphicFrame>
      <p:sp>
        <p:nvSpPr>
          <p:cNvPr id="2" name="Titel 1"/>
          <p:cNvSpPr>
            <a:spLocks noGrp="1"/>
          </p:cNvSpPr>
          <p:nvPr>
            <p:ph type="ctrTitle"/>
          </p:nvPr>
        </p:nvSpPr>
        <p:spPr>
          <a:xfrm>
            <a:off x="323528" y="1628800"/>
            <a:ext cx="8300985" cy="933115"/>
          </a:xfrm>
        </p:spPr>
        <p:txBody>
          <a:bodyPr>
            <a:normAutofit/>
          </a:bodyPr>
          <a:lstStyle/>
          <a:p>
            <a:pPr algn="l"/>
            <a:r>
              <a:rPr lang="en-US" sz="4000" b="1" noProof="0" dirty="0" smtClean="0">
                <a:solidFill>
                  <a:schemeClr val="bg1"/>
                </a:solidFill>
                <a:cs typeface="KPN Accent"/>
              </a:rPr>
              <a:t>Manual iPIT 3.0</a:t>
            </a:r>
            <a:endParaRPr lang="en-US" sz="1600" noProof="0" dirty="0">
              <a:solidFill>
                <a:schemeClr val="bg1"/>
              </a:solidFill>
              <a:cs typeface="KPN Accent"/>
            </a:endParaRPr>
          </a:p>
        </p:txBody>
      </p:sp>
      <p:sp>
        <p:nvSpPr>
          <p:cNvPr id="7" name="Titel 1"/>
          <p:cNvSpPr txBox="1">
            <a:spLocks/>
          </p:cNvSpPr>
          <p:nvPr/>
        </p:nvSpPr>
        <p:spPr>
          <a:xfrm>
            <a:off x="323528" y="2675557"/>
            <a:ext cx="8300985" cy="46655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800" b="1" dirty="0" smtClean="0">
                <a:solidFill>
                  <a:schemeClr val="bg1"/>
                </a:solidFill>
                <a:cs typeface="KPN Accent"/>
              </a:rPr>
              <a:t>Date 13-09-2017</a:t>
            </a:r>
            <a:endParaRPr lang="en-US" sz="1800" dirty="0">
              <a:solidFill>
                <a:schemeClr val="bg1"/>
              </a:solidFill>
              <a:cs typeface="KPN Accent"/>
            </a:endParaRPr>
          </a:p>
        </p:txBody>
      </p:sp>
      <p:sp>
        <p:nvSpPr>
          <p:cNvPr id="8" name="Titel 1"/>
          <p:cNvSpPr txBox="1">
            <a:spLocks/>
          </p:cNvSpPr>
          <p:nvPr/>
        </p:nvSpPr>
        <p:spPr>
          <a:xfrm>
            <a:off x="323528" y="4077072"/>
            <a:ext cx="8300985" cy="46655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800" b="1" dirty="0" smtClean="0">
                <a:solidFill>
                  <a:schemeClr val="bg1"/>
                </a:solidFill>
                <a:cs typeface="KPN Accent"/>
              </a:rPr>
              <a:t>Presented by: Robert van der Starre, Martin Swaen and Martin Groeneveld </a:t>
            </a:r>
            <a:endParaRPr lang="en-US" sz="1800" dirty="0">
              <a:solidFill>
                <a:schemeClr val="bg1"/>
              </a:solidFill>
              <a:cs typeface="KPN Accent"/>
            </a:endParaRPr>
          </a:p>
        </p:txBody>
      </p:sp>
    </p:spTree>
    <p:extLst>
      <p:ext uri="{BB962C8B-B14F-4D97-AF65-F5344CB8AC3E}">
        <p14:creationId xmlns:p14="http://schemas.microsoft.com/office/powerpoint/2010/main" val="42615509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smtClean="0"/>
              <a:t>Project &amp; Maintenance (1)</a:t>
            </a:r>
            <a:endParaRPr lang="nl-NL" dirty="0"/>
          </a:p>
        </p:txBody>
      </p:sp>
      <p:sp>
        <p:nvSpPr>
          <p:cNvPr id="3" name="Ondertitel 2"/>
          <p:cNvSpPr>
            <a:spLocks noGrp="1"/>
          </p:cNvSpPr>
          <p:nvPr>
            <p:ph type="subTitle" idx="1"/>
          </p:nvPr>
        </p:nvSpPr>
        <p:spPr/>
        <p:txBody>
          <a:bodyPr/>
          <a:lstStyle/>
          <a:p>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If you want to see all open project, please click on the button project &amp; maintenance.</a:t>
            </a:r>
          </a:p>
          <a:p>
            <a:pPr lvl="1"/>
            <a:r>
              <a:rPr lang="en-US" sz="1600" dirty="0" smtClean="0"/>
              <a:t>Here you see an overview of all the open projects, the project/test manager, project code etc. </a:t>
            </a:r>
          </a:p>
          <a:p>
            <a:pPr lvl="1"/>
            <a:r>
              <a:rPr lang="en-US" sz="1600" dirty="0" smtClean="0"/>
              <a:t>To see the project details click on the project name   </a:t>
            </a:r>
          </a:p>
          <a:p>
            <a:pPr lvl="1"/>
            <a:r>
              <a:rPr lang="en-US" sz="1600" dirty="0"/>
              <a:t>Now you see all the details of this project, only</a:t>
            </a:r>
          </a:p>
          <a:p>
            <a:pPr marL="180975" lvl="1" indent="0">
              <a:buNone/>
            </a:pPr>
            <a:r>
              <a:rPr lang="en-US" sz="1600" dirty="0"/>
              <a:t>    the assigned test manager, resources manager</a:t>
            </a:r>
          </a:p>
          <a:p>
            <a:pPr marL="180975" lvl="1" indent="0">
              <a:buNone/>
            </a:pPr>
            <a:r>
              <a:rPr lang="en-US" sz="1600" dirty="0"/>
              <a:t>    and admin can do changes on this project. </a:t>
            </a:r>
          </a:p>
          <a:p>
            <a:pPr marL="180975" lvl="1" indent="0">
              <a:buNone/>
            </a:pPr>
            <a:r>
              <a:rPr lang="en-US" sz="1600" dirty="0"/>
              <a:t>    Admin and the resource manager can delete a</a:t>
            </a:r>
          </a:p>
          <a:p>
            <a:pPr marL="180975" lvl="1" indent="0">
              <a:buNone/>
            </a:pPr>
            <a:r>
              <a:rPr lang="en-US" sz="1600" dirty="0"/>
              <a:t>    project.  </a:t>
            </a:r>
          </a:p>
          <a:p>
            <a:pPr lvl="1"/>
            <a:r>
              <a:rPr lang="en-US" sz="1600" dirty="0" smtClean="0"/>
              <a:t>If the change and/or delete button are </a:t>
            </a:r>
            <a:r>
              <a:rPr lang="en-US" sz="1600" dirty="0"/>
              <a:t>high </a:t>
            </a:r>
            <a:r>
              <a:rPr lang="en-US" sz="1600" dirty="0" smtClean="0"/>
              <a:t>lighted, </a:t>
            </a:r>
          </a:p>
          <a:p>
            <a:pPr marL="180975" lvl="1" indent="0">
              <a:buNone/>
            </a:pPr>
            <a:r>
              <a:rPr lang="en-US" sz="1600" dirty="0" smtClean="0"/>
              <a:t>    you have the right authorization to change/ delete a</a:t>
            </a:r>
          </a:p>
          <a:p>
            <a:pPr marL="180975" lvl="1" indent="0">
              <a:buNone/>
            </a:pPr>
            <a:r>
              <a:rPr lang="en-US" sz="1600" dirty="0"/>
              <a:t> </a:t>
            </a:r>
            <a:r>
              <a:rPr lang="en-US" sz="1600" dirty="0" smtClean="0"/>
              <a:t>  project.</a:t>
            </a:r>
          </a:p>
          <a:p>
            <a:pPr lvl="1"/>
            <a:endParaRPr lang="en-US" sz="1600" dirty="0"/>
          </a:p>
          <a:p>
            <a:pPr lvl="1"/>
            <a:r>
              <a:rPr lang="en-US" sz="1600" dirty="0" smtClean="0"/>
              <a:t>Only the resource manager and the admin can </a:t>
            </a:r>
          </a:p>
          <a:p>
            <a:pPr marL="180975" lvl="1" indent="0">
              <a:buNone/>
            </a:pPr>
            <a:r>
              <a:rPr lang="en-US" sz="1600" dirty="0"/>
              <a:t> </a:t>
            </a:r>
            <a:r>
              <a:rPr lang="en-US" sz="1600" dirty="0" smtClean="0"/>
              <a:t>  create a new project.</a:t>
            </a:r>
          </a:p>
          <a:p>
            <a:pPr marL="180975" lvl="1" indent="0">
              <a:buNone/>
            </a:pPr>
            <a:endParaRPr lang="en-US" sz="16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8" y="896144"/>
            <a:ext cx="15621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2739" y="4205991"/>
            <a:ext cx="168592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6559" y="5373216"/>
            <a:ext cx="1400175"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11882" y="2137537"/>
            <a:ext cx="3363714" cy="3872115"/>
          </a:xfrm>
          <a:prstGeom prst="rect">
            <a:avLst/>
          </a:prstGeom>
        </p:spPr>
      </p:pic>
    </p:spTree>
    <p:extLst>
      <p:ext uri="{BB962C8B-B14F-4D97-AF65-F5344CB8AC3E}">
        <p14:creationId xmlns:p14="http://schemas.microsoft.com/office/powerpoint/2010/main" val="12858251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smtClean="0"/>
              <a:t>Project &amp; Maintenance (2)</a:t>
            </a:r>
            <a:endParaRPr lang="nl-NL" dirty="0"/>
          </a:p>
        </p:txBody>
      </p:sp>
      <p:sp>
        <p:nvSpPr>
          <p:cNvPr id="3" name="Ondertitel 2"/>
          <p:cNvSpPr>
            <a:spLocks noGrp="1"/>
          </p:cNvSpPr>
          <p:nvPr>
            <p:ph type="subTitle" idx="1"/>
          </p:nvPr>
        </p:nvSpPr>
        <p:spPr/>
        <p:txBody>
          <a:bodyPr/>
          <a:lstStyle/>
          <a:p>
            <a:endParaRPr lang="nl-NL" dirty="0"/>
          </a:p>
        </p:txBody>
      </p:sp>
      <p:sp>
        <p:nvSpPr>
          <p:cNvPr id="6" name="Tijdelijke aanduiding voor inhoud 3"/>
          <p:cNvSpPr>
            <a:spLocks noGrp="1"/>
          </p:cNvSpPr>
          <p:nvPr>
            <p:ph sz="half" idx="2"/>
          </p:nvPr>
        </p:nvSpPr>
        <p:spPr>
          <a:xfrm>
            <a:off x="428400" y="1307225"/>
            <a:ext cx="8323200" cy="4921200"/>
          </a:xfrm>
        </p:spPr>
        <p:txBody>
          <a:bodyPr>
            <a:normAutofit lnSpcReduction="10000"/>
          </a:bodyPr>
          <a:lstStyle/>
          <a:p>
            <a:pPr lvl="1"/>
            <a:r>
              <a:rPr lang="en-US" sz="1600" dirty="0" smtClean="0"/>
              <a:t>At the bottom of the project &amp; maintenance menu, there is a button the create a new project. </a:t>
            </a:r>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smtClean="0"/>
          </a:p>
          <a:p>
            <a:pPr lvl="1"/>
            <a:endParaRPr lang="en-US" sz="1600" dirty="0" smtClean="0"/>
          </a:p>
          <a:p>
            <a:pPr lvl="1"/>
            <a:r>
              <a:rPr lang="en-US" sz="1600" dirty="0" smtClean="0"/>
              <a:t>The fields Name, Priority, Department and domain has to be filled in before you can add this project. It’s wise to fill in all the fields if the info is already available.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8" y="896144"/>
            <a:ext cx="15621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556792"/>
            <a:ext cx="5866355" cy="3796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a:hlinkClick r:id="rId4" action="ppaction://hlinksldjump"/>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04977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err="1" smtClean="0"/>
              <a:t>Elements</a:t>
            </a:r>
            <a:r>
              <a:rPr lang="nl-NL" dirty="0" smtClean="0"/>
              <a:t> </a:t>
            </a:r>
            <a:r>
              <a:rPr lang="nl-NL" dirty="0" err="1" smtClean="0"/>
              <a:t>and</a:t>
            </a:r>
            <a:r>
              <a:rPr lang="nl-NL" dirty="0" smtClean="0"/>
              <a:t> Element Templates (1)</a:t>
            </a:r>
            <a:endParaRPr lang="nl-NL" dirty="0"/>
          </a:p>
        </p:txBody>
      </p:sp>
      <p:sp>
        <p:nvSpPr>
          <p:cNvPr id="3" name="Ondertitel 2"/>
          <p:cNvSpPr>
            <a:spLocks noGrp="1"/>
          </p:cNvSpPr>
          <p:nvPr>
            <p:ph type="subTitle" idx="1"/>
          </p:nvPr>
        </p:nvSpPr>
        <p:spPr/>
        <p:txBody>
          <a:bodyPr/>
          <a:lstStyle/>
          <a:p>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Only the </a:t>
            </a:r>
            <a:r>
              <a:rPr lang="en-US" sz="1600" dirty="0" err="1" smtClean="0"/>
              <a:t>element_admin</a:t>
            </a:r>
            <a:r>
              <a:rPr lang="en-US" sz="1600" dirty="0" smtClean="0"/>
              <a:t> and the admin can add, change or delete elements. </a:t>
            </a:r>
          </a:p>
          <a:p>
            <a:pPr lvl="1"/>
            <a:r>
              <a:rPr lang="en-US" sz="1600" dirty="0" smtClean="0"/>
              <a:t>If you select elements you will see an overview of al known elements in iPIT. Domain, node, host name and note (info)</a:t>
            </a:r>
          </a:p>
          <a:p>
            <a:pPr lvl="1"/>
            <a:endParaRPr lang="en-US" sz="1600" dirty="0"/>
          </a:p>
          <a:p>
            <a:pPr lvl="1"/>
            <a:r>
              <a:rPr lang="en-US" sz="1600" dirty="0" smtClean="0"/>
              <a:t>To see the element details click on the host name, now you see the details. </a:t>
            </a:r>
          </a:p>
          <a:p>
            <a:pPr lvl="1"/>
            <a:r>
              <a:rPr lang="en-US" sz="1600" dirty="0" smtClean="0"/>
              <a:t>It’s also possible to search for a node. Fill in what node you want to find, you will see all node , domain and all the host names that belong to this node.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980728"/>
            <a:ext cx="230505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324" y="2204864"/>
            <a:ext cx="784860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3472641"/>
            <a:ext cx="8708452" cy="2315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2335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err="1" smtClean="0"/>
              <a:t>Elements</a:t>
            </a:r>
            <a:r>
              <a:rPr lang="nl-NL" dirty="0" smtClean="0"/>
              <a:t> </a:t>
            </a:r>
            <a:r>
              <a:rPr lang="nl-NL" dirty="0" err="1" smtClean="0"/>
              <a:t>and</a:t>
            </a:r>
            <a:r>
              <a:rPr lang="nl-NL" dirty="0" smtClean="0"/>
              <a:t> Element Templates (2)</a:t>
            </a:r>
            <a:endParaRPr lang="nl-NL" dirty="0"/>
          </a:p>
        </p:txBody>
      </p:sp>
      <p:sp>
        <p:nvSpPr>
          <p:cNvPr id="3" name="Ondertitel 2"/>
          <p:cNvSpPr>
            <a:spLocks noGrp="1"/>
          </p:cNvSpPr>
          <p:nvPr>
            <p:ph type="subTitle" idx="1"/>
          </p:nvPr>
        </p:nvSpPr>
        <p:spPr/>
        <p:txBody>
          <a:bodyPr/>
          <a:lstStyle/>
          <a:p>
            <a:r>
              <a:rPr lang="nl-NL" dirty="0" smtClean="0"/>
              <a:t>New domain</a:t>
            </a:r>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For new elements, a new domain can be made, new node and hostname can be added.</a:t>
            </a:r>
          </a:p>
          <a:p>
            <a:pPr lvl="1"/>
            <a:endParaRPr lang="en-US" sz="1600" dirty="0" smtClean="0"/>
          </a:p>
          <a:p>
            <a:pPr lvl="1"/>
            <a:endParaRPr lang="en-US" sz="1600" dirty="0" smtClean="0"/>
          </a:p>
          <a:p>
            <a:pPr lvl="1"/>
            <a:r>
              <a:rPr lang="en-US" sz="1600" dirty="0" smtClean="0"/>
              <a:t>New domain, click on the New Domain button (element menu). Here you can add a new domain. </a:t>
            </a:r>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r>
              <a:rPr lang="en-US" sz="1600" dirty="0" smtClean="0"/>
              <a:t>The following domains are already known.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980728"/>
            <a:ext cx="230505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556792"/>
            <a:ext cx="32575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5749" y="2636912"/>
            <a:ext cx="393382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4581128"/>
            <a:ext cx="2505075"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a:hlinkClick r:id="rId6" action="ppaction://hlinksldjump"/>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141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err="1" smtClean="0"/>
              <a:t>Elements</a:t>
            </a:r>
            <a:r>
              <a:rPr lang="nl-NL" dirty="0" smtClean="0"/>
              <a:t> </a:t>
            </a:r>
            <a:r>
              <a:rPr lang="nl-NL" dirty="0" err="1" smtClean="0"/>
              <a:t>and</a:t>
            </a:r>
            <a:r>
              <a:rPr lang="nl-NL" dirty="0" smtClean="0"/>
              <a:t> Element Templates (3)</a:t>
            </a:r>
            <a:endParaRPr lang="nl-NL" dirty="0"/>
          </a:p>
        </p:txBody>
      </p:sp>
      <p:sp>
        <p:nvSpPr>
          <p:cNvPr id="3" name="Ondertitel 2"/>
          <p:cNvSpPr>
            <a:spLocks noGrp="1"/>
          </p:cNvSpPr>
          <p:nvPr>
            <p:ph type="subTitle" idx="1"/>
          </p:nvPr>
        </p:nvSpPr>
        <p:spPr/>
        <p:txBody>
          <a:bodyPr/>
          <a:lstStyle/>
          <a:p>
            <a:r>
              <a:rPr lang="nl-NL" dirty="0" smtClean="0"/>
              <a:t>New node</a:t>
            </a:r>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Add a new node, click on Node Info. </a:t>
            </a:r>
          </a:p>
          <a:p>
            <a:pPr lvl="1"/>
            <a:endParaRPr lang="en-US" sz="1600" dirty="0"/>
          </a:p>
          <a:p>
            <a:pPr lvl="1"/>
            <a:r>
              <a:rPr lang="en-US" sz="1600" dirty="0" smtClean="0"/>
              <a:t> Now you can fill in the domain, node name (element name) and same notes.</a:t>
            </a:r>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r>
              <a:rPr lang="en-US" sz="1600" dirty="0" smtClean="0"/>
              <a:t>In this menu it’s also possible to delete a node.</a:t>
            </a:r>
          </a:p>
          <a:p>
            <a:pPr lvl="1"/>
            <a:r>
              <a:rPr lang="en-US" sz="1600" dirty="0" smtClean="0"/>
              <a:t>You can’t delete the node if it’s still connected to </a:t>
            </a:r>
          </a:p>
          <a:p>
            <a:pPr marL="180975" lvl="1" indent="0">
              <a:buNone/>
            </a:pPr>
            <a:r>
              <a:rPr lang="en-US" sz="1600" dirty="0" smtClean="0"/>
              <a:t>    a host name. Then you first have to delete the </a:t>
            </a:r>
          </a:p>
          <a:p>
            <a:pPr marL="180975" lvl="1" indent="0">
              <a:buNone/>
            </a:pPr>
            <a:r>
              <a:rPr lang="en-US" sz="1600" dirty="0"/>
              <a:t> </a:t>
            </a:r>
            <a:r>
              <a:rPr lang="en-US" sz="1600" dirty="0" smtClean="0"/>
              <a:t>   host name(s). </a:t>
            </a:r>
          </a:p>
          <a:p>
            <a:pPr lvl="1"/>
            <a:endParaRPr lang="en-US" sz="1600"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980728"/>
            <a:ext cx="230505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1276003"/>
            <a:ext cx="300990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6050" y="2328863"/>
            <a:ext cx="3771900"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3319" y="4293096"/>
            <a:ext cx="3829050" cy="136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7959" y="5805264"/>
            <a:ext cx="365760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a:hlinkClick r:id="rId7" action="ppaction://hlinksldjump"/>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5514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err="1" smtClean="0"/>
              <a:t>Elements</a:t>
            </a:r>
            <a:r>
              <a:rPr lang="nl-NL" dirty="0" smtClean="0"/>
              <a:t> </a:t>
            </a:r>
            <a:r>
              <a:rPr lang="nl-NL" dirty="0" err="1" smtClean="0"/>
              <a:t>and</a:t>
            </a:r>
            <a:r>
              <a:rPr lang="nl-NL" dirty="0" smtClean="0"/>
              <a:t> Element Templates (4)</a:t>
            </a:r>
            <a:endParaRPr lang="nl-NL" dirty="0"/>
          </a:p>
        </p:txBody>
      </p:sp>
      <p:sp>
        <p:nvSpPr>
          <p:cNvPr id="3" name="Ondertitel 2"/>
          <p:cNvSpPr>
            <a:spLocks noGrp="1"/>
          </p:cNvSpPr>
          <p:nvPr>
            <p:ph type="subTitle" idx="1"/>
          </p:nvPr>
        </p:nvSpPr>
        <p:spPr/>
        <p:txBody>
          <a:bodyPr/>
          <a:lstStyle/>
          <a:p>
            <a:r>
              <a:rPr lang="nl-NL" dirty="0" smtClean="0"/>
              <a:t>New node</a:t>
            </a:r>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Add a new element. </a:t>
            </a:r>
          </a:p>
          <a:p>
            <a:pPr lvl="1"/>
            <a:endParaRPr lang="en-US" sz="1600" dirty="0"/>
          </a:p>
          <a:p>
            <a:pPr lvl="1"/>
            <a:r>
              <a:rPr lang="en-US" sz="1600" dirty="0" smtClean="0"/>
              <a:t>Click on the element button in the menu element.</a:t>
            </a:r>
          </a:p>
          <a:p>
            <a:pPr marL="180975" lvl="1" indent="0">
              <a:buNone/>
            </a:pPr>
            <a:r>
              <a:rPr lang="en-US" sz="1600" dirty="0"/>
              <a:t> </a:t>
            </a:r>
            <a:r>
              <a:rPr lang="en-US" sz="1600" dirty="0" smtClean="0"/>
              <a:t>   Select the node were you want to </a:t>
            </a:r>
          </a:p>
          <a:p>
            <a:pPr marL="180975" lvl="1" indent="0">
              <a:buNone/>
            </a:pPr>
            <a:r>
              <a:rPr lang="en-US" sz="1600" dirty="0"/>
              <a:t> </a:t>
            </a:r>
            <a:r>
              <a:rPr lang="en-US" sz="1600" dirty="0" smtClean="0"/>
              <a:t>   connect your elements (host name).</a:t>
            </a:r>
          </a:p>
          <a:p>
            <a:pPr marL="180975" lvl="1" indent="0">
              <a:buNone/>
            </a:pPr>
            <a:r>
              <a:rPr lang="en-US" sz="1600" dirty="0"/>
              <a:t> </a:t>
            </a:r>
            <a:r>
              <a:rPr lang="en-US" sz="1600" dirty="0" smtClean="0"/>
              <a:t>   Also the software versions can de </a:t>
            </a:r>
          </a:p>
          <a:p>
            <a:pPr marL="180975" lvl="1" indent="0">
              <a:buNone/>
            </a:pPr>
            <a:r>
              <a:rPr lang="en-US" sz="1600" dirty="0"/>
              <a:t> </a:t>
            </a:r>
            <a:r>
              <a:rPr lang="en-US" sz="1600" dirty="0" smtClean="0"/>
              <a:t>   added.  </a:t>
            </a:r>
          </a:p>
          <a:p>
            <a:pPr lvl="1"/>
            <a:endParaRPr lang="en-US" sz="1600"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980728"/>
            <a:ext cx="230505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25" y="1403438"/>
            <a:ext cx="300990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2348880"/>
            <a:ext cx="4743599" cy="4381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04947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err="1" smtClean="0"/>
              <a:t>Elements</a:t>
            </a:r>
            <a:r>
              <a:rPr lang="nl-NL" dirty="0" smtClean="0"/>
              <a:t> </a:t>
            </a:r>
            <a:r>
              <a:rPr lang="nl-NL" dirty="0" err="1" smtClean="0"/>
              <a:t>and</a:t>
            </a:r>
            <a:r>
              <a:rPr lang="nl-NL" dirty="0" smtClean="0"/>
              <a:t> Element Templates (5)</a:t>
            </a:r>
            <a:endParaRPr lang="nl-NL" dirty="0"/>
          </a:p>
        </p:txBody>
      </p:sp>
      <p:sp>
        <p:nvSpPr>
          <p:cNvPr id="3" name="Ondertitel 2"/>
          <p:cNvSpPr>
            <a:spLocks noGrp="1"/>
          </p:cNvSpPr>
          <p:nvPr>
            <p:ph type="subTitle" idx="1"/>
          </p:nvPr>
        </p:nvSpPr>
        <p:spPr/>
        <p:txBody>
          <a:bodyPr/>
          <a:lstStyle/>
          <a:p>
            <a:r>
              <a:rPr lang="nl-NL" dirty="0" smtClean="0"/>
              <a:t>New node (delete)</a:t>
            </a:r>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Delete or add an element (host name). To delete a host name you have to click on the node details in the element menu.</a:t>
            </a:r>
          </a:p>
          <a:p>
            <a:pPr lvl="1"/>
            <a:r>
              <a:rPr lang="en-US" sz="1600" dirty="0" smtClean="0"/>
              <a:t>Press delete if you</a:t>
            </a:r>
          </a:p>
          <a:p>
            <a:pPr marL="180975" lvl="1" indent="0">
              <a:buNone/>
            </a:pPr>
            <a:r>
              <a:rPr lang="en-US" sz="1600" dirty="0" smtClean="0"/>
              <a:t>    want to delete this</a:t>
            </a:r>
          </a:p>
          <a:p>
            <a:pPr marL="180975" lvl="1" indent="0">
              <a:buNone/>
            </a:pPr>
            <a:r>
              <a:rPr lang="en-US" sz="1600" dirty="0" smtClean="0"/>
              <a:t>    element.</a:t>
            </a:r>
          </a:p>
          <a:p>
            <a:pPr lvl="1"/>
            <a:r>
              <a:rPr lang="en-US" sz="1600" dirty="0" smtClean="0"/>
              <a:t>If the element is still </a:t>
            </a:r>
          </a:p>
          <a:p>
            <a:pPr marL="180975" lvl="1" indent="0">
              <a:buNone/>
            </a:pPr>
            <a:r>
              <a:rPr lang="en-US" sz="1600" dirty="0" smtClean="0"/>
              <a:t>    registered to a project</a:t>
            </a:r>
          </a:p>
          <a:p>
            <a:pPr marL="180975" lvl="1" indent="0">
              <a:buNone/>
            </a:pPr>
            <a:r>
              <a:rPr lang="en-US" sz="1600" dirty="0"/>
              <a:t> </a:t>
            </a:r>
            <a:r>
              <a:rPr lang="en-US" sz="1600" dirty="0" smtClean="0"/>
              <a:t>   or still known in a   </a:t>
            </a:r>
          </a:p>
          <a:p>
            <a:pPr marL="180975" lvl="1" indent="0">
              <a:buNone/>
            </a:pPr>
            <a:r>
              <a:rPr lang="en-US" sz="1600" dirty="0"/>
              <a:t> </a:t>
            </a:r>
            <a:r>
              <a:rPr lang="en-US" sz="1600" dirty="0" smtClean="0"/>
              <a:t>   change request it’s</a:t>
            </a:r>
          </a:p>
          <a:p>
            <a:pPr marL="180975" lvl="1" indent="0">
              <a:buNone/>
            </a:pPr>
            <a:r>
              <a:rPr lang="en-US" sz="1600" dirty="0" smtClean="0"/>
              <a:t>    not possible to delete</a:t>
            </a:r>
          </a:p>
          <a:p>
            <a:pPr marL="180975" lvl="1" indent="0">
              <a:buNone/>
            </a:pPr>
            <a:r>
              <a:rPr lang="en-US" sz="1600" dirty="0"/>
              <a:t> </a:t>
            </a:r>
            <a:r>
              <a:rPr lang="en-US" sz="1600" dirty="0" smtClean="0"/>
              <a:t>   this element.  </a:t>
            </a:r>
          </a:p>
          <a:p>
            <a:pPr marL="180975" lvl="1" indent="0">
              <a:buNone/>
            </a:pPr>
            <a:r>
              <a:rPr lang="en-US" sz="1600" dirty="0" smtClean="0"/>
              <a:t>    </a:t>
            </a:r>
          </a:p>
          <a:p>
            <a:pPr marL="180975" lvl="1" indent="0">
              <a:buNone/>
            </a:pPr>
            <a:endParaRPr lang="en-US" sz="1600" dirty="0" smtClean="0"/>
          </a:p>
          <a:p>
            <a:pPr lvl="1"/>
            <a:endParaRPr lang="en-US" sz="1600"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980728"/>
            <a:ext cx="230505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4574" y="1844824"/>
            <a:ext cx="6238900" cy="4048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7" y="4586997"/>
            <a:ext cx="3800475"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3029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fade">
                                      <p:cBhvr>
                                        <p:cTn id="7"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err="1" smtClean="0"/>
              <a:t>Elements</a:t>
            </a:r>
            <a:r>
              <a:rPr lang="nl-NL" dirty="0" smtClean="0"/>
              <a:t> </a:t>
            </a:r>
            <a:r>
              <a:rPr lang="nl-NL" dirty="0" err="1" smtClean="0"/>
              <a:t>and</a:t>
            </a:r>
            <a:r>
              <a:rPr lang="nl-NL" dirty="0" smtClean="0"/>
              <a:t> Element Templates (5)</a:t>
            </a:r>
            <a:endParaRPr lang="nl-NL" dirty="0"/>
          </a:p>
        </p:txBody>
      </p:sp>
      <p:sp>
        <p:nvSpPr>
          <p:cNvPr id="3" name="Ondertitel 2"/>
          <p:cNvSpPr>
            <a:spLocks noGrp="1"/>
          </p:cNvSpPr>
          <p:nvPr>
            <p:ph type="subTitle" idx="1"/>
          </p:nvPr>
        </p:nvSpPr>
        <p:spPr/>
        <p:txBody>
          <a:bodyPr/>
          <a:lstStyle/>
          <a:p>
            <a:r>
              <a:rPr lang="nl-NL" dirty="0" smtClean="0"/>
              <a:t>Element templates</a:t>
            </a:r>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Sometimes it’s easy to make a element template, this will save time if you want to register the element(s) to your project(s).</a:t>
            </a:r>
          </a:p>
          <a:p>
            <a:pPr lvl="1"/>
            <a:r>
              <a:rPr lang="en-US" sz="1600" dirty="0" smtClean="0"/>
              <a:t>The </a:t>
            </a:r>
            <a:r>
              <a:rPr lang="en-US" sz="1600" dirty="0" err="1" smtClean="0"/>
              <a:t>element_admin</a:t>
            </a:r>
            <a:r>
              <a:rPr lang="en-US" sz="1600" dirty="0" smtClean="0"/>
              <a:t> and the admin can add or change a new element. Press on element templates in the main menu.</a:t>
            </a:r>
          </a:p>
          <a:p>
            <a:pPr lvl="1"/>
            <a:endParaRPr lang="en-US" sz="1600" dirty="0"/>
          </a:p>
          <a:p>
            <a:pPr lvl="1"/>
            <a:r>
              <a:rPr lang="en-US" sz="1600" dirty="0" smtClean="0"/>
              <a:t>You will see an overview from the templates that are already known in the iPIT </a:t>
            </a:r>
            <a:r>
              <a:rPr lang="en-US" sz="1600" dirty="0"/>
              <a:t>t</a:t>
            </a:r>
            <a:r>
              <a:rPr lang="en-US" sz="1600" dirty="0" smtClean="0"/>
              <a:t>ool.   </a:t>
            </a:r>
          </a:p>
          <a:p>
            <a:pPr marL="180975" lvl="1" indent="0">
              <a:buNone/>
            </a:pPr>
            <a:endParaRPr lang="en-US" sz="1600" dirty="0" smtClean="0"/>
          </a:p>
          <a:p>
            <a:pPr lvl="1"/>
            <a:endParaRPr lang="en-US" sz="1600"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980728"/>
            <a:ext cx="230505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2204864"/>
            <a:ext cx="1390650"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5293" y="3140967"/>
            <a:ext cx="4439195" cy="3640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0454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err="1" smtClean="0"/>
              <a:t>Elements</a:t>
            </a:r>
            <a:r>
              <a:rPr lang="nl-NL" dirty="0" smtClean="0"/>
              <a:t> </a:t>
            </a:r>
            <a:r>
              <a:rPr lang="nl-NL" dirty="0" err="1" smtClean="0"/>
              <a:t>and</a:t>
            </a:r>
            <a:r>
              <a:rPr lang="nl-NL" dirty="0" smtClean="0"/>
              <a:t> Element Templates (6)</a:t>
            </a:r>
            <a:endParaRPr lang="nl-NL" dirty="0"/>
          </a:p>
        </p:txBody>
      </p:sp>
      <p:sp>
        <p:nvSpPr>
          <p:cNvPr id="3" name="Ondertitel 2"/>
          <p:cNvSpPr>
            <a:spLocks noGrp="1"/>
          </p:cNvSpPr>
          <p:nvPr>
            <p:ph type="subTitle" idx="1"/>
          </p:nvPr>
        </p:nvSpPr>
        <p:spPr/>
        <p:txBody>
          <a:bodyPr/>
          <a:lstStyle/>
          <a:p>
            <a:r>
              <a:rPr lang="nl-NL" dirty="0" smtClean="0"/>
              <a:t>Element templates</a:t>
            </a:r>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Please fill in this template together with the element manager (Martin Swaen for SP, Fred Boon and Anouska for ACN).  </a:t>
            </a:r>
          </a:p>
          <a:p>
            <a:pPr lvl="1"/>
            <a:r>
              <a:rPr lang="en-US" sz="1600" dirty="0" smtClean="0"/>
              <a:t>First you have the create a new template name.  </a:t>
            </a:r>
          </a:p>
          <a:p>
            <a:pPr lvl="1"/>
            <a:endParaRPr lang="en-US" sz="1600" dirty="0"/>
          </a:p>
          <a:p>
            <a:pPr lvl="1"/>
            <a:endParaRPr lang="en-US" sz="1600" dirty="0" smtClean="0"/>
          </a:p>
          <a:p>
            <a:pPr lvl="1"/>
            <a:endParaRPr lang="en-US" sz="1600" dirty="0" smtClean="0"/>
          </a:p>
          <a:p>
            <a:pPr lvl="1"/>
            <a:r>
              <a:rPr lang="en-US" sz="1600" dirty="0" smtClean="0"/>
              <a:t>To add, change or delete elements in this template you have to click on the template name. Then you can add new elements to this template and change the template name.  </a:t>
            </a:r>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r>
              <a:rPr lang="en-US" sz="1600" dirty="0" smtClean="0"/>
              <a:t>On the bottom there is a overview of al the elements known in this element template. Also you can search for a element in this element template. </a:t>
            </a:r>
          </a:p>
          <a:p>
            <a:pPr lvl="1"/>
            <a:endParaRPr lang="en-US" sz="1600" dirty="0"/>
          </a:p>
          <a:p>
            <a:pPr lvl="1"/>
            <a:endParaRPr lang="en-US" sz="1600" dirty="0" smtClean="0"/>
          </a:p>
          <a:p>
            <a:pPr lvl="1"/>
            <a:endParaRPr lang="en-US" sz="1600" dirty="0" smtClean="0"/>
          </a:p>
          <a:p>
            <a:pPr lvl="1"/>
            <a:endParaRPr lang="en-US" sz="1600"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980728"/>
            <a:ext cx="230505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700808"/>
            <a:ext cx="3775694" cy="1380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356" y="3590557"/>
            <a:ext cx="8899665" cy="1693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9012" y="5621978"/>
            <a:ext cx="2257425"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a:hlinkClick r:id="rId6" action="ppaction://hlinksldjump"/>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9759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err="1" smtClean="0"/>
              <a:t>Departments</a:t>
            </a:r>
            <a:endParaRPr lang="nl-NL" dirty="0"/>
          </a:p>
        </p:txBody>
      </p:sp>
      <p:sp>
        <p:nvSpPr>
          <p:cNvPr id="3" name="Ondertitel 2"/>
          <p:cNvSpPr>
            <a:spLocks noGrp="1"/>
          </p:cNvSpPr>
          <p:nvPr>
            <p:ph type="subTitle" idx="1"/>
          </p:nvPr>
        </p:nvSpPr>
        <p:spPr/>
        <p:txBody>
          <a:bodyPr/>
          <a:lstStyle/>
          <a:p>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In the menu departments there is an overview of all the department</a:t>
            </a:r>
            <a:r>
              <a:rPr lang="en-US" sz="1600" dirty="0" smtClean="0">
                <a:solidFill>
                  <a:srgbClr val="FF0000"/>
                </a:solidFill>
              </a:rPr>
              <a:t>s</a:t>
            </a:r>
            <a:r>
              <a:rPr lang="en-US" sz="1600" dirty="0" smtClean="0"/>
              <a:t> known in this iPIT tool.</a:t>
            </a:r>
          </a:p>
          <a:p>
            <a:pPr lvl="1"/>
            <a:r>
              <a:rPr lang="en-US" sz="1600" dirty="0" smtClean="0"/>
              <a:t>De resources manager and admin can add, change and delete the departments.</a:t>
            </a:r>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r>
              <a:rPr lang="en-US" sz="1600" dirty="0" smtClean="0"/>
              <a:t>To change or delete a department you have the use the pull down menu </a:t>
            </a:r>
          </a:p>
          <a:p>
            <a:pPr lvl="1"/>
            <a:endParaRPr lang="en-US" sz="1600" dirty="0"/>
          </a:p>
          <a:p>
            <a:pPr lvl="1"/>
            <a:endParaRPr lang="en-US" sz="1600" dirty="0" smtClean="0"/>
          </a:p>
          <a:p>
            <a:pPr lvl="1"/>
            <a:endParaRPr lang="en-US" sz="1600" dirty="0"/>
          </a:p>
          <a:p>
            <a:pPr lvl="5">
              <a:buFont typeface="Wingdings" panose="05000000000000000000" pitchFamily="2" charset="2"/>
              <a:buChar char="q"/>
            </a:pPr>
            <a:r>
              <a:rPr lang="en-US" sz="1600" dirty="0" smtClean="0"/>
              <a:t>On the bottom you will see the overview of al the departments that are known in the iPIT tool. </a:t>
            </a:r>
          </a:p>
          <a:p>
            <a:pPr lvl="1"/>
            <a:endParaRPr lang="en-US" sz="1600" dirty="0" smtClean="0"/>
          </a:p>
          <a:p>
            <a:pPr lvl="1"/>
            <a:endParaRPr lang="en-US" sz="1600" dirty="0" smtClean="0"/>
          </a:p>
          <a:p>
            <a:pPr lvl="1"/>
            <a:endParaRPr lang="en-US" sz="16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692696"/>
            <a:ext cx="103822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8" y="2132856"/>
            <a:ext cx="8543925"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3496" y="4221088"/>
            <a:ext cx="2376264" cy="872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4681028"/>
            <a:ext cx="163830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a:hlinkClick r:id="rId6" action="ppaction://hlinksldjump"/>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45966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smtClean="0"/>
              <a:t>Agenda</a:t>
            </a:r>
            <a:endParaRPr lang="nl-NL" dirty="0"/>
          </a:p>
        </p:txBody>
      </p:sp>
      <p:sp>
        <p:nvSpPr>
          <p:cNvPr id="3" name="Ondertitel 2"/>
          <p:cNvSpPr>
            <a:spLocks noGrp="1"/>
          </p:cNvSpPr>
          <p:nvPr>
            <p:ph type="subTitle" idx="1"/>
          </p:nvPr>
        </p:nvSpPr>
        <p:spPr/>
        <p:txBody>
          <a:bodyPr/>
          <a:lstStyle/>
          <a:p>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r>
              <a:rPr lang="en-US" sz="1800" dirty="0" smtClean="0"/>
              <a:t>About the iPIT tool </a:t>
            </a:r>
          </a:p>
          <a:p>
            <a:r>
              <a:rPr lang="en-US" sz="1800" dirty="0" smtClean="0"/>
              <a:t>Menu structure of the iPIT tool</a:t>
            </a:r>
          </a:p>
          <a:p>
            <a:pPr lvl="1"/>
            <a:r>
              <a:rPr lang="en-US" sz="1600" dirty="0" smtClean="0">
                <a:hlinkClick r:id="rId2" action="ppaction://hlinksldjump"/>
              </a:rPr>
              <a:t>Login</a:t>
            </a:r>
            <a:endParaRPr lang="en-US" sz="1600" dirty="0" smtClean="0"/>
          </a:p>
          <a:p>
            <a:pPr lvl="1"/>
            <a:r>
              <a:rPr lang="en-US" sz="1600" dirty="0" smtClean="0">
                <a:hlinkClick r:id="rId3" action="ppaction://hlinksldjump"/>
              </a:rPr>
              <a:t>iPIT 3.0 Manual</a:t>
            </a:r>
            <a:endParaRPr lang="en-US" sz="1600" dirty="0" smtClean="0"/>
          </a:p>
          <a:p>
            <a:pPr lvl="1"/>
            <a:r>
              <a:rPr lang="en-US" sz="1600" dirty="0" smtClean="0">
                <a:hlinkClick r:id="rId4" action="ppaction://hlinksldjump"/>
              </a:rPr>
              <a:t>Employees</a:t>
            </a:r>
            <a:endParaRPr lang="en-US" sz="1600" dirty="0" smtClean="0"/>
          </a:p>
          <a:p>
            <a:pPr lvl="1"/>
            <a:r>
              <a:rPr lang="en-US" sz="1600" dirty="0" smtClean="0">
                <a:hlinkClick r:id="rId5" action="ppaction://hlinksldjump"/>
              </a:rPr>
              <a:t>Project and Maintenance</a:t>
            </a:r>
            <a:endParaRPr lang="en-US" sz="1600" dirty="0" smtClean="0"/>
          </a:p>
          <a:p>
            <a:pPr lvl="1"/>
            <a:r>
              <a:rPr lang="en-US" sz="1600" dirty="0" smtClean="0">
                <a:hlinkClick r:id="rId6" action="ppaction://hlinksldjump"/>
              </a:rPr>
              <a:t>Elements and element templates</a:t>
            </a:r>
            <a:endParaRPr lang="en-US" sz="1600" dirty="0" smtClean="0"/>
          </a:p>
          <a:p>
            <a:pPr lvl="1"/>
            <a:r>
              <a:rPr lang="en-US" sz="1600" dirty="0" smtClean="0">
                <a:hlinkClick r:id="rId7" action="ppaction://hlinksldjump"/>
              </a:rPr>
              <a:t>Departments</a:t>
            </a:r>
            <a:endParaRPr lang="en-US" sz="1600" dirty="0" smtClean="0"/>
          </a:p>
          <a:p>
            <a:pPr lvl="1"/>
            <a:r>
              <a:rPr lang="en-US" sz="1600" dirty="0" smtClean="0">
                <a:hlinkClick r:id="rId8" action="ppaction://hlinksldjump"/>
              </a:rPr>
              <a:t>Change Request </a:t>
            </a:r>
            <a:endParaRPr lang="en-US" sz="1600" dirty="0" smtClean="0"/>
          </a:p>
          <a:p>
            <a:pPr lvl="1"/>
            <a:r>
              <a:rPr lang="en-US" sz="1600" dirty="0" smtClean="0">
                <a:hlinkClick r:id="rId9" action="ppaction://hlinksldjump"/>
              </a:rPr>
              <a:t>Reports</a:t>
            </a:r>
            <a:endParaRPr lang="en-US" sz="1600" dirty="0" smtClean="0"/>
          </a:p>
          <a:p>
            <a:pPr lvl="1"/>
            <a:r>
              <a:rPr lang="en-US" sz="1600" dirty="0" smtClean="0">
                <a:hlinkClick r:id="rId10" action="ppaction://hlinksldjump"/>
              </a:rPr>
              <a:t>Edit element plan</a:t>
            </a:r>
            <a:endParaRPr lang="en-US" sz="1600" dirty="0" smtClean="0"/>
          </a:p>
          <a:p>
            <a:pPr lvl="1"/>
            <a:r>
              <a:rPr lang="en-US" sz="1600" dirty="0" smtClean="0">
                <a:hlinkClick r:id="rId11" action="ppaction://hlinksldjump"/>
              </a:rPr>
              <a:t>Resource allocation</a:t>
            </a:r>
            <a:endParaRPr lang="en-US" sz="1600" dirty="0" smtClean="0"/>
          </a:p>
          <a:p>
            <a:pPr lvl="1"/>
            <a:r>
              <a:rPr lang="en-US" sz="1600" dirty="0" smtClean="0">
                <a:hlinkClick r:id="rId12" action="ppaction://hlinksldjump"/>
              </a:rPr>
              <a:t>Change Resource allocation </a:t>
            </a:r>
            <a:endParaRPr lang="en-US" sz="1600" dirty="0" smtClean="0"/>
          </a:p>
          <a:p>
            <a:pPr lvl="1"/>
            <a:r>
              <a:rPr lang="en-US" sz="1600" dirty="0" smtClean="0">
                <a:hlinkClick r:id="rId13" action="ppaction://hlinksldjump"/>
              </a:rPr>
              <a:t>Backlog and sprint </a:t>
            </a:r>
            <a:r>
              <a:rPr lang="en-US" sz="1600" dirty="0" smtClean="0">
                <a:hlinkClick r:id="rId13" action="ppaction://hlinksldjump"/>
              </a:rPr>
              <a:t>backlog</a:t>
            </a:r>
            <a:endParaRPr lang="en-US" sz="1600" dirty="0" smtClean="0"/>
          </a:p>
          <a:p>
            <a:pPr lvl="1"/>
            <a:r>
              <a:rPr lang="en-US" sz="1600" u="sng" dirty="0"/>
              <a:t>Add, change and delete users</a:t>
            </a:r>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p:txBody>
      </p:sp>
    </p:spTree>
    <p:extLst>
      <p:ext uri="{BB962C8B-B14F-4D97-AF65-F5344CB8AC3E}">
        <p14:creationId xmlns:p14="http://schemas.microsoft.com/office/powerpoint/2010/main" val="5971984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err="1" smtClean="0"/>
              <a:t>Departments</a:t>
            </a:r>
            <a:endParaRPr lang="nl-NL" dirty="0"/>
          </a:p>
        </p:txBody>
      </p:sp>
      <p:sp>
        <p:nvSpPr>
          <p:cNvPr id="3" name="Ondertitel 2"/>
          <p:cNvSpPr>
            <a:spLocks noGrp="1"/>
          </p:cNvSpPr>
          <p:nvPr>
            <p:ph type="subTitle" idx="1"/>
          </p:nvPr>
        </p:nvSpPr>
        <p:spPr/>
        <p:txBody>
          <a:bodyPr/>
          <a:lstStyle/>
          <a:p>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In the menu departments there is an overview of all the department known in this iPIT tool.</a:t>
            </a:r>
          </a:p>
          <a:p>
            <a:pPr lvl="1"/>
            <a:r>
              <a:rPr lang="en-US" sz="1600" dirty="0" smtClean="0"/>
              <a:t>De resources manager and admin can add, change and delete the departments.</a:t>
            </a:r>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r>
              <a:rPr lang="en-US" sz="1600" dirty="0" smtClean="0"/>
              <a:t>To change or delete a department you have the use the pull down menu </a:t>
            </a:r>
          </a:p>
          <a:p>
            <a:pPr lvl="1"/>
            <a:endParaRPr lang="en-US" sz="1600" dirty="0"/>
          </a:p>
          <a:p>
            <a:pPr lvl="1"/>
            <a:endParaRPr lang="en-US" sz="1600" dirty="0" smtClean="0"/>
          </a:p>
          <a:p>
            <a:pPr lvl="1"/>
            <a:endParaRPr lang="en-US" sz="1600" dirty="0"/>
          </a:p>
          <a:p>
            <a:pPr lvl="5">
              <a:buFont typeface="Wingdings" panose="05000000000000000000" pitchFamily="2" charset="2"/>
              <a:buChar char="q"/>
            </a:pPr>
            <a:r>
              <a:rPr lang="en-US" sz="1600" dirty="0" smtClean="0"/>
              <a:t>On the bottom you will see the overview of al the departments that are known in the iPIT tool. </a:t>
            </a:r>
          </a:p>
          <a:p>
            <a:pPr lvl="1"/>
            <a:endParaRPr lang="en-US" sz="1600" dirty="0" smtClean="0"/>
          </a:p>
          <a:p>
            <a:pPr lvl="1"/>
            <a:endParaRPr lang="en-US" sz="1600" dirty="0" smtClean="0"/>
          </a:p>
          <a:p>
            <a:pPr lvl="1"/>
            <a:endParaRPr lang="en-US" sz="16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692696"/>
            <a:ext cx="103822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8" y="2132856"/>
            <a:ext cx="8543925"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3496" y="4221088"/>
            <a:ext cx="2376264" cy="872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4681028"/>
            <a:ext cx="163830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a:hlinkClick r:id="rId6" action="ppaction://hlinksldjump"/>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194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smtClean="0"/>
              <a:t>Change </a:t>
            </a:r>
            <a:r>
              <a:rPr lang="nl-NL" dirty="0" err="1" smtClean="0"/>
              <a:t>request</a:t>
            </a:r>
            <a:r>
              <a:rPr lang="nl-NL" dirty="0" smtClean="0"/>
              <a:t> (1)</a:t>
            </a:r>
            <a:endParaRPr lang="nl-NL" dirty="0"/>
          </a:p>
        </p:txBody>
      </p:sp>
      <p:sp>
        <p:nvSpPr>
          <p:cNvPr id="3" name="Ondertitel 2"/>
          <p:cNvSpPr>
            <a:spLocks noGrp="1"/>
          </p:cNvSpPr>
          <p:nvPr>
            <p:ph type="subTitle" idx="1"/>
          </p:nvPr>
        </p:nvSpPr>
        <p:spPr/>
        <p:txBody>
          <a:bodyPr/>
          <a:lstStyle/>
          <a:p>
            <a:r>
              <a:rPr lang="nl-NL" dirty="0" smtClean="0"/>
              <a:t>CR </a:t>
            </a:r>
            <a:r>
              <a:rPr lang="nl-NL" dirty="0" err="1" smtClean="0"/>
              <a:t>overview</a:t>
            </a:r>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Only the resources manager, test manager and admin can add, change or delete a change request. </a:t>
            </a:r>
          </a:p>
          <a:p>
            <a:pPr lvl="1"/>
            <a:r>
              <a:rPr lang="en-US" sz="1600" dirty="0" smtClean="0"/>
              <a:t>If you press the button Change Request (CR) in the main menu, you will see an overview of all the CR’s known in the iPIT tool. </a:t>
            </a:r>
          </a:p>
          <a:p>
            <a:pPr lvl="1"/>
            <a:endParaRPr lang="en-US" sz="1600" dirty="0"/>
          </a:p>
          <a:p>
            <a:pPr lvl="1"/>
            <a:endParaRPr lang="en-US" sz="1600" dirty="0" smtClean="0"/>
          </a:p>
          <a:p>
            <a:pPr lvl="1"/>
            <a:r>
              <a:rPr lang="en-US" sz="1600" dirty="0" smtClean="0"/>
              <a:t>If you want to see the details of one CR, press on the description. </a:t>
            </a:r>
          </a:p>
          <a:p>
            <a:pPr lvl="1"/>
            <a:r>
              <a:rPr lang="en-US" sz="1600" dirty="0" smtClean="0"/>
              <a:t>You will see an overview of </a:t>
            </a:r>
          </a:p>
          <a:p>
            <a:pPr marL="180975" lvl="1" indent="0">
              <a:buNone/>
            </a:pPr>
            <a:r>
              <a:rPr lang="en-US" sz="1600" dirty="0"/>
              <a:t> </a:t>
            </a:r>
            <a:r>
              <a:rPr lang="en-US" sz="1600" dirty="0" smtClean="0"/>
              <a:t>   which element(s) that will be changed. </a:t>
            </a:r>
          </a:p>
          <a:p>
            <a:pPr marL="180975" lvl="1" indent="0">
              <a:buNone/>
            </a:pPr>
            <a:r>
              <a:rPr lang="en-US" sz="1600" dirty="0"/>
              <a:t> </a:t>
            </a:r>
            <a:r>
              <a:rPr lang="en-US" sz="1600" dirty="0" smtClean="0"/>
              <a:t>   What the impact will be: “no”, </a:t>
            </a:r>
          </a:p>
          <a:p>
            <a:pPr marL="180975" lvl="1" indent="0">
              <a:buNone/>
            </a:pPr>
            <a:r>
              <a:rPr lang="en-US" sz="1600" dirty="0"/>
              <a:t> </a:t>
            </a:r>
            <a:r>
              <a:rPr lang="en-US" sz="1600" dirty="0" smtClean="0"/>
              <a:t>   “possible” or “impact”. And the </a:t>
            </a:r>
          </a:p>
          <a:p>
            <a:pPr marL="180975" lvl="1" indent="0">
              <a:buNone/>
            </a:pPr>
            <a:r>
              <a:rPr lang="en-US" sz="1600" dirty="0" smtClean="0"/>
              <a:t>    start and end date and time.  </a:t>
            </a:r>
          </a:p>
          <a:p>
            <a:pPr lvl="1"/>
            <a:endParaRPr lang="en-US" sz="1600" dirty="0" smtClean="0"/>
          </a:p>
          <a:p>
            <a:pPr marL="180975" lvl="1" indent="0">
              <a:buNone/>
            </a:pPr>
            <a:endParaRPr lang="en-US" sz="1600" dirty="0"/>
          </a:p>
          <a:p>
            <a:pPr lvl="1"/>
            <a:endParaRPr lang="en-US" sz="1600" dirty="0" smtClean="0"/>
          </a:p>
          <a:p>
            <a:pPr lvl="1"/>
            <a:endParaRPr lang="en-US" sz="1600" dirty="0"/>
          </a:p>
          <a:p>
            <a:pPr lvl="1"/>
            <a:endParaRPr lang="en-US" sz="1600" dirty="0" smtClean="0"/>
          </a:p>
          <a:p>
            <a:pPr lvl="1"/>
            <a:endParaRPr lang="en-US" sz="1600" dirty="0" smtClean="0"/>
          </a:p>
          <a:p>
            <a:pPr lvl="1"/>
            <a:endParaRPr lang="en-US" sz="1600" dirty="0" smtClean="0"/>
          </a:p>
          <a:p>
            <a:pPr lvl="1"/>
            <a:endParaRPr lang="en-US" sz="16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836712"/>
            <a:ext cx="1257300"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927" y="2347548"/>
            <a:ext cx="7918385" cy="696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7326" y="3356990"/>
            <a:ext cx="5426674" cy="3384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194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smtClean="0"/>
              <a:t>Change </a:t>
            </a:r>
            <a:r>
              <a:rPr lang="nl-NL" dirty="0" err="1" smtClean="0"/>
              <a:t>request</a:t>
            </a:r>
            <a:r>
              <a:rPr lang="nl-NL" dirty="0" smtClean="0"/>
              <a:t> (2)</a:t>
            </a:r>
            <a:endParaRPr lang="nl-NL" dirty="0"/>
          </a:p>
        </p:txBody>
      </p:sp>
      <p:sp>
        <p:nvSpPr>
          <p:cNvPr id="3" name="Ondertitel 2"/>
          <p:cNvSpPr>
            <a:spLocks noGrp="1"/>
          </p:cNvSpPr>
          <p:nvPr>
            <p:ph type="subTitle" idx="1"/>
          </p:nvPr>
        </p:nvSpPr>
        <p:spPr/>
        <p:txBody>
          <a:bodyPr/>
          <a:lstStyle/>
          <a:p>
            <a:r>
              <a:rPr lang="nl-NL" dirty="0" smtClean="0"/>
              <a:t>Query</a:t>
            </a:r>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To see which project are impacted, please click on Query                  on the bottom you will see the impacted projects, node, hostname , test manager and week number. So we can inform them if necessary.  </a:t>
            </a:r>
          </a:p>
          <a:p>
            <a:pPr lvl="1"/>
            <a:endParaRPr lang="en-US" sz="1600" dirty="0" smtClean="0"/>
          </a:p>
          <a:p>
            <a:pPr lvl="1"/>
            <a:endParaRPr lang="en-US" sz="1600" dirty="0" smtClean="0"/>
          </a:p>
          <a:p>
            <a:pPr marL="180975" lvl="1" indent="0">
              <a:buNone/>
            </a:pPr>
            <a:endParaRPr lang="en-US" sz="1600" dirty="0"/>
          </a:p>
          <a:p>
            <a:pPr lvl="1"/>
            <a:endParaRPr lang="en-US" sz="1600" dirty="0" smtClean="0"/>
          </a:p>
          <a:p>
            <a:pPr lvl="1"/>
            <a:endParaRPr lang="en-US" sz="1600" dirty="0"/>
          </a:p>
          <a:p>
            <a:pPr lvl="1"/>
            <a:endParaRPr lang="en-US" sz="1600" dirty="0" smtClean="0"/>
          </a:p>
          <a:p>
            <a:pPr lvl="1"/>
            <a:endParaRPr lang="en-US" sz="1600" dirty="0" smtClean="0"/>
          </a:p>
          <a:p>
            <a:pPr lvl="1"/>
            <a:endParaRPr lang="en-US" sz="1600" dirty="0" smtClean="0"/>
          </a:p>
          <a:p>
            <a:pPr lvl="1"/>
            <a:endParaRPr lang="en-US" sz="16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836712"/>
            <a:ext cx="1257300"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2567" y="1255812"/>
            <a:ext cx="6477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2112" y="2302513"/>
            <a:ext cx="5819775"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100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smtClean="0"/>
              <a:t>Change </a:t>
            </a:r>
            <a:r>
              <a:rPr lang="nl-NL" dirty="0" err="1" smtClean="0"/>
              <a:t>request</a:t>
            </a:r>
            <a:r>
              <a:rPr lang="nl-NL" dirty="0" smtClean="0"/>
              <a:t> (3)</a:t>
            </a:r>
            <a:endParaRPr lang="nl-NL" dirty="0"/>
          </a:p>
        </p:txBody>
      </p:sp>
      <p:sp>
        <p:nvSpPr>
          <p:cNvPr id="3" name="Ondertitel 2"/>
          <p:cNvSpPr>
            <a:spLocks noGrp="1"/>
          </p:cNvSpPr>
          <p:nvPr>
            <p:ph type="subTitle" idx="1"/>
          </p:nvPr>
        </p:nvSpPr>
        <p:spPr/>
        <p:txBody>
          <a:bodyPr/>
          <a:lstStyle/>
          <a:p>
            <a:r>
              <a:rPr lang="nl-NL" dirty="0" smtClean="0"/>
              <a:t>New CR</a:t>
            </a:r>
            <a:endParaRPr lang="nl-NL" dirty="0"/>
          </a:p>
        </p:txBody>
      </p:sp>
      <p:sp>
        <p:nvSpPr>
          <p:cNvPr id="6" name="Tijdelijke aanduiding voor inhoud 3"/>
          <p:cNvSpPr>
            <a:spLocks noGrp="1"/>
          </p:cNvSpPr>
          <p:nvPr>
            <p:ph sz="half" idx="2"/>
          </p:nvPr>
        </p:nvSpPr>
        <p:spPr>
          <a:xfrm>
            <a:off x="428400" y="1307225"/>
            <a:ext cx="8323200" cy="4921200"/>
          </a:xfrm>
        </p:spPr>
        <p:txBody>
          <a:bodyPr>
            <a:normAutofit lnSpcReduction="10000"/>
          </a:bodyPr>
          <a:lstStyle/>
          <a:p>
            <a:pPr lvl="1"/>
            <a:r>
              <a:rPr lang="en-US" sz="1600" dirty="0" smtClean="0"/>
              <a:t>To add new CR, click on new in the Change Request menu.</a:t>
            </a:r>
          </a:p>
          <a:p>
            <a:pPr lvl="1"/>
            <a:r>
              <a:rPr lang="en-US" sz="1600" dirty="0" smtClean="0"/>
              <a:t>The fields, description, project, impact and</a:t>
            </a:r>
          </a:p>
          <a:p>
            <a:pPr marL="180975" lvl="1" indent="0">
              <a:buNone/>
            </a:pPr>
            <a:r>
              <a:rPr lang="en-US" sz="1600" dirty="0"/>
              <a:t> </a:t>
            </a:r>
            <a:r>
              <a:rPr lang="en-US" sz="1600" dirty="0" smtClean="0"/>
              <a:t>   Node: Host name are mandatory. </a:t>
            </a:r>
          </a:p>
          <a:p>
            <a:pPr lvl="1"/>
            <a:r>
              <a:rPr lang="en-US" sz="1600" dirty="0" smtClean="0"/>
              <a:t>You </a:t>
            </a:r>
            <a:r>
              <a:rPr lang="en-US" sz="1600" dirty="0"/>
              <a:t>have to fill in the description and </a:t>
            </a:r>
          </a:p>
          <a:p>
            <a:pPr marL="180975" lvl="1" indent="0">
              <a:buNone/>
            </a:pPr>
            <a:r>
              <a:rPr lang="en-US" sz="1600" dirty="0"/>
              <a:t>    applicant via a  pull down menu. If the </a:t>
            </a:r>
          </a:p>
          <a:p>
            <a:pPr marL="180975" lvl="1" indent="0">
              <a:buNone/>
            </a:pPr>
            <a:r>
              <a:rPr lang="en-US" sz="1600" dirty="0"/>
              <a:t>    applicant is not known we </a:t>
            </a:r>
            <a:r>
              <a:rPr lang="en-US" sz="1600" dirty="0" smtClean="0"/>
              <a:t>can add </a:t>
            </a:r>
            <a:endParaRPr lang="en-US" sz="1600" dirty="0"/>
          </a:p>
          <a:p>
            <a:pPr marL="180975" lvl="1" indent="0">
              <a:buNone/>
            </a:pPr>
            <a:r>
              <a:rPr lang="en-US" sz="1600" dirty="0"/>
              <a:t>    her/ him as a new </a:t>
            </a:r>
            <a:r>
              <a:rPr lang="en-US" sz="1600" dirty="0" smtClean="0"/>
              <a:t>applicant</a:t>
            </a:r>
            <a:r>
              <a:rPr lang="en-US" sz="1600" dirty="0"/>
              <a:t> </a:t>
            </a:r>
            <a:r>
              <a:rPr lang="en-US" sz="1600" dirty="0" smtClean="0"/>
              <a:t>with the </a:t>
            </a:r>
          </a:p>
          <a:p>
            <a:pPr marL="180975" lvl="1" indent="0">
              <a:buNone/>
            </a:pPr>
            <a:r>
              <a:rPr lang="en-US" sz="1600" dirty="0"/>
              <a:t> </a:t>
            </a:r>
            <a:r>
              <a:rPr lang="en-US" sz="1600" dirty="0" smtClean="0"/>
              <a:t>   Add applicant button.  </a:t>
            </a:r>
          </a:p>
          <a:p>
            <a:pPr lvl="1"/>
            <a:r>
              <a:rPr lang="en-US" sz="1600" dirty="0" smtClean="0"/>
              <a:t>Project has to be filled in, if the project is </a:t>
            </a:r>
          </a:p>
          <a:p>
            <a:pPr marL="180975" lvl="1" indent="0">
              <a:buNone/>
            </a:pPr>
            <a:r>
              <a:rPr lang="en-US" sz="1600" dirty="0"/>
              <a:t> </a:t>
            </a:r>
            <a:r>
              <a:rPr lang="en-US" sz="1600" dirty="0" smtClean="0"/>
              <a:t>   not known then we have to add this.</a:t>
            </a:r>
          </a:p>
          <a:p>
            <a:pPr marL="180975" lvl="1" indent="0">
              <a:buNone/>
            </a:pPr>
            <a:r>
              <a:rPr lang="en-US" sz="1600" dirty="0" smtClean="0"/>
              <a:t>    Impact have to be filled: </a:t>
            </a:r>
            <a:r>
              <a:rPr lang="en-US" sz="1600" dirty="0"/>
              <a:t>“</a:t>
            </a:r>
            <a:r>
              <a:rPr lang="en-US" sz="1600" dirty="0" smtClean="0"/>
              <a:t>no impact”, </a:t>
            </a:r>
            <a:endParaRPr lang="en-US" sz="1600" dirty="0"/>
          </a:p>
          <a:p>
            <a:pPr marL="180975" lvl="1" indent="0">
              <a:buNone/>
            </a:pPr>
            <a:r>
              <a:rPr lang="en-US" sz="1600" dirty="0"/>
              <a:t>    “</a:t>
            </a:r>
            <a:r>
              <a:rPr lang="en-US" sz="1600" dirty="0" smtClean="0"/>
              <a:t>possible impact” </a:t>
            </a:r>
            <a:r>
              <a:rPr lang="en-US" sz="1600" dirty="0"/>
              <a:t>or “</a:t>
            </a:r>
            <a:r>
              <a:rPr lang="en-US" sz="1600" dirty="0" smtClean="0"/>
              <a:t>impact”. </a:t>
            </a:r>
          </a:p>
          <a:p>
            <a:pPr lvl="1"/>
            <a:r>
              <a:rPr lang="en-US" sz="1600" dirty="0" smtClean="0"/>
              <a:t>It’s possible to fill in 4 Node maximal in 1 CR,</a:t>
            </a:r>
          </a:p>
          <a:p>
            <a:pPr marL="180975" lvl="1" indent="0">
              <a:buNone/>
            </a:pPr>
            <a:r>
              <a:rPr lang="en-US" sz="1600" dirty="0" smtClean="0"/>
              <a:t>    via a pull down menu you can select </a:t>
            </a:r>
          </a:p>
          <a:p>
            <a:pPr marL="180975" lvl="1" indent="0">
              <a:buNone/>
            </a:pPr>
            <a:r>
              <a:rPr lang="en-US" sz="1600" dirty="0"/>
              <a:t> </a:t>
            </a:r>
            <a:r>
              <a:rPr lang="en-US" sz="1600" dirty="0" smtClean="0"/>
              <a:t>   Node-host/Name. </a:t>
            </a:r>
          </a:p>
          <a:p>
            <a:pPr lvl="1"/>
            <a:r>
              <a:rPr lang="en-US" sz="1600" dirty="0" smtClean="0"/>
              <a:t>File in start and end date and time. </a:t>
            </a:r>
          </a:p>
          <a:p>
            <a:pPr lvl="1"/>
            <a:r>
              <a:rPr lang="en-US" sz="1600" dirty="0" smtClean="0"/>
              <a:t>If everything is filled in correctly you can add this</a:t>
            </a:r>
          </a:p>
          <a:p>
            <a:pPr marL="180975" lvl="1" indent="0">
              <a:buNone/>
            </a:pPr>
            <a:r>
              <a:rPr lang="en-US" sz="1600" dirty="0"/>
              <a:t> </a:t>
            </a:r>
            <a:r>
              <a:rPr lang="en-US" sz="1600" dirty="0" smtClean="0"/>
              <a:t>   change by pressing the Add button. </a:t>
            </a:r>
            <a:endParaRPr lang="en-US" sz="1600" dirty="0"/>
          </a:p>
          <a:p>
            <a:pPr lvl="1"/>
            <a:endParaRPr lang="en-US" sz="1600" dirty="0" smtClean="0"/>
          </a:p>
          <a:p>
            <a:pPr marL="180975" lvl="1" indent="0">
              <a:buNone/>
            </a:pPr>
            <a:endParaRPr lang="en-US" sz="1600" dirty="0" smtClean="0"/>
          </a:p>
          <a:p>
            <a:pPr lvl="1"/>
            <a:endParaRPr lang="en-US" sz="1600" dirty="0" smtClean="0"/>
          </a:p>
          <a:p>
            <a:pPr lvl="1"/>
            <a:endParaRPr lang="en-US" sz="1600"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836712"/>
            <a:ext cx="1257300"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6684" y="1255812"/>
            <a:ext cx="5715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5812" y="1636812"/>
            <a:ext cx="4408187" cy="3734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7625" y="5881948"/>
            <a:ext cx="714375"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7625" y="3132708"/>
            <a:ext cx="106680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12933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smtClean="0"/>
              <a:t>Change </a:t>
            </a:r>
            <a:r>
              <a:rPr lang="nl-NL" dirty="0" err="1" smtClean="0"/>
              <a:t>request</a:t>
            </a:r>
            <a:r>
              <a:rPr lang="nl-NL" dirty="0" smtClean="0"/>
              <a:t> (4)</a:t>
            </a:r>
            <a:endParaRPr lang="nl-NL" dirty="0"/>
          </a:p>
        </p:txBody>
      </p:sp>
      <p:sp>
        <p:nvSpPr>
          <p:cNvPr id="3" name="Ondertitel 2"/>
          <p:cNvSpPr>
            <a:spLocks noGrp="1"/>
          </p:cNvSpPr>
          <p:nvPr>
            <p:ph type="subTitle" idx="1"/>
          </p:nvPr>
        </p:nvSpPr>
        <p:spPr/>
        <p:txBody>
          <a:bodyPr/>
          <a:lstStyle/>
          <a:p>
            <a:r>
              <a:rPr lang="nl-NL" dirty="0" err="1" smtClean="0"/>
              <a:t>Approve</a:t>
            </a:r>
            <a:r>
              <a:rPr lang="nl-NL" dirty="0" smtClean="0"/>
              <a:t> , change </a:t>
            </a:r>
            <a:r>
              <a:rPr lang="nl-NL" dirty="0" err="1" smtClean="0"/>
              <a:t>and</a:t>
            </a:r>
            <a:r>
              <a:rPr lang="nl-NL" dirty="0" smtClean="0"/>
              <a:t>  delete </a:t>
            </a:r>
            <a:r>
              <a:rPr lang="nl-NL" dirty="0" err="1" smtClean="0"/>
              <a:t>applicant</a:t>
            </a:r>
            <a:r>
              <a:rPr lang="nl-NL" smtClean="0"/>
              <a:t>.</a:t>
            </a:r>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If there are no subjections this CR will be approved. Click on the CR in the Change request menu. Change the status in accepted. </a:t>
            </a:r>
          </a:p>
          <a:p>
            <a:pPr lvl="1"/>
            <a:endParaRPr lang="en-US" sz="1600" dirty="0"/>
          </a:p>
          <a:p>
            <a:pPr lvl="1"/>
            <a:endParaRPr lang="en-US" sz="1600" dirty="0" smtClean="0"/>
          </a:p>
          <a:p>
            <a:pPr lvl="1"/>
            <a:r>
              <a:rPr lang="en-US" sz="1600" dirty="0" smtClean="0"/>
              <a:t>In the same menu you also can change or delete the CR.</a:t>
            </a:r>
          </a:p>
          <a:p>
            <a:pPr lvl="1"/>
            <a:endParaRPr lang="en-US" sz="1600" dirty="0"/>
          </a:p>
          <a:p>
            <a:pPr lvl="1"/>
            <a:endParaRPr lang="en-US" sz="1600" dirty="0" smtClean="0"/>
          </a:p>
          <a:p>
            <a:pPr lvl="1"/>
            <a:r>
              <a:rPr lang="en-US" sz="1600" dirty="0" smtClean="0"/>
              <a:t>If the start date or time, is changed please discuss this with the projects who are using this nodes. Every Monday there is a meeting to discuss the CR’s. If you can’t wait for that please discuss  this directly with the test managers for the project who are (possible) impacted.</a:t>
            </a:r>
          </a:p>
          <a:p>
            <a:pPr lvl="1"/>
            <a:endParaRPr lang="en-US" sz="1600" dirty="0" smtClean="0"/>
          </a:p>
          <a:p>
            <a:pPr lvl="1"/>
            <a:endParaRPr lang="en-US" sz="1600" dirty="0" smtClean="0"/>
          </a:p>
          <a:p>
            <a:pPr lvl="1"/>
            <a:r>
              <a:rPr lang="en-US" sz="1600" dirty="0" smtClean="0"/>
              <a:t>If the applicant is not valid any more we can delete her/him.                              This can be done when you are </a:t>
            </a:r>
            <a:r>
              <a:rPr lang="en-US" sz="1600" dirty="0"/>
              <a:t>a</a:t>
            </a:r>
            <a:r>
              <a:rPr lang="en-US" sz="1600" dirty="0" smtClean="0"/>
              <a:t>dding a new CR.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836712"/>
            <a:ext cx="1257300"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a:hlinkClick r:id="rId4" action="ppaction://hlinksldjump"/>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960" y="1628800"/>
            <a:ext cx="4267200"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5147" y="2780928"/>
            <a:ext cx="23336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31101" y="4580507"/>
            <a:ext cx="1296374" cy="513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3639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err="1" smtClean="0"/>
              <a:t>Reports</a:t>
            </a:r>
            <a:r>
              <a:rPr lang="nl-NL" dirty="0" smtClean="0"/>
              <a:t> (1)</a:t>
            </a:r>
            <a:endParaRPr lang="nl-NL" dirty="0"/>
          </a:p>
        </p:txBody>
      </p:sp>
      <p:sp>
        <p:nvSpPr>
          <p:cNvPr id="3" name="Ondertitel 2"/>
          <p:cNvSpPr>
            <a:spLocks noGrp="1"/>
          </p:cNvSpPr>
          <p:nvPr>
            <p:ph type="subTitle" idx="1"/>
          </p:nvPr>
        </p:nvSpPr>
        <p:spPr/>
        <p:txBody>
          <a:bodyPr/>
          <a:lstStyle/>
          <a:p>
            <a:r>
              <a:rPr lang="nl-NL" dirty="0" smtClean="0"/>
              <a:t>Overall</a:t>
            </a:r>
            <a:endParaRPr lang="nl-NL" dirty="0"/>
          </a:p>
        </p:txBody>
      </p:sp>
      <p:sp>
        <p:nvSpPr>
          <p:cNvPr id="6" name="Tijdelijke aanduiding voor inhoud 3"/>
          <p:cNvSpPr>
            <a:spLocks noGrp="1"/>
          </p:cNvSpPr>
          <p:nvPr>
            <p:ph sz="half" idx="2"/>
          </p:nvPr>
        </p:nvSpPr>
        <p:spPr>
          <a:xfrm>
            <a:off x="428400" y="1307225"/>
            <a:ext cx="8323200" cy="4921200"/>
          </a:xfrm>
        </p:spPr>
        <p:txBody>
          <a:bodyPr>
            <a:normAutofit lnSpcReduction="10000"/>
          </a:bodyPr>
          <a:lstStyle/>
          <a:p>
            <a:pPr lvl="1"/>
            <a:r>
              <a:rPr lang="en-US" sz="1600" dirty="0" smtClean="0"/>
              <a:t>It’s possible to make a report for all projects or for a specified project, via pull down menu project. </a:t>
            </a:r>
          </a:p>
          <a:p>
            <a:pPr lvl="1"/>
            <a:endParaRPr lang="en-US" sz="1600" dirty="0" smtClean="0"/>
          </a:p>
          <a:p>
            <a:pPr lvl="1"/>
            <a:endParaRPr lang="en-US" sz="1600" dirty="0"/>
          </a:p>
          <a:p>
            <a:pPr lvl="1"/>
            <a:endParaRPr lang="en-US" sz="1600" dirty="0" smtClean="0"/>
          </a:p>
          <a:p>
            <a:pPr lvl="1"/>
            <a:r>
              <a:rPr lang="en-US" sz="1600" dirty="0" smtClean="0"/>
              <a:t>A report can be made for an certain period, start year/ week to end year/week. </a:t>
            </a:r>
          </a:p>
          <a:p>
            <a:pPr lvl="1"/>
            <a:endParaRPr lang="en-US" sz="1600" dirty="0"/>
          </a:p>
          <a:p>
            <a:pPr lvl="1"/>
            <a:endParaRPr lang="en-US" sz="1600" dirty="0" smtClean="0"/>
          </a:p>
          <a:p>
            <a:pPr lvl="1"/>
            <a:endParaRPr lang="en-US" sz="1600" dirty="0" smtClean="0"/>
          </a:p>
          <a:p>
            <a:pPr lvl="1"/>
            <a:endParaRPr lang="en-US" sz="1600" dirty="0"/>
          </a:p>
          <a:p>
            <a:pPr lvl="1"/>
            <a:endParaRPr lang="en-US" sz="1600" dirty="0" smtClean="0"/>
          </a:p>
          <a:p>
            <a:pPr lvl="1"/>
            <a:endParaRPr lang="en-US" sz="1600" dirty="0"/>
          </a:p>
          <a:p>
            <a:pPr lvl="1"/>
            <a:r>
              <a:rPr lang="en-US" sz="1600" dirty="0" smtClean="0"/>
              <a:t>There </a:t>
            </a:r>
            <a:r>
              <a:rPr lang="en-US" sz="1600" dirty="0"/>
              <a:t>are </a:t>
            </a:r>
            <a:r>
              <a:rPr lang="en-US" sz="1600" dirty="0" smtClean="0"/>
              <a:t>different </a:t>
            </a:r>
          </a:p>
          <a:p>
            <a:pPr marL="180975" lvl="1" indent="0">
              <a:buNone/>
            </a:pPr>
            <a:r>
              <a:rPr lang="en-US" sz="1600" dirty="0"/>
              <a:t> </a:t>
            </a:r>
            <a:r>
              <a:rPr lang="en-US" sz="1600" dirty="0" smtClean="0"/>
              <a:t>   kind </a:t>
            </a:r>
            <a:r>
              <a:rPr lang="en-US" sz="1600" dirty="0"/>
              <a:t>of </a:t>
            </a:r>
            <a:r>
              <a:rPr lang="en-US" sz="1600" dirty="0" smtClean="0"/>
              <a:t>reports</a:t>
            </a:r>
            <a:r>
              <a:rPr lang="en-US" sz="1600" dirty="0"/>
              <a:t> </a:t>
            </a:r>
            <a:r>
              <a:rPr lang="en-US" sz="1600" dirty="0" smtClean="0"/>
              <a:t>you can </a:t>
            </a:r>
          </a:p>
          <a:p>
            <a:pPr marL="180975" lvl="1" indent="0">
              <a:buNone/>
            </a:pPr>
            <a:r>
              <a:rPr lang="en-US" sz="1600" dirty="0"/>
              <a:t> </a:t>
            </a:r>
            <a:r>
              <a:rPr lang="en-US" sz="1600" dirty="0" smtClean="0"/>
              <a:t>   choose from</a:t>
            </a:r>
          </a:p>
          <a:p>
            <a:pPr lvl="1"/>
            <a:endParaRPr lang="en-US" sz="1600" dirty="0" smtClean="0"/>
          </a:p>
          <a:p>
            <a:pPr lvl="1"/>
            <a:endParaRPr lang="en-US" sz="1600" dirty="0"/>
          </a:p>
          <a:p>
            <a:pPr lvl="1"/>
            <a:r>
              <a:rPr lang="en-US" sz="1600" dirty="0" smtClean="0"/>
              <a:t>In every report you can search</a:t>
            </a:r>
          </a:p>
        </p:txBody>
      </p:sp>
      <p:pic>
        <p:nvPicPr>
          <p:cNvPr id="9" name="Picture 3">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3859" y="4816796"/>
            <a:ext cx="5248275"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2240" y="764704"/>
            <a:ext cx="695325"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3489" y="1577142"/>
            <a:ext cx="5848114" cy="1098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73131" y="3170535"/>
            <a:ext cx="6071607" cy="1646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0976" y="6074844"/>
            <a:ext cx="2105025"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669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err="1" smtClean="0"/>
              <a:t>Reports</a:t>
            </a:r>
            <a:r>
              <a:rPr lang="nl-NL" dirty="0" smtClean="0"/>
              <a:t> (2)</a:t>
            </a:r>
            <a:endParaRPr lang="nl-NL" dirty="0"/>
          </a:p>
        </p:txBody>
      </p:sp>
      <p:sp>
        <p:nvSpPr>
          <p:cNvPr id="3" name="Ondertitel 2"/>
          <p:cNvSpPr>
            <a:spLocks noGrp="1"/>
          </p:cNvSpPr>
          <p:nvPr>
            <p:ph type="subTitle" idx="1"/>
          </p:nvPr>
        </p:nvSpPr>
        <p:spPr/>
        <p:txBody>
          <a:bodyPr/>
          <a:lstStyle/>
          <a:p>
            <a:r>
              <a:rPr lang="nl-NL" dirty="0" smtClean="0"/>
              <a:t>Project Element </a:t>
            </a:r>
            <a:r>
              <a:rPr lang="nl-NL" dirty="0" err="1" smtClean="0"/>
              <a:t>Usages</a:t>
            </a:r>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In this report the Project Element </a:t>
            </a:r>
            <a:r>
              <a:rPr lang="en-US" sz="1600" dirty="0"/>
              <a:t>U</a:t>
            </a:r>
            <a:r>
              <a:rPr lang="en-US" sz="1600" dirty="0" smtClean="0"/>
              <a:t>sages is shown over period of time.</a:t>
            </a:r>
          </a:p>
          <a:p>
            <a:pPr lvl="1"/>
            <a:endParaRPr lang="en-US" sz="1600" dirty="0"/>
          </a:p>
          <a:p>
            <a:pPr lvl="1"/>
            <a:endParaRPr lang="en-US" sz="1600" dirty="0" smtClean="0"/>
          </a:p>
          <a:p>
            <a:pPr lvl="1"/>
            <a:r>
              <a:rPr lang="en-US" sz="1600" dirty="0" smtClean="0"/>
              <a:t> You can see how many records there are,  overview of the </a:t>
            </a:r>
            <a:r>
              <a:rPr lang="en-US" sz="1600" dirty="0"/>
              <a:t>P</a:t>
            </a:r>
            <a:r>
              <a:rPr lang="en-US" sz="1600" dirty="0" smtClean="0"/>
              <a:t>rojects, Test </a:t>
            </a:r>
            <a:r>
              <a:rPr lang="en-US" sz="1600" dirty="0"/>
              <a:t>M</a:t>
            </a:r>
            <a:r>
              <a:rPr lang="en-US" sz="1600" dirty="0" smtClean="0"/>
              <a:t>anager, Hostname and week numbers.</a:t>
            </a:r>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r>
              <a:rPr lang="en-US" sz="1600" dirty="0" smtClean="0"/>
              <a:t>If you click on the test manager you will see the employee info, on project the project info and on Hostname the element info.</a:t>
            </a:r>
          </a:p>
          <a:p>
            <a:pPr lvl="1"/>
            <a:r>
              <a:rPr lang="en-US" sz="1600" dirty="0" smtClean="0"/>
              <a:t>It’s also possible to download a report to </a:t>
            </a:r>
            <a:r>
              <a:rPr lang="en-US" sz="1600" dirty="0" err="1" smtClean="0"/>
              <a:t>excell</a:t>
            </a:r>
            <a:r>
              <a:rPr lang="en-US" sz="1600" dirty="0" smtClean="0"/>
              <a:t>.    </a:t>
            </a:r>
          </a:p>
          <a:p>
            <a:pPr lvl="1"/>
            <a:endParaRPr lang="en-US" sz="1600" dirty="0"/>
          </a:p>
          <a:p>
            <a:pPr lvl="1"/>
            <a:endParaRPr lang="en-US" sz="1600" dirty="0" smtClean="0"/>
          </a:p>
          <a:p>
            <a:pPr lvl="1"/>
            <a:endParaRPr lang="en-US" sz="1600" dirty="0" smtClean="0"/>
          </a:p>
          <a:p>
            <a:pPr lvl="1"/>
            <a:endParaRPr lang="en-US" sz="1600" dirty="0" smtClean="0"/>
          </a:p>
        </p:txBody>
      </p:sp>
      <p:pic>
        <p:nvPicPr>
          <p:cNvPr id="9" name="Picture 3">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240" y="764704"/>
            <a:ext cx="695325"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1628800"/>
            <a:ext cx="4751859" cy="642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600" y="2708920"/>
            <a:ext cx="7170988" cy="2101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056" y="5661248"/>
            <a:ext cx="1285875"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1691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err="1" smtClean="0"/>
              <a:t>Reports</a:t>
            </a:r>
            <a:r>
              <a:rPr lang="nl-NL" dirty="0" smtClean="0"/>
              <a:t> (3)</a:t>
            </a:r>
            <a:endParaRPr lang="nl-NL" dirty="0"/>
          </a:p>
        </p:txBody>
      </p:sp>
      <p:sp>
        <p:nvSpPr>
          <p:cNvPr id="3" name="Ondertitel 2"/>
          <p:cNvSpPr>
            <a:spLocks noGrp="1"/>
          </p:cNvSpPr>
          <p:nvPr>
            <p:ph type="subTitle" idx="1"/>
          </p:nvPr>
        </p:nvSpPr>
        <p:spPr/>
        <p:txBody>
          <a:bodyPr/>
          <a:lstStyle/>
          <a:p>
            <a:r>
              <a:rPr lang="nl-NL" dirty="0"/>
              <a:t>Project Human </a:t>
            </a:r>
            <a:r>
              <a:rPr lang="nl-NL" dirty="0" err="1"/>
              <a:t>Usages</a:t>
            </a:r>
            <a:endParaRPr lang="nl-NL" dirty="0"/>
          </a:p>
        </p:txBody>
      </p:sp>
      <p:sp>
        <p:nvSpPr>
          <p:cNvPr id="6" name="Tijdelijke aanduiding voor inhoud 3"/>
          <p:cNvSpPr>
            <a:spLocks noGrp="1"/>
          </p:cNvSpPr>
          <p:nvPr>
            <p:ph sz="half" idx="2"/>
          </p:nvPr>
        </p:nvSpPr>
        <p:spPr>
          <a:xfrm>
            <a:off x="428400" y="1307225"/>
            <a:ext cx="8323200" cy="4921200"/>
          </a:xfrm>
        </p:spPr>
        <p:txBody>
          <a:bodyPr>
            <a:normAutofit fontScale="92500"/>
          </a:bodyPr>
          <a:lstStyle/>
          <a:p>
            <a:pPr lvl="1"/>
            <a:r>
              <a:rPr lang="en-US" sz="1600" dirty="0" smtClean="0"/>
              <a:t>In this report the Project Human </a:t>
            </a:r>
            <a:r>
              <a:rPr lang="en-US" sz="1600" dirty="0"/>
              <a:t>U</a:t>
            </a:r>
            <a:r>
              <a:rPr lang="en-US" sz="1600" dirty="0" smtClean="0"/>
              <a:t>sages is shown over period of time.</a:t>
            </a:r>
          </a:p>
          <a:p>
            <a:pPr lvl="1"/>
            <a:endParaRPr lang="en-US" sz="1600" dirty="0"/>
          </a:p>
          <a:p>
            <a:pPr lvl="1"/>
            <a:endParaRPr lang="en-US" sz="1600" dirty="0" smtClean="0"/>
          </a:p>
          <a:p>
            <a:pPr lvl="1"/>
            <a:endParaRPr lang="en-US" sz="1600" dirty="0" smtClean="0"/>
          </a:p>
          <a:p>
            <a:pPr lvl="1"/>
            <a:r>
              <a:rPr lang="en-US" sz="1600" dirty="0" smtClean="0"/>
              <a:t> You can see how many records there are, overview per employee, available hours, assigned hours to a certain project and the difference hours.  </a:t>
            </a:r>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r>
              <a:rPr lang="en-US" sz="1600" dirty="0" smtClean="0"/>
              <a:t>If you click on the employee’s name you will see the employee info and on project the project info.</a:t>
            </a:r>
          </a:p>
          <a:p>
            <a:pPr lvl="1"/>
            <a:endParaRPr lang="en-US" sz="1600" dirty="0" smtClean="0"/>
          </a:p>
          <a:p>
            <a:pPr lvl="1"/>
            <a:r>
              <a:rPr lang="en-US" sz="1600" dirty="0" smtClean="0"/>
              <a:t>It’s also possible to download a report to Excel,                                in Excel you can easily sort, filter</a:t>
            </a:r>
            <a:r>
              <a:rPr lang="en-US" sz="1600" dirty="0"/>
              <a:t> a</a:t>
            </a:r>
            <a:r>
              <a:rPr lang="en-US" sz="1600" dirty="0" smtClean="0"/>
              <a:t>nd make diagrams.    </a:t>
            </a:r>
          </a:p>
          <a:p>
            <a:pPr lvl="1"/>
            <a:endParaRPr lang="en-US" sz="1600" dirty="0"/>
          </a:p>
          <a:p>
            <a:pPr lvl="1"/>
            <a:endParaRPr lang="en-US" sz="1600" dirty="0" smtClean="0"/>
          </a:p>
          <a:p>
            <a:pPr lvl="1"/>
            <a:endParaRPr lang="en-US" sz="1600" dirty="0" smtClean="0"/>
          </a:p>
          <a:p>
            <a:pPr lvl="1"/>
            <a:endParaRPr lang="en-US" sz="1600" dirty="0" smtClean="0"/>
          </a:p>
        </p:txBody>
      </p:sp>
      <p:pic>
        <p:nvPicPr>
          <p:cNvPr id="9" name="Picture 3">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240" y="764704"/>
            <a:ext cx="695325"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1636" y="5427588"/>
            <a:ext cx="1285875"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3579" y="1584432"/>
            <a:ext cx="5194845" cy="685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9209" y="2996952"/>
            <a:ext cx="7361906" cy="1980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0717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err="1" smtClean="0"/>
              <a:t>Reports</a:t>
            </a:r>
            <a:r>
              <a:rPr lang="nl-NL" dirty="0" smtClean="0"/>
              <a:t> (4)</a:t>
            </a:r>
            <a:endParaRPr lang="nl-NL" dirty="0"/>
          </a:p>
        </p:txBody>
      </p:sp>
      <p:sp>
        <p:nvSpPr>
          <p:cNvPr id="3" name="Ondertitel 2"/>
          <p:cNvSpPr>
            <a:spLocks noGrp="1"/>
          </p:cNvSpPr>
          <p:nvPr>
            <p:ph type="subTitle" idx="1"/>
          </p:nvPr>
        </p:nvSpPr>
        <p:spPr/>
        <p:txBody>
          <a:bodyPr/>
          <a:lstStyle/>
          <a:p>
            <a:r>
              <a:rPr lang="nl-NL" dirty="0"/>
              <a:t>Project Element </a:t>
            </a:r>
            <a:r>
              <a:rPr lang="nl-NL" dirty="0" err="1"/>
              <a:t>Conflicts</a:t>
            </a:r>
            <a:endParaRPr lang="nl-NL" dirty="0"/>
          </a:p>
        </p:txBody>
      </p:sp>
      <p:sp>
        <p:nvSpPr>
          <p:cNvPr id="6" name="Tijdelijke aanduiding voor inhoud 3"/>
          <p:cNvSpPr>
            <a:spLocks noGrp="1"/>
          </p:cNvSpPr>
          <p:nvPr>
            <p:ph sz="half" idx="2"/>
          </p:nvPr>
        </p:nvSpPr>
        <p:spPr>
          <a:xfrm>
            <a:off x="428400" y="1307225"/>
            <a:ext cx="8323200" cy="4921200"/>
          </a:xfrm>
        </p:spPr>
        <p:txBody>
          <a:bodyPr>
            <a:normAutofit lnSpcReduction="10000"/>
          </a:bodyPr>
          <a:lstStyle/>
          <a:p>
            <a:pPr lvl="1"/>
            <a:r>
              <a:rPr lang="en-US" sz="1600" dirty="0" smtClean="0"/>
              <a:t>In this report the </a:t>
            </a:r>
            <a:r>
              <a:rPr lang="en-US" sz="1600" dirty="0"/>
              <a:t>P</a:t>
            </a:r>
            <a:r>
              <a:rPr lang="en-US" sz="1600" dirty="0" smtClean="0"/>
              <a:t>roject </a:t>
            </a:r>
            <a:r>
              <a:rPr lang="en-US" sz="1600" dirty="0"/>
              <a:t>E</a:t>
            </a:r>
            <a:r>
              <a:rPr lang="en-US" sz="1600" dirty="0" smtClean="0"/>
              <a:t>lement Conflicts is shown over period of time.</a:t>
            </a:r>
          </a:p>
          <a:p>
            <a:pPr lvl="1"/>
            <a:endParaRPr lang="en-US" sz="1600" dirty="0"/>
          </a:p>
          <a:p>
            <a:pPr lvl="1"/>
            <a:endParaRPr lang="en-US" sz="1600" dirty="0" smtClean="0"/>
          </a:p>
          <a:p>
            <a:pPr lvl="1"/>
            <a:r>
              <a:rPr lang="en-US" sz="1600" dirty="0" smtClean="0"/>
              <a:t> You can see how many records there are, overview of the test manager,  used host names and the projects were an conflict can occurs.   </a:t>
            </a:r>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r>
              <a:rPr lang="en-US" sz="1600" dirty="0" smtClean="0"/>
              <a:t>If you click on the test manager you will see the employee info, on Hostname the element info and on project the project info.</a:t>
            </a:r>
          </a:p>
          <a:p>
            <a:pPr lvl="1"/>
            <a:endParaRPr lang="en-US" sz="1600" dirty="0" smtClean="0"/>
          </a:p>
          <a:p>
            <a:pPr lvl="1"/>
            <a:r>
              <a:rPr lang="en-US" sz="1600" dirty="0" smtClean="0"/>
              <a:t>It’s also possible to download a report to Excel,                                in Excel </a:t>
            </a:r>
            <a:r>
              <a:rPr lang="en-US" sz="1600" dirty="0"/>
              <a:t>you can easily sort, filter and make </a:t>
            </a:r>
            <a:r>
              <a:rPr lang="en-US" sz="1600" dirty="0" smtClean="0"/>
              <a:t>diagrams.</a:t>
            </a:r>
            <a:endParaRPr lang="en-US" sz="1600" dirty="0"/>
          </a:p>
          <a:p>
            <a:pPr lvl="1"/>
            <a:endParaRPr lang="en-US" sz="1600" dirty="0" smtClean="0"/>
          </a:p>
          <a:p>
            <a:pPr lvl="1"/>
            <a:endParaRPr lang="en-US" sz="1600" dirty="0" smtClean="0"/>
          </a:p>
          <a:p>
            <a:pPr lvl="1"/>
            <a:endParaRPr lang="en-US" sz="1600" dirty="0" smtClean="0"/>
          </a:p>
        </p:txBody>
      </p:sp>
      <p:pic>
        <p:nvPicPr>
          <p:cNvPr id="9" name="Picture 3">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240" y="764704"/>
            <a:ext cx="695325"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032" y="5448499"/>
            <a:ext cx="1285875"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02114" y="1565659"/>
            <a:ext cx="4742624" cy="617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7412" y="2636912"/>
            <a:ext cx="7672030" cy="2021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7356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err="1" smtClean="0"/>
              <a:t>Reports</a:t>
            </a:r>
            <a:r>
              <a:rPr lang="nl-NL" dirty="0" smtClean="0"/>
              <a:t> (5)</a:t>
            </a:r>
            <a:endParaRPr lang="nl-NL" dirty="0"/>
          </a:p>
        </p:txBody>
      </p:sp>
      <p:sp>
        <p:nvSpPr>
          <p:cNvPr id="3" name="Ondertitel 2"/>
          <p:cNvSpPr>
            <a:spLocks noGrp="1"/>
          </p:cNvSpPr>
          <p:nvPr>
            <p:ph type="subTitle" idx="1"/>
          </p:nvPr>
        </p:nvSpPr>
        <p:spPr/>
        <p:txBody>
          <a:bodyPr/>
          <a:lstStyle/>
          <a:p>
            <a:r>
              <a:rPr lang="nl-NL" dirty="0" err="1"/>
              <a:t>Weekly</a:t>
            </a:r>
            <a:r>
              <a:rPr lang="nl-NL" dirty="0"/>
              <a:t>  Element Report</a:t>
            </a:r>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In this report the </a:t>
            </a:r>
            <a:r>
              <a:rPr lang="en-US" sz="1600" dirty="0"/>
              <a:t>W</a:t>
            </a:r>
            <a:r>
              <a:rPr lang="en-US" sz="1600" dirty="0" smtClean="0"/>
              <a:t>eekly </a:t>
            </a:r>
            <a:r>
              <a:rPr lang="en-US" sz="1600" dirty="0"/>
              <a:t>E</a:t>
            </a:r>
            <a:r>
              <a:rPr lang="en-US" sz="1600" dirty="0" smtClean="0"/>
              <a:t>lement Report is shown over period of time.</a:t>
            </a:r>
          </a:p>
          <a:p>
            <a:pPr lvl="1"/>
            <a:endParaRPr lang="en-US" sz="1600" dirty="0"/>
          </a:p>
          <a:p>
            <a:pPr lvl="1"/>
            <a:endParaRPr lang="en-US" sz="1600" dirty="0" smtClean="0"/>
          </a:p>
          <a:p>
            <a:pPr lvl="1"/>
            <a:r>
              <a:rPr lang="en-US" sz="1600" dirty="0" smtClean="0"/>
              <a:t> </a:t>
            </a:r>
            <a:r>
              <a:rPr lang="en-US" sz="1600" dirty="0"/>
              <a:t>You can see how many records there </a:t>
            </a:r>
            <a:r>
              <a:rPr lang="en-US" sz="1600" dirty="0" smtClean="0"/>
              <a:t>are, overview of the </a:t>
            </a:r>
            <a:r>
              <a:rPr lang="en-US" sz="1600" dirty="0"/>
              <a:t>test manager is, </a:t>
            </a:r>
            <a:r>
              <a:rPr lang="en-US" sz="1600" dirty="0" smtClean="0"/>
              <a:t>node, host </a:t>
            </a:r>
            <a:r>
              <a:rPr lang="en-US" sz="1600" dirty="0"/>
              <a:t>names and the projects </a:t>
            </a:r>
            <a:r>
              <a:rPr lang="en-US" sz="1600" dirty="0" smtClean="0"/>
              <a:t>who are using this elements.</a:t>
            </a:r>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r>
              <a:rPr lang="en-US" sz="1600" dirty="0" smtClean="0"/>
              <a:t>If you click on the test manager you will see the employee info, on Hostname the element info and on project the project info.</a:t>
            </a:r>
          </a:p>
          <a:p>
            <a:pPr lvl="1"/>
            <a:endParaRPr lang="en-US" sz="1600" dirty="0" smtClean="0"/>
          </a:p>
          <a:p>
            <a:pPr lvl="1"/>
            <a:r>
              <a:rPr lang="en-US" sz="1600" dirty="0" smtClean="0"/>
              <a:t>It’s also possible to download a report to Excel,                                in </a:t>
            </a:r>
            <a:r>
              <a:rPr lang="en-US" sz="1600" dirty="0"/>
              <a:t>Excel you can easily sort, filter and make diagrams</a:t>
            </a:r>
            <a:r>
              <a:rPr lang="en-US" sz="1600" dirty="0" smtClean="0"/>
              <a:t>. </a:t>
            </a:r>
          </a:p>
          <a:p>
            <a:pPr lvl="1"/>
            <a:endParaRPr lang="en-US" sz="1600" dirty="0"/>
          </a:p>
          <a:p>
            <a:pPr lvl="1"/>
            <a:endParaRPr lang="en-US" sz="1600" dirty="0" smtClean="0"/>
          </a:p>
          <a:p>
            <a:pPr lvl="1"/>
            <a:endParaRPr lang="en-US" sz="1600" dirty="0" smtClean="0"/>
          </a:p>
          <a:p>
            <a:pPr lvl="1"/>
            <a:endParaRPr lang="en-US" sz="1600" dirty="0" smtClean="0"/>
          </a:p>
        </p:txBody>
      </p:sp>
      <p:pic>
        <p:nvPicPr>
          <p:cNvPr id="9" name="Picture 3">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240" y="764704"/>
            <a:ext cx="695325"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032" y="5448499"/>
            <a:ext cx="1285875"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0152" y="1556792"/>
            <a:ext cx="2104968" cy="620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584" y="2708920"/>
            <a:ext cx="6932066" cy="1935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3112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en-US" dirty="0" smtClean="0"/>
              <a:t>About iPIT </a:t>
            </a:r>
            <a:r>
              <a:rPr lang="en-US" dirty="0"/>
              <a:t>tool </a:t>
            </a:r>
          </a:p>
        </p:txBody>
      </p:sp>
      <p:sp>
        <p:nvSpPr>
          <p:cNvPr id="3" name="Ondertitel 2"/>
          <p:cNvSpPr>
            <a:spLocks noGrp="1"/>
          </p:cNvSpPr>
          <p:nvPr>
            <p:ph type="subTitle" idx="1"/>
          </p:nvPr>
        </p:nvSpPr>
        <p:spPr/>
        <p:txBody>
          <a:bodyPr/>
          <a:lstStyle/>
          <a:p>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800" b="0" dirty="0">
                <a:solidFill>
                  <a:schemeClr val="tx1"/>
                </a:solidFill>
              </a:rPr>
              <a:t>IPIT is an IT tool used by the department (NIO SP SI&amp;I Test &amp; Implementation and NIO ACN Innovation </a:t>
            </a:r>
            <a:r>
              <a:rPr lang="en-US" sz="1800" b="0" dirty="0" err="1">
                <a:solidFill>
                  <a:schemeClr val="tx1"/>
                </a:solidFill>
              </a:rPr>
              <a:t>Integr</a:t>
            </a:r>
            <a:r>
              <a:rPr lang="en-US" sz="1800" b="0" dirty="0">
                <a:solidFill>
                  <a:schemeClr val="tx1"/>
                </a:solidFill>
              </a:rPr>
              <a:t> </a:t>
            </a:r>
            <a:r>
              <a:rPr lang="en-US" sz="1800" b="0" dirty="0" err="1">
                <a:solidFill>
                  <a:schemeClr val="tx1"/>
                </a:solidFill>
              </a:rPr>
              <a:t>Del&amp;Impl</a:t>
            </a:r>
            <a:r>
              <a:rPr lang="en-US" sz="1800" b="0" dirty="0">
                <a:solidFill>
                  <a:schemeClr val="tx1"/>
                </a:solidFill>
              </a:rPr>
              <a:t> IM (Mobile part)). Our main role is to work as testers in a test bed (called TTRC) in projects. The (resource) managers need to assign testers to projects and coordinate different projects sharing the same test environment.</a:t>
            </a:r>
          </a:p>
          <a:p>
            <a:pPr lvl="1"/>
            <a:r>
              <a:rPr lang="en-US" sz="1800" b="0" dirty="0">
                <a:solidFill>
                  <a:schemeClr val="tx1"/>
                </a:solidFill>
              </a:rPr>
              <a:t>Basic function(s) of this tool</a:t>
            </a:r>
            <a:r>
              <a:rPr lang="en-US" sz="1800" b="0" dirty="0" smtClean="0">
                <a:solidFill>
                  <a:schemeClr val="tx1"/>
                </a:solidFill>
              </a:rPr>
              <a:t>:</a:t>
            </a:r>
            <a:endParaRPr lang="en-US" sz="1800" b="0" dirty="0">
              <a:solidFill>
                <a:schemeClr val="tx1"/>
              </a:solidFill>
            </a:endParaRPr>
          </a:p>
          <a:p>
            <a:pPr marL="695325" lvl="2" indent="-342900">
              <a:buFont typeface="+mj-lt"/>
              <a:buAutoNum type="arabicPeriod"/>
            </a:pPr>
            <a:r>
              <a:rPr lang="en-US" sz="1800" b="0" dirty="0"/>
              <a:t>What projects </a:t>
            </a:r>
            <a:r>
              <a:rPr lang="en-US" sz="1800" b="0" dirty="0" smtClean="0"/>
              <a:t>are </a:t>
            </a:r>
            <a:r>
              <a:rPr lang="en-US" sz="1800" b="0" dirty="0"/>
              <a:t>on-going, what are their </a:t>
            </a:r>
            <a:r>
              <a:rPr lang="en-US" sz="1800" b="0" dirty="0" smtClean="0"/>
              <a:t>statuses?</a:t>
            </a:r>
            <a:endParaRPr lang="en-US" sz="1800" b="0" dirty="0"/>
          </a:p>
          <a:p>
            <a:pPr marL="695325" lvl="2" indent="-342900">
              <a:buFont typeface="+mj-lt"/>
              <a:buAutoNum type="arabicPeriod"/>
            </a:pPr>
            <a:r>
              <a:rPr lang="en-US" sz="1800" b="0" dirty="0"/>
              <a:t>What are the planned projects?</a:t>
            </a:r>
          </a:p>
          <a:p>
            <a:pPr marL="695325" lvl="2" indent="-342900">
              <a:buFont typeface="+mj-lt"/>
              <a:buAutoNum type="arabicPeriod"/>
            </a:pPr>
            <a:r>
              <a:rPr lang="en-US" sz="1800" dirty="0"/>
              <a:t>H</a:t>
            </a:r>
            <a:r>
              <a:rPr lang="en-US" sz="1800" b="0" dirty="0" smtClean="0"/>
              <a:t>ow </a:t>
            </a:r>
            <a:r>
              <a:rPr lang="en-US" sz="1800" b="0" dirty="0"/>
              <a:t>much hours do projects ask for </a:t>
            </a:r>
            <a:r>
              <a:rPr lang="en-US" sz="1800" b="0" dirty="0" smtClean="0"/>
              <a:t>the </a:t>
            </a:r>
            <a:r>
              <a:rPr lang="en-US" sz="1800" b="0" dirty="0"/>
              <a:t>coming weeks?</a:t>
            </a:r>
          </a:p>
          <a:p>
            <a:pPr marL="695325" lvl="2" indent="-342900">
              <a:buFont typeface="+mj-lt"/>
              <a:buAutoNum type="arabicPeriod"/>
            </a:pPr>
            <a:r>
              <a:rPr lang="en-US" sz="1800" b="0" dirty="0"/>
              <a:t>Who is allocated to which project for how many hours in a certain week.</a:t>
            </a:r>
          </a:p>
          <a:p>
            <a:pPr marL="695325" lvl="2" indent="-342900">
              <a:buFont typeface="+mj-lt"/>
              <a:buAutoNum type="arabicPeriod"/>
            </a:pPr>
            <a:r>
              <a:rPr lang="en-US" sz="1800" b="0" dirty="0"/>
              <a:t>What machines will be used by a certain project in a certain time?</a:t>
            </a:r>
          </a:p>
          <a:p>
            <a:pPr marL="695325" lvl="2" indent="-342900">
              <a:buFont typeface="+mj-lt"/>
              <a:buAutoNum type="arabicPeriod"/>
            </a:pPr>
            <a:r>
              <a:rPr lang="en-US" sz="1800" b="0" dirty="0"/>
              <a:t>Register and approve Change Request</a:t>
            </a:r>
          </a:p>
          <a:p>
            <a:pPr marL="695325" lvl="2" indent="-342900">
              <a:buFont typeface="+mj-lt"/>
              <a:buAutoNum type="arabicPeriod"/>
            </a:pPr>
            <a:r>
              <a:rPr lang="en-US" sz="1800" dirty="0" err="1"/>
              <a:t>E</a:t>
            </a:r>
            <a:r>
              <a:rPr lang="en-US" sz="1800" b="0" dirty="0" err="1" smtClean="0"/>
              <a:t>tc</a:t>
            </a:r>
            <a:endParaRPr lang="en-US" sz="1800" b="0" dirty="0"/>
          </a:p>
          <a:p>
            <a:pPr lvl="1"/>
            <a:endParaRPr lang="en-US" sz="1600" dirty="0" smtClean="0"/>
          </a:p>
          <a:p>
            <a:pPr lvl="1"/>
            <a:endParaRPr lang="en-US" sz="1600" dirty="0" smtClean="0"/>
          </a:p>
          <a:p>
            <a:pPr lvl="1"/>
            <a:endParaRPr lang="en-US" sz="1600" dirty="0" smtClean="0"/>
          </a:p>
          <a:p>
            <a:pPr lvl="1"/>
            <a:endParaRPr lang="en-US" sz="1600" dirty="0" smtClean="0"/>
          </a:p>
        </p:txBody>
      </p:sp>
    </p:spTree>
    <p:extLst>
      <p:ext uri="{BB962C8B-B14F-4D97-AF65-F5344CB8AC3E}">
        <p14:creationId xmlns:p14="http://schemas.microsoft.com/office/powerpoint/2010/main" val="10614132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err="1" smtClean="0"/>
              <a:t>Reports</a:t>
            </a:r>
            <a:r>
              <a:rPr lang="nl-NL" dirty="0" smtClean="0"/>
              <a:t> (6)</a:t>
            </a:r>
            <a:endParaRPr lang="nl-NL" dirty="0"/>
          </a:p>
        </p:txBody>
      </p:sp>
      <p:sp>
        <p:nvSpPr>
          <p:cNvPr id="3" name="Ondertitel 2"/>
          <p:cNvSpPr>
            <a:spLocks noGrp="1"/>
          </p:cNvSpPr>
          <p:nvPr>
            <p:ph type="subTitle" idx="1"/>
          </p:nvPr>
        </p:nvSpPr>
        <p:spPr/>
        <p:txBody>
          <a:bodyPr/>
          <a:lstStyle/>
          <a:p>
            <a:r>
              <a:rPr lang="nl-NL" dirty="0"/>
              <a:t>Change </a:t>
            </a:r>
            <a:r>
              <a:rPr lang="nl-NL" dirty="0" smtClean="0"/>
              <a:t>Request (CR)</a:t>
            </a:r>
            <a:endParaRPr lang="nl-NL" dirty="0"/>
          </a:p>
        </p:txBody>
      </p:sp>
      <p:sp>
        <p:nvSpPr>
          <p:cNvPr id="6" name="Tijdelijke aanduiding voor inhoud 3"/>
          <p:cNvSpPr>
            <a:spLocks noGrp="1"/>
          </p:cNvSpPr>
          <p:nvPr>
            <p:ph sz="half" idx="2"/>
          </p:nvPr>
        </p:nvSpPr>
        <p:spPr>
          <a:xfrm>
            <a:off x="428400" y="1307225"/>
            <a:ext cx="8323200" cy="4921200"/>
          </a:xfrm>
        </p:spPr>
        <p:txBody>
          <a:bodyPr>
            <a:normAutofit lnSpcReduction="10000"/>
          </a:bodyPr>
          <a:lstStyle/>
          <a:p>
            <a:pPr lvl="1"/>
            <a:r>
              <a:rPr lang="en-US" sz="1600" dirty="0" smtClean="0"/>
              <a:t>In this report the Change Request is shown over period of time.</a:t>
            </a:r>
          </a:p>
          <a:p>
            <a:pPr lvl="1"/>
            <a:endParaRPr lang="en-US" sz="1600" dirty="0"/>
          </a:p>
          <a:p>
            <a:pPr lvl="1"/>
            <a:endParaRPr lang="en-US" sz="1600" dirty="0" smtClean="0"/>
          </a:p>
          <a:p>
            <a:pPr lvl="1"/>
            <a:r>
              <a:rPr lang="en-US" sz="1600" dirty="0" smtClean="0"/>
              <a:t> You can see how many records there are, overview of CR description, applicant, project, impact, node, hostname, start/end date end time, the test manager and impacted projects.</a:t>
            </a:r>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r>
              <a:rPr lang="en-US" sz="1600" dirty="0" smtClean="0"/>
              <a:t>If you click on the description you will see change request info, on Hostname the element info and on project the project info.</a:t>
            </a:r>
          </a:p>
          <a:p>
            <a:pPr lvl="1"/>
            <a:endParaRPr lang="en-US" sz="1600" dirty="0" smtClean="0"/>
          </a:p>
          <a:p>
            <a:pPr lvl="1"/>
            <a:r>
              <a:rPr lang="en-US" sz="1600" dirty="0" smtClean="0"/>
              <a:t>It’s also possible to download a report to Excel,                                in </a:t>
            </a:r>
            <a:r>
              <a:rPr lang="en-US" sz="1600" dirty="0"/>
              <a:t>Excel you can easily sort, filter and make diagrams. </a:t>
            </a:r>
          </a:p>
          <a:p>
            <a:pPr lvl="1"/>
            <a:endParaRPr lang="en-US" sz="1600" dirty="0" smtClean="0"/>
          </a:p>
          <a:p>
            <a:pPr lvl="1"/>
            <a:endParaRPr lang="en-US" sz="1600" dirty="0" smtClean="0"/>
          </a:p>
          <a:p>
            <a:pPr lvl="1"/>
            <a:endParaRPr lang="en-US" sz="1600" dirty="0" smtClean="0"/>
          </a:p>
        </p:txBody>
      </p:sp>
      <p:pic>
        <p:nvPicPr>
          <p:cNvPr id="9" name="Picture 3">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240" y="764704"/>
            <a:ext cx="695325"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032" y="5448499"/>
            <a:ext cx="1285875"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0192" y="1412776"/>
            <a:ext cx="2492871" cy="641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924" y="2755715"/>
            <a:ext cx="8892480" cy="1899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4951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err="1" smtClean="0"/>
              <a:t>Reports</a:t>
            </a:r>
            <a:r>
              <a:rPr lang="nl-NL" dirty="0" smtClean="0"/>
              <a:t> (7)</a:t>
            </a:r>
            <a:endParaRPr lang="nl-NL" dirty="0"/>
          </a:p>
        </p:txBody>
      </p:sp>
      <p:sp>
        <p:nvSpPr>
          <p:cNvPr id="3" name="Ondertitel 2"/>
          <p:cNvSpPr>
            <a:spLocks noGrp="1"/>
          </p:cNvSpPr>
          <p:nvPr>
            <p:ph type="subTitle" idx="1"/>
          </p:nvPr>
        </p:nvSpPr>
        <p:spPr/>
        <p:txBody>
          <a:bodyPr>
            <a:normAutofit/>
          </a:bodyPr>
          <a:lstStyle/>
          <a:p>
            <a:r>
              <a:rPr lang="nl-NL" dirty="0"/>
              <a:t>Human Resources</a:t>
            </a:r>
          </a:p>
          <a:p>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In this report the Human Resources for 1 employee is shown over period of time.</a:t>
            </a:r>
          </a:p>
          <a:p>
            <a:pPr lvl="1"/>
            <a:endParaRPr lang="en-US" sz="1600" dirty="0" smtClean="0"/>
          </a:p>
          <a:p>
            <a:pPr lvl="1"/>
            <a:endParaRPr lang="en-US" sz="1600" dirty="0"/>
          </a:p>
          <a:p>
            <a:pPr lvl="1"/>
            <a:endParaRPr lang="en-US" sz="1600" dirty="0" smtClean="0"/>
          </a:p>
          <a:p>
            <a:pPr lvl="1"/>
            <a:r>
              <a:rPr lang="en-US" sz="1600" dirty="0" smtClean="0"/>
              <a:t> You can see how many records there are, department, employee, project, role, personal type and the available, assigned and difference hours. It’s also possible to change these hours. </a:t>
            </a:r>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r>
              <a:rPr lang="en-US" sz="1600" dirty="0" smtClean="0"/>
              <a:t>If you click on the employee you will see employee info and on project the project info.</a:t>
            </a:r>
          </a:p>
          <a:p>
            <a:pPr lvl="1"/>
            <a:r>
              <a:rPr lang="en-US" sz="1600" dirty="0" smtClean="0"/>
              <a:t>It’s also possible to download a report to Excel,                                in Excel </a:t>
            </a:r>
            <a:r>
              <a:rPr lang="en-US" sz="1600" dirty="0"/>
              <a:t>you can easily sort, filter and make diagrams. </a:t>
            </a:r>
          </a:p>
          <a:p>
            <a:pPr lvl="1"/>
            <a:endParaRPr lang="en-US" sz="1600" dirty="0"/>
          </a:p>
          <a:p>
            <a:pPr lvl="1"/>
            <a:endParaRPr lang="en-US" sz="1600" dirty="0" smtClean="0"/>
          </a:p>
          <a:p>
            <a:pPr lvl="1"/>
            <a:endParaRPr lang="en-US" sz="1600" dirty="0" smtClean="0"/>
          </a:p>
          <a:p>
            <a:pPr lvl="1"/>
            <a:endParaRPr lang="en-US" sz="1600" dirty="0" smtClean="0"/>
          </a:p>
        </p:txBody>
      </p:sp>
      <p:pic>
        <p:nvPicPr>
          <p:cNvPr id="9" name="Picture 3">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240" y="764704"/>
            <a:ext cx="695325"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7730" y="5661248"/>
            <a:ext cx="1285875"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7731" y="1611459"/>
            <a:ext cx="3669978" cy="723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4480" y="3068960"/>
            <a:ext cx="6013710"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28527" y="2766956"/>
            <a:ext cx="5048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58350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err="1" smtClean="0"/>
              <a:t>Edit</a:t>
            </a:r>
            <a:r>
              <a:rPr lang="nl-NL" dirty="0" smtClean="0"/>
              <a:t> element plan (1)</a:t>
            </a:r>
            <a:endParaRPr lang="nl-NL" dirty="0"/>
          </a:p>
        </p:txBody>
      </p:sp>
      <p:sp>
        <p:nvSpPr>
          <p:cNvPr id="3" name="Ondertitel 2"/>
          <p:cNvSpPr>
            <a:spLocks noGrp="1"/>
          </p:cNvSpPr>
          <p:nvPr>
            <p:ph type="subTitle" idx="1"/>
          </p:nvPr>
        </p:nvSpPr>
        <p:spPr/>
        <p:txBody>
          <a:bodyPr>
            <a:normAutofit/>
          </a:bodyPr>
          <a:lstStyle/>
          <a:p>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Only the element manager, admin and the test manager for his own project can change this.</a:t>
            </a:r>
          </a:p>
          <a:p>
            <a:pPr lvl="1"/>
            <a:r>
              <a:rPr lang="en-US" sz="1600" dirty="0" smtClean="0"/>
              <a:t>If you want to register your element, you have to go to your project via project &amp; maintenance. And select your project. </a:t>
            </a:r>
          </a:p>
          <a:p>
            <a:pPr lvl="1"/>
            <a:endParaRPr lang="en-US" sz="1600" dirty="0"/>
          </a:p>
          <a:p>
            <a:pPr lvl="1"/>
            <a:endParaRPr lang="en-US" sz="1600" dirty="0" smtClean="0"/>
          </a:p>
          <a:p>
            <a:pPr lvl="1"/>
            <a:endParaRPr lang="en-US" sz="1600" dirty="0"/>
          </a:p>
          <a:p>
            <a:pPr lvl="1"/>
            <a:endParaRPr lang="en-US" sz="1600" dirty="0" smtClean="0"/>
          </a:p>
          <a:p>
            <a:pPr lvl="1"/>
            <a:endParaRPr lang="en-US" sz="1600" dirty="0" smtClean="0"/>
          </a:p>
          <a:p>
            <a:pPr lvl="1"/>
            <a:r>
              <a:rPr lang="en-US" sz="1600" dirty="0" smtClean="0"/>
              <a:t>To add your used elements, select from week to week and select type element in project plan. Click on edit. </a:t>
            </a:r>
            <a:endParaRPr lang="en-US" sz="1600" dirty="0"/>
          </a:p>
          <a:p>
            <a:pPr lvl="1"/>
            <a:endParaRPr lang="en-US" sz="1600" dirty="0" smtClean="0"/>
          </a:p>
          <a:p>
            <a:pPr lvl="1"/>
            <a:endParaRPr lang="en-US" sz="1600" dirty="0" smtClean="0"/>
          </a:p>
          <a:p>
            <a:pPr lvl="1"/>
            <a:endParaRPr lang="en-US" sz="1600" dirty="0" smtClean="0"/>
          </a:p>
        </p:txBody>
      </p:sp>
      <p:pic>
        <p:nvPicPr>
          <p:cNvPr id="9" name="Picture 3">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866" y="2139696"/>
            <a:ext cx="9022134" cy="1286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7904" y="3933056"/>
            <a:ext cx="2940435" cy="2834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970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err="1" smtClean="0"/>
              <a:t>Edit</a:t>
            </a:r>
            <a:r>
              <a:rPr lang="nl-NL" dirty="0" smtClean="0"/>
              <a:t> element plan (2)</a:t>
            </a:r>
            <a:endParaRPr lang="nl-NL" dirty="0"/>
          </a:p>
        </p:txBody>
      </p:sp>
      <p:sp>
        <p:nvSpPr>
          <p:cNvPr id="3" name="Ondertitel 2"/>
          <p:cNvSpPr>
            <a:spLocks noGrp="1"/>
          </p:cNvSpPr>
          <p:nvPr>
            <p:ph type="subTitle" idx="1"/>
          </p:nvPr>
        </p:nvSpPr>
        <p:spPr/>
        <p:txBody>
          <a:bodyPr>
            <a:normAutofit/>
          </a:bodyPr>
          <a:lstStyle/>
          <a:p>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Now you can edit your used node (elements), for this period.</a:t>
            </a:r>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r>
              <a:rPr lang="en-US" sz="1600" dirty="0" smtClean="0"/>
              <a:t>It’s possible to add the node: Host Name one by one, use a element template or you can </a:t>
            </a:r>
            <a:r>
              <a:rPr lang="en-US" sz="1600" dirty="0" smtClean="0">
                <a:solidFill>
                  <a:srgbClr val="FF0000"/>
                </a:solidFill>
              </a:rPr>
              <a:t>copy</a:t>
            </a:r>
            <a:r>
              <a:rPr lang="en-US" sz="1600" dirty="0" smtClean="0"/>
              <a:t> from a</a:t>
            </a:r>
            <a:r>
              <a:rPr lang="en-US" sz="1600" dirty="0" smtClean="0">
                <a:solidFill>
                  <a:srgbClr val="FF0000"/>
                </a:solidFill>
              </a:rPr>
              <a:t>n</a:t>
            </a:r>
            <a:r>
              <a:rPr lang="en-US" sz="1600" dirty="0" smtClean="0"/>
              <a:t> other project.  </a:t>
            </a:r>
          </a:p>
          <a:p>
            <a:pPr lvl="1"/>
            <a:endParaRPr lang="en-US" sz="1600" dirty="0" smtClean="0"/>
          </a:p>
          <a:p>
            <a:pPr lvl="1"/>
            <a:endParaRPr lang="en-US" sz="1600" dirty="0" smtClean="0"/>
          </a:p>
          <a:p>
            <a:pPr lvl="1"/>
            <a:endParaRPr lang="en-US" sz="1600" dirty="0" smtClean="0"/>
          </a:p>
        </p:txBody>
      </p:sp>
      <p:pic>
        <p:nvPicPr>
          <p:cNvPr id="9" name="Picture 3">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 y="2060848"/>
            <a:ext cx="9105900"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4950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err="1" smtClean="0"/>
              <a:t>Edit</a:t>
            </a:r>
            <a:r>
              <a:rPr lang="nl-NL" dirty="0" smtClean="0"/>
              <a:t> element plan (3)</a:t>
            </a:r>
            <a:endParaRPr lang="nl-NL" dirty="0"/>
          </a:p>
        </p:txBody>
      </p:sp>
      <p:sp>
        <p:nvSpPr>
          <p:cNvPr id="3" name="Ondertitel 2"/>
          <p:cNvSpPr>
            <a:spLocks noGrp="1"/>
          </p:cNvSpPr>
          <p:nvPr>
            <p:ph type="subTitle" idx="1"/>
          </p:nvPr>
        </p:nvSpPr>
        <p:spPr/>
        <p:txBody>
          <a:bodyPr>
            <a:normAutofit/>
          </a:bodyPr>
          <a:lstStyle/>
          <a:p>
            <a:r>
              <a:rPr lang="nl-NL" dirty="0" err="1" smtClean="0"/>
              <a:t>Edit</a:t>
            </a:r>
            <a:r>
              <a:rPr lang="nl-NL" dirty="0" smtClean="0"/>
              <a:t>, delete Node: Host Name</a:t>
            </a:r>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To add or delete a node: host name (element) from your project, you can select the node via the pull down menu.</a:t>
            </a:r>
          </a:p>
          <a:p>
            <a:pPr lvl="1"/>
            <a:endParaRPr lang="en-US" sz="1600" dirty="0"/>
          </a:p>
          <a:p>
            <a:pPr lvl="1"/>
            <a:endParaRPr lang="en-US" sz="1600" dirty="0" smtClean="0"/>
          </a:p>
          <a:p>
            <a:pPr lvl="1"/>
            <a:r>
              <a:rPr lang="en-US" sz="1600" dirty="0" smtClean="0"/>
              <a:t>Select your node: host name, then select usage.</a:t>
            </a:r>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r>
              <a:rPr lang="en-US" sz="1600" dirty="0" smtClean="0"/>
              <a:t>Then you can add this element to click on change or delete it to click on delete. </a:t>
            </a:r>
          </a:p>
          <a:p>
            <a:pPr lvl="1"/>
            <a:endParaRPr lang="en-US" sz="1600" dirty="0" smtClean="0"/>
          </a:p>
          <a:p>
            <a:pPr lvl="1"/>
            <a:endParaRPr lang="en-US" sz="1600" dirty="0" smtClean="0"/>
          </a:p>
          <a:p>
            <a:pPr lvl="1"/>
            <a:endParaRPr lang="en-US" sz="1600" dirty="0" smtClean="0"/>
          </a:p>
          <a:p>
            <a:pPr lvl="1"/>
            <a:endParaRPr lang="en-US" sz="1600" dirty="0" smtClean="0"/>
          </a:p>
        </p:txBody>
      </p:sp>
      <p:pic>
        <p:nvPicPr>
          <p:cNvPr id="9" name="Picture 3">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625" y="1916832"/>
            <a:ext cx="8572500"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056" y="2519085"/>
            <a:ext cx="3305175"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2342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err="1" smtClean="0"/>
              <a:t>Edit</a:t>
            </a:r>
            <a:r>
              <a:rPr lang="nl-NL" dirty="0" smtClean="0"/>
              <a:t> element plan (4)</a:t>
            </a:r>
            <a:endParaRPr lang="nl-NL" dirty="0"/>
          </a:p>
        </p:txBody>
      </p:sp>
      <p:sp>
        <p:nvSpPr>
          <p:cNvPr id="3" name="Ondertitel 2"/>
          <p:cNvSpPr>
            <a:spLocks noGrp="1"/>
          </p:cNvSpPr>
          <p:nvPr>
            <p:ph type="subTitle" idx="1"/>
          </p:nvPr>
        </p:nvSpPr>
        <p:spPr/>
        <p:txBody>
          <a:bodyPr>
            <a:normAutofit/>
          </a:bodyPr>
          <a:lstStyle/>
          <a:p>
            <a:r>
              <a:rPr lang="nl-NL" dirty="0" err="1" smtClean="0"/>
              <a:t>Edit</a:t>
            </a:r>
            <a:r>
              <a:rPr lang="nl-NL" dirty="0" smtClean="0"/>
              <a:t>, delete element template</a:t>
            </a:r>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Add or delete an element template for your project.</a:t>
            </a:r>
          </a:p>
          <a:p>
            <a:pPr lvl="1"/>
            <a:endParaRPr lang="en-US" sz="1600" dirty="0"/>
          </a:p>
          <a:p>
            <a:pPr lvl="1"/>
            <a:endParaRPr lang="en-US" sz="1600" dirty="0" smtClean="0"/>
          </a:p>
          <a:p>
            <a:pPr lvl="1"/>
            <a:r>
              <a:rPr lang="en-US" sz="1600" dirty="0" smtClean="0"/>
              <a:t>Select a element template that you want to add or remove.</a:t>
            </a:r>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r>
              <a:rPr lang="en-US" sz="1600" dirty="0" smtClean="0"/>
              <a:t>Then </a:t>
            </a:r>
            <a:r>
              <a:rPr lang="en-US" sz="1600" dirty="0"/>
              <a:t>you can add this element </a:t>
            </a:r>
            <a:r>
              <a:rPr lang="en-US" sz="1600" dirty="0" smtClean="0"/>
              <a:t>to click on </a:t>
            </a:r>
            <a:r>
              <a:rPr lang="en-US" sz="1600" dirty="0"/>
              <a:t>change </a:t>
            </a:r>
            <a:r>
              <a:rPr lang="en-US" sz="1600" dirty="0" smtClean="0"/>
              <a:t>all or delete all to click on </a:t>
            </a:r>
            <a:r>
              <a:rPr lang="en-US" sz="1600" dirty="0"/>
              <a:t>delete. </a:t>
            </a:r>
            <a:r>
              <a:rPr lang="en-US" sz="1600" dirty="0" smtClean="0"/>
              <a:t> </a:t>
            </a:r>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smtClean="0"/>
          </a:p>
          <a:p>
            <a:pPr lvl="1"/>
            <a:endParaRPr lang="en-US" sz="1600" dirty="0"/>
          </a:p>
          <a:p>
            <a:pPr lvl="1"/>
            <a:endParaRPr lang="en-US" sz="1600" dirty="0" smtClean="0"/>
          </a:p>
          <a:p>
            <a:pPr lvl="1"/>
            <a:endParaRPr lang="en-US" sz="1600" dirty="0" smtClean="0"/>
          </a:p>
        </p:txBody>
      </p:sp>
      <p:pic>
        <p:nvPicPr>
          <p:cNvPr id="9" name="Picture 3">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700808"/>
            <a:ext cx="906780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5366" y="2852936"/>
            <a:ext cx="6791325"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8" y="4941168"/>
            <a:ext cx="9058275"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4482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err="1" smtClean="0"/>
              <a:t>Edit</a:t>
            </a:r>
            <a:r>
              <a:rPr lang="nl-NL" dirty="0" smtClean="0"/>
              <a:t> element plan (4)</a:t>
            </a:r>
            <a:endParaRPr lang="nl-NL" dirty="0"/>
          </a:p>
        </p:txBody>
      </p:sp>
      <p:sp>
        <p:nvSpPr>
          <p:cNvPr id="3" name="Ondertitel 2"/>
          <p:cNvSpPr>
            <a:spLocks noGrp="1"/>
          </p:cNvSpPr>
          <p:nvPr>
            <p:ph type="subTitle" idx="1"/>
          </p:nvPr>
        </p:nvSpPr>
        <p:spPr/>
        <p:txBody>
          <a:bodyPr>
            <a:normAutofit/>
          </a:bodyPr>
          <a:lstStyle/>
          <a:p>
            <a:r>
              <a:rPr lang="nl-NL" dirty="0" smtClean="0"/>
              <a:t>Copy  project</a:t>
            </a:r>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It’s also possible to copy all registered elements (node) from a other project.  </a:t>
            </a:r>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smtClean="0"/>
          </a:p>
          <a:p>
            <a:pPr lvl="1"/>
            <a:r>
              <a:rPr lang="en-US" sz="1600" dirty="0" smtClean="0"/>
              <a:t>Select the other project (pulldown menu), and fill in year and week were you want to copy from and click on Copy. </a:t>
            </a:r>
          </a:p>
          <a:p>
            <a:pPr lvl="1"/>
            <a:endParaRPr lang="en-US" sz="1600" dirty="0" smtClean="0"/>
          </a:p>
          <a:p>
            <a:pPr lvl="1"/>
            <a:endParaRPr lang="en-US" sz="1600" dirty="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smtClean="0"/>
          </a:p>
          <a:p>
            <a:pPr lvl="1"/>
            <a:endParaRPr lang="en-US" sz="1600" dirty="0"/>
          </a:p>
          <a:p>
            <a:pPr lvl="1"/>
            <a:endParaRPr lang="en-US" sz="1600" dirty="0" smtClean="0"/>
          </a:p>
          <a:p>
            <a:pPr lvl="1"/>
            <a:endParaRPr lang="en-US" sz="1600" dirty="0" smtClean="0"/>
          </a:p>
        </p:txBody>
      </p:sp>
      <p:pic>
        <p:nvPicPr>
          <p:cNvPr id="9" name="Picture 3">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832" y="3717032"/>
            <a:ext cx="62865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1772816"/>
            <a:ext cx="661987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0173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a:t>Resource </a:t>
            </a:r>
            <a:r>
              <a:rPr lang="nl-NL" dirty="0" err="1" smtClean="0"/>
              <a:t>allocation</a:t>
            </a:r>
            <a:r>
              <a:rPr lang="nl-NL" dirty="0" smtClean="0"/>
              <a:t> (1)</a:t>
            </a:r>
            <a:endParaRPr lang="nl-NL" dirty="0"/>
          </a:p>
        </p:txBody>
      </p:sp>
      <p:sp>
        <p:nvSpPr>
          <p:cNvPr id="3" name="Ondertitel 2"/>
          <p:cNvSpPr>
            <a:spLocks noGrp="1"/>
          </p:cNvSpPr>
          <p:nvPr>
            <p:ph type="subTitle" idx="1"/>
          </p:nvPr>
        </p:nvSpPr>
        <p:spPr/>
        <p:txBody>
          <a:bodyPr>
            <a:normAutofit/>
          </a:bodyPr>
          <a:lstStyle/>
          <a:p>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Only the resource manager, admin and the test manager for his own project can change this.</a:t>
            </a:r>
          </a:p>
          <a:p>
            <a:pPr lvl="1"/>
            <a:r>
              <a:rPr lang="en-US" sz="1600" dirty="0" smtClean="0"/>
              <a:t>If you want to allocate the resources, you have to go to your project via project &amp; maintenance. And select a project. </a:t>
            </a:r>
          </a:p>
          <a:p>
            <a:pPr lvl="1"/>
            <a:endParaRPr lang="en-US" sz="1600" dirty="0"/>
          </a:p>
          <a:p>
            <a:pPr lvl="1"/>
            <a:endParaRPr lang="en-US" sz="1600" dirty="0" smtClean="0"/>
          </a:p>
          <a:p>
            <a:pPr lvl="1"/>
            <a:endParaRPr lang="en-US" sz="1600" dirty="0"/>
          </a:p>
          <a:p>
            <a:pPr lvl="1"/>
            <a:endParaRPr lang="en-US" sz="1600" dirty="0" smtClean="0"/>
          </a:p>
          <a:p>
            <a:pPr lvl="1"/>
            <a:endParaRPr lang="en-US" sz="1600" dirty="0" smtClean="0"/>
          </a:p>
          <a:p>
            <a:pPr lvl="1"/>
            <a:r>
              <a:rPr lang="en-US" sz="1600" dirty="0" smtClean="0"/>
              <a:t>To add your </a:t>
            </a:r>
            <a:r>
              <a:rPr lang="nl-NL" sz="1600" dirty="0" err="1"/>
              <a:t>Edit</a:t>
            </a:r>
            <a:r>
              <a:rPr lang="nl-NL" sz="1600" dirty="0"/>
              <a:t> Human </a:t>
            </a:r>
            <a:r>
              <a:rPr lang="nl-NL" sz="1600" dirty="0" err="1"/>
              <a:t>Allocation</a:t>
            </a:r>
            <a:r>
              <a:rPr lang="nl-NL" sz="1600" dirty="0"/>
              <a:t> Plan</a:t>
            </a:r>
            <a:r>
              <a:rPr lang="en-US" sz="1600" dirty="0" smtClean="0"/>
              <a:t>, select from week to week and select type Human Allocation in project plan. Click on edit.</a:t>
            </a:r>
          </a:p>
          <a:p>
            <a:pPr marL="180975" lvl="1" indent="0">
              <a:buNone/>
            </a:pPr>
            <a:r>
              <a:rPr lang="en-US" sz="1600" dirty="0" smtClean="0"/>
              <a:t> </a:t>
            </a:r>
            <a:endParaRPr lang="en-US" sz="1600" dirty="0"/>
          </a:p>
          <a:p>
            <a:pPr lvl="1"/>
            <a:endParaRPr lang="en-US" sz="1600" dirty="0" smtClean="0"/>
          </a:p>
          <a:p>
            <a:pPr lvl="1"/>
            <a:endParaRPr lang="en-US" sz="1600" dirty="0" smtClean="0"/>
          </a:p>
          <a:p>
            <a:pPr lvl="1"/>
            <a:endParaRPr lang="en-US" sz="1600" dirty="0" smtClean="0"/>
          </a:p>
        </p:txBody>
      </p:sp>
      <p:pic>
        <p:nvPicPr>
          <p:cNvPr id="9" name="Picture 3">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866" y="2139696"/>
            <a:ext cx="9022134" cy="1286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0636" y="3881247"/>
            <a:ext cx="2940435" cy="2834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9735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a:t>Resource </a:t>
            </a:r>
            <a:r>
              <a:rPr lang="nl-NL" dirty="0" err="1" smtClean="0"/>
              <a:t>allocation</a:t>
            </a:r>
            <a:r>
              <a:rPr lang="nl-NL" dirty="0" smtClean="0"/>
              <a:t> (2)</a:t>
            </a:r>
            <a:endParaRPr lang="nl-NL" dirty="0"/>
          </a:p>
        </p:txBody>
      </p:sp>
      <p:sp>
        <p:nvSpPr>
          <p:cNvPr id="3" name="Ondertitel 2"/>
          <p:cNvSpPr>
            <a:spLocks noGrp="1"/>
          </p:cNvSpPr>
          <p:nvPr>
            <p:ph type="subTitle" idx="1"/>
          </p:nvPr>
        </p:nvSpPr>
        <p:spPr/>
        <p:txBody>
          <a:bodyPr>
            <a:normAutofit/>
          </a:bodyPr>
          <a:lstStyle/>
          <a:p>
            <a:r>
              <a:rPr lang="nl-NL" dirty="0" err="1" smtClean="0"/>
              <a:t>Edit</a:t>
            </a:r>
            <a:r>
              <a:rPr lang="nl-NL" dirty="0" smtClean="0"/>
              <a:t> Human </a:t>
            </a:r>
            <a:r>
              <a:rPr lang="nl-NL" dirty="0" err="1" smtClean="0"/>
              <a:t>Allocation</a:t>
            </a:r>
            <a:r>
              <a:rPr lang="nl-NL" dirty="0" smtClean="0"/>
              <a:t> Plan</a:t>
            </a:r>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In the edit human allocation plan we can change, start week and or end week if needed. Fill in the hours that the employee has to be allocated to this project. </a:t>
            </a:r>
          </a:p>
          <a:p>
            <a:pPr lvl="1"/>
            <a:r>
              <a:rPr lang="en-US" sz="1600" dirty="0" smtClean="0"/>
              <a:t>Then select the project, employee and role</a:t>
            </a:r>
          </a:p>
          <a:p>
            <a:pPr marL="180975" lvl="1" indent="0">
              <a:buNone/>
            </a:pPr>
            <a:r>
              <a:rPr lang="en-US" sz="1600" dirty="0" smtClean="0"/>
              <a:t>    If everything is filled in correctly click on change</a:t>
            </a:r>
          </a:p>
          <a:p>
            <a:pPr lvl="1"/>
            <a:r>
              <a:rPr lang="en-US" sz="1600" dirty="0" smtClean="0"/>
              <a:t>At the bottom you can see if this change was</a:t>
            </a:r>
          </a:p>
          <a:p>
            <a:pPr marL="180975" lvl="1" indent="0">
              <a:buNone/>
            </a:pPr>
            <a:r>
              <a:rPr lang="en-US" sz="1600" dirty="0"/>
              <a:t> </a:t>
            </a:r>
            <a:r>
              <a:rPr lang="en-US" sz="1600" dirty="0" smtClean="0"/>
              <a:t>   successful</a:t>
            </a:r>
          </a:p>
          <a:p>
            <a:pPr marL="180975" lvl="1" indent="0">
              <a:buNone/>
            </a:pPr>
            <a:endParaRPr lang="en-US" sz="1600" dirty="0"/>
          </a:p>
          <a:p>
            <a:pPr marL="180975" lvl="1" indent="0">
              <a:buNone/>
            </a:pPr>
            <a:endParaRPr lang="en-US" sz="1600" dirty="0" smtClean="0"/>
          </a:p>
          <a:p>
            <a:pPr marL="180975" lvl="1" indent="0">
              <a:buNone/>
            </a:pPr>
            <a:endParaRPr lang="en-US" sz="1600" dirty="0"/>
          </a:p>
          <a:p>
            <a:pPr marL="180975" lvl="1" indent="0">
              <a:buNone/>
            </a:pPr>
            <a:endParaRPr lang="en-US" sz="1600" dirty="0" smtClean="0"/>
          </a:p>
          <a:p>
            <a:pPr marL="180975" lvl="1" indent="0">
              <a:buNone/>
            </a:pPr>
            <a:endParaRPr lang="en-US" sz="1600" dirty="0" smtClean="0"/>
          </a:p>
          <a:p>
            <a:pPr lvl="1"/>
            <a:r>
              <a:rPr lang="en-US" sz="1600" dirty="0"/>
              <a:t>If you want to delete the hours, please fill in 0 hours </a:t>
            </a:r>
            <a:endParaRPr lang="en-US" sz="1600" dirty="0" smtClean="0"/>
          </a:p>
          <a:p>
            <a:pPr marL="180975" lvl="1" indent="0">
              <a:buNone/>
            </a:pPr>
            <a:r>
              <a:rPr lang="en-US" sz="1600" dirty="0"/>
              <a:t> </a:t>
            </a:r>
            <a:r>
              <a:rPr lang="en-US" sz="1600" dirty="0" smtClean="0"/>
              <a:t>   and </a:t>
            </a:r>
            <a:r>
              <a:rPr lang="en-US" sz="1600" dirty="0"/>
              <a:t>click on change again.</a:t>
            </a:r>
          </a:p>
          <a:p>
            <a:pPr lvl="1"/>
            <a:r>
              <a:rPr lang="en-US" sz="1600" dirty="0" smtClean="0"/>
              <a:t>Remarks: if you want add extra hours to this project, </a:t>
            </a:r>
          </a:p>
          <a:p>
            <a:pPr marL="180975" lvl="1" indent="0">
              <a:buNone/>
            </a:pPr>
            <a:r>
              <a:rPr lang="en-US" sz="1600" dirty="0"/>
              <a:t> </a:t>
            </a:r>
            <a:r>
              <a:rPr lang="en-US" sz="1600" dirty="0" smtClean="0"/>
              <a:t>   be alert to change the employee name all the time. </a:t>
            </a:r>
          </a:p>
          <a:p>
            <a:pPr lvl="1"/>
            <a:endParaRPr lang="en-US" sz="1600" dirty="0" smtClean="0"/>
          </a:p>
          <a:p>
            <a:pPr marL="180975" lvl="1" indent="0">
              <a:buNone/>
            </a:pPr>
            <a:endParaRPr lang="en-US" sz="1600" dirty="0"/>
          </a:p>
          <a:p>
            <a:pPr lvl="1"/>
            <a:endParaRPr lang="en-US" sz="1600" dirty="0" smtClean="0"/>
          </a:p>
          <a:p>
            <a:pPr lvl="1"/>
            <a:endParaRPr lang="en-US" sz="1600" dirty="0" smtClean="0"/>
          </a:p>
          <a:p>
            <a:pPr lvl="1"/>
            <a:endParaRPr lang="en-US" sz="1600" dirty="0" smtClean="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920335"/>
            <a:ext cx="3352658" cy="4761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a:hlinkClick r:id="rId4" action="ppaction://hlinksldjump"/>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5545" y="2204864"/>
            <a:ext cx="771525"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600" y="2998381"/>
            <a:ext cx="415290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0072" y="4614070"/>
            <a:ext cx="771525"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7935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smtClean="0"/>
              <a:t>Change Resource </a:t>
            </a:r>
            <a:r>
              <a:rPr lang="nl-NL" dirty="0" err="1" smtClean="0"/>
              <a:t>allocation</a:t>
            </a:r>
            <a:r>
              <a:rPr lang="nl-NL" dirty="0" smtClean="0"/>
              <a:t> </a:t>
            </a:r>
            <a:endParaRPr lang="nl-NL" dirty="0"/>
          </a:p>
        </p:txBody>
      </p:sp>
      <p:sp>
        <p:nvSpPr>
          <p:cNvPr id="3" name="Ondertitel 2"/>
          <p:cNvSpPr>
            <a:spLocks noGrp="1"/>
          </p:cNvSpPr>
          <p:nvPr>
            <p:ph type="subTitle" idx="1"/>
          </p:nvPr>
        </p:nvSpPr>
        <p:spPr/>
        <p:txBody>
          <a:bodyPr>
            <a:normAutofit/>
          </a:bodyPr>
          <a:lstStyle/>
          <a:p>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Only the resource manager and admin can change the resource allocation</a:t>
            </a:r>
          </a:p>
          <a:p>
            <a:pPr lvl="1"/>
            <a:r>
              <a:rPr lang="en-US" sz="1600" dirty="0" smtClean="0"/>
              <a:t>To change the resource allocation for an employee, it’s possible to change this via the report menu, fill in the start date and end date, report type Human Resources and the employee name that you want to change to allocated project hours. </a:t>
            </a:r>
          </a:p>
          <a:p>
            <a:pPr lvl="1"/>
            <a:r>
              <a:rPr lang="en-US" sz="1600" dirty="0" smtClean="0"/>
              <a:t>Click on query                   and on edit</a:t>
            </a:r>
            <a:r>
              <a:rPr lang="en-US" sz="1600" dirty="0"/>
              <a:t> </a:t>
            </a:r>
            <a:r>
              <a:rPr lang="en-US" sz="1600" dirty="0" smtClean="0"/>
              <a:t>            now </a:t>
            </a:r>
          </a:p>
          <a:p>
            <a:pPr marL="180975" lvl="1" indent="0">
              <a:buNone/>
            </a:pPr>
            <a:r>
              <a:rPr lang="en-US" sz="1600" dirty="0"/>
              <a:t> </a:t>
            </a:r>
            <a:r>
              <a:rPr lang="en-US" sz="1600" dirty="0" smtClean="0"/>
              <a:t>  you can change the assigned hours.</a:t>
            </a:r>
          </a:p>
          <a:p>
            <a:pPr marL="180975" lvl="1" indent="0">
              <a:buNone/>
            </a:pPr>
            <a:endParaRPr lang="en-US" sz="1600" dirty="0" smtClean="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r>
              <a:rPr lang="en-US" sz="1600"/>
              <a:t>Y</a:t>
            </a:r>
            <a:r>
              <a:rPr lang="en-US" sz="1600" smtClean="0"/>
              <a:t>ou </a:t>
            </a:r>
            <a:r>
              <a:rPr lang="en-US" sz="1600" dirty="0" smtClean="0"/>
              <a:t>can change the hours, to check if you filled in the changes correctly click on </a:t>
            </a:r>
          </a:p>
          <a:p>
            <a:pPr marL="180975" lvl="1" indent="0">
              <a:buNone/>
            </a:pPr>
            <a:r>
              <a:rPr lang="en-US" sz="1600" dirty="0" smtClean="0"/>
              <a:t>Calculate	       if it’s correctly filled in click on save.</a:t>
            </a:r>
            <a:endParaRPr lang="en-US" sz="1600" dirty="0"/>
          </a:p>
          <a:p>
            <a:pPr lvl="1"/>
            <a:endParaRPr lang="en-US" sz="1600" dirty="0" smtClean="0"/>
          </a:p>
          <a:p>
            <a:pPr lvl="1"/>
            <a:endParaRPr lang="en-US" sz="1600" dirty="0" smtClean="0"/>
          </a:p>
          <a:p>
            <a:pPr lvl="1"/>
            <a:endParaRPr lang="en-US" sz="1600" dirty="0" smtClean="0"/>
          </a:p>
        </p:txBody>
      </p:sp>
      <p:pic>
        <p:nvPicPr>
          <p:cNvPr id="9" name="Picture 3">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434" y="2377670"/>
            <a:ext cx="676275"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5250" y="2335768"/>
            <a:ext cx="5143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5656" y="5534570"/>
            <a:ext cx="819150"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6096" y="5567907"/>
            <a:ext cx="5524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784" y="3031609"/>
            <a:ext cx="8259647" cy="2341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36865" y="2204864"/>
            <a:ext cx="2695575"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al 3"/>
          <p:cNvSpPr/>
          <p:nvPr/>
        </p:nvSpPr>
        <p:spPr>
          <a:xfrm>
            <a:off x="6374416" y="4190442"/>
            <a:ext cx="1687463"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041681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smtClean="0"/>
              <a:t>Login</a:t>
            </a:r>
            <a:endParaRPr lang="nl-NL" dirty="0"/>
          </a:p>
        </p:txBody>
      </p:sp>
      <p:sp>
        <p:nvSpPr>
          <p:cNvPr id="3" name="Ondertitel 2"/>
          <p:cNvSpPr>
            <a:spLocks noGrp="1"/>
          </p:cNvSpPr>
          <p:nvPr>
            <p:ph type="subTitle" idx="1"/>
          </p:nvPr>
        </p:nvSpPr>
        <p:spPr/>
        <p:txBody>
          <a:bodyPr/>
          <a:lstStyle/>
          <a:p>
            <a:r>
              <a:rPr lang="nl-NL" dirty="0" smtClean="0"/>
              <a:t>Login </a:t>
            </a:r>
            <a:r>
              <a:rPr lang="nl-NL" dirty="0" err="1" smtClean="0"/>
              <a:t>and</a:t>
            </a:r>
            <a:r>
              <a:rPr lang="nl-NL" dirty="0" smtClean="0"/>
              <a:t> </a:t>
            </a:r>
            <a:r>
              <a:rPr lang="nl-NL" dirty="0" err="1" smtClean="0"/>
              <a:t>logout</a:t>
            </a:r>
            <a:endParaRPr lang="nl-NL" dirty="0"/>
          </a:p>
        </p:txBody>
      </p:sp>
      <p:sp>
        <p:nvSpPr>
          <p:cNvPr id="6" name="Tijdelijke aanduiding voor inhoud 3"/>
          <p:cNvSpPr>
            <a:spLocks noGrp="1"/>
          </p:cNvSpPr>
          <p:nvPr>
            <p:ph sz="half" idx="2"/>
          </p:nvPr>
        </p:nvSpPr>
        <p:spPr>
          <a:xfrm>
            <a:off x="428400" y="1307225"/>
            <a:ext cx="8323200" cy="4921200"/>
          </a:xfrm>
        </p:spPr>
        <p:txBody>
          <a:bodyPr>
            <a:normAutofit fontScale="92500" lnSpcReduction="10000"/>
          </a:bodyPr>
          <a:lstStyle/>
          <a:p>
            <a:pPr lvl="1"/>
            <a:r>
              <a:rPr lang="en-US" sz="1600" dirty="0"/>
              <a:t>If you don’t have a login account, you can sign </a:t>
            </a:r>
            <a:r>
              <a:rPr lang="en-US" sz="1600" dirty="0" smtClean="0"/>
              <a:t>up </a:t>
            </a:r>
          </a:p>
          <a:p>
            <a:pPr marL="180975" lvl="1" indent="0">
              <a:buNone/>
            </a:pPr>
            <a:r>
              <a:rPr lang="en-US" sz="1600" dirty="0" smtClean="0"/>
              <a:t>     use the menu button Sign Up.</a:t>
            </a:r>
          </a:p>
          <a:p>
            <a:pPr lvl="1"/>
            <a:r>
              <a:rPr lang="en-US" sz="1600" dirty="0" smtClean="0"/>
              <a:t>Now you are signed in as guest. </a:t>
            </a:r>
          </a:p>
          <a:p>
            <a:pPr lvl="1"/>
            <a:r>
              <a:rPr lang="en-US" sz="1600" dirty="0"/>
              <a:t>There are 5 groups in </a:t>
            </a:r>
            <a:r>
              <a:rPr lang="en-US" sz="1600" dirty="0" err="1" smtClean="0"/>
              <a:t>iPIT</a:t>
            </a:r>
            <a:r>
              <a:rPr lang="en-US" sz="1600" dirty="0" smtClean="0"/>
              <a:t>: </a:t>
            </a:r>
            <a:r>
              <a:rPr lang="en-US" sz="1600" dirty="0"/>
              <a:t>admin, </a:t>
            </a:r>
            <a:r>
              <a:rPr lang="en-US" sz="1600" dirty="0" err="1"/>
              <a:t>human_admin</a:t>
            </a:r>
            <a:r>
              <a:rPr lang="en-US" sz="1600" dirty="0"/>
              <a:t>, </a:t>
            </a:r>
            <a:endParaRPr lang="en-US" sz="1600" dirty="0" smtClean="0"/>
          </a:p>
          <a:p>
            <a:pPr marL="180975" lvl="1" indent="0">
              <a:buNone/>
            </a:pPr>
            <a:r>
              <a:rPr lang="en-US" sz="1600" dirty="0" smtClean="0"/>
              <a:t>    </a:t>
            </a:r>
            <a:r>
              <a:rPr lang="en-US" sz="1600" dirty="0" err="1" smtClean="0"/>
              <a:t>element_admin</a:t>
            </a:r>
            <a:r>
              <a:rPr lang="en-US" sz="1600" dirty="0"/>
              <a:t>, </a:t>
            </a:r>
            <a:r>
              <a:rPr lang="en-US" sz="1600" dirty="0" err="1"/>
              <a:t>test_manager</a:t>
            </a:r>
            <a:r>
              <a:rPr lang="en-US" sz="1600" dirty="0"/>
              <a:t>, </a:t>
            </a:r>
            <a:r>
              <a:rPr lang="en-US" sz="1600" dirty="0" smtClean="0"/>
              <a:t>guest</a:t>
            </a:r>
          </a:p>
          <a:p>
            <a:pPr lvl="1"/>
            <a:r>
              <a:rPr lang="en-US" sz="1600" dirty="0" smtClean="0"/>
              <a:t>In </a:t>
            </a:r>
            <a:r>
              <a:rPr lang="en-US" sz="1600" dirty="0"/>
              <a:t>the main menu you can </a:t>
            </a:r>
            <a:r>
              <a:rPr lang="en-US" sz="1600" dirty="0" smtClean="0"/>
              <a:t>see the login name and group </a:t>
            </a:r>
            <a:r>
              <a:rPr lang="en-US" sz="1600" dirty="0"/>
              <a:t>were you belong </a:t>
            </a:r>
            <a:r>
              <a:rPr lang="en-US" sz="1600" dirty="0" smtClean="0"/>
              <a:t>to</a:t>
            </a:r>
          </a:p>
          <a:p>
            <a:pPr lvl="1"/>
            <a:endParaRPr lang="en-US" sz="1600" dirty="0"/>
          </a:p>
          <a:p>
            <a:pPr lvl="1"/>
            <a:endParaRPr lang="en-US" sz="1600" dirty="0" smtClean="0"/>
          </a:p>
          <a:p>
            <a:pPr lvl="1"/>
            <a:r>
              <a:rPr lang="en-US" sz="1600" dirty="0" smtClean="0"/>
              <a:t>To change to a other login group, </a:t>
            </a:r>
            <a:r>
              <a:rPr lang="en-US" sz="1600" dirty="0"/>
              <a:t>please send a mail </a:t>
            </a:r>
            <a:r>
              <a:rPr lang="en-US" sz="1600" dirty="0" smtClean="0"/>
              <a:t>to Robert van der Starre, Martin Swaen or Martin Groeneveld they can create an account for you. If applicable. </a:t>
            </a:r>
          </a:p>
          <a:p>
            <a:pPr lvl="1"/>
            <a:r>
              <a:rPr lang="en-US" sz="1600" dirty="0" smtClean="0"/>
              <a:t>Go to login in the menu. Here you can sign up</a:t>
            </a:r>
          </a:p>
          <a:p>
            <a:pPr lvl="1"/>
            <a:endParaRPr lang="en-US" sz="1600" dirty="0"/>
          </a:p>
          <a:p>
            <a:pPr lvl="1"/>
            <a:endParaRPr lang="en-US" sz="1600" dirty="0" smtClean="0"/>
          </a:p>
          <a:p>
            <a:pPr lvl="1"/>
            <a:endParaRPr lang="en-US" sz="1600" dirty="0"/>
          </a:p>
          <a:p>
            <a:pPr lvl="1"/>
            <a:endParaRPr lang="en-US" sz="1600" dirty="0" smtClean="0"/>
          </a:p>
          <a:p>
            <a:pPr lvl="1"/>
            <a:endParaRPr lang="en-US" sz="1600" dirty="0" smtClean="0"/>
          </a:p>
          <a:p>
            <a:pPr lvl="1"/>
            <a:endParaRPr lang="en-US" sz="1600" dirty="0"/>
          </a:p>
          <a:p>
            <a:pPr lvl="1"/>
            <a:r>
              <a:rPr lang="en-US" sz="1600" dirty="0" smtClean="0"/>
              <a:t>To change your password you can use the Set </a:t>
            </a:r>
            <a:r>
              <a:rPr lang="en-US" sz="1600" dirty="0"/>
              <a:t>P</a:t>
            </a:r>
            <a:r>
              <a:rPr lang="en-US" sz="1600" dirty="0" smtClean="0"/>
              <a:t>assword button </a:t>
            </a:r>
          </a:p>
          <a:p>
            <a:pPr lvl="1"/>
            <a:r>
              <a:rPr lang="en-US" sz="1600" dirty="0" smtClean="0"/>
              <a:t>If you want to logout please use the logout button.</a:t>
            </a:r>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a:p>
          <a:p>
            <a:pPr lvl="1"/>
            <a:endParaRPr lang="en-US" sz="1600"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0999" y="3861048"/>
            <a:ext cx="92392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2472" y="4214885"/>
            <a:ext cx="2751278" cy="123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722756"/>
            <a:ext cx="2416555" cy="1909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0914" y="1337897"/>
            <a:ext cx="809625"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4251" y="5893610"/>
            <a:ext cx="742950"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3135" y="2924944"/>
            <a:ext cx="281940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9248" y="5512610"/>
            <a:ext cx="11144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a:hlinkClick r:id="rId9" action="ppaction://hlinksldjump"/>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14400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err="1" smtClean="0"/>
              <a:t>Add</a:t>
            </a:r>
            <a:r>
              <a:rPr lang="nl-NL" dirty="0" smtClean="0"/>
              <a:t>/Change/Delete a user account</a:t>
            </a:r>
            <a:r>
              <a:rPr lang="nl-NL" dirty="0" smtClean="0"/>
              <a:t> </a:t>
            </a:r>
            <a:endParaRPr lang="nl-NL" dirty="0"/>
          </a:p>
        </p:txBody>
      </p:sp>
      <p:sp>
        <p:nvSpPr>
          <p:cNvPr id="3" name="Ondertitel 2"/>
          <p:cNvSpPr>
            <a:spLocks noGrp="1"/>
          </p:cNvSpPr>
          <p:nvPr>
            <p:ph type="subTitle" idx="1"/>
          </p:nvPr>
        </p:nvSpPr>
        <p:spPr/>
        <p:txBody>
          <a:bodyPr>
            <a:normAutofit/>
          </a:bodyPr>
          <a:lstStyle/>
          <a:p>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All the users can view the information of any user account, but only admin and </a:t>
            </a:r>
            <a:r>
              <a:rPr lang="en-US" sz="1600" dirty="0" err="1" smtClean="0"/>
              <a:t>human_admin</a:t>
            </a:r>
            <a:r>
              <a:rPr lang="en-US" sz="1600" dirty="0" smtClean="0"/>
              <a:t> can add/change/delete </a:t>
            </a:r>
            <a:r>
              <a:rPr lang="en-US" sz="1600" dirty="0" smtClean="0"/>
              <a:t>the </a:t>
            </a:r>
            <a:r>
              <a:rPr lang="en-US" sz="1600" dirty="0" smtClean="0"/>
              <a:t>user account.</a:t>
            </a:r>
          </a:p>
          <a:p>
            <a:pPr lvl="1"/>
            <a:r>
              <a:rPr lang="en-US" sz="1600" dirty="0" smtClean="0"/>
              <a:t>When you login as a user (neither admin or </a:t>
            </a:r>
            <a:r>
              <a:rPr lang="en-US" sz="1600" dirty="0" err="1" smtClean="0"/>
              <a:t>human_admin</a:t>
            </a:r>
            <a:r>
              <a:rPr lang="en-US" sz="1600" dirty="0" smtClean="0"/>
              <a:t>), and click on Users in the navigation bar, all the user accounts are shown. When you scroll down to the bottom, you can see the button New without highlight. That means you cannot add a new user account.</a:t>
            </a:r>
            <a:endParaRPr lang="en-US" sz="1600" dirty="0" smtClean="0"/>
          </a:p>
          <a:p>
            <a:pPr marL="180975" lvl="1" indent="0">
              <a:buNone/>
            </a:pPr>
            <a:endParaRPr lang="en-US" sz="1600" dirty="0" smtClean="0"/>
          </a:p>
          <a:p>
            <a:pPr lvl="1"/>
            <a:endParaRPr lang="en-US" sz="1600" dirty="0" smtClean="0"/>
          </a:p>
          <a:p>
            <a:pPr lvl="1"/>
            <a:endParaRPr lang="en-US" sz="1600" dirty="0"/>
          </a:p>
          <a:p>
            <a:pPr lvl="1"/>
            <a:endParaRPr lang="en-US" sz="1600" dirty="0" smtClean="0"/>
          </a:p>
          <a:p>
            <a:pPr lvl="1"/>
            <a:endParaRPr lang="en-US" sz="1600" dirty="0" smtClean="0"/>
          </a:p>
          <a:p>
            <a:pPr lvl="1"/>
            <a:endParaRPr lang="en-US" sz="1600" dirty="0" smtClean="0"/>
          </a:p>
          <a:p>
            <a:pPr lvl="1"/>
            <a:endParaRPr lang="en-US" sz="1600" dirty="0" smtClean="0"/>
          </a:p>
        </p:txBody>
      </p:sp>
      <p:pic>
        <p:nvPicPr>
          <p:cNvPr id="9" name="Picture 3">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7784" y="2650770"/>
            <a:ext cx="3359524" cy="3581031"/>
          </a:xfrm>
          <a:prstGeom prst="rect">
            <a:avLst/>
          </a:prstGeom>
        </p:spPr>
      </p:pic>
    </p:spTree>
    <p:extLst>
      <p:ext uri="{BB962C8B-B14F-4D97-AF65-F5344CB8AC3E}">
        <p14:creationId xmlns:p14="http://schemas.microsoft.com/office/powerpoint/2010/main" val="1330998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err="1" smtClean="0"/>
              <a:t>Add</a:t>
            </a:r>
            <a:r>
              <a:rPr lang="nl-NL" dirty="0" smtClean="0"/>
              <a:t>/Change/Delete a user account</a:t>
            </a:r>
            <a:r>
              <a:rPr lang="nl-NL" dirty="0" smtClean="0"/>
              <a:t> </a:t>
            </a:r>
            <a:endParaRPr lang="nl-NL" dirty="0"/>
          </a:p>
        </p:txBody>
      </p:sp>
      <p:sp>
        <p:nvSpPr>
          <p:cNvPr id="3" name="Ondertitel 2"/>
          <p:cNvSpPr>
            <a:spLocks noGrp="1"/>
          </p:cNvSpPr>
          <p:nvPr>
            <p:ph type="subTitle" idx="1"/>
          </p:nvPr>
        </p:nvSpPr>
        <p:spPr/>
        <p:txBody>
          <a:bodyPr>
            <a:normAutofit/>
          </a:bodyPr>
          <a:lstStyle/>
          <a:p>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When you login as admin or </a:t>
            </a:r>
            <a:r>
              <a:rPr lang="en-US" sz="1600" dirty="0" err="1" smtClean="0"/>
              <a:t>human_admin</a:t>
            </a:r>
            <a:r>
              <a:rPr lang="en-US" sz="1600" dirty="0" smtClean="0"/>
              <a:t>, and click the button New, you are requested to fill in the items as following. After filling in all the items required, then click the button Add, a new user account will be added to the system.</a:t>
            </a:r>
          </a:p>
          <a:p>
            <a:pPr lvl="1"/>
            <a:endParaRPr lang="en-US" sz="1600" dirty="0" smtClean="0"/>
          </a:p>
          <a:p>
            <a:pPr marL="180975" lvl="1" indent="0">
              <a:buNone/>
            </a:pPr>
            <a:endParaRPr lang="en-US" sz="1600" dirty="0" smtClean="0"/>
          </a:p>
          <a:p>
            <a:pPr lvl="1"/>
            <a:endParaRPr lang="en-US" sz="1600" dirty="0" smtClean="0"/>
          </a:p>
          <a:p>
            <a:pPr lvl="1"/>
            <a:endParaRPr lang="en-US" sz="1600" dirty="0"/>
          </a:p>
          <a:p>
            <a:pPr lvl="1"/>
            <a:endParaRPr lang="en-US" sz="1600" dirty="0" smtClean="0"/>
          </a:p>
          <a:p>
            <a:pPr lvl="1"/>
            <a:endParaRPr lang="en-US" sz="1600" dirty="0" smtClean="0"/>
          </a:p>
          <a:p>
            <a:pPr lvl="1"/>
            <a:endParaRPr lang="en-US" sz="1600" dirty="0" smtClean="0"/>
          </a:p>
          <a:p>
            <a:pPr lvl="1"/>
            <a:endParaRPr lang="en-US" sz="1600" dirty="0" smtClean="0"/>
          </a:p>
        </p:txBody>
      </p:sp>
      <p:pic>
        <p:nvPicPr>
          <p:cNvPr id="9" name="Picture 3">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9672" y="2564904"/>
            <a:ext cx="5506219" cy="3096057"/>
          </a:xfrm>
          <a:prstGeom prst="rect">
            <a:avLst/>
          </a:prstGeom>
        </p:spPr>
      </p:pic>
    </p:spTree>
    <p:extLst>
      <p:ext uri="{BB962C8B-B14F-4D97-AF65-F5344CB8AC3E}">
        <p14:creationId xmlns:p14="http://schemas.microsoft.com/office/powerpoint/2010/main" val="3273550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err="1" smtClean="0"/>
              <a:t>Add</a:t>
            </a:r>
            <a:r>
              <a:rPr lang="nl-NL" dirty="0" smtClean="0"/>
              <a:t>/Change/Delete a user account</a:t>
            </a:r>
            <a:r>
              <a:rPr lang="nl-NL" dirty="0" smtClean="0"/>
              <a:t> </a:t>
            </a:r>
            <a:endParaRPr lang="nl-NL" dirty="0"/>
          </a:p>
        </p:txBody>
      </p:sp>
      <p:sp>
        <p:nvSpPr>
          <p:cNvPr id="3" name="Ondertitel 2"/>
          <p:cNvSpPr>
            <a:spLocks noGrp="1"/>
          </p:cNvSpPr>
          <p:nvPr>
            <p:ph type="subTitle" idx="1"/>
          </p:nvPr>
        </p:nvSpPr>
        <p:spPr/>
        <p:txBody>
          <a:bodyPr>
            <a:normAutofit/>
          </a:bodyPr>
          <a:lstStyle/>
          <a:p>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When you login as a user (neither admin or </a:t>
            </a:r>
            <a:r>
              <a:rPr lang="en-US" sz="1600" dirty="0" err="1" smtClean="0"/>
              <a:t>human_admin</a:t>
            </a:r>
            <a:r>
              <a:rPr lang="en-US" sz="1600" dirty="0" smtClean="0"/>
              <a:t>), and click one of the user account. Then you will view the detailed information as following. But at the bottom, you will see the button Change and button Delete without highlight, that means you cannot change the user’s details or delete this user account.</a:t>
            </a:r>
          </a:p>
          <a:p>
            <a:pPr lvl="1"/>
            <a:endParaRPr lang="en-US" sz="1600" dirty="0" smtClean="0"/>
          </a:p>
          <a:p>
            <a:pPr marL="180975" lvl="1" indent="0">
              <a:buNone/>
            </a:pPr>
            <a:endParaRPr lang="en-US" sz="1600" dirty="0" smtClean="0"/>
          </a:p>
          <a:p>
            <a:pPr lvl="1"/>
            <a:endParaRPr lang="en-US" sz="1600" dirty="0" smtClean="0"/>
          </a:p>
          <a:p>
            <a:pPr lvl="1"/>
            <a:endParaRPr lang="en-US" sz="1600" dirty="0"/>
          </a:p>
          <a:p>
            <a:pPr lvl="1"/>
            <a:endParaRPr lang="en-US" sz="1600" dirty="0" smtClean="0"/>
          </a:p>
          <a:p>
            <a:pPr lvl="1"/>
            <a:endParaRPr lang="en-US" sz="1600" dirty="0" smtClean="0"/>
          </a:p>
          <a:p>
            <a:pPr lvl="1"/>
            <a:endParaRPr lang="en-US" sz="1600" dirty="0" smtClean="0"/>
          </a:p>
          <a:p>
            <a:pPr lvl="1"/>
            <a:endParaRPr lang="en-US" sz="1600" dirty="0" smtClean="0"/>
          </a:p>
        </p:txBody>
      </p:sp>
      <p:pic>
        <p:nvPicPr>
          <p:cNvPr id="9" name="Picture 3">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4127" y="2780928"/>
            <a:ext cx="5515745" cy="2772162"/>
          </a:xfrm>
          <a:prstGeom prst="rect">
            <a:avLst/>
          </a:prstGeom>
        </p:spPr>
      </p:pic>
    </p:spTree>
    <p:extLst>
      <p:ext uri="{BB962C8B-B14F-4D97-AF65-F5344CB8AC3E}">
        <p14:creationId xmlns:p14="http://schemas.microsoft.com/office/powerpoint/2010/main" val="1865285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err="1" smtClean="0"/>
              <a:t>Add</a:t>
            </a:r>
            <a:r>
              <a:rPr lang="nl-NL" dirty="0" smtClean="0"/>
              <a:t>/Change/Delete a user account</a:t>
            </a:r>
            <a:r>
              <a:rPr lang="nl-NL" dirty="0" smtClean="0"/>
              <a:t> </a:t>
            </a:r>
            <a:endParaRPr lang="nl-NL" dirty="0"/>
          </a:p>
        </p:txBody>
      </p:sp>
      <p:sp>
        <p:nvSpPr>
          <p:cNvPr id="3" name="Ondertitel 2"/>
          <p:cNvSpPr>
            <a:spLocks noGrp="1"/>
          </p:cNvSpPr>
          <p:nvPr>
            <p:ph type="subTitle" idx="1"/>
          </p:nvPr>
        </p:nvSpPr>
        <p:spPr/>
        <p:txBody>
          <a:bodyPr>
            <a:normAutofit/>
          </a:bodyPr>
          <a:lstStyle/>
          <a:p>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When you login as admin or </a:t>
            </a:r>
            <a:r>
              <a:rPr lang="en-US" sz="1600" dirty="0" err="1" smtClean="0"/>
              <a:t>human_admin</a:t>
            </a:r>
            <a:r>
              <a:rPr lang="en-US" sz="1600" dirty="0" smtClean="0"/>
              <a:t>, and click one of the user account. Then you will view the detailed information as well. </a:t>
            </a:r>
          </a:p>
          <a:p>
            <a:pPr lvl="1"/>
            <a:r>
              <a:rPr lang="en-US" sz="1600" dirty="0" smtClean="0"/>
              <a:t>And at the bottom, you will see the button Change and button Delete with highlight, that means you can change the user’s details or delete this user account.</a:t>
            </a:r>
          </a:p>
          <a:p>
            <a:pPr lvl="1"/>
            <a:r>
              <a:rPr lang="en-US" sz="1600" dirty="0" smtClean="0"/>
              <a:t>When you change any item and click the button Change, then the user’s information will be changed in the system. You can check the result by clicking the Users on the navigation bar.</a:t>
            </a:r>
          </a:p>
          <a:p>
            <a:pPr lvl="1"/>
            <a:r>
              <a:rPr lang="en-US" sz="1600" dirty="0" smtClean="0"/>
              <a:t>When you click the button Delete, then all the information of this account is gone and the website will automatically goes back to the user list. </a:t>
            </a:r>
          </a:p>
          <a:p>
            <a:pPr lvl="1"/>
            <a:endParaRPr lang="en-US" sz="1600" dirty="0" smtClean="0"/>
          </a:p>
          <a:p>
            <a:pPr marL="180975" lvl="1" indent="0">
              <a:buNone/>
            </a:pPr>
            <a:endParaRPr lang="en-US" sz="1600" dirty="0" smtClean="0"/>
          </a:p>
          <a:p>
            <a:pPr lvl="1"/>
            <a:endParaRPr lang="en-US" sz="1600" dirty="0" smtClean="0"/>
          </a:p>
          <a:p>
            <a:pPr lvl="1"/>
            <a:endParaRPr lang="en-US" sz="1600" dirty="0"/>
          </a:p>
          <a:p>
            <a:pPr lvl="1"/>
            <a:endParaRPr lang="en-US" sz="1600" dirty="0" smtClean="0"/>
          </a:p>
          <a:p>
            <a:pPr lvl="1"/>
            <a:endParaRPr lang="en-US" sz="1600" dirty="0" smtClean="0"/>
          </a:p>
          <a:p>
            <a:pPr lvl="1"/>
            <a:endParaRPr lang="en-US" sz="1600" dirty="0" smtClean="0"/>
          </a:p>
          <a:p>
            <a:pPr lvl="1"/>
            <a:endParaRPr lang="en-US" sz="1600" dirty="0" smtClean="0"/>
          </a:p>
        </p:txBody>
      </p:sp>
      <p:pic>
        <p:nvPicPr>
          <p:cNvPr id="9" name="Picture 3">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1074" y="3501008"/>
            <a:ext cx="5515745" cy="2619741"/>
          </a:xfrm>
          <a:prstGeom prst="rect">
            <a:avLst/>
          </a:prstGeom>
        </p:spPr>
      </p:pic>
    </p:spTree>
    <p:extLst>
      <p:ext uri="{BB962C8B-B14F-4D97-AF65-F5344CB8AC3E}">
        <p14:creationId xmlns:p14="http://schemas.microsoft.com/office/powerpoint/2010/main" val="3616183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err="1" smtClean="0"/>
              <a:t>Backlog</a:t>
            </a:r>
            <a:r>
              <a:rPr lang="nl-NL" dirty="0" smtClean="0"/>
              <a:t>/ sprint </a:t>
            </a:r>
            <a:r>
              <a:rPr lang="nl-NL" dirty="0" err="1" smtClean="0"/>
              <a:t>backlog</a:t>
            </a:r>
            <a:endParaRPr lang="nl-NL" dirty="0"/>
          </a:p>
        </p:txBody>
      </p:sp>
      <p:sp>
        <p:nvSpPr>
          <p:cNvPr id="3" name="Ondertitel 2"/>
          <p:cNvSpPr>
            <a:spLocks noGrp="1"/>
          </p:cNvSpPr>
          <p:nvPr>
            <p:ph type="subTitle" idx="1"/>
          </p:nvPr>
        </p:nvSpPr>
        <p:spPr/>
        <p:txBody>
          <a:bodyPr>
            <a:normAutofit/>
          </a:bodyPr>
          <a:lstStyle/>
          <a:p>
            <a:r>
              <a:rPr lang="nl-NL" dirty="0" err="1" smtClean="0"/>
              <a:t>Jira</a:t>
            </a:r>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For iPIT we added a project in Jira.</a:t>
            </a:r>
          </a:p>
          <a:p>
            <a:pPr lvl="1"/>
            <a:endParaRPr lang="en-US" sz="1600" dirty="0"/>
          </a:p>
          <a:p>
            <a:pPr lvl="1"/>
            <a:endParaRPr lang="en-US" sz="1600" dirty="0" smtClean="0"/>
          </a:p>
          <a:p>
            <a:pPr lvl="1"/>
            <a:endParaRPr lang="en-US" sz="1600" dirty="0"/>
          </a:p>
          <a:p>
            <a:pPr lvl="1"/>
            <a:endParaRPr lang="en-US" sz="1600" dirty="0" smtClean="0"/>
          </a:p>
          <a:p>
            <a:pPr lvl="1"/>
            <a:r>
              <a:rPr lang="en-US" sz="1600" dirty="0" smtClean="0"/>
              <a:t>In Jira, you can find the sprint backlog and the backlog items. </a:t>
            </a:r>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r>
              <a:rPr lang="en-US" sz="1600" dirty="0" smtClean="0"/>
              <a:t>Do you have any improvement or did you found same bug, please add an backlog issue for this project. Then we can discuss them with de Product Owner and development team.</a:t>
            </a:r>
          </a:p>
          <a:p>
            <a:pPr lvl="1"/>
            <a:r>
              <a:rPr lang="en-US" sz="1600" dirty="0" smtClean="0"/>
              <a:t>If you don’t have a Jira account, you can request this account via IAM portal</a:t>
            </a:r>
          </a:p>
          <a:p>
            <a:pPr lvl="1"/>
            <a:endParaRPr lang="en-US" sz="1600" dirty="0" smtClean="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marL="180975" lvl="1" indent="0">
              <a:buNone/>
            </a:pPr>
            <a:endParaRPr lang="en-US" sz="1600" dirty="0"/>
          </a:p>
          <a:p>
            <a:pPr lvl="1"/>
            <a:endParaRPr lang="en-US" sz="1600" dirty="0" smtClean="0"/>
          </a:p>
          <a:p>
            <a:pPr lvl="1"/>
            <a:endParaRPr lang="en-US" sz="1600" dirty="0" smtClean="0"/>
          </a:p>
          <a:p>
            <a:pPr lvl="1"/>
            <a:endParaRPr lang="en-US" sz="1600" dirty="0" smtClean="0"/>
          </a:p>
        </p:txBody>
      </p:sp>
      <p:pic>
        <p:nvPicPr>
          <p:cNvPr id="9" name="Picture 3">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8"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1628800"/>
            <a:ext cx="3857625"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9"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9" y="3074773"/>
            <a:ext cx="6336704" cy="1741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1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824" y="5761461"/>
            <a:ext cx="277177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5009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smtClean="0"/>
              <a:t>iPIT manual</a:t>
            </a:r>
            <a:endParaRPr lang="nl-NL" dirty="0"/>
          </a:p>
        </p:txBody>
      </p:sp>
      <p:sp>
        <p:nvSpPr>
          <p:cNvPr id="3" name="Ondertitel 2"/>
          <p:cNvSpPr>
            <a:spLocks noGrp="1"/>
          </p:cNvSpPr>
          <p:nvPr>
            <p:ph type="subTitle" idx="1"/>
          </p:nvPr>
        </p:nvSpPr>
        <p:spPr/>
        <p:txBody>
          <a:bodyPr/>
          <a:lstStyle/>
          <a:p>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In the iPIT tool there is also a manual, you can open it in the main menu</a:t>
            </a:r>
          </a:p>
          <a:p>
            <a:pPr lvl="1"/>
            <a:endParaRPr lang="en-US" sz="1600" dirty="0" smtClean="0"/>
          </a:p>
          <a:p>
            <a:pPr marL="180975" lvl="1" indent="0">
              <a:buNone/>
            </a:pPr>
            <a:endParaRPr lang="en-US" sz="1600" dirty="0" smtClean="0"/>
          </a:p>
          <a:p>
            <a:pPr lvl="1"/>
            <a:endParaRPr lang="en-US" sz="1600" dirty="0" smtClean="0"/>
          </a:p>
          <a:p>
            <a:pPr lvl="1"/>
            <a:endParaRPr lang="en-US" sz="1600" dirty="0" smtClean="0"/>
          </a:p>
          <a:p>
            <a:pPr lvl="1"/>
            <a:endParaRPr lang="en-US" sz="1600" dirty="0" smtClean="0"/>
          </a:p>
          <a:p>
            <a:pPr lvl="1"/>
            <a:r>
              <a:rPr lang="en-US" sz="1600" dirty="0" smtClean="0"/>
              <a:t>The manual is depending to which group you belong to. </a:t>
            </a:r>
          </a:p>
          <a:p>
            <a:pPr lvl="1"/>
            <a:endParaRPr lang="en-US" sz="1600" dirty="0"/>
          </a:p>
          <a:p>
            <a:pPr lvl="1"/>
            <a:endParaRPr lang="en-US" sz="1600"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88405"/>
            <a:ext cx="5286375"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73968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smtClean="0"/>
              <a:t>Employees (1)</a:t>
            </a:r>
            <a:endParaRPr lang="nl-NL" dirty="0"/>
          </a:p>
        </p:txBody>
      </p:sp>
      <p:sp>
        <p:nvSpPr>
          <p:cNvPr id="3" name="Ondertitel 2"/>
          <p:cNvSpPr>
            <a:spLocks noGrp="1"/>
          </p:cNvSpPr>
          <p:nvPr>
            <p:ph type="subTitle" idx="1"/>
          </p:nvPr>
        </p:nvSpPr>
        <p:spPr/>
        <p:txBody>
          <a:bodyPr/>
          <a:lstStyle/>
          <a:p>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Only the resource manager and admin can add and delete employees in this iPIT tool. </a:t>
            </a:r>
          </a:p>
          <a:p>
            <a:pPr lvl="1"/>
            <a:r>
              <a:rPr lang="en-US" sz="1600" dirty="0" smtClean="0"/>
              <a:t>Press on employees in the main menu, now you see an overview of all the employees known in this iPIT tool. </a:t>
            </a:r>
          </a:p>
          <a:p>
            <a:pPr lvl="1"/>
            <a:endParaRPr lang="en-US" sz="1600" dirty="0"/>
          </a:p>
          <a:p>
            <a:pPr lvl="1"/>
            <a:endParaRPr lang="en-US" sz="1600" dirty="0" smtClean="0"/>
          </a:p>
          <a:p>
            <a:pPr lvl="1"/>
            <a:endParaRPr lang="en-US" sz="1600" dirty="0"/>
          </a:p>
          <a:p>
            <a:pPr lvl="1"/>
            <a:endParaRPr lang="en-US" sz="1600" dirty="0" smtClean="0"/>
          </a:p>
          <a:p>
            <a:pPr lvl="1"/>
            <a:r>
              <a:rPr lang="en-US" sz="1600" dirty="0" smtClean="0"/>
              <a:t>If you want to see the details from this employee, please click on her of his name.  </a:t>
            </a:r>
          </a:p>
          <a:p>
            <a:pPr lvl="1"/>
            <a:endParaRPr lang="en-US" sz="1600" dirty="0" smtClean="0"/>
          </a:p>
          <a:p>
            <a:pPr lvl="1"/>
            <a:endParaRPr lang="en-US" sz="1600" dirty="0" smtClean="0"/>
          </a:p>
          <a:p>
            <a:pPr lvl="1"/>
            <a:endParaRPr lang="en-US" sz="1600" dirty="0"/>
          </a:p>
          <a:p>
            <a:pPr lvl="1"/>
            <a:endParaRPr lang="en-US" sz="1600"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132856"/>
            <a:ext cx="8892479" cy="1029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3422" y="3645024"/>
            <a:ext cx="7047138"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0272" y="714797"/>
            <a:ext cx="89535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3340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smtClean="0"/>
              <a:t>Employees (2)</a:t>
            </a:r>
            <a:endParaRPr lang="nl-NL" dirty="0"/>
          </a:p>
        </p:txBody>
      </p:sp>
      <p:sp>
        <p:nvSpPr>
          <p:cNvPr id="3" name="Ondertitel 2"/>
          <p:cNvSpPr>
            <a:spLocks noGrp="1"/>
          </p:cNvSpPr>
          <p:nvPr>
            <p:ph type="subTitle" idx="1"/>
          </p:nvPr>
        </p:nvSpPr>
        <p:spPr/>
        <p:txBody>
          <a:bodyPr/>
          <a:lstStyle/>
          <a:p>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It’s also possible to see on which projects this employee work(</a:t>
            </a:r>
            <a:r>
              <a:rPr lang="en-US" sz="1600" dirty="0" err="1" smtClean="0"/>
              <a:t>ed</a:t>
            </a:r>
            <a:r>
              <a:rPr lang="en-US" sz="1600" dirty="0" smtClean="0"/>
              <a:t>) on, pull down project.  </a:t>
            </a:r>
          </a:p>
          <a:p>
            <a:pPr marL="180975" lvl="1" indent="0">
              <a:buNone/>
            </a:pPr>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r>
              <a:rPr lang="en-US" sz="1600" dirty="0" smtClean="0"/>
              <a:t>To see on which project this employee is working or worked on, it’s also possible to make a report from date (year/week) to date (year/week). </a:t>
            </a:r>
          </a:p>
          <a:p>
            <a:pPr lvl="1"/>
            <a:r>
              <a:rPr lang="en-US" sz="1600" dirty="0" smtClean="0"/>
              <a:t>Fill in the year, week and then click on Query, on the </a:t>
            </a:r>
          </a:p>
          <a:p>
            <a:pPr marL="180975" lvl="1" indent="0">
              <a:buNone/>
            </a:pPr>
            <a:r>
              <a:rPr lang="en-US" sz="1600" dirty="0"/>
              <a:t> </a:t>
            </a:r>
            <a:r>
              <a:rPr lang="en-US" sz="1600" dirty="0" smtClean="0"/>
              <a:t>   bottom you will see an overview. </a:t>
            </a:r>
          </a:p>
          <a:p>
            <a:pPr marL="180975" lvl="1" indent="0">
              <a:buNone/>
            </a:pPr>
            <a:r>
              <a:rPr lang="en-US" sz="1600" dirty="0"/>
              <a:t> </a:t>
            </a:r>
            <a:r>
              <a:rPr lang="en-US" sz="1600" dirty="0" smtClean="0"/>
              <a:t>   </a:t>
            </a:r>
          </a:p>
          <a:p>
            <a:pPr marL="180975" lvl="1" indent="0">
              <a:buNone/>
            </a:pPr>
            <a:r>
              <a:rPr lang="en-US" sz="1600" dirty="0" smtClean="0"/>
              <a:t> </a:t>
            </a:r>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smtClean="0"/>
          </a:p>
          <a:p>
            <a:pPr lvl="1"/>
            <a:endParaRPr lang="en-US" sz="1600" dirty="0"/>
          </a:p>
          <a:p>
            <a:pPr lvl="1"/>
            <a:endParaRPr lang="en-US" sz="1600" dirty="0" smtClean="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700808"/>
            <a:ext cx="3876675"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0603" y="4005064"/>
            <a:ext cx="2845296" cy="17030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54" y="4835930"/>
            <a:ext cx="5187160" cy="1545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0272" y="714797"/>
            <a:ext cx="89535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a:hlinkClick r:id="rId6" action="ppaction://hlinksldjump"/>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83610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smtClean="0"/>
              <a:t>Employees (3)</a:t>
            </a:r>
            <a:endParaRPr lang="nl-NL" dirty="0"/>
          </a:p>
        </p:txBody>
      </p:sp>
      <p:sp>
        <p:nvSpPr>
          <p:cNvPr id="3" name="Ondertitel 2"/>
          <p:cNvSpPr>
            <a:spLocks noGrp="1"/>
          </p:cNvSpPr>
          <p:nvPr>
            <p:ph type="subTitle" idx="1"/>
          </p:nvPr>
        </p:nvSpPr>
        <p:spPr/>
        <p:txBody>
          <a:bodyPr/>
          <a:lstStyle/>
          <a:p>
            <a:r>
              <a:rPr lang="nl-NL" dirty="0" smtClean="0"/>
              <a:t>New employee</a:t>
            </a:r>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The resource manager and admin can add, change or delete a employee. Click on new in the employee menu.</a:t>
            </a:r>
          </a:p>
          <a:p>
            <a:pPr lvl="1"/>
            <a:endParaRPr lang="en-US" sz="1600" dirty="0" smtClean="0"/>
          </a:p>
          <a:p>
            <a:pPr lvl="1"/>
            <a:r>
              <a:rPr lang="en-US" sz="1600" dirty="0" smtClean="0"/>
              <a:t>Now you can add a new employee. </a:t>
            </a:r>
          </a:p>
          <a:p>
            <a:pPr lvl="1"/>
            <a:r>
              <a:rPr lang="en-US" sz="1600" dirty="0"/>
              <a:t>Please make sure the email is filled in</a:t>
            </a:r>
          </a:p>
          <a:p>
            <a:pPr marL="180975" lvl="1" indent="0">
              <a:buNone/>
            </a:pPr>
            <a:r>
              <a:rPr lang="en-US" sz="1600" dirty="0"/>
              <a:t>    correctly, this mail account is used that</a:t>
            </a:r>
          </a:p>
          <a:p>
            <a:pPr marL="180975" lvl="1" indent="0">
              <a:buNone/>
            </a:pPr>
            <a:r>
              <a:rPr lang="en-US" sz="1600" dirty="0"/>
              <a:t>    the test manager can do changes in </a:t>
            </a:r>
          </a:p>
          <a:p>
            <a:pPr marL="180975" lvl="1" indent="0">
              <a:buNone/>
            </a:pPr>
            <a:r>
              <a:rPr lang="en-US" sz="1600" dirty="0"/>
              <a:t>    his own projects and elements </a:t>
            </a:r>
          </a:p>
          <a:p>
            <a:pPr marL="180975" lvl="1" indent="0">
              <a:buNone/>
            </a:pPr>
            <a:r>
              <a:rPr lang="en-US" sz="1600" dirty="0"/>
              <a:t>    allocation </a:t>
            </a:r>
            <a:endParaRPr lang="en-US" sz="1600" dirty="0" smtClean="0"/>
          </a:p>
          <a:p>
            <a:pPr lvl="1"/>
            <a:r>
              <a:rPr lang="en-US" sz="1600" dirty="0" smtClean="0"/>
              <a:t>Press on add to add this new employee. </a:t>
            </a:r>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smtClean="0"/>
          </a:p>
          <a:p>
            <a:pPr lvl="1"/>
            <a:endParaRPr lang="en-US" sz="1600" dirty="0"/>
          </a:p>
          <a:p>
            <a:pPr lvl="1"/>
            <a:endParaRPr lang="en-US" sz="1600" dirty="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628800"/>
            <a:ext cx="542925"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633602"/>
            <a:ext cx="3781425"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0272" y="714797"/>
            <a:ext cx="89535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5097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nl-NL" dirty="0" smtClean="0"/>
              <a:t>Employees (4)</a:t>
            </a:r>
            <a:endParaRPr lang="nl-NL" dirty="0"/>
          </a:p>
        </p:txBody>
      </p:sp>
      <p:sp>
        <p:nvSpPr>
          <p:cNvPr id="3" name="Ondertitel 2"/>
          <p:cNvSpPr>
            <a:spLocks noGrp="1"/>
          </p:cNvSpPr>
          <p:nvPr>
            <p:ph type="subTitle" idx="1"/>
          </p:nvPr>
        </p:nvSpPr>
        <p:spPr/>
        <p:txBody>
          <a:bodyPr/>
          <a:lstStyle/>
          <a:p>
            <a:r>
              <a:rPr lang="nl-NL" dirty="0" smtClean="0"/>
              <a:t>Change employee info</a:t>
            </a:r>
            <a:endParaRPr lang="nl-NL" dirty="0"/>
          </a:p>
        </p:txBody>
      </p:sp>
      <p:sp>
        <p:nvSpPr>
          <p:cNvPr id="6" name="Tijdelijke aanduiding voor inhoud 3"/>
          <p:cNvSpPr>
            <a:spLocks noGrp="1"/>
          </p:cNvSpPr>
          <p:nvPr>
            <p:ph sz="half" idx="2"/>
          </p:nvPr>
        </p:nvSpPr>
        <p:spPr>
          <a:xfrm>
            <a:off x="428400" y="1307225"/>
            <a:ext cx="8323200" cy="4921200"/>
          </a:xfrm>
        </p:spPr>
        <p:txBody>
          <a:bodyPr>
            <a:normAutofit/>
          </a:bodyPr>
          <a:lstStyle/>
          <a:p>
            <a:pPr lvl="1"/>
            <a:r>
              <a:rPr lang="en-US" sz="1600" dirty="0" smtClean="0"/>
              <a:t>To change the employee info, press on the name you want to change in the employee menu. </a:t>
            </a:r>
          </a:p>
          <a:p>
            <a:pPr lvl="1"/>
            <a:r>
              <a:rPr lang="en-US" sz="1600" dirty="0" smtClean="0"/>
              <a:t>Now you can change this info, to activate this changes click on Change. </a:t>
            </a:r>
          </a:p>
          <a:p>
            <a:pPr lvl="1"/>
            <a:r>
              <a:rPr lang="en-US" sz="1600" dirty="0" smtClean="0"/>
              <a:t>If an employee left our department we have to press </a:t>
            </a:r>
          </a:p>
          <a:p>
            <a:pPr marL="180975" lvl="1" indent="0">
              <a:buNone/>
            </a:pPr>
            <a:r>
              <a:rPr lang="en-US" sz="1600" dirty="0"/>
              <a:t> </a:t>
            </a:r>
            <a:r>
              <a:rPr lang="en-US" sz="1600" dirty="0" smtClean="0"/>
              <a:t>   on left and then on change. This employee is not </a:t>
            </a:r>
          </a:p>
          <a:p>
            <a:pPr marL="180975" lvl="1" indent="0">
              <a:buNone/>
            </a:pPr>
            <a:r>
              <a:rPr lang="en-US" sz="1600" dirty="0"/>
              <a:t> </a:t>
            </a:r>
            <a:r>
              <a:rPr lang="en-US" sz="1600" dirty="0" smtClean="0"/>
              <a:t>   visible any more in the employee overview, but is still</a:t>
            </a:r>
          </a:p>
          <a:p>
            <a:pPr marL="180975" lvl="1" indent="0">
              <a:buNone/>
            </a:pPr>
            <a:r>
              <a:rPr lang="en-US" sz="1600" dirty="0"/>
              <a:t> </a:t>
            </a:r>
            <a:r>
              <a:rPr lang="en-US" sz="1600" dirty="0" smtClean="0"/>
              <a:t>   known in the database.  </a:t>
            </a:r>
          </a:p>
          <a:p>
            <a:pPr lvl="1"/>
            <a:endParaRPr lang="en-US" sz="1600" dirty="0"/>
          </a:p>
          <a:p>
            <a:pPr lvl="1"/>
            <a:endParaRPr lang="en-US" sz="1600" dirty="0" smtClean="0"/>
          </a:p>
          <a:p>
            <a:pPr lvl="1"/>
            <a:endParaRPr lang="en-US" sz="1600" dirty="0" smtClean="0"/>
          </a:p>
          <a:p>
            <a:pPr lvl="1"/>
            <a:endParaRPr lang="en-US" sz="1600" dirty="0"/>
          </a:p>
          <a:p>
            <a:pPr lvl="1"/>
            <a:endParaRPr lang="en-US" sz="1600" dirty="0" smtClean="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4482" y="2060848"/>
            <a:ext cx="2791580" cy="3963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714797"/>
            <a:ext cx="89535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3429000"/>
            <a:ext cx="2628900"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3465" y="4084412"/>
            <a:ext cx="3190875"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a:hlinkClick r:id="rId6" action="ppaction://hlinksldjump"/>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67343" y="6247236"/>
            <a:ext cx="754791" cy="60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73528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E04CFCB2C576F418425119F04E656D9" ma:contentTypeVersion="0" ma:contentTypeDescription="Create a new document." ma:contentTypeScope="" ma:versionID="efcfc9d0ca4801913778c2b680a18cac">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E5A05A-D3AC-44C2-BCFF-4764D309BAD1}">
  <ds:schemaRefs>
    <ds:schemaRef ds:uri="http://schemas.microsoft.com/sharepoint/v3/contenttype/forms"/>
  </ds:schemaRefs>
</ds:datastoreItem>
</file>

<file path=customXml/itemProps2.xml><?xml version="1.0" encoding="utf-8"?>
<ds:datastoreItem xmlns:ds="http://schemas.openxmlformats.org/officeDocument/2006/customXml" ds:itemID="{2AC2FE15-FF2C-413C-B0F7-A10FDD00B6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050C60E-4137-4042-94B8-BFFA602576F0}">
  <ds:schemaRefs>
    <ds:schemaRef ds:uri="http://schemas.microsoft.com/office/2006/metadata/properties"/>
    <ds:schemaRef ds:uri="http://schemas.openxmlformats.org/package/2006/metadata/core-properties"/>
    <ds:schemaRef ds:uri="http://www.w3.org/XML/1998/namespace"/>
    <ds:schemaRef ds:uri="http://purl.org/dc/elements/1.1/"/>
    <ds:schemaRef ds:uri="http://schemas.microsoft.com/office/infopath/2007/PartnerControls"/>
    <ds:schemaRef ds:uri="http://schemas.microsoft.com/office/2006/documentManagement/types"/>
    <ds:schemaRef ds:uri="http://purl.org/dc/term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14262</TotalTime>
  <Words>3630</Words>
  <Application>Microsoft Office PowerPoint</Application>
  <PresentationFormat>On-screen Show (4:3)</PresentationFormat>
  <Paragraphs>678</Paragraphs>
  <Slides>44</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Kantoorthema</vt:lpstr>
      <vt:lpstr>think-cell Slide</vt:lpstr>
      <vt:lpstr>Manual iPIT 3.0</vt:lpstr>
      <vt:lpstr>Agenda</vt:lpstr>
      <vt:lpstr>About iPIT tool </vt:lpstr>
      <vt:lpstr>Login</vt:lpstr>
      <vt:lpstr>iPIT manual</vt:lpstr>
      <vt:lpstr>Employees (1)</vt:lpstr>
      <vt:lpstr>Employees (2)</vt:lpstr>
      <vt:lpstr>Employees (3)</vt:lpstr>
      <vt:lpstr>Employees (4)</vt:lpstr>
      <vt:lpstr>Project &amp; Maintenance (1)</vt:lpstr>
      <vt:lpstr>Project &amp; Maintenance (2)</vt:lpstr>
      <vt:lpstr>Elements and Element Templates (1)</vt:lpstr>
      <vt:lpstr>Elements and Element Templates (2)</vt:lpstr>
      <vt:lpstr>Elements and Element Templates (3)</vt:lpstr>
      <vt:lpstr>Elements and Element Templates (4)</vt:lpstr>
      <vt:lpstr>Elements and Element Templates (5)</vt:lpstr>
      <vt:lpstr>Elements and Element Templates (5)</vt:lpstr>
      <vt:lpstr>Elements and Element Templates (6)</vt:lpstr>
      <vt:lpstr>Departments</vt:lpstr>
      <vt:lpstr>Departments</vt:lpstr>
      <vt:lpstr>Change request (1)</vt:lpstr>
      <vt:lpstr>Change request (2)</vt:lpstr>
      <vt:lpstr>Change request (3)</vt:lpstr>
      <vt:lpstr>Change request (4)</vt:lpstr>
      <vt:lpstr>Reports (1)</vt:lpstr>
      <vt:lpstr>Reports (2)</vt:lpstr>
      <vt:lpstr>Reports (3)</vt:lpstr>
      <vt:lpstr>Reports (4)</vt:lpstr>
      <vt:lpstr>Reports (5)</vt:lpstr>
      <vt:lpstr>Reports (6)</vt:lpstr>
      <vt:lpstr>Reports (7)</vt:lpstr>
      <vt:lpstr>Edit element plan (1)</vt:lpstr>
      <vt:lpstr>Edit element plan (2)</vt:lpstr>
      <vt:lpstr>Edit element plan (3)</vt:lpstr>
      <vt:lpstr>Edit element plan (4)</vt:lpstr>
      <vt:lpstr>Edit element plan (4)</vt:lpstr>
      <vt:lpstr>Resource allocation (1)</vt:lpstr>
      <vt:lpstr>Resource allocation (2)</vt:lpstr>
      <vt:lpstr>Change Resource allocation </vt:lpstr>
      <vt:lpstr>Add/Change/Delete a user account </vt:lpstr>
      <vt:lpstr>Add/Change/Delete a user account </vt:lpstr>
      <vt:lpstr>Add/Change/Delete a user account </vt:lpstr>
      <vt:lpstr>Add/Change/Delete a user account </vt:lpstr>
      <vt:lpstr>Backlog/ sprint backlog</vt:lpstr>
    </vt:vector>
  </TitlesOfParts>
  <Company>Koninklijke KPN NV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Peter van der Valk</dc:creator>
  <cp:lastModifiedBy>Zhou, Hanrong</cp:lastModifiedBy>
  <cp:revision>273</cp:revision>
  <cp:lastPrinted>2017-08-23T06:54:42Z</cp:lastPrinted>
  <dcterms:created xsi:type="dcterms:W3CDTF">2017-05-19T08:04:03Z</dcterms:created>
  <dcterms:modified xsi:type="dcterms:W3CDTF">2017-11-15T15:24:34Z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0x0101009E04CFCB2C576F418425119F04E656D9</vt:lpwstr>
  </property>
</Properties>
</file>