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3245" r:id="rId1"/>
    <p:sldMasterId id="2147494708" r:id="rId2"/>
  </p:sldMasterIdLst>
  <p:notesMasterIdLst>
    <p:notesMasterId r:id="rId22"/>
  </p:notesMasterIdLst>
  <p:sldIdLst>
    <p:sldId id="599" r:id="rId3"/>
    <p:sldId id="596" r:id="rId4"/>
    <p:sldId id="597" r:id="rId5"/>
    <p:sldId id="601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NI-Times" pitchFamily="2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NI-Times" pitchFamily="2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NI-Times" pitchFamily="2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NI-Times" pitchFamily="2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NI-Times" pitchFamily="2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NI-Times" pitchFamily="2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NI-Times" pitchFamily="2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NI-Times" pitchFamily="2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NI-Times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0EBB3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6254" autoAdjust="0"/>
  </p:normalViewPr>
  <p:slideViewPr>
    <p:cSldViewPr>
      <p:cViewPr varScale="1">
        <p:scale>
          <a:sx n="84" d="100"/>
          <a:sy n="84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D1DF9-1900-4D01-889B-A5766BE8C155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A4E039-5B88-4D84-AEF2-6FC2D98197F9}" type="pres">
      <dgm:prSet presAssocID="{560D1DF9-1900-4D01-889B-A5766BE8C15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C463C50F-1456-4B10-B9A0-3749B7696A72}" type="presOf" srcId="{560D1DF9-1900-4D01-889B-A5766BE8C155}" destId="{91A4E039-5B88-4D84-AEF2-6FC2D98197F9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38ED94-3489-4D04-BD2F-E63C70631A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6EF7C-8E24-4063-A74C-C39CF0CCD22B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huy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dân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chủ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XHCN ở VN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hiện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nay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348CEB1-1B83-4750-943B-E8AEA37159C0}" type="parTrans" cxnId="{48524FD9-8AE7-4E52-93EC-810352059D74}">
      <dgm:prSet/>
      <dgm:spPr/>
      <dgm:t>
        <a:bodyPr/>
        <a:lstStyle/>
        <a:p>
          <a:endParaRPr lang="en-US"/>
        </a:p>
      </dgm:t>
    </dgm:pt>
    <dgm:pt modelId="{3080D61E-C7DA-4680-81E9-EF3970FC6346}" type="sibTrans" cxnId="{48524FD9-8AE7-4E52-93EC-810352059D74}">
      <dgm:prSet/>
      <dgm:spPr/>
      <dgm:t>
        <a:bodyPr/>
        <a:lstStyle/>
        <a:p>
          <a:endParaRPr lang="en-US"/>
        </a:p>
      </dgm:t>
    </dgm:pt>
    <dgm:pt modelId="{641A83B1-417D-4386-818E-F9D560955066}">
      <dgm:prSet phldrT="[Text]"/>
      <dgm:spPr/>
      <dgm:t>
        <a:bodyPr/>
        <a:lstStyle/>
        <a:p>
          <a:r>
            <a:rPr lang="en-US" dirty="0" err="1" smtClean="0"/>
            <a:t>Tiếp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nước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quyền</a:t>
          </a:r>
          <a:r>
            <a:rPr lang="en-US" dirty="0" smtClean="0"/>
            <a:t> XHCN ở </a:t>
          </a:r>
          <a:r>
            <a:rPr lang="en-US" dirty="0" err="1" smtClean="0"/>
            <a:t>Việt</a:t>
          </a:r>
          <a:r>
            <a:rPr lang="en-US" dirty="0" smtClean="0"/>
            <a:t> Nam </a:t>
          </a:r>
          <a:r>
            <a:rPr lang="en-US" dirty="0" err="1" smtClean="0"/>
            <a:t>hiện</a:t>
          </a:r>
          <a:r>
            <a:rPr lang="en-US" dirty="0" smtClean="0"/>
            <a:t> nay</a:t>
          </a:r>
          <a:endParaRPr lang="en-US" dirty="0"/>
        </a:p>
      </dgm:t>
    </dgm:pt>
    <dgm:pt modelId="{865CB43B-EA27-46F3-9F06-0181DA8CDED9}" type="parTrans" cxnId="{E173B611-F38A-47D0-90A7-1B732F9192BF}">
      <dgm:prSet/>
      <dgm:spPr/>
      <dgm:t>
        <a:bodyPr/>
        <a:lstStyle/>
        <a:p>
          <a:endParaRPr lang="en-US"/>
        </a:p>
      </dgm:t>
    </dgm:pt>
    <dgm:pt modelId="{7DDE5752-5F58-4C02-A322-CBB41FE6CEBC}" type="sibTrans" cxnId="{E173B611-F38A-47D0-90A7-1B732F9192BF}">
      <dgm:prSet/>
      <dgm:spPr/>
      <dgm:t>
        <a:bodyPr/>
        <a:lstStyle/>
        <a:p>
          <a:endParaRPr lang="en-US"/>
        </a:p>
      </dgm:t>
    </dgm:pt>
    <dgm:pt modelId="{645AB784-D981-45D2-BA40-6C8E84715332}" type="pres">
      <dgm:prSet presAssocID="{5738ED94-3489-4D04-BD2F-E63C70631A38}" presName="linear" presStyleCnt="0">
        <dgm:presLayoutVars>
          <dgm:animLvl val="lvl"/>
          <dgm:resizeHandles val="exact"/>
        </dgm:presLayoutVars>
      </dgm:prSet>
      <dgm:spPr/>
    </dgm:pt>
    <dgm:pt modelId="{E9F1DF72-C785-4932-AE71-68BAA7282950}" type="pres">
      <dgm:prSet presAssocID="{D846EF7C-8E24-4063-A74C-C39CF0CCD22B}" presName="parentText" presStyleLbl="node1" presStyleIdx="0" presStyleCnt="2" custScaleY="1087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DAAFA-E7BE-4C7D-BD9F-D6C8C3B03AD0}" type="pres">
      <dgm:prSet presAssocID="{3080D61E-C7DA-4680-81E9-EF3970FC6346}" presName="spacer" presStyleCnt="0"/>
      <dgm:spPr/>
    </dgm:pt>
    <dgm:pt modelId="{9199FBA3-2421-48FD-91EC-657AA8992B4D}" type="pres">
      <dgm:prSet presAssocID="{641A83B1-417D-4386-818E-F9D56095506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AE2E6D-745B-4697-81E6-3DFFEC1D2EDC}" type="presOf" srcId="{5738ED94-3489-4D04-BD2F-E63C70631A38}" destId="{645AB784-D981-45D2-BA40-6C8E84715332}" srcOrd="0" destOrd="0" presId="urn:microsoft.com/office/officeart/2005/8/layout/vList2"/>
    <dgm:cxn modelId="{E173B611-F38A-47D0-90A7-1B732F9192BF}" srcId="{5738ED94-3489-4D04-BD2F-E63C70631A38}" destId="{641A83B1-417D-4386-818E-F9D560955066}" srcOrd="1" destOrd="0" parTransId="{865CB43B-EA27-46F3-9F06-0181DA8CDED9}" sibTransId="{7DDE5752-5F58-4C02-A322-CBB41FE6CEBC}"/>
    <dgm:cxn modelId="{0307261A-7D7B-4B6F-8595-7E6934925D26}" type="presOf" srcId="{D846EF7C-8E24-4063-A74C-C39CF0CCD22B}" destId="{E9F1DF72-C785-4932-AE71-68BAA7282950}" srcOrd="0" destOrd="0" presId="urn:microsoft.com/office/officeart/2005/8/layout/vList2"/>
    <dgm:cxn modelId="{48524FD9-8AE7-4E52-93EC-810352059D74}" srcId="{5738ED94-3489-4D04-BD2F-E63C70631A38}" destId="{D846EF7C-8E24-4063-A74C-C39CF0CCD22B}" srcOrd="0" destOrd="0" parTransId="{4348CEB1-1B83-4750-943B-E8AEA37159C0}" sibTransId="{3080D61E-C7DA-4680-81E9-EF3970FC6346}"/>
    <dgm:cxn modelId="{0844185B-6496-45C8-A9EC-73DDB80D5F8E}" type="presOf" srcId="{641A83B1-417D-4386-818E-F9D560955066}" destId="{9199FBA3-2421-48FD-91EC-657AA8992B4D}" srcOrd="0" destOrd="0" presId="urn:microsoft.com/office/officeart/2005/8/layout/vList2"/>
    <dgm:cxn modelId="{39EDEAF0-53DB-47AC-87DB-0725E12F4146}" type="presParOf" srcId="{645AB784-D981-45D2-BA40-6C8E84715332}" destId="{E9F1DF72-C785-4932-AE71-68BAA7282950}" srcOrd="0" destOrd="0" presId="urn:microsoft.com/office/officeart/2005/8/layout/vList2"/>
    <dgm:cxn modelId="{676CA92D-340D-4884-8E00-757A8111885B}" type="presParOf" srcId="{645AB784-D981-45D2-BA40-6C8E84715332}" destId="{DCADAAFA-E7BE-4C7D-BD9F-D6C8C3B03AD0}" srcOrd="1" destOrd="0" presId="urn:microsoft.com/office/officeart/2005/8/layout/vList2"/>
    <dgm:cxn modelId="{FBAC2192-8659-40C9-B869-76CD79C67369}" type="presParOf" srcId="{645AB784-D981-45D2-BA40-6C8E84715332}" destId="{9199FBA3-2421-48FD-91EC-657AA8992B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1DF72-C785-4932-AE71-68BAA7282950}">
      <dsp:nvSpPr>
        <dsp:cNvPr id="0" name=""/>
        <dsp:cNvSpPr/>
      </dsp:nvSpPr>
      <dsp:spPr>
        <a:xfrm>
          <a:off x="0" y="139862"/>
          <a:ext cx="8313684" cy="1905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4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4400" kern="1200" dirty="0" err="1" smtClean="0">
              <a:latin typeface="Times New Roman" pitchFamily="18" charset="0"/>
              <a:cs typeface="Times New Roman" pitchFamily="18" charset="0"/>
            </a:rPr>
            <a:t>huy</a:t>
          </a:r>
          <a:r>
            <a:rPr lang="en-US" sz="4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4400" kern="1200" dirty="0" err="1" smtClean="0">
              <a:latin typeface="Times New Roman" pitchFamily="18" charset="0"/>
              <a:cs typeface="Times New Roman" pitchFamily="18" charset="0"/>
            </a:rPr>
            <a:t>dân</a:t>
          </a:r>
          <a:r>
            <a:rPr lang="en-US" sz="4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4400" kern="1200" dirty="0" err="1" smtClean="0"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4400" kern="1200" dirty="0" smtClean="0">
              <a:latin typeface="Times New Roman" pitchFamily="18" charset="0"/>
              <a:cs typeface="Times New Roman" pitchFamily="18" charset="0"/>
            </a:rPr>
            <a:t> XHCN ở VN </a:t>
          </a:r>
          <a:r>
            <a:rPr lang="en-US" sz="4400" kern="1200" dirty="0" err="1" smtClean="0">
              <a:latin typeface="Times New Roman" pitchFamily="18" charset="0"/>
              <a:cs typeface="Times New Roman" pitchFamily="18" charset="0"/>
            </a:rPr>
            <a:t>hiện</a:t>
          </a:r>
          <a:r>
            <a:rPr lang="en-US" sz="4400" kern="1200" dirty="0" smtClean="0">
              <a:latin typeface="Times New Roman" pitchFamily="18" charset="0"/>
              <a:cs typeface="Times New Roman" pitchFamily="18" charset="0"/>
            </a:rPr>
            <a:t> nay</a:t>
          </a:r>
          <a:endParaRPr lang="en-US" sz="4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3025" y="232887"/>
        <a:ext cx="8127634" cy="1719575"/>
      </dsp:txXfrm>
    </dsp:sp>
    <dsp:sp modelId="{9199FBA3-2421-48FD-91EC-657AA8992B4D}">
      <dsp:nvSpPr>
        <dsp:cNvPr id="0" name=""/>
        <dsp:cNvSpPr/>
      </dsp:nvSpPr>
      <dsp:spPr>
        <a:xfrm>
          <a:off x="0" y="2172208"/>
          <a:ext cx="8313684" cy="17519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Tiếp</a:t>
          </a:r>
          <a:r>
            <a:rPr lang="en-US" sz="4400" kern="1200" dirty="0" smtClean="0"/>
            <a:t> </a:t>
          </a:r>
          <a:r>
            <a:rPr lang="en-US" sz="4400" kern="1200" dirty="0" err="1" smtClean="0"/>
            <a:t>tục</a:t>
          </a:r>
          <a:r>
            <a:rPr lang="en-US" sz="4400" kern="1200" dirty="0" smtClean="0"/>
            <a:t> </a:t>
          </a:r>
          <a:r>
            <a:rPr lang="en-US" sz="4400" kern="1200" dirty="0" err="1" smtClean="0"/>
            <a:t>xây</a:t>
          </a:r>
          <a:r>
            <a:rPr lang="en-US" sz="4400" kern="1200" dirty="0" smtClean="0"/>
            <a:t> </a:t>
          </a:r>
          <a:r>
            <a:rPr lang="en-US" sz="4400" kern="1200" dirty="0" err="1" smtClean="0"/>
            <a:t>dựng</a:t>
          </a:r>
          <a:r>
            <a:rPr lang="en-US" sz="4400" kern="1200" dirty="0" smtClean="0"/>
            <a:t> </a:t>
          </a:r>
          <a:r>
            <a:rPr lang="en-US" sz="4400" kern="1200" dirty="0" err="1" smtClean="0"/>
            <a:t>Nhà</a:t>
          </a:r>
          <a:r>
            <a:rPr lang="en-US" sz="4400" kern="1200" dirty="0" smtClean="0"/>
            <a:t> </a:t>
          </a:r>
          <a:r>
            <a:rPr lang="en-US" sz="4400" kern="1200" dirty="0" err="1" smtClean="0"/>
            <a:t>nước</a:t>
          </a:r>
          <a:r>
            <a:rPr lang="en-US" sz="4400" kern="1200" dirty="0" smtClean="0"/>
            <a:t> </a:t>
          </a:r>
          <a:r>
            <a:rPr lang="en-US" sz="4400" kern="1200" dirty="0" err="1" smtClean="0"/>
            <a:t>pháp</a:t>
          </a:r>
          <a:r>
            <a:rPr lang="en-US" sz="4400" kern="1200" dirty="0" smtClean="0"/>
            <a:t> </a:t>
          </a:r>
          <a:r>
            <a:rPr lang="en-US" sz="4400" kern="1200" dirty="0" err="1" smtClean="0"/>
            <a:t>quyền</a:t>
          </a:r>
          <a:r>
            <a:rPr lang="en-US" sz="4400" kern="1200" dirty="0" smtClean="0"/>
            <a:t> XHCN ở </a:t>
          </a:r>
          <a:r>
            <a:rPr lang="en-US" sz="4400" kern="1200" dirty="0" err="1" smtClean="0"/>
            <a:t>Việt</a:t>
          </a:r>
          <a:r>
            <a:rPr lang="en-US" sz="4400" kern="1200" dirty="0" smtClean="0"/>
            <a:t> Nam </a:t>
          </a:r>
          <a:r>
            <a:rPr lang="en-US" sz="4400" kern="1200" dirty="0" err="1" smtClean="0"/>
            <a:t>hiện</a:t>
          </a:r>
          <a:r>
            <a:rPr lang="en-US" sz="4400" kern="1200" dirty="0" smtClean="0"/>
            <a:t> nay</a:t>
          </a:r>
          <a:endParaRPr lang="en-US" sz="4400" kern="1200" dirty="0"/>
        </a:p>
      </dsp:txBody>
      <dsp:txXfrm>
        <a:off x="85522" y="2257730"/>
        <a:ext cx="8142640" cy="1580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97B031F-ED15-4D85-A113-8E0C769B7332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FAC5CD-3735-4C0D-BCCD-BB004C1C6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569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9pPr>
          </a:lstStyle>
          <a:p>
            <a:fld id="{C51D4B4A-B1D5-4D4D-9B09-5A8CEA202EB9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3F5B0-436E-459F-BD06-551769D137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58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241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C1C654BF-611B-4CC7-9DD7-30ACC48184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31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D16E76D4-F911-42CB-A82E-D288F73F6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57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C9DF0D5D-F77A-4AC5-97A2-DD4F90ED62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98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18322"/>
            <a:ext cx="666178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300538"/>
            <a:ext cx="7693025" cy="178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04926F57-02E7-4F3E-9A54-1AE0AD0B8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460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0266"/>
            <a:ext cx="673798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300538"/>
            <a:ext cx="7693025" cy="178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A3FAD328-FC68-4050-AC07-87FF811C2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79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62037"/>
            <a:ext cx="673798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9EEC75B6-361C-4E16-A32C-C2D3CB935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80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43000" y="2590800"/>
            <a:ext cx="2438400" cy="121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64AF6C13-0D3C-4761-9711-7A0785D7AE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220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241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F7450-0672-410F-A8AB-082F2ADB4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882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AA4F3-42EC-43B5-AD32-067C6296C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64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2EC22-E445-4D61-B9B1-02C4047089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382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8F548-E816-4AEC-A88B-2A124DBF7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17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239EF917-E96C-470F-BD50-D68639366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32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B324-03A9-4491-8949-A3EAB82D82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209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E4B1C-9642-4AA1-B94D-166AB63FA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469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566D9-55C2-4B35-889D-4BEFC7DA9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450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676400"/>
            <a:ext cx="2971800" cy="10323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76400"/>
            <a:ext cx="5105400" cy="4449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19400"/>
            <a:ext cx="2971800" cy="3306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0E8A8-1205-407C-A2CA-75845A5CF3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493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676401"/>
            <a:ext cx="5526088" cy="305117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5E5D4-2BE2-4102-B83A-7F9419596C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510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BEDE1-FDEB-485E-8572-CA70248F6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19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FD38-B25C-4104-84F4-AF7526C23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888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43000" y="2590800"/>
            <a:ext cx="2438400" cy="121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8E6B387-F9E9-407C-A9D9-877C8A3CFF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88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6A00D4EC-5D74-4496-92DA-912B489A68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7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02724429-B3FD-4506-A32F-F6F45B45DF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95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9CE10071-F15B-4FFC-A814-6BA9AD5900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34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51AC80B9-2757-4639-B9B8-F60F5A007F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5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7710FE65-0CA7-4076-9551-C690CB25D7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76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676400"/>
            <a:ext cx="2971800" cy="10323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76400"/>
            <a:ext cx="5105400" cy="4449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19400"/>
            <a:ext cx="2971800" cy="3306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848137D6-223F-4EBE-83E6-E5E9C23D9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0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7"/>
          <p:cNvCxnSpPr>
            <a:cxnSpLocks noChangeShapeType="1"/>
          </p:cNvCxnSpPr>
          <p:nvPr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676401"/>
            <a:ext cx="5526088" cy="305117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fld id="{44205D8C-378B-433D-8227-D9D9607458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2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63500"/>
            <a:ext cx="666115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prstClr val="black">
                    <a:tint val="75000"/>
                  </a:prstClr>
                </a:solidFill>
                <a:latin typeface="VNI-Times" pitchFamily="2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prstClr val="black">
                    <a:tint val="75000"/>
                  </a:prstClr>
                </a:solidFill>
                <a:latin typeface="VNI-Times" pitchFamily="2" charset="0"/>
                <a:cs typeface="+mn-cs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ECB4276-F96C-478A-83D8-9BCFB39831E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6620" r:id="rId1"/>
    <p:sldLayoutId id="2147496621" r:id="rId2"/>
    <p:sldLayoutId id="2147496622" r:id="rId3"/>
    <p:sldLayoutId id="2147496623" r:id="rId4"/>
    <p:sldLayoutId id="2147496624" r:id="rId5"/>
    <p:sldLayoutId id="2147496625" r:id="rId6"/>
    <p:sldLayoutId id="2147496626" r:id="rId7"/>
    <p:sldLayoutId id="2147496627" r:id="rId8"/>
    <p:sldLayoutId id="2147496628" r:id="rId9"/>
    <p:sldLayoutId id="2147496629" r:id="rId10"/>
    <p:sldLayoutId id="2147496630" r:id="rId11"/>
    <p:sldLayoutId id="2147496631" r:id="rId12"/>
    <p:sldLayoutId id="2147496632" r:id="rId13"/>
    <p:sldLayoutId id="2147496633" r:id="rId14"/>
    <p:sldLayoutId id="2147496634" r:id="rId1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63500"/>
            <a:ext cx="666115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B1CB7BB-E163-4BA5-99FF-9FAAA334C65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4925"/>
            <a:ext cx="186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1066800" y="1382713"/>
            <a:ext cx="7651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1860550" y="1063625"/>
            <a:ext cx="0" cy="482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6619" r:id="rId1"/>
    <p:sldLayoutId id="2147496635" r:id="rId2"/>
    <p:sldLayoutId id="2147496636" r:id="rId3"/>
    <p:sldLayoutId id="2147496637" r:id="rId4"/>
    <p:sldLayoutId id="2147496638" r:id="rId5"/>
    <p:sldLayoutId id="2147496639" r:id="rId6"/>
    <p:sldLayoutId id="2147496640" r:id="rId7"/>
    <p:sldLayoutId id="2147496641" r:id="rId8"/>
    <p:sldLayoutId id="2147496642" r:id="rId9"/>
    <p:sldLayoutId id="2147496643" r:id="rId10"/>
    <p:sldLayoutId id="2147496644" r:id="rId11"/>
    <p:sldLayoutId id="2147496645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Dan%20chu%20cao%20cap%20Tuan/Cu&#768;ng%20che&#770;&#769;%20&#273;o&#803;&#770;%20da&#770;n%20chu&#777;%20tu&#795;%20sa&#777;n%20nhu&#795;ng.ppt" TargetMode="External"/><Relationship Id="rId2" Type="http://schemas.openxmlformats.org/officeDocument/2006/relationships/hyperlink" Target="../Dan%20chu%20cao%20cap%20Tuan/Donal%20Trump.ppt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../../../20130430/mat%20trai%20cua%20CNTB/doi%20ngheo.pp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228600" y="2514600"/>
            <a:ext cx="8686800" cy="124142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 NGHĨA XÃ HỘI KHOA HỌC</a:t>
            </a:r>
            <a:br>
              <a:rPr lang="en-US" alt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Dành cho bậc </a:t>
            </a:r>
            <a:r>
              <a:rPr lang="vi-VN" altLang="en-US" sz="2800" b="1" smtClean="0">
                <a:solidFill>
                  <a:srgbClr val="FF0000"/>
                </a:solidFill>
                <a:cs typeface="Times New Roman" pitchFamily="18" charset="0"/>
              </a:rPr>
              <a:t>đại</a:t>
            </a:r>
            <a:r>
              <a:rPr lang="en-US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học – không chuyên lý luận chính trị</a:t>
            </a:r>
            <a:endParaRPr lang="en-US" altLang="en-US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2" name="AutoShape 5" descr="Image result for logo trường đh tôn đức thắ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2773" name="AutoShape 7" descr="Image result for logo trường đh tôn đức thắn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2774" name="AutoShape 9" descr="Image result for logo trường đh tôn đức thắn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2775" name="AutoShape 11" descr="Image result for logo trường đh tôn đức thắn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2776" name="AutoShape 13" descr="Image result for logo trường đh tôn đức thắng"/>
          <p:cNvSpPr>
            <a:spLocks noChangeAspect="1" noChangeArrowheads="1"/>
          </p:cNvSpPr>
          <p:nvPr/>
        </p:nvSpPr>
        <p:spPr bwMode="auto">
          <a:xfrm>
            <a:off x="765175" y="4651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3072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7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9" name="Title 2"/>
          <p:cNvSpPr txBox="1">
            <a:spLocks/>
          </p:cNvSpPr>
          <p:nvPr/>
        </p:nvSpPr>
        <p:spPr bwMode="auto">
          <a:xfrm>
            <a:off x="1652588" y="457200"/>
            <a:ext cx="76438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US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ĐẠI HỌC TÔN ĐỨC THẮNG</a:t>
            </a:r>
          </a:p>
          <a:p>
            <a:pPr algn="ctr" eaLnBrk="1" hangingPunct="1"/>
            <a:r>
              <a:rPr lang="en-US" altLang="en-US" sz="3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Khoa KHXH&amp;NV</a:t>
            </a:r>
          </a:p>
          <a:p>
            <a:pPr algn="ctr" eaLnBrk="1" hangingPunct="1"/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 môn Lý luận chính trị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 dirty="0"/>
          </a:p>
        </p:txBody>
      </p:sp>
      <p:sp>
        <p:nvSpPr>
          <p:cNvPr id="30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9pPr>
          </a:lstStyle>
          <a:p>
            <a:fld id="{ACB42DB3-4C11-4729-A995-6DFE95C3682F}" type="slidenum">
              <a:rPr lang="en-US" altLang="en-US">
                <a:solidFill>
                  <a:srgbClr val="898989"/>
                </a:solidFill>
                <a:latin typeface="Arial" pitchFamily="34" charset="0"/>
              </a:rPr>
              <a:pPr/>
              <a:t>1</a:t>
            </a:fld>
            <a:endParaRPr lang="en-US" altLang="en-US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30733" name="TextBox 3"/>
          <p:cNvSpPr txBox="1">
            <a:spLocks noChangeArrowheads="1"/>
          </p:cNvSpPr>
          <p:nvPr/>
        </p:nvSpPr>
        <p:spPr bwMode="auto">
          <a:xfrm>
            <a:off x="4451350" y="3733800"/>
            <a:ext cx="2824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9pPr>
          </a:lstStyle>
          <a:p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Mã môn học: 306104</a:t>
            </a:r>
          </a:p>
        </p:txBody>
      </p:sp>
      <p:sp>
        <p:nvSpPr>
          <p:cNvPr id="30734" name="TextBox 3"/>
          <p:cNvSpPr txBox="1">
            <a:spLocks noChangeArrowheads="1"/>
          </p:cNvSpPr>
          <p:nvPr/>
        </p:nvSpPr>
        <p:spPr bwMode="auto">
          <a:xfrm>
            <a:off x="3352800" y="4386263"/>
            <a:ext cx="5734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pitchFamily="34" charset="0"/>
              </a:defRPr>
            </a:lvl9pPr>
          </a:lstStyle>
          <a:p>
            <a:r>
              <a:rPr lang="en-US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GV:     </a:t>
            </a:r>
            <a:r>
              <a:rPr lang="vi-VN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vi-VN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Phạm Thị Thanh Huyền</a:t>
            </a:r>
          </a:p>
          <a:p>
            <a:r>
              <a:rPr lang="en-US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Email: phamthithanhhuyen@tdtu.edu.vn</a:t>
            </a:r>
          </a:p>
          <a:p>
            <a:endParaRPr lang="en-US" altLang="en-US" sz="2400" b="1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D1ED7E7-B903-3F44-8DB3-86F27A12C691}"/>
              </a:ext>
            </a:extLst>
          </p:cNvPr>
          <p:cNvGrpSpPr/>
          <p:nvPr/>
        </p:nvGrpSpPr>
        <p:grpSpPr>
          <a:xfrm>
            <a:off x="1212914" y="1516197"/>
            <a:ext cx="6718172" cy="4378500"/>
            <a:chOff x="2141788" y="1588480"/>
            <a:chExt cx="4669615" cy="2461151"/>
          </a:xfrm>
        </p:grpSpPr>
        <p:sp>
          <p:nvSpPr>
            <p:cNvPr id="26" name="Isosceles Triangle 25">
              <a:extLst>
                <a:ext uri="{FF2B5EF4-FFF2-40B4-BE49-F238E27FC236}">
                  <a16:creationId xmlns="" xmlns:a16="http://schemas.microsoft.com/office/drawing/2014/main" id="{C7D8E4E7-3091-4979-90F5-C89A0F5967AB}"/>
                </a:ext>
              </a:extLst>
            </p:cNvPr>
            <p:cNvSpPr/>
            <p:nvPr/>
          </p:nvSpPr>
          <p:spPr>
            <a:xfrm rot="10800000">
              <a:off x="5801434" y="3402676"/>
              <a:ext cx="243517" cy="20992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="" xmlns:a16="http://schemas.microsoft.com/office/drawing/2014/main" id="{64154352-7FC4-46DC-8485-0C06300F40B2}"/>
                </a:ext>
              </a:extLst>
            </p:cNvPr>
            <p:cNvSpPr/>
            <p:nvPr/>
          </p:nvSpPr>
          <p:spPr>
            <a:xfrm rot="10800000">
              <a:off x="2965381" y="3399810"/>
              <a:ext cx="243517" cy="2099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D1A08EC5-F627-47E1-9E4F-17738FC93231}"/>
                </a:ext>
              </a:extLst>
            </p:cNvPr>
            <p:cNvCxnSpPr>
              <a:cxnSpLocks/>
              <a:endCxn id="21" idx="6"/>
            </p:cNvCxnSpPr>
            <p:nvPr/>
          </p:nvCxnSpPr>
          <p:spPr>
            <a:xfrm>
              <a:off x="3083638" y="3887571"/>
              <a:ext cx="3001614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C554C2BE-7162-4526-8752-6E61A534E1E0}"/>
                </a:ext>
              </a:extLst>
            </p:cNvPr>
            <p:cNvSpPr/>
            <p:nvPr/>
          </p:nvSpPr>
          <p:spPr>
            <a:xfrm>
              <a:off x="4920701" y="1588480"/>
              <a:ext cx="1890702" cy="1816748"/>
            </a:xfrm>
            <a:prstGeom prst="roundRect">
              <a:avLst>
                <a:gd name="adj" fmla="val 5497"/>
              </a:avLst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5985EE48-3E6A-423B-AB69-5F53061A399A}"/>
                </a:ext>
              </a:extLst>
            </p:cNvPr>
            <p:cNvSpPr/>
            <p:nvPr/>
          </p:nvSpPr>
          <p:spPr>
            <a:xfrm>
              <a:off x="2141788" y="1588480"/>
              <a:ext cx="1890702" cy="1816748"/>
            </a:xfrm>
            <a:prstGeom prst="roundRect">
              <a:avLst>
                <a:gd name="adj" fmla="val 549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4525C610-718D-4ECD-88B4-D6E29D220A64}"/>
                </a:ext>
              </a:extLst>
            </p:cNvPr>
            <p:cNvSpPr/>
            <p:nvPr/>
          </p:nvSpPr>
          <p:spPr>
            <a:xfrm>
              <a:off x="2921578" y="3725511"/>
              <a:ext cx="324120" cy="32412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10046CA6-195E-4CD4-8B9B-71E6B4D3B9BE}"/>
                </a:ext>
              </a:extLst>
            </p:cNvPr>
            <p:cNvSpPr/>
            <p:nvPr/>
          </p:nvSpPr>
          <p:spPr>
            <a:xfrm>
              <a:off x="5761132" y="3725511"/>
              <a:ext cx="324120" cy="32412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8BE5EB2-3F07-BA42-8077-A1EA2D960EE6}"/>
              </a:ext>
            </a:extLst>
          </p:cNvPr>
          <p:cNvSpPr/>
          <p:nvPr/>
        </p:nvSpPr>
        <p:spPr>
          <a:xfrm>
            <a:off x="2057400" y="294052"/>
            <a:ext cx="6921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DCNXHCN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6108DD7-AB5F-C747-9ABA-64581EDF1852}"/>
              </a:ext>
            </a:extLst>
          </p:cNvPr>
          <p:cNvSpPr/>
          <p:nvPr/>
        </p:nvSpPr>
        <p:spPr>
          <a:xfrm>
            <a:off x="5428010" y="2176434"/>
            <a:ext cx="228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B1C-9642-4AA1-B94D-166AB63FA8E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5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 txBox="1">
            <a:spLocks/>
          </p:cNvSpPr>
          <p:nvPr/>
        </p:nvSpPr>
        <p:spPr>
          <a:xfrm>
            <a:off x="3183778" y="2123303"/>
            <a:ext cx="2400593" cy="1690904"/>
          </a:xfrm>
          <a:prstGeom prst="rect">
            <a:avLst/>
          </a:prstGeom>
        </p:spPr>
      </p:sp>
      <p:sp>
        <p:nvSpPr>
          <p:cNvPr id="9" name="Rectangle 8"/>
          <p:cNvSpPr/>
          <p:nvPr/>
        </p:nvSpPr>
        <p:spPr>
          <a:xfrm>
            <a:off x="0" y="0"/>
            <a:ext cx="9144000" cy="2465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301" y="1886576"/>
            <a:ext cx="2378034" cy="115742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800" dirty="0" err="1">
                <a:solidFill>
                  <a:srgbClr val="FF0000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Bản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chất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chính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trị</a:t>
            </a:r>
            <a:endParaRPr lang="en-US" sz="2800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2861" y="1886576"/>
            <a:ext cx="2378034" cy="1157427"/>
          </a:xfrm>
          <a:prstGeom prst="rect">
            <a:avLst/>
          </a:prstGeom>
          <a:solidFill>
            <a:srgbClr val="FF2E5B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2800" dirty="0">
              <a:solidFill>
                <a:schemeClr val="tx1"/>
              </a:solidFill>
              <a:latin typeface="Comic Sans MS" panose="030F0902030302020204" pitchFamily="66" charset="0"/>
              <a:cs typeface="Times New Roman" panose="02020603050405020304" pitchFamily="18" charset="0"/>
            </a:endParaRPr>
          </a:p>
          <a:p>
            <a:r>
              <a:rPr lang="en-US" altLang="en-US" sz="2800" dirty="0" err="1">
                <a:solidFill>
                  <a:schemeClr val="bg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Bản</a:t>
            </a:r>
            <a:r>
              <a:rPr lang="en-US" altLang="en-US" sz="2800" dirty="0">
                <a:solidFill>
                  <a:schemeClr val="bg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chất</a:t>
            </a:r>
            <a:r>
              <a:rPr lang="en-US" altLang="en-US" sz="2800" dirty="0">
                <a:solidFill>
                  <a:schemeClr val="bg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kinh</a:t>
            </a:r>
            <a:r>
              <a:rPr lang="en-US" altLang="en-US" sz="2800" dirty="0">
                <a:solidFill>
                  <a:schemeClr val="bg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tế</a:t>
            </a:r>
            <a:endParaRPr lang="en-US" sz="2800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n w="3175">
                <a:solidFill>
                  <a:schemeClr val="bg1"/>
                </a:solidFill>
              </a:ln>
              <a:solidFill>
                <a:schemeClr val="tx1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21421" y="1886576"/>
            <a:ext cx="2378034" cy="1157427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TT-VHXH</a:t>
            </a:r>
            <a:endParaRPr lang="en-US" sz="2800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A38C833-ACA2-F544-A12B-8AB8F7C7A344}"/>
              </a:ext>
            </a:extLst>
          </p:cNvPr>
          <p:cNvSpPr/>
          <p:nvPr/>
        </p:nvSpPr>
        <p:spPr>
          <a:xfrm>
            <a:off x="384945" y="3298195"/>
            <a:ext cx="2764591" cy="3416320"/>
          </a:xfrm>
          <a:prstGeom prst="rec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GCCN</a:t>
            </a:r>
          </a:p>
          <a:p>
            <a:pPr algn="just" eaLnBrk="1" hangingPunct="1">
              <a:defRPr/>
            </a:pP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Do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 eaLnBrk="1" hangingPunct="1">
              <a:defRPr/>
            </a:pP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NN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6FF09D7-8AA6-3445-8BC9-C124AD82B373}"/>
              </a:ext>
            </a:extLst>
          </p:cNvPr>
          <p:cNvSpPr/>
          <p:nvPr/>
        </p:nvSpPr>
        <p:spPr>
          <a:xfrm>
            <a:off x="3570199" y="3257338"/>
            <a:ext cx="2135615" cy="3447098"/>
          </a:xfrm>
          <a:prstGeom prst="rect">
            <a:avLst/>
          </a:prstGeom>
          <a:solidFill>
            <a:schemeClr val="accent2"/>
          </a:solidFill>
          <a:ln>
            <a:solidFill>
              <a:srgbClr val="FF2E5B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600"/>
              </a:spcBef>
            </a:pP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TLSX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en-US" sz="26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en-US" sz="2600" b="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altLang="en-US" sz="26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LLSX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thụ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en-US" sz="26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ND</a:t>
            </a:r>
          </a:p>
          <a:p>
            <a:pPr algn="just" eaLnBrk="1" hangingPunct="1">
              <a:spcBef>
                <a:spcPts val="600"/>
              </a:spcBef>
            </a:pPr>
            <a:endParaRPr lang="en-US" altLang="en-US" sz="26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7D6434B-6B30-8042-A023-7078E64EE469}"/>
              </a:ext>
            </a:extLst>
          </p:cNvPr>
          <p:cNvSpPr/>
          <p:nvPr/>
        </p:nvSpPr>
        <p:spPr>
          <a:xfrm>
            <a:off x="5983218" y="3221251"/>
            <a:ext cx="3044631" cy="3631763"/>
          </a:xfrm>
          <a:prstGeom prst="rect">
            <a:avLst/>
          </a:prstGeom>
          <a:solidFill>
            <a:schemeClr val="accent2"/>
          </a:solidFill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600"/>
              </a:spcBef>
              <a:defRPr/>
            </a:pP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alt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en-US" sz="22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Lênin</a:t>
            </a:r>
            <a:endParaRPr lang="en-US" altLang="en-US" sz="22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triệt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alt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altLang="en-US" sz="22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endParaRPr lang="en-US" altLang="en-US" sz="22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DDF8639-7821-E64B-A557-060C8135A033}"/>
              </a:ext>
            </a:extLst>
          </p:cNvPr>
          <p:cNvSpPr/>
          <p:nvPr/>
        </p:nvSpPr>
        <p:spPr>
          <a:xfrm>
            <a:off x="665709" y="420653"/>
            <a:ext cx="78125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XHCN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khía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E5D4-2BE2-4102-B83A-7F9419596C1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38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58AC3BFF-DA0E-E642-8AAA-4BAA5592D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5" y="2077995"/>
            <a:ext cx="2288059" cy="1721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30000"/>
              </a:lnSpc>
            </a:pP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endParaRPr lang="en-US" alt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B7B5E40-9749-D74B-8A2B-DC334EF4A838}"/>
              </a:ext>
            </a:extLst>
          </p:cNvPr>
          <p:cNvSpPr/>
          <p:nvPr/>
        </p:nvSpPr>
        <p:spPr>
          <a:xfrm>
            <a:off x="2669058" y="508335"/>
            <a:ext cx="6298097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vi-VN" altLang="en-US" sz="2400" dirty="0">
                <a:solidFill>
                  <a:schemeClr val="bg1"/>
                </a:solidFill>
                <a:latin typeface="+mj-lt"/>
              </a:rPr>
              <a:t>Thủ tiêu quan hệ phong kiến phản động,  chuyển từ nhà nước quân chủ PK sang Nhà nước pháp quyền tư sản; từ XH thần dân sang XH công dân, tạo động lực cho</a:t>
            </a:r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 PT</a:t>
            </a:r>
            <a:endParaRPr lang="vi-V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F9F31AE-5F6E-534B-A76E-392A8AF0E1CF}"/>
              </a:ext>
            </a:extLst>
          </p:cNvPr>
          <p:cNvSpPr/>
          <p:nvPr/>
        </p:nvSpPr>
        <p:spPr>
          <a:xfrm>
            <a:off x="2669058" y="2459504"/>
            <a:ext cx="62980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vi-VN" altLang="en-US" sz="2400" dirty="0">
                <a:solidFill>
                  <a:srgbClr val="FF9933"/>
                </a:solidFill>
                <a:latin typeface="+mj-lt"/>
              </a:rPr>
              <a:t>XD nhà nước pháp quyền tư sản: tam quyền phân lập. Quản lý xã hội bằng pháp luật. Hệ thống PL chặt chẽ; văn hoá pháp luật của người dân cao</a:t>
            </a:r>
            <a:endParaRPr lang="en-US" altLang="en-US" sz="2400" dirty="0">
              <a:solidFill>
                <a:srgbClr val="FF9933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E10BF-DAEF-9C47-9724-E2284EBADAF4}"/>
              </a:ext>
            </a:extLst>
          </p:cNvPr>
          <p:cNvSpPr/>
          <p:nvPr/>
        </p:nvSpPr>
        <p:spPr>
          <a:xfrm>
            <a:off x="2669058" y="4410673"/>
            <a:ext cx="62980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alt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hừa nhận về luật pháp những quyền cơ bản của con người: tự do, b</a:t>
            </a:r>
            <a:r>
              <a:rPr lang="en-US" alt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ì</a:t>
            </a:r>
            <a:r>
              <a:rPr lang="vi-VN" alt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 đẳng, quyền bầu cử, ứng cử của công dân. Các cơ quan Nhà nước do dân bầu ra.</a:t>
            </a:r>
            <a:endParaRPr lang="en-US" alt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66D9-55C2-4B35-889D-4BEFC7DA98B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6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58AC3BFF-DA0E-E642-8AAA-4BAA5592D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2077995"/>
            <a:ext cx="2288059" cy="1772793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txBody>
          <a:bodyPr wrap="square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30000"/>
              </a:lnSpc>
            </a:pP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endParaRPr lang="en-US" alt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7E8050F-B4EC-A34D-B774-B58D9320C0AF}"/>
              </a:ext>
            </a:extLst>
          </p:cNvPr>
          <p:cNvSpPr/>
          <p:nvPr/>
        </p:nvSpPr>
        <p:spPr>
          <a:xfrm>
            <a:off x="3061249" y="343132"/>
            <a:ext cx="586408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vi-VN" sz="2400" dirty="0">
                <a:solidFill>
                  <a:srgbClr val="0432FF"/>
                </a:solidFill>
                <a:cs typeface="Arial" charset="0"/>
              </a:rPr>
              <a:t>Thực chất quyền lực kinh tế, quyền lực chính trị trong NN tư sản thuộc về ai?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C4B62DF-361C-C749-B438-C3C488BBE977}"/>
              </a:ext>
            </a:extLst>
          </p:cNvPr>
          <p:cNvSpPr/>
          <p:nvPr/>
        </p:nvSpPr>
        <p:spPr>
          <a:xfrm>
            <a:off x="3061250" y="1801645"/>
            <a:ext cx="586408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vi-VN" sz="2400" dirty="0">
                <a:solidFill>
                  <a:srgbClr val="0432FF"/>
                </a:solidFill>
                <a:cs typeface="Arial" charset="0"/>
              </a:rPr>
              <a:t>Thực chất vấn đề đa nguyên chính trị, đa đảng đối lập ở các nước tư bản là g</a:t>
            </a:r>
            <a:r>
              <a:rPr lang="en-US" sz="2400" dirty="0" err="1">
                <a:solidFill>
                  <a:srgbClr val="0432FF"/>
                </a:solidFill>
                <a:cs typeface="Arial" charset="0"/>
              </a:rPr>
              <a:t>ì</a:t>
            </a:r>
            <a:r>
              <a:rPr lang="en-US" sz="2400" u="sng" dirty="0">
                <a:solidFill>
                  <a:srgbClr val="0432FF"/>
                </a:solidFill>
                <a:cs typeface="Arial" charset="0"/>
              </a:rPr>
              <a:t>?</a:t>
            </a:r>
            <a:endParaRPr lang="vi-VN" sz="2400" dirty="0">
              <a:solidFill>
                <a:srgbClr val="0432FF"/>
              </a:solidFill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7781750-E4C1-B344-A4F4-112B9BC837E6}"/>
              </a:ext>
            </a:extLst>
          </p:cNvPr>
          <p:cNvSpPr/>
          <p:nvPr/>
        </p:nvSpPr>
        <p:spPr>
          <a:xfrm>
            <a:off x="3061248" y="3429000"/>
            <a:ext cx="586408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vi-VN" sz="2400" dirty="0">
                <a:solidFill>
                  <a:srgbClr val="0432FF"/>
                </a:solidFill>
                <a:cs typeface="Arial" charset="0"/>
              </a:rPr>
              <a:t>Thực chất về h</a:t>
            </a:r>
            <a:r>
              <a:rPr lang="en-US" sz="2400" dirty="0" err="1">
                <a:solidFill>
                  <a:srgbClr val="0432FF"/>
                </a:solidFill>
                <a:cs typeface="Arial" charset="0"/>
              </a:rPr>
              <a:t>ì</a:t>
            </a:r>
            <a:r>
              <a:rPr lang="vi-VN" sz="2400" dirty="0">
                <a:solidFill>
                  <a:srgbClr val="0432FF"/>
                </a:solidFill>
                <a:cs typeface="Arial" charset="0"/>
              </a:rPr>
              <a:t>nh thức phổ thông đầu phiếu bầu người đứng đầu nhà nước</a:t>
            </a:r>
            <a:r>
              <a:rPr lang="vi-VN" sz="2400" u="sng" dirty="0">
                <a:solidFill>
                  <a:srgbClr val="0432FF"/>
                </a:solidFill>
                <a:cs typeface="Arial" charset="0"/>
                <a:hlinkClick r:id="rId2" action="ppaction://hlinkpres?slideindex=1&amp;slidetitle=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vi-VN" sz="2400" dirty="0">
                <a:solidFill>
                  <a:srgbClr val="0432FF"/>
                </a:solidFill>
                <a:cs typeface="Arial" charset="0"/>
              </a:rPr>
              <a:t> biểu t</a:t>
            </a:r>
            <a:r>
              <a:rPr lang="en-US" sz="2400" dirty="0" err="1">
                <a:solidFill>
                  <a:srgbClr val="0432FF"/>
                </a:solidFill>
                <a:cs typeface="Arial" charset="0"/>
              </a:rPr>
              <a:t>ì</a:t>
            </a:r>
            <a:r>
              <a:rPr lang="vi-VN" sz="2400" dirty="0">
                <a:solidFill>
                  <a:srgbClr val="0432FF"/>
                </a:solidFill>
                <a:cs typeface="Arial" charset="0"/>
              </a:rPr>
              <a:t>nh</a:t>
            </a:r>
            <a:r>
              <a:rPr lang="vi-VN" sz="2400" dirty="0">
                <a:solidFill>
                  <a:srgbClr val="0432FF"/>
                </a:solidFill>
                <a:cs typeface="Arial" charset="0"/>
                <a:hlinkClick r:id="rId3" action="ppaction://hlinkpres?slideindex=1&amp;slidetitle=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?</a:t>
            </a:r>
            <a:endParaRPr lang="vi-VN" sz="2400" dirty="0">
              <a:solidFill>
                <a:srgbClr val="0432FF"/>
              </a:solidFill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2B6A036-40C7-C44D-BC7E-9B866E88834B}"/>
              </a:ext>
            </a:extLst>
          </p:cNvPr>
          <p:cNvSpPr/>
          <p:nvPr/>
        </p:nvSpPr>
        <p:spPr>
          <a:xfrm>
            <a:off x="3061247" y="5056355"/>
            <a:ext cx="586408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vi-VN" sz="2400" dirty="0">
                <a:solidFill>
                  <a:srgbClr val="0432FF"/>
                </a:solidFill>
                <a:latin typeface="+mj-lt"/>
              </a:rPr>
              <a:t>Một số vấn đề xã hội ở một số nước TB:</a:t>
            </a:r>
            <a:r>
              <a:rPr lang="en-US" sz="2400" dirty="0">
                <a:solidFill>
                  <a:srgbClr val="0432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432FF"/>
                </a:solidFill>
                <a:latin typeface="+mj-lt"/>
                <a:cs typeface="Times New Roman" pitchFamily="18" charset="0"/>
              </a:rPr>
              <a:t>Phân</a:t>
            </a:r>
            <a:r>
              <a:rPr lang="en-US" sz="2400" i="1" dirty="0">
                <a:solidFill>
                  <a:srgbClr val="0432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432FF"/>
                </a:solidFill>
                <a:latin typeface="+mj-lt"/>
                <a:cs typeface="Times New Roman" pitchFamily="18" charset="0"/>
              </a:rPr>
              <a:t>hóa</a:t>
            </a:r>
            <a:r>
              <a:rPr lang="en-US" sz="2400" i="1" dirty="0">
                <a:solidFill>
                  <a:srgbClr val="0432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432FF"/>
                </a:solidFill>
                <a:latin typeface="+mj-lt"/>
                <a:cs typeface="Times New Roman" pitchFamily="18" charset="0"/>
              </a:rPr>
              <a:t>giàu</a:t>
            </a:r>
            <a:r>
              <a:rPr lang="en-US" sz="2400" i="1" dirty="0">
                <a:solidFill>
                  <a:srgbClr val="0432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432FF"/>
                </a:solidFill>
                <a:latin typeface="+mj-lt"/>
                <a:cs typeface="Times New Roman" pitchFamily="18" charset="0"/>
              </a:rPr>
              <a:t>nghèo</a:t>
            </a:r>
            <a:r>
              <a:rPr lang="en-US" sz="2400" i="1" dirty="0">
                <a:solidFill>
                  <a:srgbClr val="0432FF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rgbClr val="0432FF"/>
                </a:solidFill>
                <a:latin typeface="+mj-lt"/>
                <a:cs typeface="Times New Roman" pitchFamily="18" charset="0"/>
              </a:rPr>
              <a:t>khủng</a:t>
            </a:r>
            <a:r>
              <a:rPr lang="en-US" sz="2400" i="1" dirty="0">
                <a:solidFill>
                  <a:srgbClr val="0432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432FF"/>
                </a:solidFill>
                <a:latin typeface="+mj-lt"/>
                <a:cs typeface="Times New Roman" pitchFamily="18" charset="0"/>
              </a:rPr>
              <a:t>bố</a:t>
            </a:r>
            <a:r>
              <a:rPr lang="en-US" sz="2400" i="1" dirty="0">
                <a:solidFill>
                  <a:srgbClr val="0432FF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rgbClr val="0432FF"/>
                </a:solidFill>
                <a:latin typeface="+mj-lt"/>
                <a:cs typeface="Times New Roman" pitchFamily="18" charset="0"/>
              </a:rPr>
              <a:t>gây</a:t>
            </a:r>
            <a:r>
              <a:rPr lang="en-US" sz="2400" i="1" dirty="0">
                <a:solidFill>
                  <a:srgbClr val="0432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432FF"/>
                </a:solidFill>
                <a:latin typeface="+mj-lt"/>
                <a:cs typeface="Times New Roman" pitchFamily="18" charset="0"/>
              </a:rPr>
              <a:t>chiến</a:t>
            </a:r>
            <a:r>
              <a:rPr lang="en-US" sz="2400" i="1" dirty="0">
                <a:solidFill>
                  <a:srgbClr val="0432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432FF"/>
                </a:solidFill>
                <a:latin typeface="+mj-lt"/>
                <a:cs typeface="Times New Roman" pitchFamily="18" charset="0"/>
              </a:rPr>
              <a:t>tranh</a:t>
            </a:r>
            <a:r>
              <a:rPr lang="en-US" sz="2400" i="1" dirty="0">
                <a:solidFill>
                  <a:srgbClr val="0432FF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rgbClr val="0432FF"/>
                </a:solidFill>
                <a:latin typeface="+mj-lt"/>
                <a:cs typeface="Times New Roman" pitchFamily="18" charset="0"/>
              </a:rPr>
              <a:t>bạo</a:t>
            </a:r>
            <a:r>
              <a:rPr lang="en-US" sz="2400" i="1" dirty="0">
                <a:solidFill>
                  <a:srgbClr val="0432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432FF"/>
                </a:solidFill>
                <a:latin typeface="+mj-lt"/>
                <a:cs typeface="Times New Roman" pitchFamily="18" charset="0"/>
              </a:rPr>
              <a:t>lực</a:t>
            </a:r>
            <a:r>
              <a:rPr lang="en-US" sz="2400" i="1" dirty="0">
                <a:solidFill>
                  <a:srgbClr val="0432FF"/>
                </a:solidFill>
                <a:latin typeface="+mj-lt"/>
                <a:cs typeface="Times New Roman" pitchFamily="18" charset="0"/>
                <a:hlinkClick r:id="rId4" action="ppaction://hlinkpres?slideindex=1&amp;slidetitle=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…</a:t>
            </a:r>
            <a:endParaRPr lang="en-US" sz="2400" i="1" dirty="0">
              <a:solidFill>
                <a:srgbClr val="0432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66D9-55C2-4B35-889D-4BEFC7DA98B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23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A836733-050C-844C-A8B4-FEF80DECB831}"/>
              </a:ext>
            </a:extLst>
          </p:cNvPr>
          <p:cNvSpPr/>
          <p:nvPr/>
        </p:nvSpPr>
        <p:spPr>
          <a:xfrm>
            <a:off x="2209800" y="442772"/>
            <a:ext cx="6675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2.1.2.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7858963-AF2D-9C4E-BCDC-E9A909EA2C72}"/>
              </a:ext>
            </a:extLst>
          </p:cNvPr>
          <p:cNvSpPr/>
          <p:nvPr/>
        </p:nvSpPr>
        <p:spPr>
          <a:xfrm>
            <a:off x="4840550" y="897174"/>
            <a:ext cx="3020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7773A6-A885-144D-A0E8-4F8311345B1B}"/>
              </a:ext>
            </a:extLst>
          </p:cNvPr>
          <p:cNvSpPr/>
          <p:nvPr/>
        </p:nvSpPr>
        <p:spPr>
          <a:xfrm>
            <a:off x="504497" y="1972344"/>
            <a:ext cx="356300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400" i="1" dirty="0" err="1">
                <a:solidFill>
                  <a:srgbClr val="FF4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i="1" dirty="0">
                <a:solidFill>
                  <a:srgbClr val="FF4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4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i="1" dirty="0">
                <a:solidFill>
                  <a:srgbClr val="FF4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40FF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i="1" dirty="0">
                <a:solidFill>
                  <a:srgbClr val="FF4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lãnh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NN (NN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altLang="en-US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="" xmlns:a16="http://schemas.microsoft.com/office/drawing/2014/main" id="{1A73F5F9-746B-A943-85D6-4226CDB7F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974" y="2080066"/>
            <a:ext cx="3563006" cy="3200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en-US" sz="2400" dirty="0">
                <a:solidFill>
                  <a:srgbClr val="41BFF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i="1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en-US" sz="2400" i="1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400" i="1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400" i="1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XHCN (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TLSX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ngững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400" dirty="0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41BF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endParaRPr lang="en-US" altLang="en-US" sz="2400" dirty="0">
              <a:solidFill>
                <a:srgbClr val="41BF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66D9-55C2-4B35-889D-4BEFC7DA98B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35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4" name="Text Box 6">
            <a:extLst>
              <a:ext uri="{FF2B5EF4-FFF2-40B4-BE49-F238E27FC236}">
                <a16:creationId xmlns="" xmlns:a16="http://schemas.microsoft.com/office/drawing/2014/main" id="{56EDBDB4-529A-7841-B8F4-10C62B1C3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8382000" cy="3232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marL="457200" indent="-4572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8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8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en-US" sz="28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TT - VHXH: </a:t>
            </a:r>
          </a:p>
          <a:p>
            <a:pPr marL="342900" indent="-342900" algn="just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NN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Mác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Lênin</a:t>
            </a:r>
            <a:endParaRPr lang="en-US" altLang="en-US" sz="2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NN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NN XHCN</a:t>
            </a:r>
          </a:p>
          <a:p>
            <a:pPr marL="342900" indent="-342900" algn="just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TL</a:t>
            </a:r>
          </a:p>
          <a:p>
            <a:pPr marL="342900" indent="-342900" algn="just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do,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A836733-050C-844C-A8B4-FEF80DECB831}"/>
              </a:ext>
            </a:extLst>
          </p:cNvPr>
          <p:cNvSpPr/>
          <p:nvPr/>
        </p:nvSpPr>
        <p:spPr>
          <a:xfrm>
            <a:off x="2209800" y="442772"/>
            <a:ext cx="6675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2.1.2.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A4F3-42EC-43B5-AD32-067C6296C3A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6301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6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6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6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>
            <a:extLst>
              <a:ext uri="{FF2B5EF4-FFF2-40B4-BE49-F238E27FC236}">
                <a16:creationId xmlns="" xmlns:a16="http://schemas.microsoft.com/office/drawing/2014/main" id="{94841E16-8878-9C4D-B9F0-5ABCED0FA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41" y="1864656"/>
            <a:ext cx="8534400" cy="172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NN:</a:t>
            </a:r>
          </a:p>
          <a:p>
            <a:pPr marL="457200" indent="-457200" algn="just">
              <a:lnSpc>
                <a:spcPts val="4000"/>
              </a:lnSpc>
              <a:buFont typeface="Wingdings" pitchFamily="2" charset="2"/>
              <a:buChar char="ü"/>
              <a:defRPr/>
            </a:pP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NN:</a:t>
            </a:r>
          </a:p>
          <a:p>
            <a:pPr marL="457200" indent="-457200" algn="just">
              <a:lnSpc>
                <a:spcPts val="4000"/>
              </a:lnSpc>
              <a:buFont typeface="Wingdings" pitchFamily="2" charset="2"/>
              <a:buChar char="ü"/>
              <a:defRPr/>
            </a:pP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4723521-94AE-2243-858A-1DA513A36A3A}"/>
              </a:ext>
            </a:extLst>
          </p:cNvPr>
          <p:cNvSpPr/>
          <p:nvPr/>
        </p:nvSpPr>
        <p:spPr>
          <a:xfrm>
            <a:off x="1981200" y="516766"/>
            <a:ext cx="6373861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43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 2.1.3. </a:t>
            </a:r>
            <a:r>
              <a:rPr lang="en-US" sz="2800" b="1" dirty="0" err="1">
                <a:solidFill>
                  <a:srgbClr val="043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solidFill>
                  <a:srgbClr val="043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43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 dirty="0">
                <a:solidFill>
                  <a:srgbClr val="043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43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rgbClr val="043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43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b="1" dirty="0">
                <a:solidFill>
                  <a:srgbClr val="043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43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b="1" dirty="0">
                <a:solidFill>
                  <a:srgbClr val="043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43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XHCN </a:t>
            </a:r>
            <a:endParaRPr lang="en-US" sz="2800" b="1" dirty="0">
              <a:solidFill>
                <a:srgbClr val="0432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66D9-55C2-4B35-889D-4BEFC7DA98B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3016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="" xmlns:a16="http://schemas.microsoft.com/office/drawing/2014/main" id="{5684080F-5B7A-A446-89A2-55D437C1A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447800"/>
            <a:ext cx="8763000" cy="1066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FFFF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XHCN ở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 </a:t>
            </a:r>
            <a:endParaRPr lang="en-US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099" name="Rectangle 3">
            <a:extLst>
              <a:ext uri="{FF2B5EF4-FFF2-40B4-BE49-F238E27FC236}">
                <a16:creationId xmlns="" xmlns:a16="http://schemas.microsoft.com/office/drawing/2014/main" id="{303B0042-A764-414C-9FF4-53863183F9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438400"/>
            <a:ext cx="8839200" cy="2028496"/>
          </a:xfrm>
        </p:spPr>
        <p:txBody>
          <a:bodyPr/>
          <a:lstStyle/>
          <a:p>
            <a:pPr eaLnBrk="1" hangingPunct="1">
              <a:lnSpc>
                <a:spcPts val="3800"/>
              </a:lnSpc>
              <a:spcBef>
                <a:spcPts val="1000"/>
              </a:spcBef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800"/>
              </a:lnSpc>
              <a:spcBef>
                <a:spcPts val="1000"/>
              </a:spcBef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800"/>
              </a:lnSpc>
              <a:spcBef>
                <a:spcPts val="1000"/>
              </a:spcBef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4" name="Slide Number Placeholder 5">
            <a:extLst>
              <a:ext uri="{FF2B5EF4-FFF2-40B4-BE49-F238E27FC236}">
                <a16:creationId xmlns="" xmlns:a16="http://schemas.microsoft.com/office/drawing/2014/main" id="{C069F769-916B-C849-92DF-63DB815F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9A0BC8C6-F903-704A-B34E-3706C2F4325D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17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228600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 </a:t>
            </a:r>
            <a:r>
              <a:rPr lang="vi-V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 xã hội chủ nghĩa và nhà nước pháp quyền xã hội chủ nghĩa ở Việt Nam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504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09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="" xmlns:a16="http://schemas.microsoft.com/office/drawing/2014/main" id="{906336D8-5220-FC43-A1D4-E5271473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7FB6E4-6D2E-B346-A0F4-5917B9D41CC3}" type="slidenum">
              <a:rPr lang="en-US" altLang="en-US">
                <a:solidFill>
                  <a:schemeClr val="tx2"/>
                </a:solidFill>
              </a:rPr>
              <a:pPr eaLnBrk="1" hangingPunct="1"/>
              <a:t>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78178" name="Text Box 2">
            <a:extLst>
              <a:ext uri="{FF2B5EF4-FFF2-40B4-BE49-F238E27FC236}">
                <a16:creationId xmlns="" xmlns:a16="http://schemas.microsoft.com/office/drawing/2014/main" id="{9B249B91-1768-A249-B30C-C487AB534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00200"/>
            <a:ext cx="8748713" cy="56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3.2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.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7F68B55-3C12-A047-9449-6F963E18FC55}"/>
              </a:ext>
            </a:extLst>
          </p:cNvPr>
          <p:cNvSpPr/>
          <p:nvPr/>
        </p:nvSpPr>
        <p:spPr>
          <a:xfrm>
            <a:off x="677916" y="2667000"/>
            <a:ext cx="788275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giáo dục pháp luật </a:t>
            </a:r>
          </a:p>
          <a:p>
            <a:pPr marL="457200" indent="-457200" algn="just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 hiểu biết pháp luật, </a:t>
            </a:r>
          </a:p>
          <a:p>
            <a:pPr marL="457200" indent="-457200" algn="just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tuân thủ pháp luật, </a:t>
            </a:r>
          </a:p>
          <a:p>
            <a:pPr marL="457200" indent="-457200" algn="just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 luật phải đảm bảo tính nghiêm minh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rong hoạt động của các cơ quan nhà nước, phải có sự kiểm soát lẫn nhau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08844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 chủ xã hội chủ nghĩa và nhà nước pháp quyền xã hội chủ nghĩa ở Việt Nam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7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="" xmlns:a16="http://schemas.microsoft.com/office/drawing/2014/main" id="{906336D8-5220-FC43-A1D4-E5271473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7FB6E4-6D2E-B346-A0F4-5917B9D41CC3}" type="slidenum">
              <a:rPr lang="en-US" altLang="en-US">
                <a:solidFill>
                  <a:schemeClr val="tx2"/>
                </a:solidFill>
              </a:rPr>
              <a:pPr eaLnBrk="1" hangingPunct="1"/>
              <a:t>19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78178" name="Text Box 2">
            <a:extLst>
              <a:ext uri="{FF2B5EF4-FFF2-40B4-BE49-F238E27FC236}">
                <a16:creationId xmlns="" xmlns:a16="http://schemas.microsoft.com/office/drawing/2014/main" id="{9B249B91-1768-A249-B30C-C487AB534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31" y="1540538"/>
            <a:ext cx="8748713" cy="108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vi-V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 huy dân chủ xã hội chủ nghĩa, xây dựng Nhà nước pháp quyền xã hội chủ nghĩa ở Việt Nam hiện </a:t>
            </a:r>
            <a:r>
              <a:rPr lang="vi-V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nay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08844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 chủ xã hội chủ nghĩa và nhà nước pháp quyền xã hội chủ nghĩa ở Việt Nam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22517390"/>
              </p:ext>
            </p:extLst>
          </p:nvPr>
        </p:nvGraphicFramePr>
        <p:xfrm>
          <a:off x="677916" y="2667000"/>
          <a:ext cx="83136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42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651000" y="371475"/>
            <a:ext cx="7543800" cy="1371600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CHƯƠNG 4: </a:t>
            </a:r>
            <a:r>
              <a:rPr lang="vi-VN" altLang="en-US" sz="3200" b="1" smtClean="0">
                <a:solidFill>
                  <a:srgbClr val="FF0000"/>
                </a:solidFill>
                <a:cs typeface="Times New Roman" pitchFamily="18" charset="0"/>
              </a:rPr>
              <a:t>DÂN CHỦ XÃ HỘI CHỦ NGHĨA VÀ NHÀ NƯỚC </a:t>
            </a:r>
            <a:r>
              <a:rPr lang="en-US" alt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XHCN</a:t>
            </a:r>
            <a:br>
              <a:rPr lang="en-US" alt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en-US" sz="32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/>
          <p:cNvSpPr txBox="1">
            <a:spLocks noChangeArrowheads="1"/>
          </p:cNvSpPr>
          <p:nvPr/>
        </p:nvSpPr>
        <p:spPr bwMode="auto">
          <a:xfrm>
            <a:off x="304800" y="1349375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IV</a:t>
            </a:r>
          </a:p>
          <a:p>
            <a:pPr marL="457200" indent="-457200" algn="just" eaLnBrk="1" hangingPunct="1">
              <a:buClr>
                <a:srgbClr val="003366"/>
              </a:buClr>
              <a:buFont typeface="Arial" panose="020B0604020202020204" pitchFamily="34" charset="0"/>
              <a:buAutoNum type="arabicPeriod"/>
              <a:defRPr/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DÂN CHỦ VÀ DÂN CHỦ XÃ HỘI CHỦ NGHĨA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 niệm về dân chủ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 niệm về dân chủ xã hội chủ nghĩa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NHÀ NƯỚC XÃ HỘI CHỦ NGHĨA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ra đời, bản chất, chức năng của nhà nước xã hội chủ nghĩa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quan hệ giữa dân chủ xã hội chủ nghĩa và nhà nước xã hội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ghĩa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buFont typeface="Arial" panose="020B0604020202020204" pitchFamily="34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buFont typeface="Arial" panose="020B0604020202020204" pitchFamily="34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9/28/20203.3</a:t>
            </a:r>
            <a:endParaRPr lang="en-US" altLang="en-US" sz="1200" smtClean="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3429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vi-VN" altLang="en-US" sz="120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306104- Chương 4 DÂN CHỦ XHCN &amp;NN XHCN</a:t>
            </a:r>
            <a:endParaRPr lang="en-US" altLang="en-US" sz="1200" smtClean="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8490E95-4774-46AB-BE27-BCF40C299057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-381000" y="1752600"/>
            <a:ext cx="9207500" cy="4419600"/>
          </a:xfrm>
        </p:spPr>
        <p:txBody>
          <a:bodyPr/>
          <a:lstStyle/>
          <a:p>
            <a:pPr marL="914400" lvl="2" indent="0" algn="just">
              <a:buFont typeface="Arial" charset="0"/>
              <a:buNone/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altLang="en-US" sz="2800" b="1" smtClean="0">
                <a:latin typeface="Times New Roman" pitchFamily="18" charset="0"/>
                <a:cs typeface="Times New Roman" pitchFamily="18" charset="0"/>
              </a:rPr>
              <a:t>DÂN CHỦ XÃ HỘI CHỦ NGHĨA VÀ XÂY DỰNG NHÀ NƯỚC PHÁP QUYỀN XÃ HỘI CHỦ NGHĨA Ở VIỆT NAM</a:t>
            </a:r>
            <a:endParaRPr lang="en-US" alt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 marL="914400" lvl="2" indent="0" algn="just">
              <a:buFont typeface="Arial" charset="0"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vi-VN" altLang="en-US" smtClean="0">
                <a:latin typeface="Times New Roman" pitchFamily="18" charset="0"/>
                <a:cs typeface="Times New Roman" pitchFamily="18" charset="0"/>
              </a:rPr>
              <a:t>Dân chủ xã hội chủ nghĩa Việt Nam</a:t>
            </a: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marL="914400" lvl="2" indent="0" algn="just">
              <a:buFont typeface="Arial" charset="0"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vi-VN" altLang="en-US" smtClean="0">
                <a:latin typeface="Times New Roman" pitchFamily="18" charset="0"/>
                <a:cs typeface="Times New Roman" pitchFamily="18" charset="0"/>
              </a:rPr>
              <a:t>Nhà nước pháp quyền xã hội chủ nghĩa Việt Nam</a:t>
            </a: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marL="914400" lvl="2" indent="0" algn="just">
              <a:buFont typeface="Arial" charset="0"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vi-VN" altLang="en-US" smtClean="0">
                <a:latin typeface="Times New Roman" pitchFamily="18" charset="0"/>
                <a:cs typeface="Times New Roman" pitchFamily="18" charset="0"/>
              </a:rPr>
              <a:t>Phát huy dân chủ, xây dựng nhà nước pháp quyền xã hội chủ nghĩa ở Việt Nam</a:t>
            </a: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buSzPts val="1400"/>
              <a:buFont typeface="Arial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buSzPts val="1400"/>
              <a:buFont typeface="Arial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588"/>
              </a:spcBef>
              <a:buSzPts val="1400"/>
              <a:buFont typeface="Arial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588"/>
              </a:spcBef>
              <a:buSzPts val="1400"/>
              <a:buFont typeface="Arial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5" name="Date Placeholder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 smtClean="0">
                <a:solidFill>
                  <a:srgbClr val="898989"/>
                </a:solidFill>
                <a:latin typeface="VNI-Times" pitchFamily="2" charset="0"/>
              </a:rPr>
              <a:t>9/28/20203.3</a:t>
            </a:r>
            <a:endParaRPr lang="en-US" altLang="en-US" sz="1200" smtClean="0">
              <a:solidFill>
                <a:srgbClr val="898989"/>
              </a:solidFill>
              <a:latin typeface="VNI-Times" pitchFamily="2" charset="0"/>
            </a:endParaRPr>
          </a:p>
        </p:txBody>
      </p:sp>
      <p:sp>
        <p:nvSpPr>
          <p:cNvPr id="33796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356350"/>
            <a:ext cx="3886200" cy="227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vi-VN" altLang="en-US" sz="1200" smtClean="0">
                <a:solidFill>
                  <a:srgbClr val="898989"/>
                </a:solidFill>
                <a:latin typeface="VNI-Times" pitchFamily="2" charset="0"/>
              </a:rPr>
              <a:t>306104- Chương 4 DÂN CHỦ XHCN &amp;NN XHCN</a:t>
            </a:r>
            <a:endParaRPr lang="en-US" altLang="en-US" sz="1200" smtClean="0">
              <a:solidFill>
                <a:srgbClr val="898989"/>
              </a:solidFill>
              <a:latin typeface="VNI-Times" pitchFamily="2" charset="0"/>
            </a:endParaRPr>
          </a:p>
        </p:txBody>
      </p:sp>
      <p:sp>
        <p:nvSpPr>
          <p:cNvPr id="3379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4F68380-392B-4349-AE3F-CB67FDB087F7}" type="slidenum">
              <a:rPr lang="en-US" altLang="en-US" sz="1200">
                <a:solidFill>
                  <a:srgbClr val="898989"/>
                </a:solidFill>
                <a:latin typeface="VNI-Times" pitchFamily="2" charset="0"/>
              </a:rPr>
              <a:pPr/>
              <a:t>3</a:t>
            </a:fld>
            <a:endParaRPr lang="en-US" altLang="en-US" sz="1200">
              <a:solidFill>
                <a:srgbClr val="898989"/>
              </a:solidFill>
              <a:latin typeface="VNI-Times" pitchFamily="2" charset="0"/>
            </a:endParaRPr>
          </a:p>
        </p:txBody>
      </p:sp>
      <p:sp>
        <p:nvSpPr>
          <p:cNvPr id="33798" name="Title 1"/>
          <p:cNvSpPr txBox="1">
            <a:spLocks/>
          </p:cNvSpPr>
          <p:nvPr/>
        </p:nvSpPr>
        <p:spPr bwMode="auto">
          <a:xfrm>
            <a:off x="1489075" y="274638"/>
            <a:ext cx="7543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CHƯƠNG 4: </a:t>
            </a:r>
            <a:r>
              <a:rPr lang="vi-VN" altLang="en-US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DÂN CHỦ XÃ HỘI CHỦ NGHĨA VÀ NHÀ NƯỚC </a:t>
            </a:r>
            <a:r>
              <a:rPr lang="en-US" altLang="en-US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XHCN</a:t>
            </a:r>
            <a:br>
              <a:rPr lang="en-US" altLang="en-US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</a:br>
            <a:endParaRPr lang="en-US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6;p27">
            <a:extLst>
              <a:ext uri="{FF2B5EF4-FFF2-40B4-BE49-F238E27FC236}">
                <a16:creationId xmlns="" xmlns:a16="http://schemas.microsoft.com/office/drawing/2014/main" id="{5154CB5B-DE34-8341-8C8E-1891759E01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5210" y="1905000"/>
            <a:ext cx="7086964" cy="523876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1.1. QUAN NIỆM VỀ DÂN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 VÀ SỰU RA ĐỜI, PHÁT TRIỂN CỦA DÂN CHỦ</a:t>
            </a:r>
            <a:endParaRPr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FEAF343-6BB0-9A4A-BAFC-3DE918F404DC}"/>
              </a:ext>
            </a:extLst>
          </p:cNvPr>
          <p:cNvSpPr/>
          <p:nvPr/>
        </p:nvSpPr>
        <p:spPr>
          <a:xfrm>
            <a:off x="1036637" y="2724660"/>
            <a:ext cx="7744110" cy="108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800" i="1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2800" b="0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0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0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0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800" b="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0" dirty="0" err="1">
                <a:latin typeface="Times New Roman" pitchFamily="18" charset="0"/>
                <a:cs typeface="Times New Roman" pitchFamily="18" charset="0"/>
              </a:rPr>
              <a:t>dân</a:t>
            </a:r>
            <a:endParaRPr lang="en-US" altLang="en-US" sz="2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="" xmlns:a16="http://schemas.microsoft.com/office/drawing/2014/main" id="{461B5EE2-7B65-CC4D-A6D0-807D715EB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288" y="3778346"/>
            <a:ext cx="4041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Demos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Kratos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="" xmlns:a16="http://schemas.microsoft.com/office/drawing/2014/main" id="{1DA5891D-0AE3-D846-9489-A64B0F957F5F}"/>
              </a:ext>
            </a:extLst>
          </p:cNvPr>
          <p:cNvGrpSpPr>
            <a:grpSpLocks/>
          </p:cNvGrpSpPr>
          <p:nvPr/>
        </p:nvGrpSpPr>
        <p:grpSpPr bwMode="auto">
          <a:xfrm>
            <a:off x="3906688" y="4464146"/>
            <a:ext cx="3441700" cy="904875"/>
            <a:chOff x="2926" y="1481"/>
            <a:chExt cx="2168" cy="570"/>
          </a:xfrm>
        </p:grpSpPr>
        <p:sp>
          <p:nvSpPr>
            <p:cNvPr id="8" name="Line 4">
              <a:extLst>
                <a:ext uri="{FF2B5EF4-FFF2-40B4-BE49-F238E27FC236}">
                  <a16:creationId xmlns="" xmlns:a16="http://schemas.microsoft.com/office/drawing/2014/main" id="{46D1F5E4-24B0-6740-98DF-DC5552648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148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5">
              <a:extLst>
                <a:ext uri="{FF2B5EF4-FFF2-40B4-BE49-F238E27FC236}">
                  <a16:creationId xmlns="" xmlns:a16="http://schemas.microsoft.com/office/drawing/2014/main" id="{22436F71-4ACF-AC47-91DD-2EC4F89AB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1721"/>
              <a:ext cx="10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 dân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="" xmlns:a16="http://schemas.microsoft.com/office/drawing/2014/main" id="{AD454EAF-1A4C-9F47-87CA-1EEB07CB9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148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7">
              <a:extLst>
                <a:ext uri="{FF2B5EF4-FFF2-40B4-BE49-F238E27FC236}">
                  <a16:creationId xmlns="" xmlns:a16="http://schemas.microsoft.com/office/drawing/2014/main" id="{C2914E5C-F1E7-4A43-B20C-C049B703F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2" y="1721"/>
              <a:ext cx="11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Quyền</a:t>
              </a:r>
              <a:r>
                <a:rPr lang="en-US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8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lực</a:t>
              </a:r>
              <a:endPara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28800" y="304800"/>
            <a:ext cx="716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 eaLnBrk="1" hangingPunct="1">
              <a:buClr>
                <a:srgbClr val="003366"/>
              </a:buClr>
              <a:buFont typeface="Arial" panose="020B0604020202020204" pitchFamily="34" charset="0"/>
              <a:buAutoNum type="arabicPeriod"/>
              <a:defRPr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DÂN CHỦ VÀ DÂN CHỦ XÃ HỘI CHỦ NGHĨA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B1C-9642-4AA1-B94D-166AB63FA8E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7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="" xmlns:a16="http://schemas.microsoft.com/office/drawing/2014/main" id="{DD611818-2663-584F-A5BF-B38FFBE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6707C1B-D65C-6748-B8B3-A4875B77B758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5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36867" name="Line 4">
            <a:extLst>
              <a:ext uri="{FF2B5EF4-FFF2-40B4-BE49-F238E27FC236}">
                <a16:creationId xmlns="" xmlns:a16="http://schemas.microsoft.com/office/drawing/2014/main" id="{D9002BF9-31EA-234E-A523-3B8F3DAFE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54831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Text Box 5">
            <a:extLst>
              <a:ext uri="{FF2B5EF4-FFF2-40B4-BE49-F238E27FC236}">
                <a16:creationId xmlns="" xmlns:a16="http://schemas.microsoft.com/office/drawing/2014/main" id="{B1D06172-6553-DA48-A5EE-746167ACA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25" y="5576888"/>
            <a:ext cx="1095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tương lai</a:t>
            </a:r>
          </a:p>
        </p:txBody>
      </p:sp>
      <p:sp>
        <p:nvSpPr>
          <p:cNvPr id="36869" name="Text Box 6">
            <a:extLst>
              <a:ext uri="{FF2B5EF4-FFF2-40B4-BE49-F238E27FC236}">
                <a16:creationId xmlns="" xmlns:a16="http://schemas.microsoft.com/office/drawing/2014/main" id="{D1DE5B9A-F222-2848-88E5-3AE902133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6260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cổ đại</a:t>
            </a:r>
          </a:p>
        </p:txBody>
      </p:sp>
      <p:pic>
        <p:nvPicPr>
          <p:cNvPr id="36908" name="Picture 9" descr="Ceasar">
            <a:extLst>
              <a:ext uri="{FF2B5EF4-FFF2-40B4-BE49-F238E27FC236}">
                <a16:creationId xmlns="" xmlns:a16="http://schemas.microsoft.com/office/drawing/2014/main" id="{BB0AE7D8-5828-0A44-A846-98B604E4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997200"/>
            <a:ext cx="11414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09" name="Text Box 10">
            <a:extLst>
              <a:ext uri="{FF2B5EF4-FFF2-40B4-BE49-F238E27FC236}">
                <a16:creationId xmlns="" xmlns:a16="http://schemas.microsoft.com/office/drawing/2014/main" id="{64A26487-72A4-9046-85CA-145971AD2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718050"/>
            <a:ext cx="1403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err="1">
                <a:latin typeface="Arial" panose="020B0604020202020204" pitchFamily="34" charset="0"/>
              </a:rPr>
              <a:t>Chiếm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hữu</a:t>
            </a:r>
            <a:endParaRPr lang="en-US" altLang="en-US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nô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lệ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6906" name="Picture 12" descr="King">
            <a:extLst>
              <a:ext uri="{FF2B5EF4-FFF2-40B4-BE49-F238E27FC236}">
                <a16:creationId xmlns="" xmlns:a16="http://schemas.microsoft.com/office/drawing/2014/main" id="{9396D770-46A6-EB4C-BD46-3989F821B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0"/>
            <a:ext cx="12128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07" name="Text Box 13">
            <a:extLst>
              <a:ext uri="{FF2B5EF4-FFF2-40B4-BE49-F238E27FC236}">
                <a16:creationId xmlns="" xmlns:a16="http://schemas.microsoft.com/office/drawing/2014/main" id="{E8EE8467-7D27-8E43-8BDF-3A7D9C00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00600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Phong kiến</a:t>
            </a:r>
          </a:p>
        </p:txBody>
      </p:sp>
      <p:pic>
        <p:nvPicPr>
          <p:cNvPr id="36904" name="Picture 15" descr="tu san">
            <a:extLst>
              <a:ext uri="{FF2B5EF4-FFF2-40B4-BE49-F238E27FC236}">
                <a16:creationId xmlns="" xmlns:a16="http://schemas.microsoft.com/office/drawing/2014/main" id="{0D8B12E0-499A-684B-9306-F7855D0E8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94025"/>
            <a:ext cx="117633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05" name="Text Box 16">
            <a:extLst>
              <a:ext uri="{FF2B5EF4-FFF2-40B4-BE49-F238E27FC236}">
                <a16:creationId xmlns="" xmlns:a16="http://schemas.microsoft.com/office/drawing/2014/main" id="{C979BEAD-7F71-034C-9A6C-BAD9E6F9F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4724400"/>
            <a:ext cx="1274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Tư bản</a:t>
            </a: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chủ nghĩa</a:t>
            </a:r>
          </a:p>
        </p:txBody>
      </p:sp>
      <p:pic>
        <p:nvPicPr>
          <p:cNvPr id="36902" name="Picture 18" descr="worker man">
            <a:extLst>
              <a:ext uri="{FF2B5EF4-FFF2-40B4-BE49-F238E27FC236}">
                <a16:creationId xmlns="" xmlns:a16="http://schemas.microsoft.com/office/drawing/2014/main" id="{AFF92687-60F2-E04F-A831-6F76D997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11668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03" name="Text Box 19">
            <a:extLst>
              <a:ext uri="{FF2B5EF4-FFF2-40B4-BE49-F238E27FC236}">
                <a16:creationId xmlns="" xmlns:a16="http://schemas.microsoft.com/office/drawing/2014/main" id="{74E262C2-77A9-2A4D-9411-45083E174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4724400"/>
            <a:ext cx="1274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Xã hội </a:t>
            </a: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chủ nghĩa</a:t>
            </a:r>
          </a:p>
        </p:txBody>
      </p:sp>
      <p:pic>
        <p:nvPicPr>
          <p:cNvPr id="36900" name="Picture 21" descr="Communism">
            <a:extLst>
              <a:ext uri="{FF2B5EF4-FFF2-40B4-BE49-F238E27FC236}">
                <a16:creationId xmlns="" xmlns:a16="http://schemas.microsoft.com/office/drawing/2014/main" id="{49F9202E-5319-6241-BD62-3257A9A3D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971800"/>
            <a:ext cx="1066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01" name="Text Box 22">
            <a:extLst>
              <a:ext uri="{FF2B5EF4-FFF2-40B4-BE49-F238E27FC236}">
                <a16:creationId xmlns="" xmlns:a16="http://schemas.microsoft.com/office/drawing/2014/main" id="{0B03A76C-B86B-1D4A-A6E2-FC05D90C9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24400"/>
            <a:ext cx="1274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Cộng sản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chủ nghĩa</a:t>
            </a:r>
          </a:p>
        </p:txBody>
      </p:sp>
      <p:sp>
        <p:nvSpPr>
          <p:cNvPr id="36898" name="Text Box 24">
            <a:extLst>
              <a:ext uri="{FF2B5EF4-FFF2-40B4-BE49-F238E27FC236}">
                <a16:creationId xmlns="" xmlns:a16="http://schemas.microsoft.com/office/drawing/2014/main" id="{8BC9931C-6479-CA46-899C-EF894EAD3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4656138"/>
            <a:ext cx="1557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Cộng sản </a:t>
            </a: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nguyên thuỷ</a:t>
            </a:r>
          </a:p>
        </p:txBody>
      </p:sp>
      <p:pic>
        <p:nvPicPr>
          <p:cNvPr id="36899" name="Picture 25" descr="Ancient human">
            <a:extLst>
              <a:ext uri="{FF2B5EF4-FFF2-40B4-BE49-F238E27FC236}">
                <a16:creationId xmlns="" xmlns:a16="http://schemas.microsoft.com/office/drawing/2014/main" id="{AA345BF5-DDB4-234C-B70F-26F8A1F2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24175"/>
            <a:ext cx="129222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0" name="Line 27">
            <a:extLst>
              <a:ext uri="{FF2B5EF4-FFF2-40B4-BE49-F238E27FC236}">
                <a16:creationId xmlns="" xmlns:a16="http://schemas.microsoft.com/office/drawing/2014/main" id="{CBE3C42C-CF23-474E-A3E3-EDC15A7DE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Text Box 28">
            <a:extLst>
              <a:ext uri="{FF2B5EF4-FFF2-40B4-BE49-F238E27FC236}">
                <a16:creationId xmlns="" xmlns:a16="http://schemas.microsoft.com/office/drawing/2014/main" id="{E0BABC09-CBEA-CD4A-88BD-80CAFAE34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95975"/>
            <a:ext cx="1227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Chưa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có</a:t>
            </a:r>
            <a:endParaRPr lang="en-US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Nền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 DC </a:t>
            </a:r>
          </a:p>
        </p:txBody>
      </p:sp>
      <p:sp>
        <p:nvSpPr>
          <p:cNvPr id="36888" name="Text Box 30">
            <a:extLst>
              <a:ext uri="{FF2B5EF4-FFF2-40B4-BE49-F238E27FC236}">
                <a16:creationId xmlns="" xmlns:a16="http://schemas.microsoft.com/office/drawing/2014/main" id="{02571317-A5E2-C541-8777-743B05381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972175"/>
            <a:ext cx="17256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Không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còn</a:t>
            </a:r>
            <a:endParaRPr lang="en-US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Nền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dân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chủ</a:t>
            </a:r>
            <a:endParaRPr lang="en-US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6889" name="Line 31">
            <a:extLst>
              <a:ext uri="{FF2B5EF4-FFF2-40B4-BE49-F238E27FC236}">
                <a16:creationId xmlns="" xmlns:a16="http://schemas.microsoft.com/office/drawing/2014/main" id="{EE67C66F-21E9-6040-8907-D6A4EA832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Text Box 33">
            <a:extLst>
              <a:ext uri="{FF2B5EF4-FFF2-40B4-BE49-F238E27FC236}">
                <a16:creationId xmlns="" xmlns:a16="http://schemas.microsoft.com/office/drawing/2014/main" id="{6D3AD0B1-DA11-344B-8B9A-C0786FC45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19788"/>
            <a:ext cx="1112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Nền DC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 chủ nô</a:t>
            </a:r>
          </a:p>
        </p:txBody>
      </p:sp>
      <p:sp>
        <p:nvSpPr>
          <p:cNvPr id="36887" name="Line 34">
            <a:extLst>
              <a:ext uri="{FF2B5EF4-FFF2-40B4-BE49-F238E27FC236}">
                <a16:creationId xmlns="" xmlns:a16="http://schemas.microsoft.com/office/drawing/2014/main" id="{B4ADFB37-B950-6940-8268-67218DE2B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715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Text Box 36">
            <a:extLst>
              <a:ext uri="{FF2B5EF4-FFF2-40B4-BE49-F238E27FC236}">
                <a16:creationId xmlns="" xmlns:a16="http://schemas.microsoft.com/office/drawing/2014/main" id="{A8E20C3E-E1D5-554E-977A-FCA3FBC5B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867400"/>
            <a:ext cx="1325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Nền </a:t>
            </a:r>
          </a:p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quân chủ</a:t>
            </a:r>
          </a:p>
        </p:txBody>
      </p:sp>
      <p:sp>
        <p:nvSpPr>
          <p:cNvPr id="36885" name="Line 37">
            <a:extLst>
              <a:ext uri="{FF2B5EF4-FFF2-40B4-BE49-F238E27FC236}">
                <a16:creationId xmlns="" xmlns:a16="http://schemas.microsoft.com/office/drawing/2014/main" id="{336C4842-A0E7-8B40-948F-7E23DF0B5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Text Box 39">
            <a:extLst>
              <a:ext uri="{FF2B5EF4-FFF2-40B4-BE49-F238E27FC236}">
                <a16:creationId xmlns="" xmlns:a16="http://schemas.microsoft.com/office/drawing/2014/main" id="{1C316B45-7970-994B-87C0-3AD173396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943600"/>
            <a:ext cx="1112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Nền DC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 tư sản</a:t>
            </a:r>
          </a:p>
        </p:txBody>
      </p:sp>
      <p:sp>
        <p:nvSpPr>
          <p:cNvPr id="36883" name="Line 40">
            <a:extLst>
              <a:ext uri="{FF2B5EF4-FFF2-40B4-BE49-F238E27FC236}">
                <a16:creationId xmlns="" xmlns:a16="http://schemas.microsoft.com/office/drawing/2014/main" id="{36D10659-C34B-C742-A22A-8C002791B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895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Text Box 42">
            <a:extLst>
              <a:ext uri="{FF2B5EF4-FFF2-40B4-BE49-F238E27FC236}">
                <a16:creationId xmlns="" xmlns:a16="http://schemas.microsoft.com/office/drawing/2014/main" id="{3EA30F2E-6860-4C4B-B6F2-1210CF967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5919788"/>
            <a:ext cx="1112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Nền DC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 XHCN</a:t>
            </a:r>
          </a:p>
        </p:txBody>
      </p:sp>
      <p:sp>
        <p:nvSpPr>
          <p:cNvPr id="36881" name="Line 43">
            <a:extLst>
              <a:ext uri="{FF2B5EF4-FFF2-40B4-BE49-F238E27FC236}">
                <a16:creationId xmlns="" xmlns:a16="http://schemas.microsoft.com/office/drawing/2014/main" id="{655FF31F-1CFB-9946-B190-4AAD59705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24" name="Text Box 44">
            <a:extLst>
              <a:ext uri="{FF2B5EF4-FFF2-40B4-BE49-F238E27FC236}">
                <a16:creationId xmlns="" xmlns:a16="http://schemas.microsoft.com/office/drawing/2014/main" id="{332D6993-D061-384B-A858-E4F1ADEC1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83" y="1301828"/>
            <a:ext cx="8138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alt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alt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alt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alt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alt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alt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alt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alt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DC </a:t>
            </a:r>
            <a:r>
              <a:rPr lang="en-US" alt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DC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DC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DC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DC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DC </a:t>
            </a:r>
            <a:r>
              <a:rPr lang="en-US" altLang="en-US" sz="2400" b="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altLang="en-US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</a:p>
        </p:txBody>
      </p:sp>
      <p:sp>
        <p:nvSpPr>
          <p:cNvPr id="199725" name="Text Box 45">
            <a:extLst>
              <a:ext uri="{FF2B5EF4-FFF2-40B4-BE49-F238E27FC236}">
                <a16:creationId xmlns="" xmlns:a16="http://schemas.microsoft.com/office/drawing/2014/main" id="{04052809-A39B-2B46-95E2-254C7F5A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969" y="176214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SỰ RA ĐỜI CÁC NỀN DÂN CHỦ</a:t>
            </a:r>
            <a:endParaRPr lang="en-US" sz="32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89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9CC4F77D-C470-D644-932F-A801C321AF3F}"/>
              </a:ext>
            </a:extLst>
          </p:cNvPr>
          <p:cNvSpPr/>
          <p:nvPr/>
        </p:nvSpPr>
        <p:spPr>
          <a:xfrm>
            <a:off x="694848" y="1834969"/>
            <a:ext cx="2782957" cy="2842592"/>
          </a:xfrm>
          <a:prstGeom prst="ellipse">
            <a:avLst/>
          </a:prstGeom>
          <a:solidFill>
            <a:schemeClr val="tx1"/>
          </a:solidFill>
          <a:ln w="25400">
            <a:gradFill flip="none" rotWithShape="1">
              <a:gsLst>
                <a:gs pos="35000">
                  <a:schemeClr val="accent1">
                    <a:lumMod val="5000"/>
                    <a:lumOff val="9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49000">
                  <a:schemeClr val="accent1">
                    <a:lumMod val="45000"/>
                    <a:lumOff val="55000"/>
                  </a:schemeClr>
                </a:gs>
                <a:gs pos="43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FB7E986B-C4DE-8140-BEB5-1F2331551B4D}"/>
              </a:ext>
            </a:extLst>
          </p:cNvPr>
          <p:cNvSpPr/>
          <p:nvPr/>
        </p:nvSpPr>
        <p:spPr>
          <a:xfrm>
            <a:off x="3089700" y="430841"/>
            <a:ext cx="1577237" cy="1375808"/>
          </a:xfrm>
          <a:prstGeom prst="ellipse">
            <a:avLst/>
          </a:prstGeom>
          <a:solidFill>
            <a:schemeClr val="tx1"/>
          </a:solidFill>
          <a:ln w="25400">
            <a:gradFill flip="none" rotWithShape="1">
              <a:gsLst>
                <a:gs pos="35000">
                  <a:schemeClr val="accent1">
                    <a:lumMod val="5000"/>
                    <a:lumOff val="9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49000">
                  <a:schemeClr val="accent1">
                    <a:lumMod val="45000"/>
                    <a:lumOff val="55000"/>
                  </a:schemeClr>
                </a:gs>
                <a:gs pos="43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5244C082-E6D9-C043-85D0-AF134E2FF53D}"/>
              </a:ext>
            </a:extLst>
          </p:cNvPr>
          <p:cNvSpPr/>
          <p:nvPr/>
        </p:nvSpPr>
        <p:spPr>
          <a:xfrm>
            <a:off x="3271346" y="546752"/>
            <a:ext cx="1213946" cy="1143987"/>
          </a:xfrm>
          <a:prstGeom prst="ellipse">
            <a:avLst/>
          </a:prstGeom>
          <a:solidFill>
            <a:srgbClr val="FF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 err="1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Tính</a:t>
            </a: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nhân</a:t>
            </a: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loại</a:t>
            </a:r>
            <a:endParaRPr lang="en-US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63BEAD68-B685-304F-B83B-8DC4718BA7D0}"/>
              </a:ext>
            </a:extLst>
          </p:cNvPr>
          <p:cNvSpPr/>
          <p:nvPr/>
        </p:nvSpPr>
        <p:spPr>
          <a:xfrm>
            <a:off x="4049892" y="2135032"/>
            <a:ext cx="1577237" cy="1375808"/>
          </a:xfrm>
          <a:prstGeom prst="ellipse">
            <a:avLst/>
          </a:prstGeom>
          <a:solidFill>
            <a:schemeClr val="tx1"/>
          </a:solidFill>
          <a:ln w="25400">
            <a:gradFill flip="none" rotWithShape="1">
              <a:gsLst>
                <a:gs pos="35000">
                  <a:schemeClr val="accent1">
                    <a:lumMod val="5000"/>
                    <a:lumOff val="9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49000">
                  <a:schemeClr val="accent1">
                    <a:lumMod val="45000"/>
                    <a:lumOff val="55000"/>
                  </a:schemeClr>
                </a:gs>
                <a:gs pos="43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CB685914-907B-FE43-8A66-1D18735411CA}"/>
              </a:ext>
            </a:extLst>
          </p:cNvPr>
          <p:cNvSpPr/>
          <p:nvPr/>
        </p:nvSpPr>
        <p:spPr>
          <a:xfrm>
            <a:off x="4231538" y="2250943"/>
            <a:ext cx="1213946" cy="11439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 err="1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Tính</a:t>
            </a: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chính</a:t>
            </a: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trị</a:t>
            </a:r>
            <a:endParaRPr lang="en-US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1C4B6C1-0028-F443-BCE6-3FD900EE94F8}"/>
              </a:ext>
            </a:extLst>
          </p:cNvPr>
          <p:cNvSpPr/>
          <p:nvPr/>
        </p:nvSpPr>
        <p:spPr>
          <a:xfrm>
            <a:off x="3817109" y="4071045"/>
            <a:ext cx="1577237" cy="1375808"/>
          </a:xfrm>
          <a:prstGeom prst="ellipse">
            <a:avLst/>
          </a:prstGeom>
          <a:solidFill>
            <a:schemeClr val="tx1"/>
          </a:solidFill>
          <a:ln w="25400">
            <a:gradFill flip="none" rotWithShape="1">
              <a:gsLst>
                <a:gs pos="35000">
                  <a:schemeClr val="accent1">
                    <a:lumMod val="5000"/>
                    <a:lumOff val="9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49000">
                  <a:schemeClr val="accent1">
                    <a:lumMod val="45000"/>
                    <a:lumOff val="55000"/>
                  </a:schemeClr>
                </a:gs>
                <a:gs pos="43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A1B8EE92-BD7B-EE4C-B8EB-A90456933AC7}"/>
              </a:ext>
            </a:extLst>
          </p:cNvPr>
          <p:cNvSpPr/>
          <p:nvPr/>
        </p:nvSpPr>
        <p:spPr>
          <a:xfrm>
            <a:off x="3998755" y="4186956"/>
            <a:ext cx="1213946" cy="114398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 err="1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Tính</a:t>
            </a: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lịch</a:t>
            </a: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sử</a:t>
            </a:r>
            <a:endParaRPr lang="en-US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D8182FE1-EFD9-8343-AEE2-EDAF7A4C3DC9}"/>
              </a:ext>
            </a:extLst>
          </p:cNvPr>
          <p:cNvSpPr/>
          <p:nvPr/>
        </p:nvSpPr>
        <p:spPr>
          <a:xfrm>
            <a:off x="1203775" y="2385962"/>
            <a:ext cx="16990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err="1">
                <a:solidFill>
                  <a:srgbClr val="0432FF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Tính</a:t>
            </a:r>
            <a:r>
              <a:rPr lang="en-US" altLang="en-US" sz="2800" dirty="0">
                <a:solidFill>
                  <a:srgbClr val="0432FF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432FF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chất</a:t>
            </a:r>
            <a:r>
              <a:rPr lang="en-US" altLang="en-US" sz="2800" dirty="0">
                <a:solidFill>
                  <a:srgbClr val="0432FF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432FF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của</a:t>
            </a:r>
            <a:r>
              <a:rPr lang="en-US" altLang="en-US" sz="2800" dirty="0">
                <a:solidFill>
                  <a:srgbClr val="0432FF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432FF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dân</a:t>
            </a:r>
            <a:r>
              <a:rPr lang="en-US" altLang="en-US" sz="2800" dirty="0">
                <a:solidFill>
                  <a:srgbClr val="0432FF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432FF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chủ</a:t>
            </a:r>
            <a:endParaRPr lang="en-US" altLang="en-US" sz="2800" dirty="0">
              <a:solidFill>
                <a:srgbClr val="0432FF"/>
              </a:solidFill>
              <a:latin typeface="Comic Sans MS" panose="030F09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4E53CF0-1C06-BD42-9918-1DAA6BA25E19}"/>
              </a:ext>
            </a:extLst>
          </p:cNvPr>
          <p:cNvSpPr/>
          <p:nvPr/>
        </p:nvSpPr>
        <p:spPr>
          <a:xfrm>
            <a:off x="4683364" y="430841"/>
            <a:ext cx="42954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Dân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chủ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là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một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giá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trị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,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khẳng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định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quyền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làm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chủ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của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nhân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dân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(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dân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là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chủ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thể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quyền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lực</a:t>
            </a:r>
            <a:r>
              <a:rPr lang="en-US" altLang="en-US" sz="2400" b="0" dirty="0">
                <a:solidFill>
                  <a:srgbClr val="FF2E5B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)</a:t>
            </a:r>
            <a:endParaRPr lang="en-US" sz="2400" b="0" dirty="0">
              <a:solidFill>
                <a:srgbClr val="FF2E5B"/>
              </a:solidFill>
              <a:latin typeface="Tw Cen MT" panose="020B0602020104020603" pitchFamily="34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9CEB5BD-B8A6-F24E-A010-19297729C177}"/>
              </a:ext>
            </a:extLst>
          </p:cNvPr>
          <p:cNvSpPr/>
          <p:nvPr/>
        </p:nvSpPr>
        <p:spPr>
          <a:xfrm>
            <a:off x="5666197" y="1859915"/>
            <a:ext cx="3351651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Bị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quy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định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bởi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bản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chất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và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lợi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ích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của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gc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th.trị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,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không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có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nền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DC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nói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chung</a:t>
            </a:r>
            <a:r>
              <a:rPr lang="en-US" altLang="en-US" sz="2400" b="0" dirty="0">
                <a:solidFill>
                  <a:srgbClr val="FFC0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, phi GC (DCCN, DCTS, DC XHCN)</a:t>
            </a:r>
            <a:endParaRPr lang="en-US" sz="2400" b="0" dirty="0">
              <a:solidFill>
                <a:srgbClr val="FFC000"/>
              </a:solidFill>
              <a:latin typeface="Tw Cen MT" panose="020B0602020104020603" pitchFamily="34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974F11F-9527-2142-A63C-559607027C57}"/>
              </a:ext>
            </a:extLst>
          </p:cNvPr>
          <p:cNvSpPr/>
          <p:nvPr/>
        </p:nvSpPr>
        <p:spPr>
          <a:xfrm>
            <a:off x="5394346" y="4139994"/>
            <a:ext cx="358443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Bị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quy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định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bởi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điều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kiện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kinh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tế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,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văn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hoá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,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xã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hội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của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mỗi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giai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đoạn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lịch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sử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nhất</a:t>
            </a:r>
            <a:r>
              <a:rPr lang="en-US" altLang="en-US" sz="2400" b="0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định</a:t>
            </a:r>
            <a:endParaRPr lang="en-US" sz="2400" b="0" dirty="0">
              <a:solidFill>
                <a:srgbClr val="00B050"/>
              </a:solidFill>
              <a:latin typeface="Tw Cen MT" panose="020B0602020104020603" pitchFamily="34" charset="7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A4F3-42EC-43B5-AD32-067C6296C3A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164118" y="475168"/>
            <a:ext cx="89631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50" kern="0" spc="-225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177835" y="1681727"/>
            <a:ext cx="5470003" cy="1659300"/>
            <a:chOff x="3204579" y="2697269"/>
            <a:chExt cx="5832431" cy="1463040"/>
          </a:xfrm>
        </p:grpSpPr>
        <p:sp>
          <p:nvSpPr>
            <p:cNvPr id="7" name="Rounded Rectangle 6"/>
            <p:cNvSpPr/>
            <p:nvPr/>
          </p:nvSpPr>
          <p:spPr>
            <a:xfrm>
              <a:off x="3204579" y="2697269"/>
              <a:ext cx="5789296" cy="1463040"/>
            </a:xfrm>
            <a:prstGeom prst="roundRect">
              <a:avLst>
                <a:gd name="adj" fmla="val 9204"/>
              </a:avLst>
            </a:prstGeom>
            <a:solidFill>
              <a:schemeClr val="bg1"/>
            </a:solidFill>
            <a:ln w="57150">
              <a:solidFill>
                <a:srgbClr val="00B050"/>
              </a:solidFill>
            </a:ln>
            <a:effectLst>
              <a:outerShdw blurRad="381000" dist="38100" dir="2700000" sx="104000" sy="104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84642" y="2726032"/>
              <a:ext cx="5652368" cy="105835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DC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hình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tổ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chức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 smtClean="0">
                  <a:latin typeface="Times New Roman" pitchFamily="18" charset="0"/>
                  <a:cs typeface="Times New Roman" pitchFamily="18" charset="0"/>
                </a:rPr>
                <a:t>Nhà</a:t>
              </a:r>
              <a:r>
                <a:rPr lang="en-US" sz="2400" b="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 smtClean="0">
                  <a:latin typeface="Times New Roman" pitchFamily="18" charset="0"/>
                  <a:cs typeface="Times New Roman" pitchFamily="18" charset="0"/>
                </a:rPr>
                <a:t>nước</a:t>
              </a:r>
              <a:r>
                <a:rPr lang="en-US" sz="2400" b="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mà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đặc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trưng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cơ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thừa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nhận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quyền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lực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 smtClean="0">
                  <a:latin typeface="Times New Roman" pitchFamily="18" charset="0"/>
                  <a:cs typeface="Times New Roman" pitchFamily="18" charset="0"/>
                </a:rPr>
                <a:t>chính</a:t>
              </a:r>
              <a:r>
                <a:rPr lang="en-US" sz="2400" b="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 smtClean="0">
                  <a:latin typeface="Times New Roman" pitchFamily="18" charset="0"/>
                  <a:cs typeface="Times New Roman" pitchFamily="18" charset="0"/>
                </a:rPr>
                <a:t>trị</a:t>
              </a:r>
              <a:r>
                <a:rPr lang="en-US" sz="2400" b="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 smtClean="0"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400" b="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dirty="0" err="1" smtClean="0">
                  <a:latin typeface="Times New Roman" pitchFamily="18" charset="0"/>
                  <a:cs typeface="Times New Roman" pitchFamily="18" charset="0"/>
                </a:rPr>
                <a:t>dân</a:t>
              </a:r>
              <a:endParaRPr lang="en-US" sz="2400" b="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44351" y="1681727"/>
            <a:ext cx="1702357" cy="1659300"/>
            <a:chOff x="1569491" y="2697269"/>
            <a:chExt cx="1815151" cy="1463040"/>
          </a:xfrm>
        </p:grpSpPr>
        <p:sp>
          <p:nvSpPr>
            <p:cNvPr id="2" name="Rounded Rectangle 1"/>
            <p:cNvSpPr/>
            <p:nvPr/>
          </p:nvSpPr>
          <p:spPr>
            <a:xfrm>
              <a:off x="1569491" y="2697269"/>
              <a:ext cx="1463040" cy="1463040"/>
            </a:xfrm>
            <a:prstGeom prst="roundRect">
              <a:avLst>
                <a:gd name="adj" fmla="val 9204"/>
              </a:avLst>
            </a:prstGeom>
            <a:solidFill>
              <a:schemeClr val="accent3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5400000">
              <a:off x="2871418" y="3248728"/>
              <a:ext cx="666323" cy="3601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86492" y="2967124"/>
              <a:ext cx="1029039" cy="954108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50" kern="0" spc="-225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98555" y="3689357"/>
            <a:ext cx="5429549" cy="1377177"/>
            <a:chOff x="3204579" y="4492999"/>
            <a:chExt cx="5789296" cy="1463040"/>
          </a:xfrm>
        </p:grpSpPr>
        <p:sp>
          <p:nvSpPr>
            <p:cNvPr id="23" name="Rounded Rectangle 22"/>
            <p:cNvSpPr/>
            <p:nvPr/>
          </p:nvSpPr>
          <p:spPr>
            <a:xfrm>
              <a:off x="3204579" y="4492999"/>
              <a:ext cx="5789296" cy="1463040"/>
            </a:xfrm>
            <a:prstGeom prst="roundRect">
              <a:avLst>
                <a:gd name="adj" fmla="val 9204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  <a:effectLst>
              <a:outerShdw blurRad="381000" dist="38100" dir="2700000" sx="104000" sy="104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4609" y="4637975"/>
              <a:ext cx="5609233" cy="882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DC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p.trù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ch.trị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xh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gc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đối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kháng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q.lực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NN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thuộc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GCTT. 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65072" y="3689357"/>
            <a:ext cx="1702357" cy="1377177"/>
            <a:chOff x="1569491" y="4492999"/>
            <a:chExt cx="1815151" cy="1463040"/>
          </a:xfrm>
        </p:grpSpPr>
        <p:sp>
          <p:nvSpPr>
            <p:cNvPr id="21" name="Rounded Rectangle 20"/>
            <p:cNvSpPr/>
            <p:nvPr/>
          </p:nvSpPr>
          <p:spPr>
            <a:xfrm>
              <a:off x="1569491" y="4492999"/>
              <a:ext cx="1463040" cy="1463040"/>
            </a:xfrm>
            <a:prstGeom prst="roundRect">
              <a:avLst>
                <a:gd name="adj" fmla="val 9204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871418" y="5044458"/>
              <a:ext cx="666323" cy="360124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86491" y="4762854"/>
              <a:ext cx="1029039" cy="760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50" kern="0" spc="-225" dirty="0">
                  <a:solidFill>
                    <a:srgbClr val="0000FF"/>
                  </a:solidFill>
                  <a:cs typeface="Arial" pitchFamily="34" charset="0"/>
                </a:rPr>
                <a:t>03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77834" y="300777"/>
            <a:ext cx="5450270" cy="1200329"/>
            <a:chOff x="3204579" y="856002"/>
            <a:chExt cx="5811390" cy="1600438"/>
          </a:xfrm>
        </p:grpSpPr>
        <p:sp>
          <p:nvSpPr>
            <p:cNvPr id="19" name="Rounded Rectangle 18"/>
            <p:cNvSpPr/>
            <p:nvPr/>
          </p:nvSpPr>
          <p:spPr>
            <a:xfrm>
              <a:off x="3204579" y="901539"/>
              <a:ext cx="5789296" cy="1463040"/>
            </a:xfrm>
            <a:prstGeom prst="roundRect">
              <a:avLst>
                <a:gd name="adj" fmla="val 9204"/>
              </a:avLst>
            </a:prstGeom>
            <a:gradFill flip="none" rotWithShape="1">
              <a:gsLst>
                <a:gs pos="0">
                  <a:schemeClr val="accent4"/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41BFF1"/>
              </a:solidFill>
            </a:ln>
            <a:effectLst>
              <a:outerShdw blurRad="381000" dist="38100" dir="2700000" sx="104000" sy="104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26672" y="856002"/>
              <a:ext cx="5789297" cy="160043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41BFF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DC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giá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trị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xh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thành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quả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đấu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tranh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loại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nhằm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khẳng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định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quyền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lực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dân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4351" y="334930"/>
            <a:ext cx="1702357" cy="1097280"/>
            <a:chOff x="1569491" y="901540"/>
            <a:chExt cx="1815151" cy="1463040"/>
          </a:xfrm>
        </p:grpSpPr>
        <p:sp>
          <p:nvSpPr>
            <p:cNvPr id="30" name="Rounded Rectangle 29"/>
            <p:cNvSpPr/>
            <p:nvPr/>
          </p:nvSpPr>
          <p:spPr>
            <a:xfrm>
              <a:off x="1569491" y="901540"/>
              <a:ext cx="1463040" cy="1463040"/>
            </a:xfrm>
            <a:prstGeom prst="roundRect">
              <a:avLst>
                <a:gd name="adj" fmla="val 9204"/>
              </a:avLst>
            </a:prstGeom>
            <a:solidFill>
              <a:schemeClr val="accent6"/>
            </a:solidFill>
            <a:ln>
              <a:solidFill>
                <a:srgbClr val="41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2871418" y="1452999"/>
              <a:ext cx="666323" cy="360124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rgbClr val="41B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86492" y="1171395"/>
              <a:ext cx="1029039" cy="954108"/>
            </a:xfrm>
            <a:prstGeom prst="rect">
              <a:avLst/>
            </a:prstGeom>
            <a:ln>
              <a:solidFill>
                <a:srgbClr val="41BFF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50" kern="0" spc="-225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28878" y="1987782"/>
            <a:ext cx="2042860" cy="257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50" spc="-22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13B73313-625E-ED4F-8B2A-5ECEB2D94BFD}"/>
              </a:ext>
            </a:extLst>
          </p:cNvPr>
          <p:cNvGrpSpPr/>
          <p:nvPr/>
        </p:nvGrpSpPr>
        <p:grpSpPr>
          <a:xfrm>
            <a:off x="3175988" y="5352320"/>
            <a:ext cx="5429549" cy="1579691"/>
            <a:chOff x="3204579" y="4492998"/>
            <a:chExt cx="5789296" cy="2106255"/>
          </a:xfrm>
        </p:grpSpPr>
        <p:sp>
          <p:nvSpPr>
            <p:cNvPr id="58" name="Rounded Rectangle 57">
              <a:extLst>
                <a:ext uri="{FF2B5EF4-FFF2-40B4-BE49-F238E27FC236}">
                  <a16:creationId xmlns="" xmlns:a16="http://schemas.microsoft.com/office/drawing/2014/main" id="{4C17BDD1-9996-3348-9BB2-A55DF626671F}"/>
                </a:ext>
              </a:extLst>
            </p:cNvPr>
            <p:cNvSpPr/>
            <p:nvPr/>
          </p:nvSpPr>
          <p:spPr>
            <a:xfrm>
              <a:off x="3204579" y="4492998"/>
              <a:ext cx="5789296" cy="2007574"/>
            </a:xfrm>
            <a:prstGeom prst="roundRect">
              <a:avLst>
                <a:gd name="adj" fmla="val 9204"/>
              </a:avLst>
            </a:prstGeom>
            <a:solidFill>
              <a:schemeClr val="bg1"/>
            </a:solidFill>
            <a:ln w="57150">
              <a:solidFill>
                <a:srgbClr val="FF40FF"/>
              </a:solidFill>
            </a:ln>
            <a:effectLst>
              <a:outerShdw blurRad="381000" dist="38100" dir="2700000" sx="104000" sy="104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F1D09FFA-13CA-B94E-BAC7-A32E9BE4E479}"/>
                </a:ext>
              </a:extLst>
            </p:cNvPr>
            <p:cNvSpPr/>
            <p:nvPr/>
          </p:nvSpPr>
          <p:spPr>
            <a:xfrm>
              <a:off x="3249531" y="4506373"/>
              <a:ext cx="5678373" cy="2092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25000"/>
                </a:spcBef>
              </a:pP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Trình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độ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thực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hiện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DC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cao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hay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thấp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mỗi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chế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độ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phụ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thuộc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vào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mức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độ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khả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năng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smtClean="0">
                  <a:latin typeface="Times New Roman" pitchFamily="18" charset="0"/>
                  <a:cs typeface="Times New Roman" pitchFamily="18" charset="0"/>
                </a:rPr>
                <a:t>QCNN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vào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NN </a:t>
              </a:r>
              <a:r>
                <a:rPr lang="en-US" altLang="en-US" sz="2400" dirty="0" err="1"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XH.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518DE70D-2366-8B45-AE15-B6D6064BA7A7}"/>
              </a:ext>
            </a:extLst>
          </p:cNvPr>
          <p:cNvGrpSpPr/>
          <p:nvPr/>
        </p:nvGrpSpPr>
        <p:grpSpPr>
          <a:xfrm>
            <a:off x="1642505" y="5352322"/>
            <a:ext cx="1702357" cy="1097280"/>
            <a:chOff x="1569491" y="4492999"/>
            <a:chExt cx="1815151" cy="1463040"/>
          </a:xfrm>
        </p:grpSpPr>
        <p:sp>
          <p:nvSpPr>
            <p:cNvPr id="55" name="Rounded Rectangle 54">
              <a:extLst>
                <a:ext uri="{FF2B5EF4-FFF2-40B4-BE49-F238E27FC236}">
                  <a16:creationId xmlns="" xmlns:a16="http://schemas.microsoft.com/office/drawing/2014/main" id="{09997CB7-9D8B-CF41-BDB9-BA7C3489B00E}"/>
                </a:ext>
              </a:extLst>
            </p:cNvPr>
            <p:cNvSpPr/>
            <p:nvPr/>
          </p:nvSpPr>
          <p:spPr>
            <a:xfrm>
              <a:off x="1569491" y="4492999"/>
              <a:ext cx="1463040" cy="1463040"/>
            </a:xfrm>
            <a:prstGeom prst="roundRect">
              <a:avLst>
                <a:gd name="adj" fmla="val 9204"/>
              </a:avLst>
            </a:prstGeom>
            <a:solidFill>
              <a:srgbClr val="FF40FF"/>
            </a:solidFill>
            <a:ln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21">
              <a:extLst>
                <a:ext uri="{FF2B5EF4-FFF2-40B4-BE49-F238E27FC236}">
                  <a16:creationId xmlns="" xmlns:a16="http://schemas.microsoft.com/office/drawing/2014/main" id="{4DB59F38-55B5-0F47-9A51-8727D31C32CA}"/>
                </a:ext>
              </a:extLst>
            </p:cNvPr>
            <p:cNvSpPr/>
            <p:nvPr/>
          </p:nvSpPr>
          <p:spPr>
            <a:xfrm rot="5400000">
              <a:off x="2871418" y="5044458"/>
              <a:ext cx="666323" cy="360124"/>
            </a:xfrm>
            <a:prstGeom prst="triangle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A68D2039-850D-2246-90D1-F3CDBFF77475}"/>
                </a:ext>
              </a:extLst>
            </p:cNvPr>
            <p:cNvSpPr/>
            <p:nvPr/>
          </p:nvSpPr>
          <p:spPr>
            <a:xfrm>
              <a:off x="1786492" y="4762854"/>
              <a:ext cx="1029039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50" kern="0" spc="-225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66D9-55C2-4B35-889D-4BEFC7DA98B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21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954866" y="2160394"/>
            <a:ext cx="1529917" cy="1477328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13" dirty="0">
                <a:latin typeface="Arial" panose="020B0604020202020204" pitchFamily="34" charset="0"/>
                <a:cs typeface="Arial" panose="020B0604020202020204" pitchFamily="34" charset="0"/>
              </a:rPr>
              <a:t>GĐ1</a:t>
            </a:r>
          </a:p>
        </p:txBody>
      </p:sp>
      <p:sp>
        <p:nvSpPr>
          <p:cNvPr id="4" name="Oval 3"/>
          <p:cNvSpPr/>
          <p:nvPr/>
        </p:nvSpPr>
        <p:spPr>
          <a:xfrm>
            <a:off x="3042082" y="2160394"/>
            <a:ext cx="1529917" cy="147732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13" dirty="0">
                <a:latin typeface="Arial" panose="020B0604020202020204" pitchFamily="34" charset="0"/>
                <a:cs typeface="Arial" panose="020B0604020202020204" pitchFamily="34" charset="0"/>
              </a:rPr>
              <a:t>GĐ2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8272BEE-58C4-0A4B-9AC9-D73EA8087D12}"/>
              </a:ext>
            </a:extLst>
          </p:cNvPr>
          <p:cNvSpPr/>
          <p:nvPr/>
        </p:nvSpPr>
        <p:spPr>
          <a:xfrm>
            <a:off x="954866" y="3832547"/>
            <a:ext cx="1474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D1A5CE0-021A-A947-95C2-5AB14A127881}"/>
              </a:ext>
            </a:extLst>
          </p:cNvPr>
          <p:cNvSpPr/>
          <p:nvPr/>
        </p:nvSpPr>
        <p:spPr>
          <a:xfrm>
            <a:off x="2703443" y="3832547"/>
            <a:ext cx="18685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GCCN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ND lao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NN XHCN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507BA84-ADE4-774B-8C8B-C73B8E71243A}"/>
              </a:ext>
            </a:extLst>
          </p:cNvPr>
          <p:cNvSpPr/>
          <p:nvPr/>
        </p:nvSpPr>
        <p:spPr>
          <a:xfrm>
            <a:off x="1905000" y="136524"/>
            <a:ext cx="6921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en-US" sz="3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43FF609-2148-F542-9F07-E6F466C5D4F2}"/>
              </a:ext>
            </a:extLst>
          </p:cNvPr>
          <p:cNvSpPr/>
          <p:nvPr/>
        </p:nvSpPr>
        <p:spPr>
          <a:xfrm>
            <a:off x="1905000" y="721299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3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ra </a:t>
            </a:r>
            <a:r>
              <a:rPr lang="en-US" sz="3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B4D7F4-323C-E741-8D2E-30C311F6B556}"/>
              </a:ext>
            </a:extLst>
          </p:cNvPr>
          <p:cNvSpPr/>
          <p:nvPr/>
        </p:nvSpPr>
        <p:spPr>
          <a:xfrm>
            <a:off x="5770758" y="2459504"/>
            <a:ext cx="2663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XHCN ra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Mười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Nga (1917)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66D9-55C2-4B35-889D-4BEFC7DA98B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59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D1ED7E7-B903-3F44-8DB3-86F27A12C691}"/>
              </a:ext>
            </a:extLst>
          </p:cNvPr>
          <p:cNvGrpSpPr/>
          <p:nvPr/>
        </p:nvGrpSpPr>
        <p:grpSpPr>
          <a:xfrm>
            <a:off x="1212914" y="1516197"/>
            <a:ext cx="6718172" cy="4378500"/>
            <a:chOff x="2141788" y="1588480"/>
            <a:chExt cx="4669615" cy="2461151"/>
          </a:xfrm>
        </p:grpSpPr>
        <p:sp>
          <p:nvSpPr>
            <p:cNvPr id="26" name="Isosceles Triangle 25">
              <a:extLst>
                <a:ext uri="{FF2B5EF4-FFF2-40B4-BE49-F238E27FC236}">
                  <a16:creationId xmlns="" xmlns:a16="http://schemas.microsoft.com/office/drawing/2014/main" id="{C7D8E4E7-3091-4979-90F5-C89A0F5967AB}"/>
                </a:ext>
              </a:extLst>
            </p:cNvPr>
            <p:cNvSpPr/>
            <p:nvPr/>
          </p:nvSpPr>
          <p:spPr>
            <a:xfrm rot="10800000">
              <a:off x="5801434" y="3402676"/>
              <a:ext cx="243517" cy="2099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="" xmlns:a16="http://schemas.microsoft.com/office/drawing/2014/main" id="{64154352-7FC4-46DC-8485-0C06300F40B2}"/>
                </a:ext>
              </a:extLst>
            </p:cNvPr>
            <p:cNvSpPr/>
            <p:nvPr/>
          </p:nvSpPr>
          <p:spPr>
            <a:xfrm rot="10800000">
              <a:off x="2965381" y="3399810"/>
              <a:ext cx="243517" cy="209928"/>
            </a:xfrm>
            <a:prstGeom prst="triangl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D1A08EC5-F627-47E1-9E4F-17738FC93231}"/>
                </a:ext>
              </a:extLst>
            </p:cNvPr>
            <p:cNvCxnSpPr>
              <a:cxnSpLocks/>
              <a:endCxn id="21" idx="6"/>
            </p:cNvCxnSpPr>
            <p:nvPr/>
          </p:nvCxnSpPr>
          <p:spPr>
            <a:xfrm>
              <a:off x="3083638" y="3887571"/>
              <a:ext cx="3001614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C554C2BE-7162-4526-8752-6E61A534E1E0}"/>
                </a:ext>
              </a:extLst>
            </p:cNvPr>
            <p:cNvSpPr/>
            <p:nvPr/>
          </p:nvSpPr>
          <p:spPr>
            <a:xfrm>
              <a:off x="4920701" y="1588480"/>
              <a:ext cx="1890702" cy="1816748"/>
            </a:xfrm>
            <a:prstGeom prst="roundRect">
              <a:avLst>
                <a:gd name="adj" fmla="val 549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5985EE48-3E6A-423B-AB69-5F53061A399A}"/>
                </a:ext>
              </a:extLst>
            </p:cNvPr>
            <p:cNvSpPr/>
            <p:nvPr/>
          </p:nvSpPr>
          <p:spPr>
            <a:xfrm>
              <a:off x="2141788" y="1588480"/>
              <a:ext cx="1890702" cy="1816748"/>
            </a:xfrm>
            <a:prstGeom prst="roundRect">
              <a:avLst>
                <a:gd name="adj" fmla="val 5497"/>
              </a:avLst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4525C610-718D-4ECD-88B4-D6E29D220A64}"/>
                </a:ext>
              </a:extLst>
            </p:cNvPr>
            <p:cNvSpPr/>
            <p:nvPr/>
          </p:nvSpPr>
          <p:spPr>
            <a:xfrm>
              <a:off x="2921578" y="3725511"/>
              <a:ext cx="324120" cy="32412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10046CA6-195E-4CD4-8B9B-71E6B4D3B9BE}"/>
                </a:ext>
              </a:extLst>
            </p:cNvPr>
            <p:cNvSpPr/>
            <p:nvPr/>
          </p:nvSpPr>
          <p:spPr>
            <a:xfrm>
              <a:off x="5761132" y="3725511"/>
              <a:ext cx="324120" cy="32412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8BE5EB2-3F07-BA42-8077-A1EA2D960EE6}"/>
              </a:ext>
            </a:extLst>
          </p:cNvPr>
          <p:cNvSpPr/>
          <p:nvPr/>
        </p:nvSpPr>
        <p:spPr>
          <a:xfrm>
            <a:off x="1981200" y="243670"/>
            <a:ext cx="6921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DCNXHCN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5209F01-4516-5340-AE04-7F461B6DFB00}"/>
              </a:ext>
            </a:extLst>
          </p:cNvPr>
          <p:cNvSpPr/>
          <p:nvPr/>
        </p:nvSpPr>
        <p:spPr>
          <a:xfrm>
            <a:off x="1212914" y="1513871"/>
            <a:ext cx="27201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bức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triệt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do,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đẳng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9/28/20203.3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306104- Chương 4 DÂN CHỦ XHCN &amp;NN XHCN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B1C-9642-4AA1-B94D-166AB63FA8E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05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2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70218</TotalTime>
  <Words>1614</Words>
  <Application>Microsoft Office PowerPoint</Application>
  <PresentationFormat>On-screen Show (4:3)</PresentationFormat>
  <Paragraphs>210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22_Theme1</vt:lpstr>
      <vt:lpstr>2_Theme1</vt:lpstr>
      <vt:lpstr>CHỦ NGHĨA XÃ HỘI KHOA HỌC Dành cho bậc đại học – không chuyên lý luận chính trị</vt:lpstr>
      <vt:lpstr>CHƯƠNG 4: DÂN CHỦ XÃ HỘI CHỦ NGHĨA VÀ NHÀ NƯỚC XHCN </vt:lpstr>
      <vt:lpstr>PowerPoint Presentation</vt:lpstr>
      <vt:lpstr>1.1. QUAN NIỆM VỀ DÂN CHỦ VÀ SỰU RA ĐỜI, PHÁT TRIỂN CỦA DÂN CHỦ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3.1. Bản chất của nền dân chủ XHCN ở Việt Nam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</dc:creator>
  <cp:lastModifiedBy>Windows User</cp:lastModifiedBy>
  <cp:revision>826</cp:revision>
  <dcterms:created xsi:type="dcterms:W3CDTF">2007-11-25T06:03:49Z</dcterms:created>
  <dcterms:modified xsi:type="dcterms:W3CDTF">2020-09-28T08:19:49Z</dcterms:modified>
</cp:coreProperties>
</file>