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838A-1306-4655-B06A-2432355EE7F1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F613-D677-4D09-B724-28700EE91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F613-D677-4D09-B724-28700EE91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AB9-B160-4A8A-992E-BEC953C6F6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" y="13447"/>
            <a:ext cx="1662953" cy="104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459" y="152400"/>
            <a:ext cx="7140388" cy="1143000"/>
          </a:xfrm>
          <a:solidFill>
            <a:srgbClr val="BBE0E3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524000"/>
            <a:ext cx="8610600" cy="4800600"/>
          </a:xfrm>
        </p:spPr>
        <p:txBody>
          <a:bodyPr/>
          <a:lstStyle>
            <a:lvl1pPr algn="just">
              <a:defRPr>
                <a:latin typeface="Arial" pitchFamily="34" charset="0"/>
                <a:cs typeface="Arial" pitchFamily="34" charset="0"/>
              </a:defRPr>
            </a:lvl1pPr>
            <a:lvl2pPr algn="just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just"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3pPr>
            <a:lvl4pPr algn="just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4pPr>
            <a:lvl5pPr algn="just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7" y="402197"/>
            <a:ext cx="138842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04800" y="1371600"/>
            <a:ext cx="8610600" cy="0"/>
          </a:xfrm>
          <a:prstGeom prst="line">
            <a:avLst/>
          </a:prstGeom>
          <a:ln w="34925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6177" y="6378388"/>
            <a:ext cx="8610600" cy="0"/>
          </a:xfrm>
          <a:prstGeom prst="line">
            <a:avLst/>
          </a:prstGeom>
          <a:ln w="12700" cmpd="thinThick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82000" y="6418729"/>
            <a:ext cx="609600" cy="4034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7F3365D-8302-4123-8B8E-B7976C727DAF}" type="slidenum">
              <a:rPr lang="en-US" sz="1200" b="1" smtClean="0">
                <a:solidFill>
                  <a:srgbClr val="FF0000"/>
                </a:solidFill>
              </a:rPr>
              <a:t>‹#›</a:t>
            </a:fld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41872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502051– Introduction</a:t>
            </a:r>
            <a:endParaRPr lang="en-US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9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3838"/>
            <a:ext cx="7162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249384"/>
            <a:ext cx="1447800" cy="9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8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2/22/2016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9AB9-B160-4A8A-992E-BEC953C6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502051 –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      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l"/>
            <a:r>
              <a:rPr lang="en-US" dirty="0" err="1" smtClean="0"/>
              <a:t>Khoa</a:t>
            </a:r>
            <a:r>
              <a:rPr lang="en-US" dirty="0" smtClean="0"/>
              <a:t>:           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l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Integrity of Data should </a:t>
            </a:r>
            <a:r>
              <a:rPr lang="en-US" i="1" dirty="0" smtClean="0"/>
              <a:t>be</a:t>
            </a:r>
            <a:r>
              <a:rPr lang="en-US" dirty="0" smtClean="0"/>
              <a:t> </a:t>
            </a:r>
            <a:r>
              <a:rPr lang="en-US" i="1" dirty="0" smtClean="0"/>
              <a:t>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4100" dirty="0" smtClean="0"/>
              <a:t>How </a:t>
            </a:r>
            <a:r>
              <a:rPr lang="en-US" sz="4100" dirty="0"/>
              <a:t>to maintain the integrity of data in spite</a:t>
            </a:r>
            <a:br>
              <a:rPr lang="en-US" sz="4100" dirty="0"/>
            </a:br>
            <a:r>
              <a:rPr lang="en-US" sz="4100" dirty="0"/>
              <a:t>of possible </a:t>
            </a:r>
            <a:r>
              <a:rPr lang="en-US" sz="4100" b="1" dirty="0"/>
              <a:t>application</a:t>
            </a:r>
            <a:r>
              <a:rPr lang="en-US" sz="4100" dirty="0"/>
              <a:t>, </a:t>
            </a:r>
            <a:r>
              <a:rPr lang="en-US" sz="4100" b="1" dirty="0"/>
              <a:t>system</a:t>
            </a:r>
            <a:r>
              <a:rPr lang="en-US" sz="4100" dirty="0"/>
              <a:t>, or </a:t>
            </a:r>
            <a:r>
              <a:rPr lang="en-US" sz="4100" b="1" dirty="0" smtClean="0"/>
              <a:t>media</a:t>
            </a:r>
            <a:r>
              <a:rPr lang="en-US" sz="4100" dirty="0"/>
              <a:t> </a:t>
            </a:r>
            <a:r>
              <a:rPr lang="en-US" sz="4100" b="1" dirty="0" smtClean="0"/>
              <a:t>failures</a:t>
            </a:r>
            <a:r>
              <a:rPr lang="en-US" sz="4100" dirty="0" smtClean="0"/>
              <a:t>?</a:t>
            </a:r>
            <a:endParaRPr lang="en-US" sz="4100" dirty="0"/>
          </a:p>
          <a:p>
            <a:pPr>
              <a:buFont typeface="Wingdings" pitchFamily="2" charset="2"/>
              <a:buChar char="v"/>
            </a:pPr>
            <a:r>
              <a:rPr lang="en-US" sz="4100" dirty="0" smtClean="0"/>
              <a:t>Restore </a:t>
            </a:r>
            <a:r>
              <a:rPr lang="en-US" sz="4100" dirty="0"/>
              <a:t>data to a consistent state after </a:t>
            </a:r>
            <a:r>
              <a:rPr lang="en-US" sz="4100" dirty="0" smtClean="0"/>
              <a:t>failures</a:t>
            </a:r>
            <a:endParaRPr lang="en-US" sz="4100" dirty="0"/>
          </a:p>
          <a:p>
            <a:pPr>
              <a:buFont typeface="Wingdings" pitchFamily="2" charset="2"/>
              <a:buChar char="v"/>
            </a:pPr>
            <a:r>
              <a:rPr lang="en-US" sz="4100" dirty="0" smtClean="0"/>
              <a:t>A </a:t>
            </a:r>
            <a:r>
              <a:rPr lang="en-US" sz="4100" b="1" dirty="0"/>
              <a:t>consistent state </a:t>
            </a:r>
            <a:r>
              <a:rPr lang="en-US" sz="4100" dirty="0"/>
              <a:t>of the database is a </a:t>
            </a:r>
            <a:r>
              <a:rPr lang="en-US" sz="4100" dirty="0" smtClean="0"/>
              <a:t>state which </a:t>
            </a:r>
            <a:r>
              <a:rPr lang="en-US" sz="4100" dirty="0"/>
              <a:t>complies with the business rules </a:t>
            </a:r>
            <a:r>
              <a:rPr lang="en-US" sz="4100" dirty="0" smtClean="0"/>
              <a:t>as defined </a:t>
            </a:r>
            <a:r>
              <a:rPr lang="en-US" sz="4100" dirty="0"/>
              <a:t>by </a:t>
            </a:r>
            <a:r>
              <a:rPr lang="en-US" sz="4100" b="1" dirty="0"/>
              <a:t>integrity </a:t>
            </a:r>
            <a:r>
              <a:rPr lang="en-US" sz="4100" b="1" dirty="0" smtClean="0"/>
              <a:t>constraints</a:t>
            </a:r>
            <a:endParaRPr lang="en-US" sz="4100" dirty="0"/>
          </a:p>
          <a:p>
            <a:pPr lvl="1">
              <a:buFont typeface="Courier New" pitchFamily="49" charset="0"/>
              <a:buChar char="o"/>
            </a:pPr>
            <a:r>
              <a:rPr lang="en-US" sz="3600" dirty="0" smtClean="0"/>
              <a:t>E.g</a:t>
            </a:r>
            <a:r>
              <a:rPr lang="en-US" sz="3600" dirty="0"/>
              <a:t>. “students who have not passed CS2102</a:t>
            </a:r>
            <a:br>
              <a:rPr lang="en-US" sz="3600" dirty="0"/>
            </a:br>
            <a:r>
              <a:rPr lang="en-US" sz="3600" dirty="0"/>
              <a:t>cannot take CS3223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Integrity of Data should </a:t>
            </a:r>
            <a:r>
              <a:rPr lang="en-US" i="1" dirty="0" smtClean="0"/>
              <a:t>be</a:t>
            </a:r>
            <a:r>
              <a:rPr lang="en-US" dirty="0" smtClean="0"/>
              <a:t> </a:t>
            </a:r>
            <a:r>
              <a:rPr lang="en-US" i="1" dirty="0" smtClean="0"/>
              <a:t>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Recovery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Atomicity</a:t>
            </a:r>
            <a:r>
              <a:rPr lang="en-US" b="1" dirty="0"/>
              <a:t>: </a:t>
            </a:r>
            <a:r>
              <a:rPr lang="en-US" dirty="0"/>
              <a:t>all actions in a </a:t>
            </a:r>
            <a:r>
              <a:rPr lang="en-US" b="1" dirty="0"/>
              <a:t>transaction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happen or none </a:t>
            </a:r>
            <a:r>
              <a:rPr lang="en-US" dirty="0" smtClean="0"/>
              <a:t>happen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Durability</a:t>
            </a:r>
            <a:r>
              <a:rPr lang="en-US" b="1" dirty="0"/>
              <a:t>: </a:t>
            </a:r>
            <a:r>
              <a:rPr lang="en-US" dirty="0"/>
              <a:t>effects of successful transactions</a:t>
            </a:r>
            <a:br>
              <a:rPr lang="en-US" dirty="0"/>
            </a:br>
            <a:r>
              <a:rPr lang="en-US" dirty="0" smtClean="0"/>
              <a:t>last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Integrity of Data should be</a:t>
            </a:r>
            <a:r>
              <a:rPr lang="en-US" dirty="0"/>
              <a:t> </a:t>
            </a:r>
            <a:r>
              <a:rPr lang="en-US" i="1" dirty="0"/>
              <a:t>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500" dirty="0"/>
              <a:t>A </a:t>
            </a:r>
            <a:r>
              <a:rPr lang="en-US" sz="3500" b="1" dirty="0"/>
              <a:t>transaction </a:t>
            </a:r>
            <a:r>
              <a:rPr lang="en-US" sz="3500" dirty="0"/>
              <a:t>is a </a:t>
            </a:r>
            <a:r>
              <a:rPr lang="en-US" sz="3500" b="1" dirty="0"/>
              <a:t>logical unit of work </a:t>
            </a:r>
            <a:r>
              <a:rPr lang="en-US" sz="3500" dirty="0" smtClean="0"/>
              <a:t>carried out </a:t>
            </a:r>
            <a:r>
              <a:rPr lang="en-US" sz="3500" dirty="0"/>
              <a:t>by a user or an </a:t>
            </a:r>
            <a:r>
              <a:rPr lang="en-US" sz="3500" dirty="0" smtClean="0"/>
              <a:t>application</a:t>
            </a:r>
          </a:p>
          <a:p>
            <a:pPr>
              <a:buFont typeface="Wingdings" pitchFamily="2" charset="2"/>
              <a:buChar char="v"/>
            </a:pPr>
            <a:r>
              <a:rPr lang="en-US" sz="3500" dirty="0" smtClean="0"/>
              <a:t>Examples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3500" dirty="0" smtClean="0"/>
              <a:t>Booking </a:t>
            </a:r>
            <a:r>
              <a:rPr lang="en-US" sz="3500" dirty="0"/>
              <a:t>of </a:t>
            </a:r>
            <a:r>
              <a:rPr lang="en-US" sz="3500" dirty="0" smtClean="0"/>
              <a:t>vacation</a:t>
            </a:r>
            <a:endParaRPr lang="en-US" sz="3500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transaction involves booking flight tickets, land</a:t>
            </a:r>
            <a:br>
              <a:rPr lang="en-US" dirty="0"/>
            </a:br>
            <a:r>
              <a:rPr lang="en-US" dirty="0"/>
              <a:t>transfers and hotel </a:t>
            </a:r>
            <a:r>
              <a:rPr lang="en-US" dirty="0" smtClean="0"/>
              <a:t>rooms</a:t>
            </a:r>
            <a:endParaRPr lang="en-US" dirty="0"/>
          </a:p>
          <a:p>
            <a:r>
              <a:rPr lang="en-US" sz="3500" dirty="0" smtClean="0"/>
              <a:t>Transfer </a:t>
            </a:r>
            <a:r>
              <a:rPr lang="en-US" sz="3500" dirty="0"/>
              <a:t>of money from one bank account to</a:t>
            </a:r>
            <a:br>
              <a:rPr lang="en-US" sz="3500" dirty="0"/>
            </a:br>
            <a:r>
              <a:rPr lang="en-US" sz="3500" dirty="0" smtClean="0"/>
              <a:t>another</a:t>
            </a:r>
            <a:endParaRPr lang="en-US" sz="3500" dirty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transaction involves withdrawing the amount from </a:t>
            </a:r>
            <a:r>
              <a:rPr lang="en-US" sz="2600" dirty="0" smtClean="0"/>
              <a:t>the first </a:t>
            </a:r>
            <a:r>
              <a:rPr lang="en-US" sz="2600" dirty="0"/>
              <a:t>account and depositing it to the </a:t>
            </a:r>
            <a:r>
              <a:rPr lang="en-US" sz="2600" dirty="0" smtClean="0"/>
              <a:t>second account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Data in a </a:t>
            </a: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DBMS allows users to define and query</a:t>
            </a:r>
            <a:br>
              <a:rPr lang="en-US" dirty="0"/>
            </a:br>
            <a:r>
              <a:rPr lang="en-US" dirty="0"/>
              <a:t>data based on a data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</a:t>
            </a:r>
            <a:br>
              <a:rPr lang="en-US" dirty="0"/>
            </a:br>
            <a:r>
              <a:rPr lang="en-US" dirty="0"/>
              <a:t>describing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schema </a:t>
            </a:r>
            <a:r>
              <a:rPr lang="en-US" dirty="0"/>
              <a:t>is a description of the structure of </a:t>
            </a:r>
            <a:r>
              <a:rPr lang="en-US" dirty="0" smtClean="0"/>
              <a:t>a database </a:t>
            </a:r>
            <a:r>
              <a:rPr lang="en-US" dirty="0"/>
              <a:t>using a data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schema instance </a:t>
            </a:r>
            <a:r>
              <a:rPr lang="en-US" dirty="0"/>
              <a:t>is the content of the</a:t>
            </a:r>
            <a:br>
              <a:rPr lang="en-US" dirty="0"/>
            </a:br>
            <a:r>
              <a:rPr lang="en-US" dirty="0"/>
              <a:t>database at a particular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DBMSs today are based on the</a:t>
            </a:r>
            <a:br>
              <a:rPr lang="en-US" dirty="0"/>
            </a:br>
            <a:r>
              <a:rPr lang="en-US" dirty="0"/>
              <a:t>relational data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RDBMS </a:t>
            </a:r>
            <a:r>
              <a:rPr lang="en-US" dirty="0"/>
              <a:t>vendors: IBM, Microsoft, Oracle,</a:t>
            </a:r>
            <a:br>
              <a:rPr lang="en-US" dirty="0"/>
            </a:br>
            <a:r>
              <a:rPr lang="en-US" dirty="0" smtClean="0"/>
              <a:t>Sybase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is modeled using </a:t>
            </a:r>
            <a:r>
              <a:rPr lang="en-US" b="1" dirty="0" smtClean="0"/>
              <a:t>relations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relation is a table with rows and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in a Relational </a:t>
            </a: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 DBMS provides a database language for </a:t>
            </a:r>
            <a:r>
              <a:rPr lang="en-US" dirty="0" smtClean="0"/>
              <a:t>users to </a:t>
            </a:r>
            <a:r>
              <a:rPr lang="en-US" dirty="0"/>
              <a:t>retrieve </a:t>
            </a:r>
            <a:r>
              <a:rPr lang="en-US" dirty="0" smtClean="0"/>
              <a:t>data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Formal </a:t>
            </a:r>
            <a:r>
              <a:rPr lang="en-US" dirty="0"/>
              <a:t>query </a:t>
            </a: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b="1" dirty="0" smtClean="0"/>
              <a:t>Relational </a:t>
            </a:r>
            <a:r>
              <a:rPr lang="en-US" b="1" dirty="0"/>
              <a:t>algebra </a:t>
            </a:r>
            <a:r>
              <a:rPr lang="en-US" dirty="0"/>
              <a:t>(based on operators for</a:t>
            </a:r>
            <a:br>
              <a:rPr lang="en-US" dirty="0"/>
            </a:br>
            <a:r>
              <a:rPr lang="en-US" dirty="0"/>
              <a:t>manipulating </a:t>
            </a:r>
            <a:r>
              <a:rPr lang="en-US" dirty="0" smtClean="0"/>
              <a:t>relations)</a:t>
            </a:r>
            <a:endParaRPr lang="en-US" dirty="0"/>
          </a:p>
          <a:p>
            <a:pPr lvl="1"/>
            <a:r>
              <a:rPr lang="en-US" b="1" dirty="0" smtClean="0"/>
              <a:t>Relational </a:t>
            </a:r>
            <a:r>
              <a:rPr lang="en-US" b="1" dirty="0"/>
              <a:t>calculus </a:t>
            </a:r>
            <a:r>
              <a:rPr lang="en-US" dirty="0"/>
              <a:t>(based on mathematical </a:t>
            </a:r>
            <a:r>
              <a:rPr lang="en-US" dirty="0" smtClean="0"/>
              <a:t>logic)</a:t>
            </a:r>
            <a:endParaRPr lang="en-US" dirty="0"/>
          </a:p>
          <a:p>
            <a:pPr marL="457200" lvl="1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Commercial </a:t>
            </a:r>
            <a:r>
              <a:rPr lang="en-US" sz="3200" dirty="0">
                <a:solidFill>
                  <a:schemeClr val="tx1"/>
                </a:solidFill>
              </a:rPr>
              <a:t>database </a:t>
            </a:r>
            <a:r>
              <a:rPr lang="en-US" sz="3200" dirty="0" smtClean="0">
                <a:solidFill>
                  <a:schemeClr val="tx1"/>
                </a:solidFill>
              </a:rPr>
              <a:t>languages</a:t>
            </a:r>
            <a:endParaRPr lang="en-US" sz="3200" dirty="0">
              <a:solidFill>
                <a:schemeClr val="tx1"/>
              </a:solidFill>
            </a:endParaRPr>
          </a:p>
          <a:p>
            <a:pPr marL="722313" lvl="1" indent="-279400"/>
            <a:r>
              <a:rPr lang="en-US" b="1" dirty="0" smtClean="0"/>
              <a:t>S</a:t>
            </a:r>
            <a:r>
              <a:rPr lang="en-US" dirty="0" smtClean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 (most widely </a:t>
            </a:r>
            <a:r>
              <a:rPr lang="en-US" dirty="0" smtClean="0"/>
              <a:t>used)</a:t>
            </a:r>
            <a:endParaRPr lang="en-US" dirty="0"/>
          </a:p>
          <a:p>
            <a:pPr marL="722313" lvl="1" indent="-279400"/>
            <a:r>
              <a:rPr lang="en-US" b="1" dirty="0" smtClean="0"/>
              <a:t>Q</a:t>
            </a:r>
            <a:r>
              <a:rPr lang="en-US" dirty="0" smtClean="0"/>
              <a:t>uery </a:t>
            </a:r>
            <a:r>
              <a:rPr lang="en-US" b="1" dirty="0"/>
              <a:t>B</a:t>
            </a:r>
            <a:r>
              <a:rPr lang="en-US" dirty="0"/>
              <a:t>y </a:t>
            </a:r>
            <a:r>
              <a:rPr lang="en-US" b="1" dirty="0"/>
              <a:t>E</a:t>
            </a:r>
            <a:r>
              <a:rPr lang="en-US" dirty="0"/>
              <a:t>xample (graphical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14000"/>
              </a:lnSpc>
            </a:pPr>
            <a:r>
              <a:rPr lang="en-US" dirty="0"/>
              <a:t>A database application </a:t>
            </a:r>
            <a:r>
              <a:rPr lang="en-US" dirty="0" smtClean="0"/>
              <a:t>manages homogeneous collections </a:t>
            </a:r>
            <a:r>
              <a:rPr lang="en-US" dirty="0"/>
              <a:t>of large amounts of persistent </a:t>
            </a:r>
            <a:r>
              <a:rPr lang="en-US" dirty="0" smtClean="0"/>
              <a:t>data that </a:t>
            </a:r>
            <a:r>
              <a:rPr lang="en-US" dirty="0"/>
              <a:t>are shared among distributed users </a:t>
            </a:r>
            <a:r>
              <a:rPr lang="en-US" dirty="0" smtClean="0"/>
              <a:t>and processes</a:t>
            </a:r>
            <a:r>
              <a:rPr lang="en-US" dirty="0"/>
              <a:t>, and whose integrity and </a:t>
            </a:r>
            <a:r>
              <a:rPr lang="en-US" dirty="0" smtClean="0"/>
              <a:t>security must </a:t>
            </a:r>
            <a:r>
              <a:rPr lang="en-US" dirty="0"/>
              <a:t>be maintained.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credits: 4 (3.1)</a:t>
            </a:r>
          </a:p>
          <a:p>
            <a:r>
              <a:rPr lang="en-US" dirty="0" smtClean="0"/>
              <a:t>Prerequisite: Data structure and algorithm (501043)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Database </a:t>
            </a:r>
            <a:r>
              <a:rPr lang="en-US" b="1" dirty="0" smtClean="0"/>
              <a:t>Design</a:t>
            </a:r>
            <a:endParaRPr lang="en-US" dirty="0"/>
          </a:p>
          <a:p>
            <a:pPr lvl="1"/>
            <a:r>
              <a:rPr lang="en-US" dirty="0" smtClean="0"/>
              <a:t>Entity </a:t>
            </a:r>
            <a:r>
              <a:rPr lang="en-US" dirty="0"/>
              <a:t>Relationship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 smtClean="0"/>
              <a:t>Relational Model</a:t>
            </a:r>
            <a:endParaRPr lang="en-US" dirty="0"/>
          </a:p>
          <a:p>
            <a:pPr lvl="1"/>
            <a:r>
              <a:rPr lang="en-US" dirty="0" smtClean="0"/>
              <a:t>Normalization </a:t>
            </a:r>
            <a:r>
              <a:rPr lang="en-US" dirty="0"/>
              <a:t>with Functional </a:t>
            </a:r>
            <a:r>
              <a:rPr lang="en-US" dirty="0" smtClean="0"/>
              <a:t>Dependencies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Database Programming</a:t>
            </a:r>
            <a:endParaRPr lang="en-US" dirty="0"/>
          </a:p>
          <a:p>
            <a:pPr lvl="1"/>
            <a:r>
              <a:rPr lang="en-US" dirty="0" smtClean="0"/>
              <a:t>Theory </a:t>
            </a:r>
            <a:r>
              <a:rPr lang="en-US" dirty="0"/>
              <a:t>of Query Languages: Algebra </a:t>
            </a:r>
            <a:r>
              <a:rPr lang="en-US" dirty="0" smtClean="0"/>
              <a:t>and Calculus</a:t>
            </a:r>
          </a:p>
          <a:p>
            <a:pPr lvl="1"/>
            <a:r>
              <a:rPr lang="en-US" dirty="0" smtClean="0"/>
              <a:t>SQL</a:t>
            </a:r>
            <a:endParaRPr lang="en-US" dirty="0"/>
          </a:p>
          <a:p>
            <a:pPr lvl="1"/>
            <a:r>
              <a:rPr lang="en-US" dirty="0" smtClean="0"/>
              <a:t>SQL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Introduction to Database Systems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by S.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Bressan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, B. Catania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       McGraw-Hill, 2005</a:t>
            </a:r>
          </a:p>
          <a:p>
            <a:r>
              <a:rPr lang="en-US" sz="3500" dirty="0" smtClean="0"/>
              <a:t>Database </a:t>
            </a:r>
            <a:r>
              <a:rPr lang="en-US" sz="3500" dirty="0"/>
              <a:t>Management </a:t>
            </a:r>
            <a:r>
              <a:rPr lang="en-US" sz="3500" dirty="0" smtClean="0"/>
              <a:t>Systems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R.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Ramakrishnan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and J.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Gehrke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     McGraw-Hill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, 3rd Edition,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2000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500" dirty="0" smtClean="0"/>
              <a:t>A </a:t>
            </a:r>
            <a:r>
              <a:rPr lang="en-US" sz="3500" dirty="0"/>
              <a:t>First Course in Database </a:t>
            </a:r>
            <a:r>
              <a:rPr lang="en-US" sz="3500" dirty="0" smtClean="0"/>
              <a:t>Systems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by J. Ullman and J.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Widom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Prentice-Hall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, 2nd Edition,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2002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502051 is </a:t>
            </a:r>
            <a:r>
              <a:rPr lang="en-US" dirty="0"/>
              <a:t>an introductory course on</a:t>
            </a:r>
            <a:br>
              <a:rPr lang="en-US" dirty="0"/>
            </a:br>
            <a:r>
              <a:rPr lang="en-US" dirty="0" smtClean="0"/>
              <a:t>databases</a:t>
            </a:r>
            <a:endParaRPr lang="en-US" dirty="0"/>
          </a:p>
          <a:p>
            <a:pPr lvl="1" algn="l"/>
            <a:r>
              <a:rPr lang="en-US" dirty="0" smtClean="0"/>
              <a:t>Learn </a:t>
            </a:r>
            <a:r>
              <a:rPr lang="en-US" dirty="0"/>
              <a:t>the concepts and techniques for the </a:t>
            </a:r>
            <a:r>
              <a:rPr lang="en-US" b="1" dirty="0" smtClean="0"/>
              <a:t>design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programming </a:t>
            </a:r>
            <a:r>
              <a:rPr lang="en-US" dirty="0"/>
              <a:t>of </a:t>
            </a:r>
            <a:r>
              <a:rPr lang="en-US" dirty="0" smtClean="0"/>
              <a:t>database applications with relational database management systems</a:t>
            </a:r>
            <a:endParaRPr lang="en-US" dirty="0"/>
          </a:p>
          <a:p>
            <a:pPr marL="358775" lvl="1" algn="l"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First </a:t>
            </a:r>
            <a:r>
              <a:rPr lang="en-US" sz="3200" dirty="0" smtClean="0">
                <a:solidFill>
                  <a:schemeClr val="tx1"/>
                </a:solidFill>
              </a:rPr>
              <a:t>lecture</a:t>
            </a:r>
            <a:endParaRPr lang="en-US" dirty="0"/>
          </a:p>
          <a:p>
            <a:pPr marL="722313" lvl="1" indent="-279400" algn="l">
              <a:buFontTx/>
              <a:buChar char="-"/>
            </a:pPr>
            <a:r>
              <a:rPr lang="en-US" dirty="0" smtClean="0"/>
              <a:t>We </a:t>
            </a:r>
            <a:r>
              <a:rPr lang="en-US" dirty="0"/>
              <a:t>discuss the </a:t>
            </a:r>
            <a:r>
              <a:rPr lang="en-US" b="1" dirty="0"/>
              <a:t>rationale </a:t>
            </a:r>
            <a:r>
              <a:rPr lang="en-US" dirty="0"/>
              <a:t>and </a:t>
            </a:r>
            <a:r>
              <a:rPr lang="en-US" dirty="0" smtClean="0"/>
              <a:t>outline the </a:t>
            </a:r>
            <a:r>
              <a:rPr lang="en-US" b="1" dirty="0" smtClean="0"/>
              <a:t>syllabus </a:t>
            </a:r>
            <a:r>
              <a:rPr lang="en-US" dirty="0"/>
              <a:t>of the </a:t>
            </a:r>
            <a:r>
              <a:rPr lang="en-US" dirty="0" smtClean="0"/>
              <a:t>course.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</a:t>
            </a:r>
            <a:r>
              <a:rPr lang="en-US" dirty="0" smtClean="0"/>
              <a:t>(50%) – Paper test</a:t>
            </a:r>
            <a:endParaRPr lang="en-US" dirty="0"/>
          </a:p>
          <a:p>
            <a:r>
              <a:rPr lang="en-US" dirty="0" smtClean="0"/>
              <a:t>Midterm </a:t>
            </a:r>
            <a:r>
              <a:rPr lang="en-US" dirty="0"/>
              <a:t>Test </a:t>
            </a:r>
            <a:r>
              <a:rPr lang="en-US" dirty="0" smtClean="0"/>
              <a:t>(20%) – Paper test</a:t>
            </a:r>
            <a:endParaRPr lang="en-US" dirty="0"/>
          </a:p>
          <a:p>
            <a:r>
              <a:rPr lang="en-US" dirty="0" smtClean="0"/>
              <a:t>Lab + Assignment (20%) – Project report + Presentation</a:t>
            </a:r>
            <a:endParaRPr lang="en-US" dirty="0"/>
          </a:p>
          <a:p>
            <a:r>
              <a:rPr lang="en-US" dirty="0" smtClean="0"/>
              <a:t>Attendance </a:t>
            </a:r>
            <a:r>
              <a:rPr lang="en-US" smtClean="0"/>
              <a:t>+ test </a:t>
            </a:r>
            <a:r>
              <a:rPr lang="en-US" dirty="0"/>
              <a:t>(10</a:t>
            </a:r>
            <a:r>
              <a:rPr lang="en-US" dirty="0" smtClean="0"/>
              <a:t>%) </a:t>
            </a:r>
            <a:r>
              <a:rPr lang="en-US" smtClean="0"/>
              <a:t>– Theory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What</a:t>
            </a:r>
            <a:r>
              <a:rPr lang="en-US" dirty="0"/>
              <a:t>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broad in our interpretation</a:t>
            </a:r>
          </a:p>
          <a:p>
            <a:r>
              <a:rPr lang="en-US" dirty="0"/>
              <a:t>A Database:</a:t>
            </a:r>
          </a:p>
          <a:p>
            <a:pPr lvl="1"/>
            <a:r>
              <a:rPr lang="en-US" dirty="0"/>
              <a:t>collection of interrelated data + description of data</a:t>
            </a:r>
          </a:p>
          <a:p>
            <a:r>
              <a:rPr lang="en-US" dirty="0"/>
              <a:t>A Conceptual Model to Describe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Entities </a:t>
            </a:r>
            <a:r>
              <a:rPr lang="en-US" dirty="0"/>
              <a:t>(e.g., teams, games)</a:t>
            </a:r>
          </a:p>
          <a:p>
            <a:pPr lvl="1"/>
            <a:r>
              <a:rPr lang="en-US" dirty="0"/>
              <a:t>Relationships (e.g. </a:t>
            </a:r>
            <a:r>
              <a:rPr lang="en-US" dirty="0">
                <a:solidFill>
                  <a:srgbClr val="0000FF"/>
                </a:solidFill>
              </a:rPr>
              <a:t>The A’s </a:t>
            </a:r>
            <a:r>
              <a:rPr lang="en-US" dirty="0">
                <a:solidFill>
                  <a:schemeClr val="hlink"/>
                </a:solidFill>
              </a:rPr>
              <a:t>are playing in</a:t>
            </a:r>
            <a:r>
              <a:rPr lang="en-US" dirty="0">
                <a:solidFill>
                  <a:srgbClr val="0000FF"/>
                </a:solidFill>
              </a:rPr>
              <a:t> the World Series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What</a:t>
            </a:r>
            <a:r>
              <a:rPr lang="en-US" dirty="0"/>
              <a:t>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Might surprise you how flexible this is</a:t>
            </a:r>
          </a:p>
          <a:p>
            <a:pPr lvl="1"/>
            <a:r>
              <a:rPr lang="en-US" dirty="0"/>
              <a:t>Web search:</a:t>
            </a:r>
          </a:p>
          <a:p>
            <a:pPr lvl="2"/>
            <a:r>
              <a:rPr lang="en-US" dirty="0"/>
              <a:t>Entities: words, documents</a:t>
            </a:r>
          </a:p>
          <a:p>
            <a:pPr lvl="2"/>
            <a:r>
              <a:rPr lang="en-US" dirty="0"/>
              <a:t>Relationships: </a:t>
            </a:r>
            <a:r>
              <a:rPr lang="en-US" dirty="0">
                <a:solidFill>
                  <a:srgbClr val="0000FF"/>
                </a:solidFill>
              </a:rPr>
              <a:t>word </a:t>
            </a:r>
            <a:r>
              <a:rPr lang="en-US" dirty="0">
                <a:solidFill>
                  <a:schemeClr val="hlink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document, document </a:t>
            </a:r>
            <a:r>
              <a:rPr lang="en-US" dirty="0">
                <a:solidFill>
                  <a:schemeClr val="hlink"/>
                </a:solidFill>
              </a:rPr>
              <a:t>links to</a:t>
            </a:r>
            <a:r>
              <a:rPr lang="en-US" dirty="0">
                <a:solidFill>
                  <a:srgbClr val="0000FF"/>
                </a:solidFill>
              </a:rPr>
              <a:t> document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P2P </a:t>
            </a:r>
            <a:r>
              <a:rPr lang="en-US" dirty="0" err="1"/>
              <a:t>filesharing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Entities: words, filenames, hosts</a:t>
            </a:r>
          </a:p>
          <a:p>
            <a:pPr lvl="2"/>
            <a:r>
              <a:rPr lang="en-US" dirty="0"/>
              <a:t>Relationships: </a:t>
            </a:r>
            <a:r>
              <a:rPr lang="en-US" dirty="0">
                <a:solidFill>
                  <a:srgbClr val="0000FF"/>
                </a:solidFill>
              </a:rPr>
              <a:t>word </a:t>
            </a:r>
            <a:r>
              <a:rPr lang="en-US" dirty="0">
                <a:solidFill>
                  <a:schemeClr val="hlink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filename, file </a:t>
            </a:r>
            <a:r>
              <a:rPr lang="en-US" dirty="0">
                <a:solidFill>
                  <a:schemeClr val="hlink"/>
                </a:solidFill>
              </a:rPr>
              <a:t>available at</a:t>
            </a:r>
            <a:r>
              <a:rPr lang="en-US" dirty="0">
                <a:solidFill>
                  <a:srgbClr val="0000FF"/>
                </a:solidFill>
              </a:rPr>
              <a:t> host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What</a:t>
            </a:r>
            <a:r>
              <a:rPr lang="en-US" dirty="0"/>
              <a:t> is a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524000"/>
            <a:ext cx="8610600" cy="4857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Database Management System (DBMS)</a:t>
            </a:r>
            <a:r>
              <a:rPr lang="en-US" dirty="0"/>
              <a:t> is:</a:t>
            </a:r>
          </a:p>
          <a:p>
            <a:pPr lvl="1"/>
            <a:r>
              <a:rPr lang="en-US" sz="3000" dirty="0"/>
              <a:t>A software system designed to store, manage, and facilitate access to databases.</a:t>
            </a:r>
          </a:p>
          <a:p>
            <a:r>
              <a:rPr lang="en-US" dirty="0"/>
              <a:t>Typically this term used narrowly</a:t>
            </a:r>
          </a:p>
          <a:p>
            <a:pPr lvl="1"/>
            <a:r>
              <a:rPr lang="en-US" sz="3000" dirty="0"/>
              <a:t>Relational databases with transactions</a:t>
            </a:r>
          </a:p>
          <a:p>
            <a:pPr lvl="2"/>
            <a:r>
              <a:rPr lang="en-US" sz="2600" dirty="0"/>
              <a:t>E.g. Oracle, DB2, SQL Server</a:t>
            </a:r>
          </a:p>
          <a:p>
            <a:pPr lvl="1"/>
            <a:r>
              <a:rPr lang="en-US" sz="3000" dirty="0"/>
              <a:t>Mostly because they predate other large repositories</a:t>
            </a:r>
          </a:p>
          <a:p>
            <a:pPr lvl="2"/>
            <a:r>
              <a:rPr lang="en-US" sz="2600" dirty="0"/>
              <a:t>Also because of technical richness</a:t>
            </a:r>
          </a:p>
          <a:p>
            <a:pPr lvl="1"/>
            <a:r>
              <a:rPr lang="en-US" sz="3000" dirty="0"/>
              <a:t>When we say </a:t>
            </a:r>
            <a:r>
              <a:rPr lang="en-US" sz="3000" dirty="0">
                <a:solidFill>
                  <a:schemeClr val="accent1"/>
                </a:solidFill>
              </a:rPr>
              <a:t>DBMS</a:t>
            </a:r>
            <a:r>
              <a:rPr lang="en-US" sz="3000" dirty="0"/>
              <a:t> in this class we will usually follow this </a:t>
            </a:r>
            <a:r>
              <a:rPr lang="en-US" sz="3000" dirty="0" smtClean="0"/>
              <a:t>convention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 DBMS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63888" y="3138245"/>
            <a:ext cx="22322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Database application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97678" y="3606296"/>
            <a:ext cx="2518137" cy="12628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Distributed and concurrent access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99592" y="2181599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Security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3888" y="1435908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Persistent data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6216" y="1841080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Homogeneous collection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90985" y="3782114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Large amount of data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92080" y="5194960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Programing interface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55776" y="5229200"/>
            <a:ext cx="2232248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Integrity 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>
            <a:stCxn id="8" idx="2"/>
            <a:endCxn id="5" idx="0"/>
          </p:cNvCxnSpPr>
          <p:nvPr/>
        </p:nvCxnSpPr>
        <p:spPr>
          <a:xfrm>
            <a:off x="4680012" y="2372012"/>
            <a:ext cx="0" cy="76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>
            <a:off x="3131840" y="2649651"/>
            <a:ext cx="936104" cy="4885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 flipV="1">
            <a:off x="2915815" y="3837653"/>
            <a:ext cx="635630" cy="400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V="1">
            <a:off x="3671900" y="4074349"/>
            <a:ext cx="504056" cy="1154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H="1" flipV="1">
            <a:off x="5292080" y="4074349"/>
            <a:ext cx="1116124" cy="1120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1"/>
          </p:cNvCxnSpPr>
          <p:nvPr/>
        </p:nvCxnSpPr>
        <p:spPr>
          <a:xfrm flipV="1">
            <a:off x="5652120" y="2309132"/>
            <a:ext cx="864096" cy="829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10" idx="1"/>
          </p:cNvCxnSpPr>
          <p:nvPr/>
        </p:nvCxnSpPr>
        <p:spPr>
          <a:xfrm>
            <a:off x="5796136" y="3606297"/>
            <a:ext cx="1094849" cy="643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must </a:t>
            </a:r>
            <a:r>
              <a:rPr lang="en-US" dirty="0" smtClean="0"/>
              <a:t>Persist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How can data </a:t>
            </a:r>
            <a:r>
              <a:rPr lang="en-US" b="1" dirty="0"/>
              <a:t>survive </a:t>
            </a:r>
            <a:r>
              <a:rPr lang="en-US" dirty="0"/>
              <a:t>the process that</a:t>
            </a:r>
            <a:br>
              <a:rPr lang="en-US" dirty="0"/>
            </a:br>
            <a:r>
              <a:rPr lang="en-US" dirty="0"/>
              <a:t>created it, and be </a:t>
            </a:r>
            <a:r>
              <a:rPr lang="en-US" b="1" dirty="0"/>
              <a:t>reused </a:t>
            </a:r>
            <a:r>
              <a:rPr lang="en-US" dirty="0"/>
              <a:t>by other </a:t>
            </a:r>
            <a:r>
              <a:rPr lang="en-US" dirty="0" smtClean="0"/>
              <a:t>processes?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Primary </a:t>
            </a:r>
            <a:r>
              <a:rPr lang="en-US" dirty="0"/>
              <a:t>memory is </a:t>
            </a:r>
            <a:r>
              <a:rPr lang="en-US" b="1" dirty="0" smtClean="0"/>
              <a:t>volatile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Secondary </a:t>
            </a:r>
            <a:r>
              <a:rPr lang="en-US" dirty="0"/>
              <a:t>and </a:t>
            </a:r>
            <a:r>
              <a:rPr lang="en-US" b="1" dirty="0"/>
              <a:t>tertiary </a:t>
            </a:r>
            <a:r>
              <a:rPr lang="en-US" dirty="0"/>
              <a:t>memories are</a:t>
            </a:r>
            <a:br>
              <a:rPr lang="en-US" dirty="0"/>
            </a:br>
            <a:r>
              <a:rPr lang="en-US" b="1" dirty="0" smtClean="0"/>
              <a:t>persistent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Data Comes in Large </a:t>
            </a:r>
            <a:r>
              <a:rPr lang="en-US" i="1" dirty="0" smtClean="0"/>
              <a:t>Amounts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Need to store data on secondary or tertiary</a:t>
            </a:r>
            <a:br>
              <a:rPr lang="en-US" dirty="0"/>
            </a:br>
            <a:r>
              <a:rPr lang="en-US" dirty="0" smtClean="0"/>
              <a:t>storage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Cheaper</a:t>
            </a:r>
            <a:r>
              <a:rPr lang="en-US" dirty="0"/>
              <a:t>, larger </a:t>
            </a:r>
            <a:r>
              <a:rPr lang="en-US" dirty="0" smtClean="0"/>
              <a:t>capacity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to design efficient algorithms that</a:t>
            </a:r>
            <a:br>
              <a:rPr lang="en-US" dirty="0"/>
            </a:br>
            <a:r>
              <a:rPr lang="en-US" dirty="0"/>
              <a:t>consider the dominant cost of </a:t>
            </a:r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operations (</a:t>
            </a:r>
            <a:r>
              <a:rPr lang="en-US" dirty="0" smtClean="0"/>
              <a:t>I/</a:t>
            </a:r>
            <a:r>
              <a:rPr lang="en-US" dirty="0" err="1" smtClean="0"/>
              <a:t>Os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External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to remove duplicate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Data Comes in Homogeneous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Structured </a:t>
            </a:r>
            <a:r>
              <a:rPr lang="en-US" dirty="0" smtClean="0"/>
              <a:t>data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DBMS </a:t>
            </a:r>
            <a:r>
              <a:rPr lang="en-US" dirty="0"/>
              <a:t>implements access methods and</a:t>
            </a:r>
            <a:br>
              <a:rPr lang="en-US" dirty="0"/>
            </a:br>
            <a:r>
              <a:rPr lang="en-US" dirty="0"/>
              <a:t>indexing for efficient storage, update and</a:t>
            </a:r>
            <a:br>
              <a:rPr lang="en-US" dirty="0"/>
            </a:b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6243</TotalTime>
  <Words>574</Words>
  <Application>Microsoft Office PowerPoint</Application>
  <PresentationFormat>On-screen Show (4:3)</PresentationFormat>
  <Paragraphs>141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Theme2</vt:lpstr>
      <vt:lpstr>502051 – DATABASE SYSTEMS</vt:lpstr>
      <vt:lpstr>Introduction</vt:lpstr>
      <vt:lpstr>What is a Database?</vt:lpstr>
      <vt:lpstr>What is a Database?</vt:lpstr>
      <vt:lpstr>What is a Database Management System?</vt:lpstr>
      <vt:lpstr>Features of a DBMS</vt:lpstr>
      <vt:lpstr>Data must Persist</vt:lpstr>
      <vt:lpstr>Data Comes in Large Amounts</vt:lpstr>
      <vt:lpstr>Data Comes in Homogeneous Collections</vt:lpstr>
      <vt:lpstr>Integrity of Data should be Maintained</vt:lpstr>
      <vt:lpstr>Integrity of Data should be Maintained</vt:lpstr>
      <vt:lpstr>Integrity of Data should be Maintained</vt:lpstr>
      <vt:lpstr>Describing Data in a DBMS</vt:lpstr>
      <vt:lpstr>Relational Data Model</vt:lpstr>
      <vt:lpstr>Querying in a Relational DBMS</vt:lpstr>
      <vt:lpstr>To Summarize</vt:lpstr>
      <vt:lpstr>About the course</vt:lpstr>
      <vt:lpstr>Syllabus</vt:lpstr>
      <vt:lpstr>Textbook and References</vt:lpstr>
      <vt:lpstr>Assessments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Serenade</dc:creator>
  <cp:lastModifiedBy>Windows User</cp:lastModifiedBy>
  <cp:revision>34</cp:revision>
  <dcterms:created xsi:type="dcterms:W3CDTF">2016-02-22T02:52:23Z</dcterms:created>
  <dcterms:modified xsi:type="dcterms:W3CDTF">2019-01-12T06:19:34Z</dcterms:modified>
</cp:coreProperties>
</file>