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67" r:id="rId2"/>
    <p:sldId id="424" r:id="rId3"/>
    <p:sldId id="421" r:id="rId4"/>
    <p:sldId id="428" r:id="rId5"/>
    <p:sldId id="515" r:id="rId6"/>
    <p:sldId id="436" r:id="rId7"/>
    <p:sldId id="480" r:id="rId8"/>
    <p:sldId id="517" r:id="rId9"/>
    <p:sldId id="516" r:id="rId10"/>
    <p:sldId id="491" r:id="rId11"/>
    <p:sldId id="505" r:id="rId12"/>
    <p:sldId id="507" r:id="rId13"/>
    <p:sldId id="508" r:id="rId14"/>
    <p:sldId id="518" r:id="rId15"/>
    <p:sldId id="509" r:id="rId16"/>
    <p:sldId id="442" r:id="rId17"/>
    <p:sldId id="443" r:id="rId18"/>
    <p:sldId id="514" r:id="rId19"/>
    <p:sldId id="487" r:id="rId20"/>
    <p:sldId id="446" r:id="rId21"/>
    <p:sldId id="473" r:id="rId22"/>
    <p:sldId id="457" r:id="rId23"/>
    <p:sldId id="511" r:id="rId24"/>
    <p:sldId id="512" r:id="rId25"/>
    <p:sldId id="513" r:id="rId26"/>
    <p:sldId id="450" r:id="rId27"/>
    <p:sldId id="451" r:id="rId28"/>
    <p:sldId id="461" r:id="rId29"/>
    <p:sldId id="453" r:id="rId30"/>
    <p:sldId id="454" r:id="rId31"/>
    <p:sldId id="459" r:id="rId32"/>
    <p:sldId id="474" r:id="rId33"/>
    <p:sldId id="485" r:id="rId34"/>
    <p:sldId id="475" r:id="rId35"/>
    <p:sldId id="483" r:id="rId36"/>
    <p:sldId id="463" r:id="rId37"/>
    <p:sldId id="478" r:id="rId38"/>
    <p:sldId id="479" r:id="rId39"/>
    <p:sldId id="477" r:id="rId40"/>
    <p:sldId id="472" r:id="rId41"/>
    <p:sldId id="520" r:id="rId42"/>
    <p:sldId id="521" r:id="rId43"/>
    <p:sldId id="354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 baseline="-250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000099"/>
    <a:srgbClr val="CC0000"/>
    <a:srgbClr val="FFFF99"/>
    <a:srgbClr val="3366CC"/>
    <a:srgbClr val="00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474" autoAdjust="0"/>
  </p:normalViewPr>
  <p:slideViewPr>
    <p:cSldViewPr>
      <p:cViewPr varScale="1">
        <p:scale>
          <a:sx n="67" d="100"/>
          <a:sy n="67" d="100"/>
        </p:scale>
        <p:origin x="-144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775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775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fld id="{32AC6480-9F8E-437F-A8FA-26C50B7D8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0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775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79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775" y="9119597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latin typeface="Arial" charset="0"/>
              </a:defRPr>
            </a:lvl1pPr>
          </a:lstStyle>
          <a:p>
            <a:pPr>
              <a:defRPr/>
            </a:pPr>
            <a:fld id="{4A76969E-4EF1-480B-8D7E-5F0A7A939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6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BC445-572D-4426-9C45-C3AA69349FFA}" type="slidenum">
              <a:rPr lang="en-US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915B4-24F1-4798-8577-5DE19453A5A4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E9232-6FE6-4255-81E7-5AB404EB0577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55FE4-36FA-4309-A445-D252885CF2B9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21903-6FC5-4881-9EB7-6BD89B3D51E4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95D5-AF07-4A6E-87B8-699723DFD08B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14704-6D1D-455C-A693-A93993326F3C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3D163-6020-4BA0-9067-5B32ABC2C9B0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86BEA-A9C5-41EF-BFAB-D5EC9D946FC8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86BEA-A9C5-41EF-BFAB-D5EC9D946FC8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86BEA-A9C5-41EF-BFAB-D5EC9D946FC8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7E6E8-53F4-4102-95F8-DD8993C23BFC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86BEA-A9C5-41EF-BFAB-D5EC9D946FC8}" type="slidenum">
              <a:rPr lang="en-US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86BEA-A9C5-41EF-BFAB-D5EC9D946FC8}" type="slidenum">
              <a:rPr lang="en-US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B932E-0670-4326-A9DA-3F8F630A4F5C}" type="slidenum">
              <a:rPr lang="en-US">
                <a:latin typeface="Arial" pitchFamily="34" charset="0"/>
              </a:rPr>
              <a:pPr/>
              <a:t>36</a:t>
            </a:fld>
            <a:endParaRPr lang="en-US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FE576-E539-4205-9C05-2D9721C3E5FB}" type="slidenum">
              <a:rPr lang="en-US">
                <a:latin typeface="Arial" pitchFamily="34" charset="0"/>
              </a:rPr>
              <a:pPr/>
              <a:t>37</a:t>
            </a:fld>
            <a:endParaRPr lang="en-US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FE576-E539-4205-9C05-2D9721C3E5FB}" type="slidenum">
              <a:rPr lang="en-US">
                <a:latin typeface="Arial" pitchFamily="34" charset="0"/>
              </a:rPr>
              <a:pPr/>
              <a:t>39</a:t>
            </a:fld>
            <a:endParaRPr lang="en-US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337F2-0862-4243-9C51-A751D8F0C192}" type="slidenum">
              <a:rPr lang="en-US">
                <a:latin typeface="Arial" pitchFamily="34" charset="0"/>
              </a:rPr>
              <a:pPr/>
              <a:t>40</a:t>
            </a:fld>
            <a:endParaRPr lang="en-US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831BC-784F-4F97-9FEB-30B8C83D3C97}" type="slidenum">
              <a:rPr lang="en-US">
                <a:latin typeface="Arial" pitchFamily="34" charset="0"/>
              </a:rPr>
              <a:pPr/>
              <a:t>43</a:t>
            </a:fld>
            <a:endParaRPr lang="en-US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A52F7-9304-4266-823F-1663F10C08AA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FD95B-B850-425C-8920-31E8D8AF373B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3897D-D2C3-45DF-B7A3-1EBD0E2916CE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475" y="4561342"/>
            <a:ext cx="5364252" cy="4320540"/>
          </a:xfrm>
          <a:noFill/>
          <a:ln/>
        </p:spPr>
        <p:txBody>
          <a:bodyPr lIns="95354" tIns="47677" rIns="95354" bIns="47677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3A483-DF6D-4399-8A33-1ADF36595BEF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15847-3E47-4E24-8F65-858A09CB4AA8}" type="slidenum">
              <a:rPr lang="en-US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0CCB7-F98D-4CCF-9C5D-FD7600372C4C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71D6A-2CA5-4E90-9E44-EEF4933F3B13}" type="slidenum">
              <a:rPr lang="en-US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4C01-BF35-4CCC-996B-F270EAA9B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4F410-E19B-4E8C-9A50-754BD09FA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228600"/>
            <a:ext cx="20574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228600"/>
            <a:ext cx="60198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35FDE-90E4-491F-864D-7AA18FEAD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3B20C-478E-49E1-BBD2-A1C0568DD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9C5D-EF0D-4629-BDB4-DA1FA8E1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2CE40-B8A9-4616-887E-E9A9C9516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44990-41EE-4BEF-BACD-008BDF0C8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48B28-D920-4426-8DCD-87E9E0EC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88F5-65EE-4F7B-B26B-34F672366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F4EE-3362-4C4B-80E0-6C83A5E5F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340A6-C407-4CC0-84B7-DDF5738D0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7162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553200"/>
            <a:ext cx="411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aseline="0" smtClean="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762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Arial" charset="0"/>
              </a:defRPr>
            </a:lvl1pPr>
          </a:lstStyle>
          <a:p>
            <a:pPr>
              <a:defRPr/>
            </a:pPr>
            <a:fld id="{F6880735-E496-436D-BE68-A6CD894B5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 u="none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0" i="0" u="none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48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rgbClr val="000099"/>
                </a:solidFill>
              </a:rPr>
              <a:t>Relational Model</a:t>
            </a:r>
            <a:endParaRPr lang="en-US" sz="3600" b="1" baseline="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Design: Logical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994177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Tables, Modifying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ALTER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TABLE loan ADD test NUMBER;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ALTER TABLE loan MODIFY test CHAR(6);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ALTER TABLE loan DROP COLUMN test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DROP TABLE loan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SQLite&gt; .dump loan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New Rows (DML Statement)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INSERT INTO student VALUES('XIE XIN',</a:t>
            </a: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'xiexin2011@gmail.com', </a:t>
            </a: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'2007-01-01', </a:t>
            </a: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'Faculty of Science', </a:t>
            </a: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'Chemistry', </a:t>
            </a: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'2011-01-01');</a:t>
            </a:r>
          </a:p>
          <a:p>
            <a:pPr lvl="0">
              <a:buNone/>
            </a:pPr>
            <a:endParaRPr lang="en-US" sz="18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INSERT INTO student (email, name, faculty, department)</a:t>
            </a:r>
          </a:p>
          <a:p>
            <a:pPr lvl="0"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VALUES('abm@hotmail.com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SG" sz="1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Alif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Bin Muhammad',</a:t>
            </a:r>
          </a:p>
          <a:p>
            <a:pPr lvl="0"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'School 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of Computing', </a:t>
            </a:r>
          </a:p>
          <a:p>
            <a:pPr lvl="0"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'Computer 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Science');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New Rows (This is a bad idea)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cs_student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VARCHAR(32),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email VARCHAR(256),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year DATE,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graduate DATE);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cs_student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SELECT name, email, year, graduate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FROM student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WHERE faculty=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'School of Computing' </a:t>
            </a:r>
          </a:p>
          <a:p>
            <a:pPr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AND department=</a:t>
            </a: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'Computer Science';</a:t>
            </a:r>
            <a:endParaRPr lang="en-SG" sz="18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000" dirty="0" smtClean="0">
                <a:solidFill>
                  <a:srgbClr val="FFFFFF"/>
                </a:solidFill>
                <a:cs typeface="Courier New" pitchFamily="49" charset="0"/>
              </a:rPr>
              <a:t>Although SQL allows to insert the results of a query into a table, it is generally an unnecessary and bad idea for either permanent or temporary results. </a:t>
            </a:r>
            <a:endParaRPr lang="en-SG" sz="2000" dirty="0" smtClean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(a very good idea)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2000" dirty="0">
                <a:solidFill>
                  <a:srgbClr val="FFFFFF"/>
                </a:solidFill>
                <a:cs typeface="Courier New" pitchFamily="49" charset="0"/>
              </a:rPr>
              <a:t>Instead we shall use </a:t>
            </a:r>
            <a:r>
              <a:rPr lang="en-SG" sz="2000" b="1" u="sng" dirty="0">
                <a:solidFill>
                  <a:srgbClr val="FFFFFF"/>
                </a:solidFill>
                <a:cs typeface="Courier New" pitchFamily="49" charset="0"/>
              </a:rPr>
              <a:t>SQL views</a:t>
            </a:r>
            <a:r>
              <a:rPr lang="en-SG" sz="2000" dirty="0">
                <a:solidFill>
                  <a:srgbClr val="FFFFFF"/>
                </a:solidFill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VIEW cs_student1 AS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SELECT name, email, year, graduate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FROM student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WHERE faculty=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'School of Computing' </a:t>
            </a:r>
          </a:p>
          <a:p>
            <a:pPr>
              <a:buNone/>
            </a:pP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AND department=</a:t>
            </a: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'Computer Science';</a:t>
            </a:r>
            <a:endParaRPr lang="en-SG" sz="18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2000" dirty="0">
              <a:solidFill>
                <a:srgbClr val="FFFFFF"/>
              </a:solidFill>
              <a:cs typeface="Courier New" pitchFamily="49" charset="0"/>
            </a:endParaRPr>
          </a:p>
          <a:p>
            <a:pPr lvl="0"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INSERT INTO student (email, name, faculty, department)</a:t>
            </a:r>
          </a:p>
          <a:p>
            <a:pPr lvl="0"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momo@hotmail.com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Maurice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Alphon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',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'School of Computing', </a:t>
            </a:r>
          </a:p>
          <a:p>
            <a:pPr lvl="0"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'Computer Science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0"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2000" dirty="0" smtClean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and Updating Rows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DELETE FROM student WHERE department='Chemistry';</a:t>
            </a:r>
          </a:p>
          <a:p>
            <a:pPr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SET department=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'CS'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WHERE department</a:t>
            </a:r>
            <a:r>
              <a:rPr lang="en-SG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'Computer Science';</a:t>
            </a:r>
            <a:endParaRPr lang="en-SG" sz="18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endParaRPr lang="en-US" sz="18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>
              <a:buNone/>
            </a:pPr>
            <a:r>
              <a:rPr lang="en-SG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SET year=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year+1</a:t>
            </a:r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pPr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Integrity Constraints in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Integrity Constraints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</a:t>
            </a:r>
          </a:p>
          <a:p>
            <a:pPr eaLnBrk="1" hangingPunct="1"/>
            <a:r>
              <a:rPr lang="en-US" smtClean="0"/>
              <a:t>NOT NULL</a:t>
            </a:r>
          </a:p>
          <a:p>
            <a:pPr eaLnBrk="1" hangingPunct="1"/>
            <a:r>
              <a:rPr lang="en-US" smtClean="0"/>
              <a:t>UNIQUE</a:t>
            </a:r>
          </a:p>
          <a:p>
            <a:pPr eaLnBrk="1" hangingPunct="1"/>
            <a:r>
              <a:rPr lang="en-US" smtClean="0"/>
              <a:t>FOREIGN KEY </a:t>
            </a:r>
          </a:p>
          <a:p>
            <a:pPr eaLnBrk="1" hangingPunct="1"/>
            <a:r>
              <a:rPr lang="en-US" smtClean="0"/>
              <a:t>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the number of columns and their domains imposes structural constraints</a:t>
            </a:r>
          </a:p>
          <a:p>
            <a:endParaRPr lang="en-US" dirty="0" smtClean="0"/>
          </a:p>
          <a:p>
            <a:pPr lvl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CREATE TABLE registration(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Student VARCHAR(10);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Module VARCHAR(6));</a:t>
            </a:r>
          </a:p>
          <a:p>
            <a:endParaRPr lang="en-SG" dirty="0" smtClean="0"/>
          </a:p>
          <a:p>
            <a:r>
              <a:rPr lang="en-SG" dirty="0" smtClean="0"/>
              <a:t>No student without a module and no module without a student, unless we use NULL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Constraint: What Do They Do?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constraints are </a:t>
            </a:r>
            <a:r>
              <a:rPr lang="en-US" b="1" u="sng" dirty="0" smtClean="0"/>
              <a:t>checked</a:t>
            </a:r>
            <a:r>
              <a:rPr lang="en-US" dirty="0" smtClean="0"/>
              <a:t> by the DBMS before a </a:t>
            </a:r>
            <a:r>
              <a:rPr lang="en-US" b="1" u="sng" dirty="0" smtClean="0"/>
              <a:t>transaction</a:t>
            </a:r>
            <a:r>
              <a:rPr lang="en-US" dirty="0" smtClean="0"/>
              <a:t> (BEGIN...END) modifying the data is committed;</a:t>
            </a:r>
          </a:p>
          <a:p>
            <a:r>
              <a:rPr lang="en-US" dirty="0" smtClean="0"/>
              <a:t>If an integrity constraint is </a:t>
            </a:r>
            <a:r>
              <a:rPr lang="en-US" b="1" u="sng" dirty="0" smtClean="0"/>
              <a:t>violated</a:t>
            </a:r>
            <a:r>
              <a:rPr lang="en-US" dirty="0" smtClean="0"/>
              <a:t>, the transaction is </a:t>
            </a:r>
            <a:r>
              <a:rPr lang="en-US" b="1" u="sng" dirty="0" smtClean="0"/>
              <a:t>aborted</a:t>
            </a:r>
            <a:r>
              <a:rPr lang="en-US" dirty="0" smtClean="0"/>
              <a:t> and </a:t>
            </a:r>
            <a:r>
              <a:rPr lang="en-US" b="1" u="sng" dirty="0" smtClean="0"/>
              <a:t>rolled back</a:t>
            </a:r>
            <a:r>
              <a:rPr lang="en-US" dirty="0" smtClean="0"/>
              <a:t>, the changes are not reflected;</a:t>
            </a:r>
            <a:endParaRPr lang="en-US" b="1" u="sng" dirty="0" smtClean="0"/>
          </a:p>
          <a:p>
            <a:r>
              <a:rPr lang="en-US" dirty="0" smtClean="0"/>
              <a:t>Otherwise the transaction is </a:t>
            </a:r>
            <a:r>
              <a:rPr lang="en-US" b="1" u="sng" dirty="0" smtClean="0"/>
              <a:t>committed </a:t>
            </a:r>
            <a:r>
              <a:rPr lang="en-US" dirty="0" smtClean="0"/>
              <a:t>and the changes are effective.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Note: In SQL integrity constraints can be immediate or deferred. You should always use deferred constraints.</a:t>
            </a:r>
            <a:endParaRPr lang="en-SG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dirty="0" smtClean="0"/>
              <a:t>Hierarchical Model 1965 (IMS)</a:t>
            </a:r>
          </a:p>
          <a:p>
            <a:pPr lvl="1" eaLnBrk="1" hangingPunct="1"/>
            <a:r>
              <a:rPr lang="en-US" sz="2400" dirty="0" smtClean="0"/>
              <a:t>Network Model 1965 (DBTG)</a:t>
            </a:r>
          </a:p>
          <a:p>
            <a:pPr marL="457200" lvl="1" indent="0" eaLnBrk="1" hangingPunct="1">
              <a:buNone/>
            </a:pPr>
            <a:endParaRPr lang="en-US" sz="2400" dirty="0" smtClean="0"/>
          </a:p>
          <a:p>
            <a:pPr lvl="1" eaLnBrk="1" hangingPunct="1"/>
            <a:r>
              <a:rPr lang="en-US" sz="2400" b="1" u="sng" dirty="0" smtClean="0"/>
              <a:t>Relational Model</a:t>
            </a:r>
            <a:r>
              <a:rPr lang="en-US" sz="2400" dirty="0" smtClean="0"/>
              <a:t> (1NF) 1970s </a:t>
            </a:r>
          </a:p>
          <a:p>
            <a:pPr marL="457200" lvl="1" indent="0" algn="ctr" eaLnBrk="1" hangingPunct="1">
              <a:buNone/>
            </a:pPr>
            <a:r>
              <a:rPr lang="en-US" sz="2400" dirty="0" smtClean="0"/>
              <a:t>(</a:t>
            </a:r>
            <a:r>
              <a:rPr lang="en-GB" sz="2400" i="1" dirty="0"/>
              <a:t>E.F. </a:t>
            </a:r>
            <a:r>
              <a:rPr lang="en-GB" sz="2400" i="1" dirty="0" err="1"/>
              <a:t>Codd</a:t>
            </a:r>
            <a:r>
              <a:rPr lang="en-GB" sz="2400" i="1" dirty="0"/>
              <a:t> “A Relational Model for Large Shared Data Banks” Communication of the ACM, Vol 13, #</a:t>
            </a:r>
            <a:r>
              <a:rPr lang="en-GB" sz="2400" i="1" dirty="0" smtClean="0"/>
              <a:t>6</a:t>
            </a:r>
            <a:r>
              <a:rPr lang="en-GB" sz="2400" dirty="0" smtClean="0"/>
              <a:t>)</a:t>
            </a:r>
            <a:endParaRPr lang="en-US" sz="2400" dirty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Nested Relational Model 1970s</a:t>
            </a:r>
          </a:p>
          <a:p>
            <a:pPr lvl="1" eaLnBrk="1" hangingPunct="1"/>
            <a:r>
              <a:rPr lang="en-US" sz="2400" dirty="0" smtClean="0"/>
              <a:t>Complex Object 1980s</a:t>
            </a:r>
          </a:p>
          <a:p>
            <a:pPr lvl="1" eaLnBrk="1" hangingPunct="1"/>
            <a:r>
              <a:rPr lang="en-US" sz="2400" dirty="0" smtClean="0"/>
              <a:t>Object Model 1980 (OQL)</a:t>
            </a:r>
          </a:p>
          <a:p>
            <a:pPr lvl="1" eaLnBrk="1" hangingPunct="1"/>
            <a:r>
              <a:rPr lang="en-US" sz="2400" dirty="0" smtClean="0"/>
              <a:t>Object Relational Model 1990s (SQL)</a:t>
            </a:r>
          </a:p>
          <a:p>
            <a:pPr lvl="1" eaLnBrk="1" hangingPunct="1"/>
            <a:r>
              <a:rPr lang="en-US" sz="2400" i="1" dirty="0" smtClean="0"/>
              <a:t>XML (DTD), XML Schema 1990s (</a:t>
            </a:r>
            <a:r>
              <a:rPr lang="en-US" sz="2400" i="1" dirty="0" err="1" smtClean="0"/>
              <a:t>Xpath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Xquery</a:t>
            </a:r>
            <a:r>
              <a:rPr lang="en-US" sz="2400" i="1" dirty="0" smtClean="0"/>
              <a:t>)</a:t>
            </a:r>
          </a:p>
          <a:p>
            <a:pPr lvl="1" eaLnBrk="1" hangingPunct="1"/>
            <a:r>
              <a:rPr lang="en-US" sz="2400" i="1" dirty="0" err="1" smtClean="0"/>
              <a:t>NoSQL</a:t>
            </a:r>
            <a:r>
              <a:rPr lang="en-US" sz="2400" i="1" dirty="0" smtClean="0"/>
              <a:t> Databases (</a:t>
            </a:r>
            <a:r>
              <a:rPr lang="en-US" sz="2400" i="1" dirty="0" err="1" smtClean="0"/>
              <a:t>MongoDB</a:t>
            </a:r>
            <a:r>
              <a:rPr lang="en-US" sz="2400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Integrity Constraints – Primary Key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7975600" cy="4972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u="sng" dirty="0" smtClean="0"/>
              <a:t>Primary Key</a:t>
            </a:r>
            <a:r>
              <a:rPr lang="en-US" dirty="0" smtClean="0"/>
              <a:t> is a set of attributes that identifies uniquely a t-</a:t>
            </a:r>
            <a:r>
              <a:rPr lang="en-US" dirty="0" err="1" smtClean="0"/>
              <a:t>uple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People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national identification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email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name and last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Flights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Airline name and flight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Books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ISBN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3200" dirty="0">
                <a:ea typeface="+mn-ea"/>
                <a:cs typeface="+mn-cs"/>
              </a:rPr>
              <a:t>You cannot have two t-</a:t>
            </a:r>
            <a:r>
              <a:rPr lang="en-US" sz="3200" dirty="0" err="1">
                <a:ea typeface="+mn-ea"/>
                <a:cs typeface="+mn-cs"/>
              </a:rPr>
              <a:t>uples</a:t>
            </a:r>
            <a:r>
              <a:rPr lang="en-US" sz="3200" dirty="0">
                <a:ea typeface="+mn-ea"/>
                <a:cs typeface="+mn-cs"/>
              </a:rPr>
              <a:t> with the same Primary Key in the same table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(Value) Constraint – PRIMARY KEY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book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 VARCHAR(256),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authors VARCHAR(256),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publisher VARCHAR(64</a:t>
            </a:r>
            <a:r>
              <a:rPr lang="en-US" sz="2400" dirty="0"/>
              <a:t>),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ISBN10 CHAR(10),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ISBN13 CHAR(14) PRIMARY KEY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600" dirty="0" smtClean="0"/>
              <a:t>book(</a:t>
            </a:r>
            <a:r>
              <a:rPr lang="en-US" sz="1600" dirty="0" smtClean="0">
                <a:solidFill>
                  <a:schemeClr val="bg1"/>
                </a:solidFill>
              </a:rPr>
              <a:t>title VARCHAR(128), authors VARCHAR(128), publisher VARCHAR(32), ISBN10 CHAR(10), </a:t>
            </a:r>
            <a:r>
              <a:rPr lang="en-US" sz="1600" u="sng" dirty="0" smtClean="0">
                <a:solidFill>
                  <a:schemeClr val="bg1"/>
                </a:solidFill>
              </a:rPr>
              <a:t>ISBN13 CHAR(14) </a:t>
            </a:r>
            <a:r>
              <a:rPr lang="en-US" sz="1600" dirty="0" smtClean="0"/>
              <a:t>) 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book(title , authors, publisher, ISBN10, </a:t>
            </a:r>
            <a:r>
              <a:rPr lang="en-US" sz="1600" u="sng" dirty="0" smtClean="0">
                <a:solidFill>
                  <a:srgbClr val="FFFFFF"/>
                </a:solidFill>
              </a:rPr>
              <a:t>ISBN13 CHAR(14) </a:t>
            </a:r>
            <a:r>
              <a:rPr lang="en-US" sz="1600" dirty="0" smtClean="0">
                <a:solidFill>
                  <a:srgbClr val="FFFFFF"/>
                </a:solidFill>
              </a:rPr>
              <a:t>) 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Constraint – PRIMARY KEY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copy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(owner, book, copy))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domain (type) has an additional value: the NULL value (read </a:t>
            </a:r>
            <a:r>
              <a:rPr lang="en-US" dirty="0" err="1"/>
              <a:t>Ramakrishnan</a:t>
            </a:r>
            <a:r>
              <a:rPr lang="en-US" dirty="0"/>
              <a:t>)</a:t>
            </a:r>
          </a:p>
          <a:p>
            <a:r>
              <a:rPr lang="en-US" dirty="0" smtClean="0"/>
              <a:t>The semantics of NULL is ambiguous:</a:t>
            </a:r>
          </a:p>
          <a:p>
            <a:pPr lvl="1"/>
            <a:r>
              <a:rPr lang="en-US" dirty="0" smtClean="0"/>
              <a:t>Unknown</a:t>
            </a:r>
          </a:p>
          <a:p>
            <a:pPr lvl="1"/>
            <a:r>
              <a:rPr lang="en-US" dirty="0" smtClean="0"/>
              <a:t>Does not exists</a:t>
            </a:r>
          </a:p>
          <a:p>
            <a:pPr lvl="1"/>
            <a:r>
              <a:rPr lang="en-US" dirty="0" smtClean="0"/>
              <a:t>Unknown or does not exists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Logic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AND Q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OR Q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Arithmetic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= NULL is unknown</a:t>
            </a:r>
          </a:p>
          <a:p>
            <a:r>
              <a:rPr lang="en-US" dirty="0" smtClean="0"/>
              <a:t>Something &lt; NULL is unknown</a:t>
            </a:r>
            <a:endParaRPr lang="en-SG" dirty="0" smtClean="0"/>
          </a:p>
          <a:p>
            <a:r>
              <a:rPr lang="en-US" dirty="0" smtClean="0"/>
              <a:t>Something &gt; NULL is unknown</a:t>
            </a:r>
            <a:endParaRPr lang="en-SG" dirty="0" smtClean="0"/>
          </a:p>
          <a:p>
            <a:r>
              <a:rPr lang="en-US" dirty="0" smtClean="0"/>
              <a:t>10 + NULL is unknown</a:t>
            </a:r>
          </a:p>
          <a:p>
            <a:r>
              <a:rPr lang="en-US" dirty="0" smtClean="0"/>
              <a:t>10 * NULL is unknown</a:t>
            </a:r>
          </a:p>
          <a:p>
            <a:r>
              <a:rPr lang="en-US" dirty="0" smtClean="0"/>
              <a:t>COUNT(*) count NULL values</a:t>
            </a:r>
          </a:p>
          <a:p>
            <a:r>
              <a:rPr lang="en-US" dirty="0" smtClean="0"/>
              <a:t>COUNT, AVG, MAX, MIN eliminate NULL values</a:t>
            </a:r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Constraint – NOT NULL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book (</a:t>
            </a:r>
          </a:p>
          <a:p>
            <a:pPr>
              <a:buNone/>
            </a:pPr>
            <a:r>
              <a:rPr lang="en-US" sz="2400" dirty="0" smtClean="0"/>
              <a:t>title VARCHAR(256),</a:t>
            </a:r>
          </a:p>
          <a:p>
            <a:pPr>
              <a:buNone/>
            </a:pPr>
            <a:r>
              <a:rPr lang="en-US" sz="2400" dirty="0" smtClean="0"/>
              <a:t>authors VARCHAR(256),</a:t>
            </a:r>
          </a:p>
          <a:p>
            <a:pPr>
              <a:buNone/>
            </a:pPr>
            <a:r>
              <a:rPr lang="en-US" sz="2400" dirty="0" smtClean="0"/>
              <a:t>publisher VARCHAR(64),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ISBN13 CHAR(14) PRIMARY KEY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ISBN10 CHAR(10) NOT NULL)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Constraint - UNIQUE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book (</a:t>
            </a:r>
          </a:p>
          <a:p>
            <a:pPr>
              <a:buNone/>
            </a:pPr>
            <a:r>
              <a:rPr lang="en-US" sz="2400" dirty="0" smtClean="0"/>
              <a:t>title VARCHAR(256),</a:t>
            </a:r>
          </a:p>
          <a:p>
            <a:pPr>
              <a:buNone/>
            </a:pPr>
            <a:r>
              <a:rPr lang="en-US" sz="2400" dirty="0" smtClean="0"/>
              <a:t>authors VARCHAR(256),</a:t>
            </a:r>
          </a:p>
          <a:p>
            <a:pPr>
              <a:buNone/>
            </a:pPr>
            <a:r>
              <a:rPr lang="en-US" sz="2400" dirty="0" smtClean="0"/>
              <a:t>publisher VARCHAR(64),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ISBN13 CHAR(14) PRIMARY KEY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ISBN10 CHAR(10) NOT NULL UNIQUE)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Constraint - UNIQUE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student (</a:t>
            </a:r>
          </a:p>
          <a:p>
            <a:pPr>
              <a:buNone/>
            </a:pPr>
            <a:r>
              <a:rPr lang="en-US" sz="2400" dirty="0" err="1" smtClean="0"/>
              <a:t>f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irst_name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VARCHAR(32)</a:t>
            </a:r>
          </a:p>
          <a:p>
            <a:pPr>
              <a:buNone/>
            </a:pPr>
            <a:r>
              <a:rPr lang="en-US" sz="2400" dirty="0" err="1" smtClean="0"/>
              <a:t>last_name</a:t>
            </a:r>
            <a:r>
              <a:rPr lang="en-US" sz="2400" dirty="0" smtClean="0"/>
              <a:t> VARCHAR(32)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None/>
            </a:pPr>
            <a:r>
              <a:rPr lang="en-US" sz="2400" dirty="0" smtClean="0"/>
              <a:t>UNIQUE (</a:t>
            </a:r>
            <a:r>
              <a:rPr lang="en-US" sz="2400" dirty="0" err="1" smtClean="0"/>
              <a:t>first_name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last_name</a:t>
            </a:r>
            <a:r>
              <a:rPr lang="en-US" sz="2400" dirty="0" smtClean="0"/>
              <a:t>))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b="1" u="sng" dirty="0" smtClean="0"/>
              <a:t>combination</a:t>
            </a:r>
            <a:r>
              <a:rPr lang="en-US" sz="2800" dirty="0" smtClean="0"/>
              <a:t> of the two attributes must be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Constraint – FOREIGN KEY </a:t>
            </a:r>
            <a:r>
              <a:rPr lang="en-US" sz="2000" dirty="0" smtClean="0"/>
              <a:t>(referential integrity)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copy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 REFERENCES student(email),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 REFERENCES book(ISBN13),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(owner, book, copy))</a:t>
            </a:r>
          </a:p>
          <a:p>
            <a:pPr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email is an attribute of the relation student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email  must be the </a:t>
            </a:r>
            <a:r>
              <a:rPr lang="en-US" sz="2000" b="1" dirty="0" smtClean="0"/>
              <a:t>primary key</a:t>
            </a:r>
            <a:r>
              <a:rPr lang="en-US" sz="2000" dirty="0" smtClean="0"/>
              <a:t> the relation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Database Applications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Real World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marL="342900" lvl="1" indent="-342900" eaLnBrk="1" hangingPunct="1">
              <a:buFontTx/>
              <a:buChar char="•"/>
            </a:pPr>
            <a:r>
              <a:rPr lang="en-US" sz="2800" dirty="0" smtClean="0"/>
              <a:t>Logical Model  (</a:t>
            </a:r>
            <a:r>
              <a:rPr lang="en-US" dirty="0" smtClean="0"/>
              <a:t>Relational Model)</a:t>
            </a:r>
            <a:endParaRPr lang="en-US" sz="2800" dirty="0"/>
          </a:p>
          <a:p>
            <a:pPr marL="457200" lvl="1" indent="0" eaLnBrk="1" hangingPunct="1">
              <a:buNone/>
            </a:pPr>
            <a:r>
              <a:rPr lang="en-US" sz="2000" dirty="0"/>
              <a:t>(Logical Data Independence: ``Future users of large data banks must be protected from having to know how the data is organized in the machine’’ E.F </a:t>
            </a:r>
            <a:r>
              <a:rPr lang="en-US" sz="2000" dirty="0" err="1"/>
              <a:t>Codd</a:t>
            </a:r>
            <a:r>
              <a:rPr lang="en-US" sz="2000" dirty="0" smtClean="0"/>
              <a:t>)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(We need a model for design and implementation)</a:t>
            </a:r>
          </a:p>
          <a:p>
            <a:pPr marL="457200" lvl="1" indent="0" eaLnBrk="1" hangingPunct="1">
              <a:buNone/>
            </a:pPr>
            <a:endParaRPr lang="en-US" sz="2000" dirty="0"/>
          </a:p>
          <a:p>
            <a:pPr marL="457200" lvl="1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800" dirty="0" smtClean="0"/>
              <a:t>Physical Model 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(need to be understood for tuning – cs3223, cs4221)</a:t>
            </a:r>
          </a:p>
        </p:txBody>
      </p:sp>
      <p:pic>
        <p:nvPicPr>
          <p:cNvPr id="1026" name="Picture 2" descr="C:\Users\steph\Desktop\re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7" y="1219200"/>
            <a:ext cx="2287583" cy="11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\Desktop\physic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29434"/>
            <a:ext cx="2133600" cy="12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Constraint - FOREIGN KEY </a:t>
            </a:r>
            <a:r>
              <a:rPr lang="en-US" sz="2000" dirty="0" smtClean="0"/>
              <a:t>(referential integrity)</a:t>
            </a:r>
            <a:endParaRPr lang="en-GB" dirty="0" smtClean="0"/>
          </a:p>
        </p:txBody>
      </p:sp>
      <p:graphicFrame>
        <p:nvGraphicFramePr>
          <p:cNvPr id="629763" name="Group 3"/>
          <p:cNvGraphicFramePr>
            <a:graphicFrameLocks noGrp="1"/>
          </p:cNvGraphicFramePr>
          <p:nvPr>
            <p:ph sz="half" idx="1"/>
          </p:nvPr>
        </p:nvGraphicFramePr>
        <p:xfrm>
          <a:off x="228600" y="2057400"/>
          <a:ext cx="4724400" cy="1524000"/>
        </p:xfrm>
        <a:graphic>
          <a:graphicData uri="http://schemas.openxmlformats.org/drawingml/2006/table">
            <a:tbl>
              <a:tblPr/>
              <a:tblGrid>
                <a:gridCol w="685800"/>
                <a:gridCol w="1968500"/>
                <a:gridCol w="2070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978-0596101992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jj@hotmail.com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978-0596520830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tom27@gmail.com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978-0596520830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tom27@gmail.com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9786" name="Group 26"/>
          <p:cNvGraphicFramePr>
            <a:graphicFrameLocks noGrp="1"/>
          </p:cNvGraphicFramePr>
          <p:nvPr>
            <p:ph sz="half" idx="2"/>
          </p:nvPr>
        </p:nvGraphicFramePr>
        <p:xfrm>
          <a:off x="2971800" y="4191000"/>
          <a:ext cx="6019800" cy="1809750"/>
        </p:xfrm>
        <a:graphic>
          <a:graphicData uri="http://schemas.openxmlformats.org/drawingml/2006/table">
            <a:tbl>
              <a:tblPr/>
              <a:tblGrid>
                <a:gridCol w="2133600"/>
                <a:gridCol w="1879600"/>
                <a:gridCol w="200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jj@hotmail.com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Jong-jin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tom27@gmail.com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Thomas 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helendg@gmail.com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Helen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Dewi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Gema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6" name="Text Box 51"/>
          <p:cNvSpPr txBox="1">
            <a:spLocks noChangeArrowheads="1"/>
          </p:cNvSpPr>
          <p:nvPr/>
        </p:nvSpPr>
        <p:spPr bwMode="auto">
          <a:xfrm>
            <a:off x="381000" y="1447800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</a:rPr>
              <a:t>copy</a:t>
            </a:r>
            <a:endParaRPr lang="en-US" sz="2400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917" name="Text Box 52"/>
          <p:cNvSpPr txBox="1">
            <a:spLocks noChangeArrowheads="1"/>
          </p:cNvSpPr>
          <p:nvPr/>
        </p:nvSpPr>
        <p:spPr bwMode="auto">
          <a:xfrm>
            <a:off x="5181600" y="373380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</a:rPr>
              <a:t>student</a:t>
            </a:r>
            <a:endParaRPr lang="en-US" sz="2400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990600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 smtClean="0">
                <a:solidFill>
                  <a:schemeClr val="bg1"/>
                </a:solidFill>
                <a:latin typeface="Arial" charset="0"/>
              </a:rPr>
              <a:t>Thomas </a:t>
            </a:r>
            <a:r>
              <a:rPr lang="en-US" sz="2400" baseline="0" dirty="0">
                <a:solidFill>
                  <a:schemeClr val="bg1"/>
                </a:solidFill>
                <a:latin typeface="Arial" charset="0"/>
              </a:rPr>
              <a:t>Lee </a:t>
            </a:r>
            <a:r>
              <a:rPr lang="en-US" sz="2400" baseline="0" dirty="0" smtClean="0">
                <a:solidFill>
                  <a:schemeClr val="bg1"/>
                </a:solidFill>
                <a:latin typeface="Arial" charset="0"/>
              </a:rPr>
              <a:t>graduates</a:t>
            </a:r>
            <a:endParaRPr lang="en-US" sz="24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990600"/>
            <a:ext cx="61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 smtClean="0">
                <a:solidFill>
                  <a:schemeClr val="bg1"/>
                </a:solidFill>
                <a:latin typeface="Arial" charset="0"/>
              </a:rPr>
              <a:t>Thomas </a:t>
            </a:r>
            <a:r>
              <a:rPr lang="en-US" sz="2400" baseline="0" dirty="0">
                <a:solidFill>
                  <a:schemeClr val="bg1"/>
                </a:solidFill>
                <a:latin typeface="Arial" charset="0"/>
              </a:rPr>
              <a:t>Lee </a:t>
            </a:r>
            <a:r>
              <a:rPr lang="en-US" sz="2400" baseline="0" dirty="0" smtClean="0">
                <a:solidFill>
                  <a:schemeClr val="bg1"/>
                </a:solidFill>
                <a:latin typeface="Arial" charset="0"/>
              </a:rPr>
              <a:t>‘s email is thom27@gmail.com</a:t>
            </a:r>
            <a:endParaRPr lang="en-US" sz="24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78" y="990600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 smtClean="0">
                <a:solidFill>
                  <a:schemeClr val="bg1"/>
                </a:solidFill>
                <a:latin typeface="Arial" charset="0"/>
              </a:rPr>
              <a:t>There is a new copy owned by Divesh Singh (ds@yahoo.com)</a:t>
            </a:r>
            <a:endParaRPr lang="en-US" sz="2400" baseline="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3657600"/>
          <a:ext cx="4724400" cy="381000"/>
        </p:xfrm>
        <a:graphic>
          <a:graphicData uri="http://schemas.openxmlformats.org/drawingml/2006/table">
            <a:tbl>
              <a:tblPr/>
              <a:tblGrid>
                <a:gridCol w="685800"/>
                <a:gridCol w="1968500"/>
                <a:gridCol w="2070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978-0596101992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ds@yahoo.com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 bwMode="auto">
          <a:xfrm>
            <a:off x="3048000" y="5105400"/>
            <a:ext cx="5873858" cy="354648"/>
          </a:xfrm>
          <a:custGeom>
            <a:avLst/>
            <a:gdLst>
              <a:gd name="connsiteX0" fmla="*/ 0 w 5873858"/>
              <a:gd name="connsiteY0" fmla="*/ 230662 h 354648"/>
              <a:gd name="connsiteX1" fmla="*/ 147234 w 5873858"/>
              <a:gd name="connsiteY1" fmla="*/ 122174 h 354648"/>
              <a:gd name="connsiteX2" fmla="*/ 162732 w 5873858"/>
              <a:gd name="connsiteY2" fmla="*/ 106675 h 354648"/>
              <a:gd name="connsiteX3" fmla="*/ 224726 w 5873858"/>
              <a:gd name="connsiteY3" fmla="*/ 75679 h 354648"/>
              <a:gd name="connsiteX4" fmla="*/ 302217 w 5873858"/>
              <a:gd name="connsiteY4" fmla="*/ 52431 h 354648"/>
              <a:gd name="connsiteX5" fmla="*/ 371960 w 5873858"/>
              <a:gd name="connsiteY5" fmla="*/ 67930 h 354648"/>
              <a:gd name="connsiteX6" fmla="*/ 418454 w 5873858"/>
              <a:gd name="connsiteY6" fmla="*/ 83428 h 354648"/>
              <a:gd name="connsiteX7" fmla="*/ 480448 w 5873858"/>
              <a:gd name="connsiteY7" fmla="*/ 98926 h 354648"/>
              <a:gd name="connsiteX8" fmla="*/ 526943 w 5873858"/>
              <a:gd name="connsiteY8" fmla="*/ 129923 h 354648"/>
              <a:gd name="connsiteX9" fmla="*/ 565688 w 5873858"/>
              <a:gd name="connsiteY9" fmla="*/ 153170 h 354648"/>
              <a:gd name="connsiteX10" fmla="*/ 612183 w 5873858"/>
              <a:gd name="connsiteY10" fmla="*/ 191916 h 354648"/>
              <a:gd name="connsiteX11" fmla="*/ 643180 w 5873858"/>
              <a:gd name="connsiteY11" fmla="*/ 215163 h 354648"/>
              <a:gd name="connsiteX12" fmla="*/ 681926 w 5873858"/>
              <a:gd name="connsiteY12" fmla="*/ 222913 h 354648"/>
              <a:gd name="connsiteX13" fmla="*/ 728421 w 5873858"/>
              <a:gd name="connsiteY13" fmla="*/ 238411 h 354648"/>
              <a:gd name="connsiteX14" fmla="*/ 906651 w 5873858"/>
              <a:gd name="connsiteY14" fmla="*/ 215163 h 354648"/>
              <a:gd name="connsiteX15" fmla="*/ 953146 w 5873858"/>
              <a:gd name="connsiteY15" fmla="*/ 191916 h 354648"/>
              <a:gd name="connsiteX16" fmla="*/ 999641 w 5873858"/>
              <a:gd name="connsiteY16" fmla="*/ 184167 h 354648"/>
              <a:gd name="connsiteX17" fmla="*/ 1115878 w 5873858"/>
              <a:gd name="connsiteY17" fmla="*/ 137672 h 354648"/>
              <a:gd name="connsiteX18" fmla="*/ 1216617 w 5873858"/>
              <a:gd name="connsiteY18" fmla="*/ 114424 h 354648"/>
              <a:gd name="connsiteX19" fmla="*/ 1239865 w 5873858"/>
              <a:gd name="connsiteY19" fmla="*/ 106675 h 354648"/>
              <a:gd name="connsiteX20" fmla="*/ 1325105 w 5873858"/>
              <a:gd name="connsiteY20" fmla="*/ 98926 h 354648"/>
              <a:gd name="connsiteX21" fmla="*/ 1402597 w 5873858"/>
              <a:gd name="connsiteY21" fmla="*/ 114424 h 354648"/>
              <a:gd name="connsiteX22" fmla="*/ 1464590 w 5873858"/>
              <a:gd name="connsiteY22" fmla="*/ 199665 h 354648"/>
              <a:gd name="connsiteX23" fmla="*/ 1487837 w 5873858"/>
              <a:gd name="connsiteY23" fmla="*/ 230662 h 354648"/>
              <a:gd name="connsiteX24" fmla="*/ 1518834 w 5873858"/>
              <a:gd name="connsiteY24" fmla="*/ 284906 h 354648"/>
              <a:gd name="connsiteX25" fmla="*/ 1549831 w 5873858"/>
              <a:gd name="connsiteY25" fmla="*/ 300404 h 354648"/>
              <a:gd name="connsiteX26" fmla="*/ 1596326 w 5873858"/>
              <a:gd name="connsiteY26" fmla="*/ 323652 h 354648"/>
              <a:gd name="connsiteX27" fmla="*/ 1642821 w 5873858"/>
              <a:gd name="connsiteY27" fmla="*/ 292655 h 354648"/>
              <a:gd name="connsiteX28" fmla="*/ 1704814 w 5873858"/>
              <a:gd name="connsiteY28" fmla="*/ 246160 h 354648"/>
              <a:gd name="connsiteX29" fmla="*/ 1782305 w 5873858"/>
              <a:gd name="connsiteY29" fmla="*/ 199665 h 354648"/>
              <a:gd name="connsiteX30" fmla="*/ 1828800 w 5873858"/>
              <a:gd name="connsiteY30" fmla="*/ 168668 h 354648"/>
              <a:gd name="connsiteX31" fmla="*/ 1921790 w 5873858"/>
              <a:gd name="connsiteY31" fmla="*/ 122174 h 354648"/>
              <a:gd name="connsiteX32" fmla="*/ 1991532 w 5873858"/>
              <a:gd name="connsiteY32" fmla="*/ 91177 h 354648"/>
              <a:gd name="connsiteX33" fmla="*/ 2045776 w 5873858"/>
              <a:gd name="connsiteY33" fmla="*/ 75679 h 354648"/>
              <a:gd name="connsiteX34" fmla="*/ 2185261 w 5873858"/>
              <a:gd name="connsiteY34" fmla="*/ 98926 h 354648"/>
              <a:gd name="connsiteX35" fmla="*/ 2208509 w 5873858"/>
              <a:gd name="connsiteY35" fmla="*/ 106675 h 354648"/>
              <a:gd name="connsiteX36" fmla="*/ 2262753 w 5873858"/>
              <a:gd name="connsiteY36" fmla="*/ 137672 h 354648"/>
              <a:gd name="connsiteX37" fmla="*/ 2324746 w 5873858"/>
              <a:gd name="connsiteY37" fmla="*/ 160919 h 354648"/>
              <a:gd name="connsiteX38" fmla="*/ 2402237 w 5873858"/>
              <a:gd name="connsiteY38" fmla="*/ 222913 h 354648"/>
              <a:gd name="connsiteX39" fmla="*/ 2456482 w 5873858"/>
              <a:gd name="connsiteY39" fmla="*/ 246160 h 354648"/>
              <a:gd name="connsiteX40" fmla="*/ 2510726 w 5873858"/>
              <a:gd name="connsiteY40" fmla="*/ 269407 h 354648"/>
              <a:gd name="connsiteX41" fmla="*/ 2588217 w 5873858"/>
              <a:gd name="connsiteY41" fmla="*/ 238411 h 354648"/>
              <a:gd name="connsiteX42" fmla="*/ 2657960 w 5873858"/>
              <a:gd name="connsiteY42" fmla="*/ 199665 h 354648"/>
              <a:gd name="connsiteX43" fmla="*/ 2758699 w 5873858"/>
              <a:gd name="connsiteY43" fmla="*/ 160919 h 354648"/>
              <a:gd name="connsiteX44" fmla="*/ 2805193 w 5873858"/>
              <a:gd name="connsiteY44" fmla="*/ 145421 h 354648"/>
              <a:gd name="connsiteX45" fmla="*/ 2867187 w 5873858"/>
              <a:gd name="connsiteY45" fmla="*/ 114424 h 354648"/>
              <a:gd name="connsiteX46" fmla="*/ 3006671 w 5873858"/>
              <a:gd name="connsiteY46" fmla="*/ 91177 h 354648"/>
              <a:gd name="connsiteX47" fmla="*/ 3107410 w 5873858"/>
              <a:gd name="connsiteY47" fmla="*/ 98926 h 354648"/>
              <a:gd name="connsiteX48" fmla="*/ 3153905 w 5873858"/>
              <a:gd name="connsiteY48" fmla="*/ 129923 h 354648"/>
              <a:gd name="connsiteX49" fmla="*/ 3223648 w 5873858"/>
              <a:gd name="connsiteY49" fmla="*/ 215163 h 354648"/>
              <a:gd name="connsiteX50" fmla="*/ 3339885 w 5873858"/>
              <a:gd name="connsiteY50" fmla="*/ 308153 h 354648"/>
              <a:gd name="connsiteX51" fmla="*/ 3448373 w 5873858"/>
              <a:gd name="connsiteY51" fmla="*/ 354648 h 354648"/>
              <a:gd name="connsiteX52" fmla="*/ 3618854 w 5873858"/>
              <a:gd name="connsiteY52" fmla="*/ 300404 h 354648"/>
              <a:gd name="connsiteX53" fmla="*/ 3704095 w 5873858"/>
              <a:gd name="connsiteY53" fmla="*/ 238411 h 354648"/>
              <a:gd name="connsiteX54" fmla="*/ 3804834 w 5873858"/>
              <a:gd name="connsiteY54" fmla="*/ 145421 h 354648"/>
              <a:gd name="connsiteX55" fmla="*/ 3843580 w 5873858"/>
              <a:gd name="connsiteY55" fmla="*/ 122174 h 354648"/>
              <a:gd name="connsiteX56" fmla="*/ 3897824 w 5873858"/>
              <a:gd name="connsiteY56" fmla="*/ 106675 h 354648"/>
              <a:gd name="connsiteX57" fmla="*/ 3959817 w 5873858"/>
              <a:gd name="connsiteY57" fmla="*/ 91177 h 354648"/>
              <a:gd name="connsiteX58" fmla="*/ 4169044 w 5873858"/>
              <a:gd name="connsiteY58" fmla="*/ 122174 h 354648"/>
              <a:gd name="connsiteX59" fmla="*/ 4223288 w 5873858"/>
              <a:gd name="connsiteY59" fmla="*/ 176418 h 354648"/>
              <a:gd name="connsiteX60" fmla="*/ 4293031 w 5873858"/>
              <a:gd name="connsiteY60" fmla="*/ 222913 h 354648"/>
              <a:gd name="connsiteX61" fmla="*/ 4347275 w 5873858"/>
              <a:gd name="connsiteY61" fmla="*/ 253909 h 354648"/>
              <a:gd name="connsiteX62" fmla="*/ 4409268 w 5873858"/>
              <a:gd name="connsiteY62" fmla="*/ 215163 h 354648"/>
              <a:gd name="connsiteX63" fmla="*/ 4479010 w 5873858"/>
              <a:gd name="connsiteY63" fmla="*/ 160919 h 354648"/>
              <a:gd name="connsiteX64" fmla="*/ 4641743 w 5873858"/>
              <a:gd name="connsiteY64" fmla="*/ 75679 h 354648"/>
              <a:gd name="connsiteX65" fmla="*/ 4773478 w 5873858"/>
              <a:gd name="connsiteY65" fmla="*/ 5936 h 354648"/>
              <a:gd name="connsiteX66" fmla="*/ 4804475 w 5873858"/>
              <a:gd name="connsiteY66" fmla="*/ 13685 h 354648"/>
              <a:gd name="connsiteX67" fmla="*/ 4835471 w 5873858"/>
              <a:gd name="connsiteY67" fmla="*/ 36933 h 354648"/>
              <a:gd name="connsiteX68" fmla="*/ 4936210 w 5873858"/>
              <a:gd name="connsiteY68" fmla="*/ 153170 h 354648"/>
              <a:gd name="connsiteX69" fmla="*/ 4982705 w 5873858"/>
              <a:gd name="connsiteY69" fmla="*/ 207414 h 354648"/>
              <a:gd name="connsiteX70" fmla="*/ 5029200 w 5873858"/>
              <a:gd name="connsiteY70" fmla="*/ 253909 h 354648"/>
              <a:gd name="connsiteX71" fmla="*/ 5098943 w 5873858"/>
              <a:gd name="connsiteY71" fmla="*/ 339150 h 354648"/>
              <a:gd name="connsiteX72" fmla="*/ 5122190 w 5873858"/>
              <a:gd name="connsiteY72" fmla="*/ 346899 h 354648"/>
              <a:gd name="connsiteX73" fmla="*/ 5168685 w 5873858"/>
              <a:gd name="connsiteY73" fmla="*/ 354648 h 354648"/>
              <a:gd name="connsiteX74" fmla="*/ 5284922 w 5873858"/>
              <a:gd name="connsiteY74" fmla="*/ 284906 h 354648"/>
              <a:gd name="connsiteX75" fmla="*/ 5385661 w 5873858"/>
              <a:gd name="connsiteY75" fmla="*/ 184167 h 354648"/>
              <a:gd name="connsiteX76" fmla="*/ 5455404 w 5873858"/>
              <a:gd name="connsiteY76" fmla="*/ 137672 h 354648"/>
              <a:gd name="connsiteX77" fmla="*/ 5486400 w 5873858"/>
              <a:gd name="connsiteY77" fmla="*/ 106675 h 354648"/>
              <a:gd name="connsiteX78" fmla="*/ 5548393 w 5873858"/>
              <a:gd name="connsiteY78" fmla="*/ 75679 h 354648"/>
              <a:gd name="connsiteX79" fmla="*/ 5633634 w 5873858"/>
              <a:gd name="connsiteY79" fmla="*/ 153170 h 354648"/>
              <a:gd name="connsiteX80" fmla="*/ 5680129 w 5873858"/>
              <a:gd name="connsiteY80" fmla="*/ 199665 h 354648"/>
              <a:gd name="connsiteX81" fmla="*/ 5718875 w 5873858"/>
              <a:gd name="connsiteY81" fmla="*/ 222913 h 354648"/>
              <a:gd name="connsiteX82" fmla="*/ 5788617 w 5873858"/>
              <a:gd name="connsiteY82" fmla="*/ 253909 h 354648"/>
              <a:gd name="connsiteX83" fmla="*/ 5819614 w 5873858"/>
              <a:gd name="connsiteY83" fmla="*/ 269407 h 354648"/>
              <a:gd name="connsiteX84" fmla="*/ 5835112 w 5873858"/>
              <a:gd name="connsiteY84" fmla="*/ 238411 h 354648"/>
              <a:gd name="connsiteX85" fmla="*/ 5842861 w 5873858"/>
              <a:gd name="connsiteY85" fmla="*/ 137672 h 354648"/>
              <a:gd name="connsiteX86" fmla="*/ 5873858 w 5873858"/>
              <a:gd name="connsiteY86" fmla="*/ 91177 h 35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873858" h="354648">
                <a:moveTo>
                  <a:pt x="0" y="230662"/>
                </a:moveTo>
                <a:cubicBezTo>
                  <a:pt x="45644" y="162198"/>
                  <a:pt x="1323" y="222009"/>
                  <a:pt x="147234" y="122174"/>
                </a:cubicBezTo>
                <a:cubicBezTo>
                  <a:pt x="153264" y="118048"/>
                  <a:pt x="156467" y="110434"/>
                  <a:pt x="162732" y="106675"/>
                </a:cubicBezTo>
                <a:cubicBezTo>
                  <a:pt x="182543" y="94788"/>
                  <a:pt x="202511" y="82026"/>
                  <a:pt x="224726" y="75679"/>
                </a:cubicBezTo>
                <a:cubicBezTo>
                  <a:pt x="286824" y="57936"/>
                  <a:pt x="261130" y="66127"/>
                  <a:pt x="302217" y="52431"/>
                </a:cubicBezTo>
                <a:cubicBezTo>
                  <a:pt x="325465" y="57597"/>
                  <a:pt x="348949" y="61794"/>
                  <a:pt x="371960" y="67930"/>
                </a:cubicBezTo>
                <a:cubicBezTo>
                  <a:pt x="387745" y="72139"/>
                  <a:pt x="402746" y="78940"/>
                  <a:pt x="418454" y="83428"/>
                </a:cubicBezTo>
                <a:cubicBezTo>
                  <a:pt x="438935" y="89280"/>
                  <a:pt x="459783" y="93760"/>
                  <a:pt x="480448" y="98926"/>
                </a:cubicBezTo>
                <a:cubicBezTo>
                  <a:pt x="495946" y="109258"/>
                  <a:pt x="511228" y="119923"/>
                  <a:pt x="526943" y="129923"/>
                </a:cubicBezTo>
                <a:cubicBezTo>
                  <a:pt x="539650" y="138009"/>
                  <a:pt x="553507" y="144311"/>
                  <a:pt x="565688" y="153170"/>
                </a:cubicBezTo>
                <a:cubicBezTo>
                  <a:pt x="582004" y="165036"/>
                  <a:pt x="596429" y="179313"/>
                  <a:pt x="612183" y="191916"/>
                </a:cubicBezTo>
                <a:cubicBezTo>
                  <a:pt x="622268" y="199984"/>
                  <a:pt x="631378" y="209918"/>
                  <a:pt x="643180" y="215163"/>
                </a:cubicBezTo>
                <a:cubicBezTo>
                  <a:pt x="655216" y="220512"/>
                  <a:pt x="669219" y="219447"/>
                  <a:pt x="681926" y="222913"/>
                </a:cubicBezTo>
                <a:cubicBezTo>
                  <a:pt x="697687" y="227212"/>
                  <a:pt x="712923" y="233245"/>
                  <a:pt x="728421" y="238411"/>
                </a:cubicBezTo>
                <a:cubicBezTo>
                  <a:pt x="787831" y="230662"/>
                  <a:pt x="847980" y="227302"/>
                  <a:pt x="906651" y="215163"/>
                </a:cubicBezTo>
                <a:cubicBezTo>
                  <a:pt x="923619" y="211652"/>
                  <a:pt x="936708" y="197395"/>
                  <a:pt x="953146" y="191916"/>
                </a:cubicBezTo>
                <a:cubicBezTo>
                  <a:pt x="968052" y="186947"/>
                  <a:pt x="984143" y="186750"/>
                  <a:pt x="999641" y="184167"/>
                </a:cubicBezTo>
                <a:cubicBezTo>
                  <a:pt x="1035580" y="168764"/>
                  <a:pt x="1078758" y="149272"/>
                  <a:pt x="1115878" y="137672"/>
                </a:cubicBezTo>
                <a:cubicBezTo>
                  <a:pt x="1193010" y="113569"/>
                  <a:pt x="1155524" y="129698"/>
                  <a:pt x="1216617" y="114424"/>
                </a:cubicBezTo>
                <a:cubicBezTo>
                  <a:pt x="1224542" y="112443"/>
                  <a:pt x="1231779" y="107830"/>
                  <a:pt x="1239865" y="106675"/>
                </a:cubicBezTo>
                <a:cubicBezTo>
                  <a:pt x="1268109" y="102640"/>
                  <a:pt x="1296692" y="101509"/>
                  <a:pt x="1325105" y="98926"/>
                </a:cubicBezTo>
                <a:cubicBezTo>
                  <a:pt x="1350936" y="104092"/>
                  <a:pt x="1378726" y="103284"/>
                  <a:pt x="1402597" y="114424"/>
                </a:cubicBezTo>
                <a:cubicBezTo>
                  <a:pt x="1440128" y="131939"/>
                  <a:pt x="1445951" y="168599"/>
                  <a:pt x="1464590" y="199665"/>
                </a:cubicBezTo>
                <a:cubicBezTo>
                  <a:pt x="1471235" y="210740"/>
                  <a:pt x="1480903" y="219766"/>
                  <a:pt x="1487837" y="230662"/>
                </a:cubicBezTo>
                <a:cubicBezTo>
                  <a:pt x="1499018" y="248232"/>
                  <a:pt x="1504998" y="269341"/>
                  <a:pt x="1518834" y="284906"/>
                </a:cubicBezTo>
                <a:cubicBezTo>
                  <a:pt x="1526509" y="293540"/>
                  <a:pt x="1539801" y="294673"/>
                  <a:pt x="1549831" y="300404"/>
                </a:cubicBezTo>
                <a:cubicBezTo>
                  <a:pt x="1591895" y="324440"/>
                  <a:pt x="1553699" y="309442"/>
                  <a:pt x="1596326" y="323652"/>
                </a:cubicBezTo>
                <a:cubicBezTo>
                  <a:pt x="1611824" y="313320"/>
                  <a:pt x="1627664" y="303482"/>
                  <a:pt x="1642821" y="292655"/>
                </a:cubicBezTo>
                <a:cubicBezTo>
                  <a:pt x="1663840" y="277641"/>
                  <a:pt x="1683322" y="260488"/>
                  <a:pt x="1704814" y="246160"/>
                </a:cubicBezTo>
                <a:cubicBezTo>
                  <a:pt x="1729878" y="229451"/>
                  <a:pt x="1756761" y="215630"/>
                  <a:pt x="1782305" y="199665"/>
                </a:cubicBezTo>
                <a:cubicBezTo>
                  <a:pt x="1798100" y="189793"/>
                  <a:pt x="1812517" y="177714"/>
                  <a:pt x="1828800" y="168668"/>
                </a:cubicBezTo>
                <a:cubicBezTo>
                  <a:pt x="1859094" y="151838"/>
                  <a:pt x="1890501" y="137073"/>
                  <a:pt x="1921790" y="122174"/>
                </a:cubicBezTo>
                <a:cubicBezTo>
                  <a:pt x="1944759" y="111237"/>
                  <a:pt x="1968049" y="100962"/>
                  <a:pt x="1991532" y="91177"/>
                </a:cubicBezTo>
                <a:cubicBezTo>
                  <a:pt x="2008205" y="84230"/>
                  <a:pt x="2028601" y="79973"/>
                  <a:pt x="2045776" y="75679"/>
                </a:cubicBezTo>
                <a:cubicBezTo>
                  <a:pt x="2141279" y="84361"/>
                  <a:pt x="2109163" y="76097"/>
                  <a:pt x="2185261" y="98926"/>
                </a:cubicBezTo>
                <a:cubicBezTo>
                  <a:pt x="2193085" y="101273"/>
                  <a:pt x="2201203" y="103022"/>
                  <a:pt x="2208509" y="106675"/>
                </a:cubicBezTo>
                <a:cubicBezTo>
                  <a:pt x="2227136" y="115988"/>
                  <a:pt x="2243881" y="128865"/>
                  <a:pt x="2262753" y="137672"/>
                </a:cubicBezTo>
                <a:cubicBezTo>
                  <a:pt x="2282752" y="147005"/>
                  <a:pt x="2305006" y="151049"/>
                  <a:pt x="2324746" y="160919"/>
                </a:cubicBezTo>
                <a:cubicBezTo>
                  <a:pt x="2461865" y="229479"/>
                  <a:pt x="2296516" y="155637"/>
                  <a:pt x="2402237" y="222913"/>
                </a:cubicBezTo>
                <a:cubicBezTo>
                  <a:pt x="2418834" y="233474"/>
                  <a:pt x="2438573" y="238020"/>
                  <a:pt x="2456482" y="246160"/>
                </a:cubicBezTo>
                <a:cubicBezTo>
                  <a:pt x="2509150" y="270100"/>
                  <a:pt x="2466360" y="254619"/>
                  <a:pt x="2510726" y="269407"/>
                </a:cubicBezTo>
                <a:cubicBezTo>
                  <a:pt x="2536556" y="259075"/>
                  <a:pt x="2563075" y="250320"/>
                  <a:pt x="2588217" y="238411"/>
                </a:cubicBezTo>
                <a:cubicBezTo>
                  <a:pt x="2612251" y="227026"/>
                  <a:pt x="2633749" y="210670"/>
                  <a:pt x="2657960" y="199665"/>
                </a:cubicBezTo>
                <a:cubicBezTo>
                  <a:pt x="2690713" y="184777"/>
                  <a:pt x="2724940" y="173357"/>
                  <a:pt x="2758699" y="160919"/>
                </a:cubicBezTo>
                <a:cubicBezTo>
                  <a:pt x="2774028" y="155271"/>
                  <a:pt x="2790178" y="151856"/>
                  <a:pt x="2805193" y="145421"/>
                </a:cubicBezTo>
                <a:cubicBezTo>
                  <a:pt x="2826429" y="136320"/>
                  <a:pt x="2844878" y="120430"/>
                  <a:pt x="2867187" y="114424"/>
                </a:cubicBezTo>
                <a:cubicBezTo>
                  <a:pt x="2912702" y="102170"/>
                  <a:pt x="3006671" y="91177"/>
                  <a:pt x="3006671" y="91177"/>
                </a:cubicBezTo>
                <a:cubicBezTo>
                  <a:pt x="3040251" y="93760"/>
                  <a:pt x="3074840" y="90355"/>
                  <a:pt x="3107410" y="98926"/>
                </a:cubicBezTo>
                <a:cubicBezTo>
                  <a:pt x="3125423" y="103666"/>
                  <a:pt x="3140174" y="117336"/>
                  <a:pt x="3153905" y="129923"/>
                </a:cubicBezTo>
                <a:cubicBezTo>
                  <a:pt x="3320953" y="283050"/>
                  <a:pt x="3125291" y="116807"/>
                  <a:pt x="3223648" y="215163"/>
                </a:cubicBezTo>
                <a:cubicBezTo>
                  <a:pt x="3245547" y="237061"/>
                  <a:pt x="3315196" y="292281"/>
                  <a:pt x="3339885" y="308153"/>
                </a:cubicBezTo>
                <a:cubicBezTo>
                  <a:pt x="3370797" y="328025"/>
                  <a:pt x="3415144" y="342187"/>
                  <a:pt x="3448373" y="354648"/>
                </a:cubicBezTo>
                <a:cubicBezTo>
                  <a:pt x="3539613" y="339442"/>
                  <a:pt x="3541044" y="348572"/>
                  <a:pt x="3618854" y="300404"/>
                </a:cubicBezTo>
                <a:cubicBezTo>
                  <a:pt x="3648727" y="281911"/>
                  <a:pt x="3676974" y="260745"/>
                  <a:pt x="3704095" y="238411"/>
                </a:cubicBezTo>
                <a:cubicBezTo>
                  <a:pt x="3824363" y="139367"/>
                  <a:pt x="3672089" y="244979"/>
                  <a:pt x="3804834" y="145421"/>
                </a:cubicBezTo>
                <a:cubicBezTo>
                  <a:pt x="3816883" y="136384"/>
                  <a:pt x="3830109" y="128910"/>
                  <a:pt x="3843580" y="122174"/>
                </a:cubicBezTo>
                <a:cubicBezTo>
                  <a:pt x="3855974" y="115977"/>
                  <a:pt x="3886228" y="109988"/>
                  <a:pt x="3897824" y="106675"/>
                </a:cubicBezTo>
                <a:cubicBezTo>
                  <a:pt x="3953425" y="90789"/>
                  <a:pt x="3881039" y="106932"/>
                  <a:pt x="3959817" y="91177"/>
                </a:cubicBezTo>
                <a:cubicBezTo>
                  <a:pt x="4029559" y="101509"/>
                  <a:pt x="4101964" y="100471"/>
                  <a:pt x="4169044" y="122174"/>
                </a:cubicBezTo>
                <a:cubicBezTo>
                  <a:pt x="4193373" y="130045"/>
                  <a:pt x="4203442" y="160293"/>
                  <a:pt x="4223288" y="176418"/>
                </a:cubicBezTo>
                <a:cubicBezTo>
                  <a:pt x="4244973" y="194037"/>
                  <a:pt x="4269783" y="207415"/>
                  <a:pt x="4293031" y="222913"/>
                </a:cubicBezTo>
                <a:cubicBezTo>
                  <a:pt x="4325890" y="244819"/>
                  <a:pt x="4307947" y="234246"/>
                  <a:pt x="4347275" y="253909"/>
                </a:cubicBezTo>
                <a:cubicBezTo>
                  <a:pt x="4367939" y="240994"/>
                  <a:pt x="4390033" y="230124"/>
                  <a:pt x="4409268" y="215163"/>
                </a:cubicBezTo>
                <a:cubicBezTo>
                  <a:pt x="4432515" y="197082"/>
                  <a:pt x="4454341" y="177007"/>
                  <a:pt x="4479010" y="160919"/>
                </a:cubicBezTo>
                <a:cubicBezTo>
                  <a:pt x="4670957" y="35737"/>
                  <a:pt x="4517865" y="140568"/>
                  <a:pt x="4641743" y="75679"/>
                </a:cubicBezTo>
                <a:cubicBezTo>
                  <a:pt x="4786221" y="0"/>
                  <a:pt x="4705051" y="28745"/>
                  <a:pt x="4773478" y="5936"/>
                </a:cubicBezTo>
                <a:cubicBezTo>
                  <a:pt x="4783810" y="8519"/>
                  <a:pt x="4794949" y="8922"/>
                  <a:pt x="4804475" y="13685"/>
                </a:cubicBezTo>
                <a:cubicBezTo>
                  <a:pt x="4816027" y="19461"/>
                  <a:pt x="4825871" y="28293"/>
                  <a:pt x="4835471" y="36933"/>
                </a:cubicBezTo>
                <a:cubicBezTo>
                  <a:pt x="4900042" y="95048"/>
                  <a:pt x="4872204" y="78497"/>
                  <a:pt x="4936210" y="153170"/>
                </a:cubicBezTo>
                <a:cubicBezTo>
                  <a:pt x="4951708" y="171251"/>
                  <a:pt x="4966552" y="189915"/>
                  <a:pt x="4982705" y="207414"/>
                </a:cubicBezTo>
                <a:cubicBezTo>
                  <a:pt x="4997572" y="223519"/>
                  <a:pt x="5015508" y="236794"/>
                  <a:pt x="5029200" y="253909"/>
                </a:cubicBezTo>
                <a:cubicBezTo>
                  <a:pt x="5067088" y="301270"/>
                  <a:pt x="5057038" y="318198"/>
                  <a:pt x="5098943" y="339150"/>
                </a:cubicBezTo>
                <a:cubicBezTo>
                  <a:pt x="5106249" y="342803"/>
                  <a:pt x="5114216" y="345127"/>
                  <a:pt x="5122190" y="346899"/>
                </a:cubicBezTo>
                <a:cubicBezTo>
                  <a:pt x="5137528" y="350307"/>
                  <a:pt x="5153187" y="352065"/>
                  <a:pt x="5168685" y="354648"/>
                </a:cubicBezTo>
                <a:cubicBezTo>
                  <a:pt x="5207431" y="331401"/>
                  <a:pt x="5256695" y="320189"/>
                  <a:pt x="5284922" y="284906"/>
                </a:cubicBezTo>
                <a:cubicBezTo>
                  <a:pt x="5325076" y="234714"/>
                  <a:pt x="5322877" y="232999"/>
                  <a:pt x="5385661" y="184167"/>
                </a:cubicBezTo>
                <a:cubicBezTo>
                  <a:pt x="5407716" y="167013"/>
                  <a:pt x="5433258" y="154707"/>
                  <a:pt x="5455404" y="137672"/>
                </a:cubicBezTo>
                <a:cubicBezTo>
                  <a:pt x="5466986" y="128763"/>
                  <a:pt x="5474242" y="114780"/>
                  <a:pt x="5486400" y="106675"/>
                </a:cubicBezTo>
                <a:cubicBezTo>
                  <a:pt x="5505623" y="93860"/>
                  <a:pt x="5548393" y="75679"/>
                  <a:pt x="5548393" y="75679"/>
                </a:cubicBezTo>
                <a:cubicBezTo>
                  <a:pt x="5595277" y="138189"/>
                  <a:pt x="5545034" y="77227"/>
                  <a:pt x="5633634" y="153170"/>
                </a:cubicBezTo>
                <a:cubicBezTo>
                  <a:pt x="5650275" y="167434"/>
                  <a:pt x="5663165" y="185786"/>
                  <a:pt x="5680129" y="199665"/>
                </a:cubicBezTo>
                <a:cubicBezTo>
                  <a:pt x="5691786" y="209203"/>
                  <a:pt x="5705403" y="216177"/>
                  <a:pt x="5718875" y="222913"/>
                </a:cubicBezTo>
                <a:cubicBezTo>
                  <a:pt x="5741629" y="234290"/>
                  <a:pt x="5765519" y="243248"/>
                  <a:pt x="5788617" y="253909"/>
                </a:cubicBezTo>
                <a:cubicBezTo>
                  <a:pt x="5799106" y="258750"/>
                  <a:pt x="5809282" y="264241"/>
                  <a:pt x="5819614" y="269407"/>
                </a:cubicBezTo>
                <a:cubicBezTo>
                  <a:pt x="5824780" y="259075"/>
                  <a:pt x="5833105" y="249787"/>
                  <a:pt x="5835112" y="238411"/>
                </a:cubicBezTo>
                <a:cubicBezTo>
                  <a:pt x="5840965" y="205245"/>
                  <a:pt x="5834290" y="170242"/>
                  <a:pt x="5842861" y="137672"/>
                </a:cubicBezTo>
                <a:cubicBezTo>
                  <a:pt x="5847601" y="119659"/>
                  <a:pt x="5873858" y="91177"/>
                  <a:pt x="5873858" y="91177"/>
                </a:cubicBez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5105400"/>
            <a:ext cx="2416046" cy="338554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en-US" b="1" cap="all" baseline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thom27@gmail.com</a:t>
            </a:r>
            <a:endParaRPr lang="en-US" b="1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6" grpId="0" animBg="1"/>
      <p:bldP spid="16" grpId="1" animBg="1"/>
      <p:bldP spid="17" grpId="0" animBg="1"/>
      <p:bldP spid="1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Constraint – FOREIGN KEY </a:t>
            </a:r>
            <a:r>
              <a:rPr lang="en-US" sz="2000" dirty="0" smtClean="0"/>
              <a:t>(referential integrity)</a:t>
            </a:r>
            <a:endParaRPr 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loan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borrower VARCHAR(256</a:t>
            </a:r>
            <a:r>
              <a:rPr lang="en-US" sz="2400" dirty="0" smtClean="0"/>
              <a:t>) REFERENCES student(email),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borrowed DATE NOT NULL,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return DATE,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FOREIGN KEY (owner, book, copy) REFERENCES 					    copy(owner, book, copy),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(borrower, owner, book, copy)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sz="1800" dirty="0" smtClean="0"/>
              <a:t>owner, book and copy are attributes of the relation </a:t>
            </a:r>
            <a:r>
              <a:rPr lang="en-US" sz="1800" dirty="0" smtClean="0"/>
              <a:t>copy</a:t>
            </a: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1800" dirty="0" smtClean="0"/>
              <a:t>owner, book and copy are the </a:t>
            </a:r>
            <a:r>
              <a:rPr lang="en-US" sz="1800" b="1" dirty="0" smtClean="0"/>
              <a:t>primary key</a:t>
            </a:r>
            <a:r>
              <a:rPr lang="en-US" sz="1800" dirty="0" smtClean="0"/>
              <a:t> the relation </a:t>
            </a:r>
            <a:r>
              <a:rPr lang="en-US" sz="1800" dirty="0" smtClean="0"/>
              <a:t>copy</a:t>
            </a:r>
            <a:endParaRPr lang="en-US" sz="1800" dirty="0" smtClean="0"/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Constraint - CHECK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copy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 REFERENCES student(email),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 REFERENCES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book(ISBN13),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CHECK(copy &gt; 0),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(owner, book, copy))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/>
              <a:t>See also CREATE DOMAIN and CREATE TYPE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Constraint - CHECK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copy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 REFERENCES student(email),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 REFERENCES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book(ISBN13),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non_zero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CHECK(copy &gt; 0),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(owner, book, copy))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Constraint - CHECK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loan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borrower VARCHAR(256</a:t>
            </a:r>
            <a:r>
              <a:rPr lang="en-US" sz="2400" dirty="0" smtClean="0"/>
              <a:t>) REFERENCES student(email),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borrowed DATE NOT NULL 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return DATE,</a:t>
            </a:r>
            <a:endParaRPr lang="en-US" sz="2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FOREIGN KEY (owner, book, copy) REFERENCES 					    copy(owner, book, copy),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(borrower, owner, book, copy),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CHECK(return &gt;= borrowed </a:t>
            </a:r>
            <a:r>
              <a:rPr lang="en-US" sz="2400" b="1" i="1" strike="sngStrike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OR return IS NULL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))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Constraint? </a:t>
            </a:r>
            <a:r>
              <a:rPr lang="en-US" dirty="0"/>
              <a:t>– CHECK (Doesn’t work! 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CHECK(NOT EXISTS </a:t>
            </a:r>
          </a:p>
          <a:p>
            <a:pPr>
              <a:buNone/>
            </a:pPr>
            <a:r>
              <a:rPr lang="en-US" sz="2400" dirty="0" smtClean="0"/>
              <a:t>	(SELECT * </a:t>
            </a:r>
          </a:p>
          <a:p>
            <a:pPr>
              <a:buNone/>
            </a:pPr>
            <a:r>
              <a:rPr lang="en-US" sz="2400" dirty="0" smtClean="0"/>
              <a:t>	  FROM loan l1, loan l2 </a:t>
            </a:r>
          </a:p>
          <a:p>
            <a:pPr>
              <a:buNone/>
            </a:pPr>
            <a:r>
              <a:rPr lang="en-US" sz="2400" dirty="0" smtClean="0"/>
              <a:t>	  WHERE l1.owner=l2.owner AND l1.book=l2.book AND    l1.copy=l2.copy AND l1.borrowed &lt;= l2.borrowed AND (l2.borrowed &lt;= l1.return OR l1.return IS NULL))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/>
              <a:t>``A copy cannot be borrowed until it is returned’’</a:t>
            </a:r>
            <a:endParaRPr lang="en-US" sz="2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Assertions (Doesn’t work! </a:t>
            </a:r>
            <a:r>
              <a:rPr lang="en-US" dirty="0" smtClean="0">
                <a:sym typeface="Wingdings" panose="05000000000000000000" pitchFamily="2" charset="2"/>
              </a:rPr>
              <a:t>)</a:t>
            </a:r>
            <a:endParaRPr lang="en-US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CREATE ASSERTION name </a:t>
            </a:r>
            <a:br>
              <a:rPr lang="en-US" dirty="0" smtClean="0"/>
            </a:br>
            <a:r>
              <a:rPr lang="en-US" dirty="0" smtClean="0"/>
              <a:t>	CHECK(</a:t>
            </a:r>
            <a:r>
              <a:rPr lang="en-US" i="1" u="sng" dirty="0" smtClean="0"/>
              <a:t>some condition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Enforcing Integrity Constraints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copy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 REFERENCES student(email),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book CHAR(14) REFERENCES book(ISBN13),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(owner, book, copy))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Integrity 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228600" y="2057400"/>
          <a:ext cx="4724400" cy="1524000"/>
        </p:xfrm>
        <a:graphic>
          <a:graphicData uri="http://schemas.openxmlformats.org/drawingml/2006/table">
            <a:tbl>
              <a:tblPr/>
              <a:tblGrid>
                <a:gridCol w="685800"/>
                <a:gridCol w="1968500"/>
                <a:gridCol w="2070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978-0596101992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jj@hotmail.com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978-0596520830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tom27@gmail.com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978-0596520830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tom27@gmail.com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6"/>
          <p:cNvGraphicFramePr>
            <a:graphicFrameLocks/>
          </p:cNvGraphicFramePr>
          <p:nvPr/>
        </p:nvGraphicFramePr>
        <p:xfrm>
          <a:off x="2971800" y="4191000"/>
          <a:ext cx="6019800" cy="1809750"/>
        </p:xfrm>
        <a:graphic>
          <a:graphicData uri="http://schemas.openxmlformats.org/drawingml/2006/table">
            <a:tbl>
              <a:tblPr/>
              <a:tblGrid>
                <a:gridCol w="2133600"/>
                <a:gridCol w="1879600"/>
                <a:gridCol w="200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jj@hotmail.com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Jong-jin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tom27@gmail.com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Thomas 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helendg@gmail.com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Helen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Dewi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Gema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181600" y="373380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</a:rPr>
              <a:t>student</a:t>
            </a:r>
            <a:endParaRPr lang="en-US" sz="2400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304800" y="152400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</a:rPr>
              <a:t>copy</a:t>
            </a:r>
            <a:endParaRPr lang="en-US" sz="2400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72" y="838200"/>
            <a:ext cx="9025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0" dirty="0" smtClean="0">
                <a:solidFill>
                  <a:schemeClr val="bg1"/>
                </a:solidFill>
                <a:latin typeface="Arial" charset="0"/>
              </a:rPr>
              <a:t>Updates and deletions that violates foreign key constraints are rejected. </a:t>
            </a:r>
          </a:p>
          <a:p>
            <a:endParaRPr lang="en-US" sz="2000" b="1" baseline="0" dirty="0">
              <a:solidFill>
                <a:schemeClr val="bg1"/>
              </a:solidFill>
              <a:latin typeface="Arial" charset="0"/>
            </a:endParaRPr>
          </a:p>
          <a:p>
            <a:r>
              <a:rPr lang="en-US" sz="2000" b="1" baseline="0" dirty="0" smtClean="0">
                <a:solidFill>
                  <a:schemeClr val="bg1"/>
                </a:solidFill>
                <a:latin typeface="Arial" charset="0"/>
              </a:rPr>
              <a:t>		         Could they be compensated?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Enforcing Integrity Constraints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copy (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owner VARCHAR(256) REFERENCES 					student(email)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 UPDATE CASCADE </a:t>
            </a:r>
          </a:p>
          <a:p>
            <a:pPr>
              <a:buNone/>
            </a:pPr>
            <a:r>
              <a:rPr lang="en-US" sz="2400" b="1" dirty="0" smtClean="0"/>
              <a:t>			</a:t>
            </a:r>
            <a:r>
              <a:rPr lang="en-US" sz="2400" dirty="0" smtClean="0"/>
              <a:t>ON DELETE CASCADE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book CHAR(14) REFERENCES 						book(ISBN13)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ON UPDATE CASCADE</a:t>
            </a:r>
          </a:p>
          <a:p>
            <a:pPr>
              <a:buNone/>
            </a:pPr>
            <a:r>
              <a:rPr lang="en-US" sz="2400" dirty="0" smtClean="0"/>
              <a:t>			ON DELETE CASCADE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 INT,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PRIMARY KEY (owner, book, copy))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Idea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Use mathematics to describe and represent records and collections of records: the relation</a:t>
            </a:r>
          </a:p>
          <a:p>
            <a:pPr lvl="1" eaLnBrk="1" hangingPunct="1"/>
            <a:r>
              <a:rPr lang="en-GB" sz="2400" dirty="0" smtClean="0"/>
              <a:t>can be understood formally</a:t>
            </a:r>
          </a:p>
          <a:p>
            <a:pPr lvl="1" eaLnBrk="1" hangingPunct="1"/>
            <a:r>
              <a:rPr lang="en-GB" sz="2400" dirty="0" smtClean="0"/>
              <a:t>leads to formal query languages</a:t>
            </a:r>
          </a:p>
          <a:p>
            <a:pPr lvl="1" eaLnBrk="1" hangingPunct="1"/>
            <a:r>
              <a:rPr lang="en-GB" sz="2400" dirty="0" smtClean="0"/>
              <a:t>properties can be explained and proven</a:t>
            </a:r>
          </a:p>
          <a:p>
            <a:pPr lvl="0" eaLnBrk="1" hangingPunct="1"/>
            <a:r>
              <a:rPr lang="en-GB" sz="2800" dirty="0">
                <a:solidFill>
                  <a:srgbClr val="FFFFFF"/>
                </a:solidFill>
              </a:rPr>
              <a:t>Use a simple data structure: the Table</a:t>
            </a:r>
          </a:p>
          <a:p>
            <a:pPr lvl="1" eaLnBrk="1" hangingPunct="1"/>
            <a:r>
              <a:rPr lang="en-GB" sz="2400" dirty="0">
                <a:solidFill>
                  <a:srgbClr val="FFFFFF"/>
                </a:solidFill>
              </a:rPr>
              <a:t>simple to understand</a:t>
            </a:r>
          </a:p>
          <a:p>
            <a:pPr lvl="1" eaLnBrk="1" hangingPunct="1"/>
            <a:r>
              <a:rPr lang="en-GB" sz="2400" dirty="0">
                <a:solidFill>
                  <a:srgbClr val="FFFFFF"/>
                </a:solidFill>
              </a:rPr>
              <a:t>useful data structure (capture many situations)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leads to useful yet not too complex query languages </a:t>
            </a:r>
            <a:endParaRPr lang="en-GB" sz="2000" dirty="0" smtClean="0">
              <a:solidFill>
                <a:srgbClr val="FFFFFF"/>
              </a:solidFill>
            </a:endParaRPr>
          </a:p>
          <a:p>
            <a:pPr lvl="1"/>
            <a:endParaRPr lang="en-GB" sz="2000" dirty="0" smtClean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GB" sz="1800" i="1" dirty="0" smtClean="0">
                <a:solidFill>
                  <a:srgbClr val="FFFFFF"/>
                </a:solidFill>
              </a:rPr>
              <a:t>(</a:t>
            </a:r>
            <a:r>
              <a:rPr lang="en-SG" sz="1800" i="1" dirty="0">
                <a:solidFill>
                  <a:srgbClr val="FFFFFF"/>
                </a:solidFill>
              </a:rPr>
              <a:t>SQL was invented by D. Chamberlain and R. Boyce in 1974 at IBM for the first relational database management system </a:t>
            </a:r>
            <a:r>
              <a:rPr lang="en-SG" sz="1800" i="1" dirty="0" err="1">
                <a:solidFill>
                  <a:srgbClr val="FFFFFF"/>
                </a:solidFill>
              </a:rPr>
              <a:t>System</a:t>
            </a:r>
            <a:r>
              <a:rPr lang="en-SG" sz="1800" i="1" dirty="0">
                <a:solidFill>
                  <a:srgbClr val="FFFFFF"/>
                </a:solidFill>
              </a:rPr>
              <a:t> R. SQL is an ANSI standard since1986. SQL is an ISO standard since 1987. </a:t>
            </a:r>
            <a:r>
              <a:rPr lang="en-US" sz="1800" b="1" i="1" u="sng" dirty="0">
                <a:solidFill>
                  <a:srgbClr val="FFFFFF"/>
                </a:solidFill>
              </a:rPr>
              <a:t>We refer to SQL-92 </a:t>
            </a:r>
            <a:r>
              <a:rPr lang="en-US" sz="1800" i="1" dirty="0">
                <a:solidFill>
                  <a:srgbClr val="FFFFFF"/>
                </a:solidFill>
              </a:rPr>
              <a:t>(or SQL2)</a:t>
            </a:r>
            <a:r>
              <a:rPr lang="en-GB" sz="1800" i="1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Enforcing Integrity Constraints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ON UPDATE/DELETE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CASCADE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NO ACTION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SET DEFAULT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SET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USE master;</a:t>
            </a:r>
          </a:p>
          <a:p>
            <a:pPr marL="0" indent="0">
              <a:buNone/>
            </a:pPr>
            <a:r>
              <a:rPr lang="en-US" sz="2000" dirty="0"/>
              <a:t>GO</a:t>
            </a:r>
          </a:p>
          <a:p>
            <a:pPr marL="0" indent="0">
              <a:buNone/>
            </a:pPr>
            <a:r>
              <a:rPr lang="en-US" sz="2000" dirty="0"/>
              <a:t>CREATE DATABASE </a:t>
            </a:r>
            <a:r>
              <a:rPr lang="en-US" sz="2000" dirty="0" err="1"/>
              <a:t>MyDatabase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GO</a:t>
            </a:r>
          </a:p>
          <a:p>
            <a:pPr marL="0" indent="0">
              <a:buNone/>
            </a:pPr>
            <a:r>
              <a:rPr lang="en-US" sz="2000" dirty="0"/>
              <a:t>USE </a:t>
            </a:r>
            <a:r>
              <a:rPr lang="en-US" sz="2000" dirty="0" err="1"/>
              <a:t>MyDatabase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GO</a:t>
            </a:r>
          </a:p>
          <a:p>
            <a:pPr marL="0" indent="0">
              <a:buNone/>
            </a:pPr>
            <a:r>
              <a:rPr lang="en-US" sz="2000" dirty="0"/>
              <a:t>CREATE TABLE Departments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ID VARCHAR(7) PRIMARY KEY CHECK (ID like 'DE%'),</a:t>
            </a:r>
          </a:p>
          <a:p>
            <a:pPr marL="0" indent="0">
              <a:buNone/>
            </a:pPr>
            <a:r>
              <a:rPr lang="en-US" sz="2000" dirty="0"/>
              <a:t> name VARCHAR(100),</a:t>
            </a:r>
          </a:p>
          <a:p>
            <a:pPr marL="0" indent="0">
              <a:buNone/>
            </a:pPr>
            <a:r>
              <a:rPr lang="en-US" sz="2000" dirty="0"/>
              <a:t> domain VARCHAR(3) CHECK(domain = 'FIN' OR domain = 'MAR' OR domain = 'ADM' OR domain = 'HRM' OR domain = 'CRM' OR domain = 'TCD' OR domain = 'TOD'),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85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CREATE TABLE Employees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ID VARCHAR(50) PRIMARY KEY CHECK (ID like 'EM%'),</a:t>
            </a:r>
          </a:p>
          <a:p>
            <a:pPr marL="0" indent="0">
              <a:buNone/>
            </a:pPr>
            <a:r>
              <a:rPr lang="en-US" sz="2000" dirty="0"/>
              <a:t> title VARCHAR(3) CHECK (title = '</a:t>
            </a:r>
            <a:r>
              <a:rPr lang="en-US" sz="2000" dirty="0" err="1"/>
              <a:t>Mr</a:t>
            </a:r>
            <a:r>
              <a:rPr lang="en-US" sz="2000" dirty="0"/>
              <a:t>' OR title = '</a:t>
            </a:r>
            <a:r>
              <a:rPr lang="en-US" sz="2000" dirty="0" err="1"/>
              <a:t>Mrs</a:t>
            </a:r>
            <a:r>
              <a:rPr lang="en-US" sz="2000" dirty="0"/>
              <a:t>' OR title ='</a:t>
            </a:r>
            <a:r>
              <a:rPr lang="en-US" sz="2000" dirty="0" err="1"/>
              <a:t>Ms</a:t>
            </a:r>
            <a:r>
              <a:rPr lang="en-US" sz="2000" dirty="0"/>
              <a:t>'),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full_name</a:t>
            </a:r>
            <a:r>
              <a:rPr lang="en-US" sz="2000" dirty="0"/>
              <a:t> VARCHAR(40),</a:t>
            </a:r>
          </a:p>
          <a:p>
            <a:pPr marL="0" indent="0">
              <a:buNone/>
            </a:pPr>
            <a:r>
              <a:rPr lang="en-US" sz="2000" dirty="0" err="1" smtClean="0"/>
              <a:t>position_em</a:t>
            </a:r>
            <a:r>
              <a:rPr lang="en-US" sz="2000" dirty="0" smtClean="0"/>
              <a:t> </a:t>
            </a:r>
            <a:r>
              <a:rPr lang="en-US" sz="2000" dirty="0"/>
              <a:t>VARCHAR(3) CHECK (</a:t>
            </a:r>
            <a:r>
              <a:rPr lang="en-US" sz="2000" dirty="0" err="1"/>
              <a:t>position_em</a:t>
            </a:r>
            <a:r>
              <a:rPr lang="en-US" sz="2000" dirty="0"/>
              <a:t> = 'CHE' OR </a:t>
            </a:r>
            <a:r>
              <a:rPr lang="en-US" sz="2000" dirty="0" err="1"/>
              <a:t>position_em</a:t>
            </a:r>
            <a:r>
              <a:rPr lang="en-US" sz="2000" dirty="0"/>
              <a:t> = 'CHA' OR </a:t>
            </a:r>
            <a:r>
              <a:rPr lang="en-US" sz="2000" dirty="0" err="1"/>
              <a:t>position_em</a:t>
            </a:r>
            <a:r>
              <a:rPr lang="en-US" sz="2000" dirty="0"/>
              <a:t> = 'MEM'),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salary_month</a:t>
            </a:r>
            <a:r>
              <a:rPr lang="en-US" sz="2000" dirty="0"/>
              <a:t> MONEY,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department_ID</a:t>
            </a:r>
            <a:r>
              <a:rPr lang="en-US" sz="2000" dirty="0"/>
              <a:t> VARCHAR(7) REFERENCES DEPARTMENTS(ID) ON DELETE CASCADE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2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14400" y="381000"/>
            <a:ext cx="320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Credits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The content of this lecture is based on chapter 2 of the book “Introduction to database Systems”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By</a:t>
            </a:r>
            <a:br>
              <a:rPr lang="en-US" sz="1400" b="1" baseline="0" dirty="0">
                <a:solidFill>
                  <a:schemeClr val="bg1"/>
                </a:solidFill>
              </a:rPr>
            </a:br>
            <a:r>
              <a:rPr lang="en-US" sz="1400" b="1" baseline="0" dirty="0">
                <a:solidFill>
                  <a:schemeClr val="bg1"/>
                </a:solidFill>
              </a:rPr>
              <a:t> S. Bressan and B. Catania, McGraw Hill publisher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Clipart and media are licensed from Microsoft Office Online Clipart and Media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</p:txBody>
      </p:sp>
      <p:pic>
        <p:nvPicPr>
          <p:cNvPr id="52228" name="Picture 8" descr="j0400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902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762000" y="4343400"/>
            <a:ext cx="35285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baseline="0" dirty="0">
                <a:solidFill>
                  <a:schemeClr val="bg1"/>
                </a:solidFill>
              </a:rPr>
              <a:t>Copyright © </a:t>
            </a:r>
            <a:r>
              <a:rPr lang="en-US" sz="1400" b="1" baseline="0" dirty="0" smtClean="0">
                <a:solidFill>
                  <a:schemeClr val="bg1"/>
                </a:solidFill>
              </a:rPr>
              <a:t>2016 by </a:t>
            </a:r>
            <a:r>
              <a:rPr lang="en-US" sz="1400" b="1" baseline="0" dirty="0" err="1">
                <a:solidFill>
                  <a:schemeClr val="bg1"/>
                </a:solidFill>
              </a:rPr>
              <a:t>St</a:t>
            </a:r>
            <a:r>
              <a:rPr lang="en-US" sz="1400" b="1" baseline="0" dirty="0" err="1">
                <a:solidFill>
                  <a:schemeClr val="bg1"/>
                </a:solidFill>
                <a:cs typeface="Arial" pitchFamily="34" charset="0"/>
              </a:rPr>
              <a:t>é</a:t>
            </a:r>
            <a:r>
              <a:rPr lang="en-US" sz="1400" b="1" baseline="0" dirty="0" err="1">
                <a:solidFill>
                  <a:schemeClr val="bg1"/>
                </a:solidFill>
              </a:rPr>
              <a:t>phane</a:t>
            </a:r>
            <a:r>
              <a:rPr lang="en-US" sz="1400" b="1" baseline="0" dirty="0">
                <a:solidFill>
                  <a:schemeClr val="bg1"/>
                </a:solidFill>
              </a:rPr>
              <a:t>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DDL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CREATE TABLE book(</a:t>
            </a:r>
          </a:p>
          <a:p>
            <a:pPr marL="0" indent="0">
              <a:buNone/>
            </a:pPr>
            <a:r>
              <a:rPr lang="en-US" sz="1800" dirty="0" smtClean="0"/>
              <a:t>	title VARCHAR(256),</a:t>
            </a:r>
          </a:p>
          <a:p>
            <a:pPr marL="0" indent="0">
              <a:buNone/>
            </a:pPr>
            <a:r>
              <a:rPr lang="en-US" sz="1800" dirty="0" smtClean="0"/>
              <a:t>	authors VARCHAR(256),</a:t>
            </a:r>
          </a:p>
          <a:p>
            <a:pPr marL="0" indent="0">
              <a:buNone/>
            </a:pPr>
            <a:r>
              <a:rPr lang="en-US" sz="1800" dirty="0" smtClean="0"/>
              <a:t>	publisher VARCHAR(64),</a:t>
            </a:r>
          </a:p>
          <a:p>
            <a:pPr marL="0" indent="0">
              <a:buNone/>
            </a:pPr>
            <a:r>
              <a:rPr lang="en-US" sz="1800" dirty="0" smtClean="0"/>
              <a:t>	ISBN10 CHAR(10)),</a:t>
            </a:r>
          </a:p>
          <a:p>
            <a:pPr marL="0" indent="0">
              <a:buNone/>
            </a:pPr>
            <a:r>
              <a:rPr lang="en-US" sz="1800" dirty="0" smtClean="0"/>
              <a:t>	ISBN13 CHAR(14));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TABLE student (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name </a:t>
            </a:r>
            <a:r>
              <a:rPr lang="en-US" sz="1800" dirty="0"/>
              <a:t>VARCHAR(32),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email </a:t>
            </a:r>
            <a:r>
              <a:rPr lang="en-US" sz="1800" dirty="0"/>
              <a:t>VARCHAR(256),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year </a:t>
            </a:r>
            <a:r>
              <a:rPr lang="en-US" sz="1800" dirty="0"/>
              <a:t>DATE,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faculty </a:t>
            </a:r>
            <a:r>
              <a:rPr lang="en-US" sz="1800" dirty="0"/>
              <a:t>VARCHAR(62) ,</a:t>
            </a:r>
          </a:p>
          <a:p>
            <a:pPr marL="0" indent="0">
              <a:buNone/>
            </a:pPr>
            <a:r>
              <a:rPr lang="en-US" sz="1800" dirty="0" smtClean="0"/>
              <a:t>	department </a:t>
            </a:r>
            <a:r>
              <a:rPr lang="en-US" sz="1800" dirty="0"/>
              <a:t>VARCHAR(32) 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graduate </a:t>
            </a:r>
            <a:r>
              <a:rPr lang="en-US" sz="1800" dirty="0"/>
              <a:t>DATE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Relations have a </a:t>
            </a:r>
            <a:r>
              <a:rPr lang="en-US" sz="2400" b="1" u="sng" dirty="0" smtClean="0">
                <a:cs typeface="Times New Roman" pitchFamily="18" charset="0"/>
              </a:rPr>
              <a:t>name</a:t>
            </a:r>
            <a:r>
              <a:rPr lang="en-US" sz="2400" dirty="0" smtClean="0">
                <a:cs typeface="Times New Roman" pitchFamily="18" charset="0"/>
              </a:rPr>
              <a:t> : book, student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Relations have a </a:t>
            </a:r>
            <a:r>
              <a:rPr lang="en-US" sz="2400" b="1" u="sng" dirty="0" smtClean="0">
                <a:cs typeface="Times New Roman" pitchFamily="18" charset="0"/>
              </a:rPr>
              <a:t>schema</a:t>
            </a:r>
            <a:r>
              <a:rPr lang="en-US" sz="2400" dirty="0" smtClean="0">
                <a:cs typeface="Times New Roman" pitchFamily="18" charset="0"/>
              </a:rPr>
              <a:t> which is a list of attributes: title, authors, name, etc.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Attributes have a </a:t>
            </a:r>
            <a:r>
              <a:rPr lang="en-US" sz="2400" b="1" u="sng" dirty="0" smtClean="0">
                <a:cs typeface="Times New Roman" pitchFamily="18" charset="0"/>
              </a:rPr>
              <a:t>domain</a:t>
            </a:r>
            <a:r>
              <a:rPr lang="en-US" sz="2400" dirty="0" smtClean="0">
                <a:cs typeface="Times New Roman" pitchFamily="18" charset="0"/>
              </a:rPr>
              <a:t>: CHAR(14), DATE, VARCHAR(32), etc. (</a:t>
            </a:r>
            <a:r>
              <a:rPr lang="en-US" sz="2400" dirty="0">
                <a:cs typeface="Times New Roman" pitchFamily="18" charset="0"/>
              </a:rPr>
              <a:t>atomic </a:t>
            </a:r>
            <a:r>
              <a:rPr lang="en-US" sz="2400" dirty="0" smtClean="0">
                <a:cs typeface="Times New Roman" pitchFamily="18" charset="0"/>
              </a:rPr>
              <a:t>values).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b="1" u="sng" dirty="0" smtClean="0">
                <a:cs typeface="Times New Roman" pitchFamily="18" charset="0"/>
              </a:rPr>
              <a:t>database </a:t>
            </a:r>
            <a:r>
              <a:rPr lang="en-US" sz="2400" dirty="0" smtClean="0">
                <a:cs typeface="Times New Roman" pitchFamily="18" charset="0"/>
              </a:rPr>
              <a:t>schema is the schema of all the relations.</a:t>
            </a: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Relation Instance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228600" y="28194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row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1905000" y="1371600"/>
            <a:ext cx="817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column</a:t>
            </a:r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1752600" y="1676400"/>
            <a:ext cx="1481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attribute name:</a:t>
            </a: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1981200" y="1905000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domain</a:t>
            </a:r>
          </a:p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(or type)</a:t>
            </a: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838200" y="2819400"/>
            <a:ext cx="671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t-uple</a:t>
            </a:r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135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 dirty="0">
                <a:solidFill>
                  <a:schemeClr val="bg1"/>
                </a:solidFill>
                <a:latin typeface="Times New Roman" pitchFamily="18" charset="0"/>
              </a:rPr>
              <a:t>relation name</a:t>
            </a: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3886200" y="4876800"/>
            <a:ext cx="159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>
                <a:solidFill>
                  <a:schemeClr val="bg1"/>
                </a:solidFill>
                <a:latin typeface="Times New Roman" pitchFamily="18" charset="0"/>
              </a:rPr>
              <a:t>relation instance</a:t>
            </a:r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7618412" y="2438400"/>
            <a:ext cx="1525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 dirty="0">
                <a:solidFill>
                  <a:schemeClr val="bg1"/>
                </a:solidFill>
                <a:latin typeface="Times New Roman" pitchFamily="18" charset="0"/>
              </a:rPr>
              <a:t>relation schema</a:t>
            </a: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 b="1" i="1" baseline="0" dirty="0">
                <a:solidFill>
                  <a:schemeClr val="bg1"/>
                </a:solidFill>
                <a:latin typeface="Times New Roman" pitchFamily="18" charset="0"/>
              </a:rPr>
              <a:t>table</a:t>
            </a:r>
            <a:endParaRPr lang="en-GB" sz="2400" b="1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92908" name="Text Box 12"/>
          <p:cNvSpPr txBox="1">
            <a:spLocks noChangeArrowheads="1"/>
          </p:cNvSpPr>
          <p:nvPr/>
        </p:nvSpPr>
        <p:spPr bwMode="auto">
          <a:xfrm>
            <a:off x="381000" y="1676400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baseline="0" dirty="0" smtClean="0">
                <a:solidFill>
                  <a:schemeClr val="bg1"/>
                </a:solidFill>
                <a:latin typeface="Times New Roman" pitchFamily="18" charset="0"/>
              </a:rPr>
              <a:t>book</a:t>
            </a:r>
            <a:endParaRPr lang="en-GB" b="1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49" name="Table 148"/>
          <p:cNvGraphicFramePr>
            <a:graphicFrameLocks noGrp="1"/>
          </p:cNvGraphicFramePr>
          <p:nvPr/>
        </p:nvGraphicFramePr>
        <p:xfrm>
          <a:off x="1524000" y="2514600"/>
          <a:ext cx="6080760" cy="38381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20190"/>
                <a:gridCol w="1604010"/>
                <a:gridCol w="1676400"/>
                <a:gridCol w="12801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/>
                        <a:t>title:VARCHAR</a:t>
                      </a:r>
                      <a:r>
                        <a:rPr lang="en-US" sz="1000" b="1" dirty="0" smtClean="0"/>
                        <a:t>(128)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/>
                        <a:t>authors:VARCHAR</a:t>
                      </a:r>
                      <a:r>
                        <a:rPr lang="en-US" sz="1000" b="1" dirty="0" smtClean="0"/>
                        <a:t>(128)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/>
                        <a:t>publisher:VARCHAR</a:t>
                      </a:r>
                      <a:r>
                        <a:rPr lang="en-US" sz="1000" b="1" dirty="0" smtClean="0"/>
                        <a:t>(32)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/>
                        <a:t>ISBN13:CHAR(14)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dirty="0"/>
                        <a:t>Future of Learning Institutions in a Digital Age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Cathy </a:t>
                      </a:r>
                      <a:r>
                        <a:rPr lang="en-US" sz="1100" dirty="0"/>
                        <a:t>N. Davidson, David Theo Goldberg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dirty="0"/>
                        <a:t>MIT Press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978-0262513593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Introduction to Algorithms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Thomas H. </a:t>
                      </a:r>
                      <a:r>
                        <a:rPr lang="en-US" sz="1100" dirty="0" err="1"/>
                        <a:t>Cormen</a:t>
                      </a:r>
                      <a:r>
                        <a:rPr lang="en-US" sz="1100" dirty="0"/>
                        <a:t>, Charles E. </a:t>
                      </a:r>
                      <a:r>
                        <a:rPr lang="en-US" sz="1100" dirty="0" err="1"/>
                        <a:t>Leiserson</a:t>
                      </a:r>
                      <a:r>
                        <a:rPr lang="en-US" sz="1100" dirty="0"/>
                        <a:t>, Ronald L. </a:t>
                      </a:r>
                      <a:r>
                        <a:rPr lang="en-US" sz="1100" dirty="0" err="1"/>
                        <a:t>Rivest</a:t>
                      </a:r>
                      <a:r>
                        <a:rPr lang="en-US" sz="1100" dirty="0"/>
                        <a:t>, Clifford Stein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The MIT Press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978-0262033848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The Shallows: What the Internet Is Doing to Our Brains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Nicholas Carr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W. W. Norton &amp; Company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978-0393072228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The Digital Photography Book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Scott Kelby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Peachpit</a:t>
                      </a:r>
                      <a:r>
                        <a:rPr lang="en-US" sz="1100" dirty="0"/>
                        <a:t> Press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978-0321474049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Computer Organization and Design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David A. Patterson, John L. Hennessy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Morgan Kaufmann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978-0123744937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Introduction to Algorithms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Thomas H. </a:t>
                      </a:r>
                      <a:r>
                        <a:rPr lang="en-US" sz="1100" dirty="0" err="1"/>
                        <a:t>Cormen</a:t>
                      </a:r>
                      <a:r>
                        <a:rPr lang="en-US" sz="1100" dirty="0"/>
                        <a:t>, Charles E. </a:t>
                      </a:r>
                      <a:r>
                        <a:rPr lang="en-US" sz="1100" dirty="0" err="1"/>
                        <a:t>Leiserson</a:t>
                      </a:r>
                      <a:r>
                        <a:rPr lang="en-US" sz="1100" dirty="0"/>
                        <a:t>, Ronald L. </a:t>
                      </a:r>
                      <a:r>
                        <a:rPr lang="en-US" sz="1100" dirty="0" err="1"/>
                        <a:t>Rivest</a:t>
                      </a:r>
                      <a:r>
                        <a:rPr lang="en-US" sz="1100" dirty="0"/>
                        <a:t>, Clifford Stein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The MIT Press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978-0262033848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50" name="Freeform 147"/>
          <p:cNvSpPr>
            <a:spLocks/>
          </p:cNvSpPr>
          <p:nvPr/>
        </p:nvSpPr>
        <p:spPr bwMode="auto">
          <a:xfrm>
            <a:off x="2209800" y="5867400"/>
            <a:ext cx="4495800" cy="228600"/>
          </a:xfrm>
          <a:custGeom>
            <a:avLst/>
            <a:gdLst>
              <a:gd name="T0" fmla="*/ 0 w 2789"/>
              <a:gd name="T1" fmla="*/ 213 h 277"/>
              <a:gd name="T2" fmla="*/ 115 w 2789"/>
              <a:gd name="T3" fmla="*/ 182 h 277"/>
              <a:gd name="T4" fmla="*/ 269 w 2789"/>
              <a:gd name="T5" fmla="*/ 105 h 277"/>
              <a:gd name="T6" fmla="*/ 346 w 2789"/>
              <a:gd name="T7" fmla="*/ 182 h 277"/>
              <a:gd name="T8" fmla="*/ 577 w 2789"/>
              <a:gd name="T9" fmla="*/ 105 h 277"/>
              <a:gd name="T10" fmla="*/ 654 w 2789"/>
              <a:gd name="T11" fmla="*/ 82 h 277"/>
              <a:gd name="T12" fmla="*/ 638 w 2789"/>
              <a:gd name="T13" fmla="*/ 197 h 277"/>
              <a:gd name="T14" fmla="*/ 692 w 2789"/>
              <a:gd name="T15" fmla="*/ 182 h 277"/>
              <a:gd name="T16" fmla="*/ 884 w 2789"/>
              <a:gd name="T17" fmla="*/ 82 h 277"/>
              <a:gd name="T18" fmla="*/ 923 w 2789"/>
              <a:gd name="T19" fmla="*/ 159 h 277"/>
              <a:gd name="T20" fmla="*/ 907 w 2789"/>
              <a:gd name="T21" fmla="*/ 213 h 277"/>
              <a:gd name="T22" fmla="*/ 977 w 2789"/>
              <a:gd name="T23" fmla="*/ 143 h 277"/>
              <a:gd name="T24" fmla="*/ 1230 w 2789"/>
              <a:gd name="T25" fmla="*/ 5 h 277"/>
              <a:gd name="T26" fmla="*/ 1269 w 2789"/>
              <a:gd name="T27" fmla="*/ 20 h 277"/>
              <a:gd name="T28" fmla="*/ 1284 w 2789"/>
              <a:gd name="T29" fmla="*/ 182 h 277"/>
              <a:gd name="T30" fmla="*/ 1361 w 2789"/>
              <a:gd name="T31" fmla="*/ 105 h 277"/>
              <a:gd name="T32" fmla="*/ 1477 w 2789"/>
              <a:gd name="T33" fmla="*/ 28 h 277"/>
              <a:gd name="T34" fmla="*/ 1500 w 2789"/>
              <a:gd name="T35" fmla="*/ 197 h 277"/>
              <a:gd name="T36" fmla="*/ 1592 w 2789"/>
              <a:gd name="T37" fmla="*/ 159 h 277"/>
              <a:gd name="T38" fmla="*/ 1784 w 2789"/>
              <a:gd name="T39" fmla="*/ 82 h 277"/>
              <a:gd name="T40" fmla="*/ 1807 w 2789"/>
              <a:gd name="T41" fmla="*/ 136 h 277"/>
              <a:gd name="T42" fmla="*/ 1961 w 2789"/>
              <a:gd name="T43" fmla="*/ 105 h 277"/>
              <a:gd name="T44" fmla="*/ 1977 w 2789"/>
              <a:gd name="T45" fmla="*/ 213 h 277"/>
              <a:gd name="T46" fmla="*/ 2000 w 2789"/>
              <a:gd name="T47" fmla="*/ 274 h 277"/>
              <a:gd name="T48" fmla="*/ 2092 w 2789"/>
              <a:gd name="T49" fmla="*/ 197 h 277"/>
              <a:gd name="T50" fmla="*/ 2284 w 2789"/>
              <a:gd name="T51" fmla="*/ 105 h 277"/>
              <a:gd name="T52" fmla="*/ 2500 w 2789"/>
              <a:gd name="T53" fmla="*/ 120 h 277"/>
              <a:gd name="T54" fmla="*/ 2615 w 2789"/>
              <a:gd name="T55" fmla="*/ 159 h 277"/>
              <a:gd name="T56" fmla="*/ 2707 w 2789"/>
              <a:gd name="T57" fmla="*/ 82 h 277"/>
              <a:gd name="T58" fmla="*/ 2784 w 2789"/>
              <a:gd name="T59" fmla="*/ 59 h 27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789"/>
              <a:gd name="T91" fmla="*/ 0 h 277"/>
              <a:gd name="T92" fmla="*/ 2789 w 2789"/>
              <a:gd name="T93" fmla="*/ 277 h 27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789" h="277">
                <a:moveTo>
                  <a:pt x="0" y="213"/>
                </a:moveTo>
                <a:cubicBezTo>
                  <a:pt x="38" y="203"/>
                  <a:pt x="78" y="197"/>
                  <a:pt x="115" y="182"/>
                </a:cubicBezTo>
                <a:cubicBezTo>
                  <a:pt x="168" y="161"/>
                  <a:pt x="269" y="105"/>
                  <a:pt x="269" y="105"/>
                </a:cubicBezTo>
                <a:cubicBezTo>
                  <a:pt x="320" y="26"/>
                  <a:pt x="216" y="172"/>
                  <a:pt x="346" y="182"/>
                </a:cubicBezTo>
                <a:cubicBezTo>
                  <a:pt x="427" y="188"/>
                  <a:pt x="500" y="130"/>
                  <a:pt x="577" y="105"/>
                </a:cubicBezTo>
                <a:cubicBezTo>
                  <a:pt x="602" y="97"/>
                  <a:pt x="654" y="82"/>
                  <a:pt x="654" y="82"/>
                </a:cubicBezTo>
                <a:cubicBezTo>
                  <a:pt x="649" y="120"/>
                  <a:pt x="624" y="161"/>
                  <a:pt x="638" y="197"/>
                </a:cubicBezTo>
                <a:cubicBezTo>
                  <a:pt x="645" y="214"/>
                  <a:pt x="675" y="191"/>
                  <a:pt x="692" y="182"/>
                </a:cubicBezTo>
                <a:cubicBezTo>
                  <a:pt x="934" y="54"/>
                  <a:pt x="633" y="177"/>
                  <a:pt x="884" y="82"/>
                </a:cubicBezTo>
                <a:cubicBezTo>
                  <a:pt x="897" y="108"/>
                  <a:pt x="918" y="131"/>
                  <a:pt x="923" y="159"/>
                </a:cubicBezTo>
                <a:cubicBezTo>
                  <a:pt x="926" y="177"/>
                  <a:pt x="889" y="218"/>
                  <a:pt x="907" y="213"/>
                </a:cubicBezTo>
                <a:cubicBezTo>
                  <a:pt x="939" y="204"/>
                  <a:pt x="949" y="161"/>
                  <a:pt x="977" y="143"/>
                </a:cubicBezTo>
                <a:cubicBezTo>
                  <a:pt x="1058" y="91"/>
                  <a:pt x="1230" y="5"/>
                  <a:pt x="1230" y="5"/>
                </a:cubicBezTo>
                <a:cubicBezTo>
                  <a:pt x="1243" y="10"/>
                  <a:pt x="1265" y="7"/>
                  <a:pt x="1269" y="20"/>
                </a:cubicBezTo>
                <a:cubicBezTo>
                  <a:pt x="1285" y="72"/>
                  <a:pt x="1244" y="145"/>
                  <a:pt x="1284" y="182"/>
                </a:cubicBezTo>
                <a:cubicBezTo>
                  <a:pt x="1311" y="207"/>
                  <a:pt x="1334" y="129"/>
                  <a:pt x="1361" y="105"/>
                </a:cubicBezTo>
                <a:cubicBezTo>
                  <a:pt x="1432" y="41"/>
                  <a:pt x="1414" y="52"/>
                  <a:pt x="1477" y="28"/>
                </a:cubicBezTo>
                <a:cubicBezTo>
                  <a:pt x="1485" y="84"/>
                  <a:pt x="1462" y="154"/>
                  <a:pt x="1500" y="197"/>
                </a:cubicBezTo>
                <a:cubicBezTo>
                  <a:pt x="1522" y="222"/>
                  <a:pt x="1562" y="172"/>
                  <a:pt x="1592" y="159"/>
                </a:cubicBezTo>
                <a:cubicBezTo>
                  <a:pt x="1755" y="86"/>
                  <a:pt x="1651" y="122"/>
                  <a:pt x="1784" y="82"/>
                </a:cubicBezTo>
                <a:cubicBezTo>
                  <a:pt x="1792" y="100"/>
                  <a:pt x="1791" y="124"/>
                  <a:pt x="1807" y="136"/>
                </a:cubicBezTo>
                <a:cubicBezTo>
                  <a:pt x="1880" y="192"/>
                  <a:pt x="1902" y="146"/>
                  <a:pt x="1961" y="105"/>
                </a:cubicBezTo>
                <a:cubicBezTo>
                  <a:pt x="1966" y="141"/>
                  <a:pt x="1969" y="178"/>
                  <a:pt x="1977" y="213"/>
                </a:cubicBezTo>
                <a:cubicBezTo>
                  <a:pt x="1982" y="234"/>
                  <a:pt x="1978" y="277"/>
                  <a:pt x="2000" y="274"/>
                </a:cubicBezTo>
                <a:cubicBezTo>
                  <a:pt x="2040" y="268"/>
                  <a:pt x="2058" y="217"/>
                  <a:pt x="2092" y="197"/>
                </a:cubicBezTo>
                <a:cubicBezTo>
                  <a:pt x="2153" y="161"/>
                  <a:pt x="2284" y="105"/>
                  <a:pt x="2284" y="105"/>
                </a:cubicBezTo>
                <a:cubicBezTo>
                  <a:pt x="2398" y="179"/>
                  <a:pt x="2363" y="166"/>
                  <a:pt x="2500" y="120"/>
                </a:cubicBezTo>
                <a:cubicBezTo>
                  <a:pt x="2671" y="0"/>
                  <a:pt x="2406" y="159"/>
                  <a:pt x="2615" y="159"/>
                </a:cubicBezTo>
                <a:cubicBezTo>
                  <a:pt x="2655" y="159"/>
                  <a:pt x="2674" y="105"/>
                  <a:pt x="2707" y="82"/>
                </a:cubicBezTo>
                <a:cubicBezTo>
                  <a:pt x="2789" y="26"/>
                  <a:pt x="2784" y="17"/>
                  <a:pt x="2784" y="59"/>
                </a:cubicBezTo>
              </a:path>
            </a:pathLst>
          </a:custGeom>
          <a:noFill/>
          <a:ln w="57150" cmpd="sng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50"/>
          <p:cNvSpPr/>
          <p:nvPr/>
        </p:nvSpPr>
        <p:spPr bwMode="auto">
          <a:xfrm>
            <a:off x="6262906" y="5285783"/>
            <a:ext cx="1427978" cy="824394"/>
          </a:xfrm>
          <a:custGeom>
            <a:avLst/>
            <a:gdLst>
              <a:gd name="connsiteX0" fmla="*/ 761671 w 1427978"/>
              <a:gd name="connsiteY0" fmla="*/ 87203 h 824394"/>
              <a:gd name="connsiteX1" fmla="*/ 676610 w 1427978"/>
              <a:gd name="connsiteY1" fmla="*/ 16319 h 824394"/>
              <a:gd name="connsiteX2" fmla="*/ 378899 w 1427978"/>
              <a:gd name="connsiteY2" fmla="*/ 23408 h 824394"/>
              <a:gd name="connsiteX3" fmla="*/ 31568 w 1427978"/>
              <a:gd name="connsiteY3" fmla="*/ 30496 h 824394"/>
              <a:gd name="connsiteX4" fmla="*/ 17392 w 1427978"/>
              <a:gd name="connsiteY4" fmla="*/ 58850 h 824394"/>
              <a:gd name="connsiteX5" fmla="*/ 3215 w 1427978"/>
              <a:gd name="connsiteY5" fmla="*/ 165175 h 824394"/>
              <a:gd name="connsiteX6" fmla="*/ 17392 w 1427978"/>
              <a:gd name="connsiteY6" fmla="*/ 384915 h 824394"/>
              <a:gd name="connsiteX7" fmla="*/ 74099 w 1427978"/>
              <a:gd name="connsiteY7" fmla="*/ 455798 h 824394"/>
              <a:gd name="connsiteX8" fmla="*/ 279661 w 1427978"/>
              <a:gd name="connsiteY8" fmla="*/ 597566 h 824394"/>
              <a:gd name="connsiteX9" fmla="*/ 513578 w 1427978"/>
              <a:gd name="connsiteY9" fmla="*/ 718068 h 824394"/>
              <a:gd name="connsiteX10" fmla="*/ 804201 w 1427978"/>
              <a:gd name="connsiteY10" fmla="*/ 803129 h 824394"/>
              <a:gd name="connsiteX11" fmla="*/ 889261 w 1427978"/>
              <a:gd name="connsiteY11" fmla="*/ 817305 h 824394"/>
              <a:gd name="connsiteX12" fmla="*/ 1179885 w 1427978"/>
              <a:gd name="connsiteY12" fmla="*/ 824394 h 824394"/>
              <a:gd name="connsiteX13" fmla="*/ 1371271 w 1427978"/>
              <a:gd name="connsiteY13" fmla="*/ 781864 h 824394"/>
              <a:gd name="connsiteX14" fmla="*/ 1427978 w 1427978"/>
              <a:gd name="connsiteY14" fmla="*/ 718068 h 824394"/>
              <a:gd name="connsiteX15" fmla="*/ 1406713 w 1427978"/>
              <a:gd name="connsiteY15" fmla="*/ 562124 h 824394"/>
              <a:gd name="connsiteX16" fmla="*/ 1314564 w 1427978"/>
              <a:gd name="connsiteY16" fmla="*/ 427445 h 824394"/>
              <a:gd name="connsiteX17" fmla="*/ 1101913 w 1427978"/>
              <a:gd name="connsiteY17" fmla="*/ 250236 h 824394"/>
              <a:gd name="connsiteX18" fmla="*/ 1045206 w 1427978"/>
              <a:gd name="connsiteY18" fmla="*/ 228970 h 824394"/>
              <a:gd name="connsiteX19" fmla="*/ 995587 w 1427978"/>
              <a:gd name="connsiteY19" fmla="*/ 221882 h 824394"/>
              <a:gd name="connsiteX20" fmla="*/ 967234 w 1427978"/>
              <a:gd name="connsiteY20" fmla="*/ 214794 h 824394"/>
              <a:gd name="connsiteX21" fmla="*/ 903438 w 1427978"/>
              <a:gd name="connsiteY21" fmla="*/ 186440 h 824394"/>
              <a:gd name="connsiteX22" fmla="*/ 860908 w 1427978"/>
              <a:gd name="connsiteY22" fmla="*/ 179352 h 824394"/>
              <a:gd name="connsiteX23" fmla="*/ 818378 w 1427978"/>
              <a:gd name="connsiteY23" fmla="*/ 172264 h 82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7978" h="824394">
                <a:moveTo>
                  <a:pt x="761671" y="87203"/>
                </a:moveTo>
                <a:cubicBezTo>
                  <a:pt x="733317" y="63575"/>
                  <a:pt x="713016" y="22387"/>
                  <a:pt x="676610" y="16319"/>
                </a:cubicBezTo>
                <a:cubicBezTo>
                  <a:pt x="578695" y="0"/>
                  <a:pt x="478140" y="21227"/>
                  <a:pt x="378899" y="23408"/>
                </a:cubicBezTo>
                <a:lnTo>
                  <a:pt x="31568" y="30496"/>
                </a:lnTo>
                <a:cubicBezTo>
                  <a:pt x="26843" y="39947"/>
                  <a:pt x="21102" y="48956"/>
                  <a:pt x="17392" y="58850"/>
                </a:cubicBezTo>
                <a:cubicBezTo>
                  <a:pt x="6119" y="88912"/>
                  <a:pt x="5435" y="140750"/>
                  <a:pt x="3215" y="165175"/>
                </a:cubicBezTo>
                <a:cubicBezTo>
                  <a:pt x="7941" y="238422"/>
                  <a:pt x="0" y="313606"/>
                  <a:pt x="17392" y="384915"/>
                </a:cubicBezTo>
                <a:cubicBezTo>
                  <a:pt x="24562" y="414312"/>
                  <a:pt x="50596" y="436741"/>
                  <a:pt x="74099" y="455798"/>
                </a:cubicBezTo>
                <a:cubicBezTo>
                  <a:pt x="138753" y="508220"/>
                  <a:pt x="210925" y="550624"/>
                  <a:pt x="279661" y="597566"/>
                </a:cubicBezTo>
                <a:cubicBezTo>
                  <a:pt x="442499" y="708773"/>
                  <a:pt x="281345" y="601950"/>
                  <a:pt x="513578" y="718068"/>
                </a:cubicBezTo>
                <a:cubicBezTo>
                  <a:pt x="636299" y="779429"/>
                  <a:pt x="602256" y="769473"/>
                  <a:pt x="804201" y="803129"/>
                </a:cubicBezTo>
                <a:cubicBezTo>
                  <a:pt x="832554" y="807854"/>
                  <a:pt x="860563" y="815681"/>
                  <a:pt x="889261" y="817305"/>
                </a:cubicBezTo>
                <a:cubicBezTo>
                  <a:pt x="986010" y="822781"/>
                  <a:pt x="1083010" y="822031"/>
                  <a:pt x="1179885" y="824394"/>
                </a:cubicBezTo>
                <a:cubicBezTo>
                  <a:pt x="1266457" y="814775"/>
                  <a:pt x="1303255" y="823720"/>
                  <a:pt x="1371271" y="781864"/>
                </a:cubicBezTo>
                <a:cubicBezTo>
                  <a:pt x="1386652" y="772399"/>
                  <a:pt x="1418067" y="730456"/>
                  <a:pt x="1427978" y="718068"/>
                </a:cubicBezTo>
                <a:cubicBezTo>
                  <a:pt x="1420890" y="666087"/>
                  <a:pt x="1420917" y="612627"/>
                  <a:pt x="1406713" y="562124"/>
                </a:cubicBezTo>
                <a:cubicBezTo>
                  <a:pt x="1399005" y="534718"/>
                  <a:pt x="1333502" y="447898"/>
                  <a:pt x="1314564" y="427445"/>
                </a:cubicBezTo>
                <a:cubicBezTo>
                  <a:pt x="1220632" y="325998"/>
                  <a:pt x="1207891" y="303225"/>
                  <a:pt x="1101913" y="250236"/>
                </a:cubicBezTo>
                <a:cubicBezTo>
                  <a:pt x="1083857" y="241208"/>
                  <a:pt x="1064712" y="234172"/>
                  <a:pt x="1045206" y="228970"/>
                </a:cubicBezTo>
                <a:cubicBezTo>
                  <a:pt x="1029063" y="224665"/>
                  <a:pt x="1012025" y="224871"/>
                  <a:pt x="995587" y="221882"/>
                </a:cubicBezTo>
                <a:cubicBezTo>
                  <a:pt x="986002" y="220139"/>
                  <a:pt x="976685" y="217157"/>
                  <a:pt x="967234" y="214794"/>
                </a:cubicBezTo>
                <a:cubicBezTo>
                  <a:pt x="948546" y="205450"/>
                  <a:pt x="923348" y="191870"/>
                  <a:pt x="903438" y="186440"/>
                </a:cubicBezTo>
                <a:cubicBezTo>
                  <a:pt x="889572" y="182658"/>
                  <a:pt x="875001" y="182170"/>
                  <a:pt x="860908" y="179352"/>
                </a:cubicBezTo>
                <a:cubicBezTo>
                  <a:pt x="819736" y="171118"/>
                  <a:pt x="846290" y="172264"/>
                  <a:pt x="818378" y="172264"/>
                </a:cubicBezTo>
              </a:path>
            </a:pathLst>
          </a:cu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Freeform 151"/>
          <p:cNvSpPr/>
          <p:nvPr/>
        </p:nvSpPr>
        <p:spPr bwMode="auto">
          <a:xfrm>
            <a:off x="6324600" y="3048000"/>
            <a:ext cx="1427978" cy="824394"/>
          </a:xfrm>
          <a:custGeom>
            <a:avLst/>
            <a:gdLst>
              <a:gd name="connsiteX0" fmla="*/ 761671 w 1427978"/>
              <a:gd name="connsiteY0" fmla="*/ 87203 h 824394"/>
              <a:gd name="connsiteX1" fmla="*/ 676610 w 1427978"/>
              <a:gd name="connsiteY1" fmla="*/ 16319 h 824394"/>
              <a:gd name="connsiteX2" fmla="*/ 378899 w 1427978"/>
              <a:gd name="connsiteY2" fmla="*/ 23408 h 824394"/>
              <a:gd name="connsiteX3" fmla="*/ 31568 w 1427978"/>
              <a:gd name="connsiteY3" fmla="*/ 30496 h 824394"/>
              <a:gd name="connsiteX4" fmla="*/ 17392 w 1427978"/>
              <a:gd name="connsiteY4" fmla="*/ 58850 h 824394"/>
              <a:gd name="connsiteX5" fmla="*/ 3215 w 1427978"/>
              <a:gd name="connsiteY5" fmla="*/ 165175 h 824394"/>
              <a:gd name="connsiteX6" fmla="*/ 17392 w 1427978"/>
              <a:gd name="connsiteY6" fmla="*/ 384915 h 824394"/>
              <a:gd name="connsiteX7" fmla="*/ 74099 w 1427978"/>
              <a:gd name="connsiteY7" fmla="*/ 455798 h 824394"/>
              <a:gd name="connsiteX8" fmla="*/ 279661 w 1427978"/>
              <a:gd name="connsiteY8" fmla="*/ 597566 h 824394"/>
              <a:gd name="connsiteX9" fmla="*/ 513578 w 1427978"/>
              <a:gd name="connsiteY9" fmla="*/ 718068 h 824394"/>
              <a:gd name="connsiteX10" fmla="*/ 804201 w 1427978"/>
              <a:gd name="connsiteY10" fmla="*/ 803129 h 824394"/>
              <a:gd name="connsiteX11" fmla="*/ 889261 w 1427978"/>
              <a:gd name="connsiteY11" fmla="*/ 817305 h 824394"/>
              <a:gd name="connsiteX12" fmla="*/ 1179885 w 1427978"/>
              <a:gd name="connsiteY12" fmla="*/ 824394 h 824394"/>
              <a:gd name="connsiteX13" fmla="*/ 1371271 w 1427978"/>
              <a:gd name="connsiteY13" fmla="*/ 781864 h 824394"/>
              <a:gd name="connsiteX14" fmla="*/ 1427978 w 1427978"/>
              <a:gd name="connsiteY14" fmla="*/ 718068 h 824394"/>
              <a:gd name="connsiteX15" fmla="*/ 1406713 w 1427978"/>
              <a:gd name="connsiteY15" fmla="*/ 562124 h 824394"/>
              <a:gd name="connsiteX16" fmla="*/ 1314564 w 1427978"/>
              <a:gd name="connsiteY16" fmla="*/ 427445 h 824394"/>
              <a:gd name="connsiteX17" fmla="*/ 1101913 w 1427978"/>
              <a:gd name="connsiteY17" fmla="*/ 250236 h 824394"/>
              <a:gd name="connsiteX18" fmla="*/ 1045206 w 1427978"/>
              <a:gd name="connsiteY18" fmla="*/ 228970 h 824394"/>
              <a:gd name="connsiteX19" fmla="*/ 995587 w 1427978"/>
              <a:gd name="connsiteY19" fmla="*/ 221882 h 824394"/>
              <a:gd name="connsiteX20" fmla="*/ 967234 w 1427978"/>
              <a:gd name="connsiteY20" fmla="*/ 214794 h 824394"/>
              <a:gd name="connsiteX21" fmla="*/ 903438 w 1427978"/>
              <a:gd name="connsiteY21" fmla="*/ 186440 h 824394"/>
              <a:gd name="connsiteX22" fmla="*/ 860908 w 1427978"/>
              <a:gd name="connsiteY22" fmla="*/ 179352 h 824394"/>
              <a:gd name="connsiteX23" fmla="*/ 818378 w 1427978"/>
              <a:gd name="connsiteY23" fmla="*/ 172264 h 82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7978" h="824394">
                <a:moveTo>
                  <a:pt x="761671" y="87203"/>
                </a:moveTo>
                <a:cubicBezTo>
                  <a:pt x="733317" y="63575"/>
                  <a:pt x="713016" y="22387"/>
                  <a:pt x="676610" y="16319"/>
                </a:cubicBezTo>
                <a:cubicBezTo>
                  <a:pt x="578695" y="0"/>
                  <a:pt x="478140" y="21227"/>
                  <a:pt x="378899" y="23408"/>
                </a:cubicBezTo>
                <a:lnTo>
                  <a:pt x="31568" y="30496"/>
                </a:lnTo>
                <a:cubicBezTo>
                  <a:pt x="26843" y="39947"/>
                  <a:pt x="21102" y="48956"/>
                  <a:pt x="17392" y="58850"/>
                </a:cubicBezTo>
                <a:cubicBezTo>
                  <a:pt x="6119" y="88912"/>
                  <a:pt x="5435" y="140750"/>
                  <a:pt x="3215" y="165175"/>
                </a:cubicBezTo>
                <a:cubicBezTo>
                  <a:pt x="7941" y="238422"/>
                  <a:pt x="0" y="313606"/>
                  <a:pt x="17392" y="384915"/>
                </a:cubicBezTo>
                <a:cubicBezTo>
                  <a:pt x="24562" y="414312"/>
                  <a:pt x="50596" y="436741"/>
                  <a:pt x="74099" y="455798"/>
                </a:cubicBezTo>
                <a:cubicBezTo>
                  <a:pt x="138753" y="508220"/>
                  <a:pt x="210925" y="550624"/>
                  <a:pt x="279661" y="597566"/>
                </a:cubicBezTo>
                <a:cubicBezTo>
                  <a:pt x="442499" y="708773"/>
                  <a:pt x="281345" y="601950"/>
                  <a:pt x="513578" y="718068"/>
                </a:cubicBezTo>
                <a:cubicBezTo>
                  <a:pt x="636299" y="779429"/>
                  <a:pt x="602256" y="769473"/>
                  <a:pt x="804201" y="803129"/>
                </a:cubicBezTo>
                <a:cubicBezTo>
                  <a:pt x="832554" y="807854"/>
                  <a:pt x="860563" y="815681"/>
                  <a:pt x="889261" y="817305"/>
                </a:cubicBezTo>
                <a:cubicBezTo>
                  <a:pt x="986010" y="822781"/>
                  <a:pt x="1083010" y="822031"/>
                  <a:pt x="1179885" y="824394"/>
                </a:cubicBezTo>
                <a:cubicBezTo>
                  <a:pt x="1266457" y="814775"/>
                  <a:pt x="1303255" y="823720"/>
                  <a:pt x="1371271" y="781864"/>
                </a:cubicBezTo>
                <a:cubicBezTo>
                  <a:pt x="1386652" y="772399"/>
                  <a:pt x="1418067" y="730456"/>
                  <a:pt x="1427978" y="718068"/>
                </a:cubicBezTo>
                <a:cubicBezTo>
                  <a:pt x="1420890" y="666087"/>
                  <a:pt x="1420917" y="612627"/>
                  <a:pt x="1406713" y="562124"/>
                </a:cubicBezTo>
                <a:cubicBezTo>
                  <a:pt x="1399005" y="534718"/>
                  <a:pt x="1333502" y="447898"/>
                  <a:pt x="1314564" y="427445"/>
                </a:cubicBezTo>
                <a:cubicBezTo>
                  <a:pt x="1220632" y="325998"/>
                  <a:pt x="1207891" y="303225"/>
                  <a:pt x="1101913" y="250236"/>
                </a:cubicBezTo>
                <a:cubicBezTo>
                  <a:pt x="1083857" y="241208"/>
                  <a:pt x="1064712" y="234172"/>
                  <a:pt x="1045206" y="228970"/>
                </a:cubicBezTo>
                <a:cubicBezTo>
                  <a:pt x="1029063" y="224665"/>
                  <a:pt x="1012025" y="224871"/>
                  <a:pt x="995587" y="221882"/>
                </a:cubicBezTo>
                <a:cubicBezTo>
                  <a:pt x="986002" y="220139"/>
                  <a:pt x="976685" y="217157"/>
                  <a:pt x="967234" y="214794"/>
                </a:cubicBezTo>
                <a:cubicBezTo>
                  <a:pt x="948546" y="205450"/>
                  <a:pt x="923348" y="191870"/>
                  <a:pt x="903438" y="186440"/>
                </a:cubicBezTo>
                <a:cubicBezTo>
                  <a:pt x="889572" y="182658"/>
                  <a:pt x="875001" y="182170"/>
                  <a:pt x="860908" y="179352"/>
                </a:cubicBezTo>
                <a:cubicBezTo>
                  <a:pt x="819736" y="171118"/>
                  <a:pt x="846290" y="172264"/>
                  <a:pt x="818378" y="172264"/>
                </a:cubicBezTo>
              </a:path>
            </a:pathLst>
          </a:cu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962400" y="1506121"/>
            <a:ext cx="322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 dirty="0" smtClean="0">
                <a:solidFill>
                  <a:schemeClr val="bg1"/>
                </a:solidFill>
                <a:latin typeface="Times New Roman" pitchFamily="18" charset="0"/>
              </a:rPr>
              <a:t>number of columns: degree or arity</a:t>
            </a:r>
            <a:endParaRPr lang="en-GB" b="1" i="1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831215" y="4026753"/>
            <a:ext cx="10999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b="1" i="1" baseline="0" dirty="0" smtClean="0">
                <a:solidFill>
                  <a:schemeClr val="bg1"/>
                </a:solidFill>
                <a:latin typeface="Times New Roman" pitchFamily="18" charset="0"/>
              </a:rPr>
              <a:t>number </a:t>
            </a:r>
          </a:p>
          <a:p>
            <a:pPr eaLnBrk="0" hangingPunct="0"/>
            <a:r>
              <a:rPr lang="en-GB" b="1" i="1" baseline="0" dirty="0" smtClean="0">
                <a:solidFill>
                  <a:schemeClr val="bg1"/>
                </a:solidFill>
                <a:latin typeface="Times New Roman" pitchFamily="18" charset="0"/>
              </a:rPr>
              <a:t>of rows:</a:t>
            </a:r>
          </a:p>
          <a:p>
            <a:pPr eaLnBrk="0" hangingPunct="0"/>
            <a:r>
              <a:rPr lang="en-GB" b="1" i="1" baseline="0" dirty="0" smtClean="0">
                <a:solidFill>
                  <a:schemeClr val="bg1"/>
                </a:solidFill>
                <a:latin typeface="Times New Roman" pitchFamily="18" charset="0"/>
              </a:rPr>
              <a:t>cardinality</a:t>
            </a:r>
            <a:endParaRPr lang="en-GB" b="1" i="1" baseline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00" grpId="0" autoUpdateAnimBg="0"/>
      <p:bldP spid="592901" grpId="0" autoUpdateAnimBg="0"/>
      <p:bldP spid="592902" grpId="0" autoUpdateAnimBg="0"/>
      <p:bldP spid="592903" grpId="0"/>
      <p:bldP spid="592904" grpId="0"/>
      <p:bldP spid="592906" grpId="0" autoUpdateAnimBg="0"/>
      <p:bldP spid="592907" grpId="0" autoUpdateAnimBg="0"/>
      <p:bldP spid="592908" grpId="0"/>
      <p:bldP spid="150" grpId="0" animBg="1"/>
      <p:bldP spid="151" grpId="0" animBg="1"/>
      <p:bldP spid="151" grpId="1" animBg="1"/>
      <p:bldP spid="152" grpId="0" animBg="1"/>
      <p:bldP spid="152" grpId="1" animBg="1"/>
      <p:bldP spid="18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Introduction to Database Systems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Database Design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database records the name, faculty, department and other information about students. Each student is identified in the system by its email. </a:t>
            </a:r>
          </a:p>
          <a:p>
            <a:endParaRPr lang="en-US" dirty="0" smtClean="0"/>
          </a:p>
          <a:p>
            <a:r>
              <a:rPr lang="en-US" dirty="0" smtClean="0"/>
              <a:t>The database records the title, authors, the ISBN-10 and ISBN-13 and other information about books. The International Standard Book Number, ISBN-10 or -13, is an industry standard for the unique identification of books. </a:t>
            </a:r>
          </a:p>
          <a:p>
            <a:endParaRPr lang="en-US" dirty="0" smtClean="0"/>
          </a:p>
          <a:p>
            <a:r>
              <a:rPr lang="en-US" dirty="0" smtClean="0"/>
              <a:t>The database records information about copies of books owned by students.</a:t>
            </a:r>
          </a:p>
          <a:p>
            <a:endParaRPr lang="en-US" dirty="0" smtClean="0"/>
          </a:p>
          <a:p>
            <a:r>
              <a:rPr lang="en-US" dirty="0" smtClean="0"/>
              <a:t>The database records information about the book loans by students.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.help</a:t>
            </a:r>
          </a:p>
          <a:p>
            <a:pPr marL="0" indent="0">
              <a:buNone/>
            </a:pPr>
            <a:r>
              <a:rPr lang="en-US" dirty="0" smtClean="0"/>
              <a:t>&gt; .open cs2102.db</a:t>
            </a:r>
          </a:p>
          <a:p>
            <a:pPr marL="0" indent="0">
              <a:buNone/>
            </a:pPr>
            <a:r>
              <a:rPr lang="en-US" dirty="0" smtClean="0"/>
              <a:t>&gt; .mode column</a:t>
            </a:r>
          </a:p>
          <a:p>
            <a:pPr marL="0" indent="0">
              <a:buNone/>
            </a:pPr>
            <a:r>
              <a:rPr lang="en-US" dirty="0" smtClean="0"/>
              <a:t>&gt; .header 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CREATE TABLE student (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 VARCHAR(32),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email VARCHAR(256),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year DATE,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faculty VARCHAR(62),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department VARCHAR(32),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graduate 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CREATE TABLE loan (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borrower VARCHAR(256),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owner VARCHAR(256),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book CHAR(14),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copy INT,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borrowed DATE,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returned DATE);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CREATE TABLE book (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title VARCHAR(256),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format CHAR(9),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pages INT,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language VARCHAR(32),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authors VARCHAR(256),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publisher VARCHAR(64),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year DATE,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ISBN10 CHAR(10),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ISBN13 CHAR(14));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CREATE TABLE copy (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owner VARCHAR(256),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book CHAR(14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copy INT,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available BOOLEAN CHAR(6));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10006PHOTO" val="iVBORw0KGgoAAAANSUhEUgAAAGQAAACACAMAAAG97gxkAAAACXBIWXMAAAsTAAALEwEAmpwYAAAABGdBTUEAALGOfPtRkwAAACBjSFJNAAB6JQAAgIMAAPn/AACA6QAAdTAAAOpgAAA6mAAAF2+SX8VGAAADAFBMVEX//////8z//5n//2b//zP//wD/zP//zMz/zJn/zGb/zDP/zAD/mf//mcz/mZn/mWb/mTP/mQD/Zv//Zsz/Zpn/Zmb/ZjP/ZgD/M///M8z/M5n/M2b/MzP/MwD/AP//AMz/AJn/AGb/ADP/AADM///M/8zM/5nM/2bM/zPM/wDMzP/MzMzMzJnMzGbMzDPMzADMmf/MmczMmZnMmWbMmTPMmQDMZv/MZszMZpnMZmbMZjPMZgDMM//MM8zMM5nMM2bMMzPMMwDMAP/MAMzMAJnMAGbMADPMAACZ//+Z/8yZ/5mZ/2aZ/zOZ/wCZzP+ZzMyZzJmZzGaZzDOZzACZmf+ZmcyZmZmZmWaZmTOZmQCZZv+ZZsyZZpmZZmaZZjOZZgCZM/+ZM8yZM5mZM2aZMzOZMwCZAP+ZAMyZAJmZAGaZADOZAABm//9m/8xm/5lm/2Zm/zNm/wBmzP9mzMxmzJlmzGZmzDNmzABmmf9mmcxmmZlmmWZmmTNmmQBmZv9mZsxmZplmZmZmZjNmZgBmM/9mM8xmM5lmM2ZmMzNmMwBmAP9mAMxmAJlmAGZmADNmAAAz//8z/8wz/5kz/2Yz/zMz/wAzzP8zzMwzzJkzzGYzzDMzzAAzmf8zmcwzmZkzmWYzmTMzmQAzZv8zZswzZpkzZmYzZjMzZgAzM/8zM8wzM5kzM2YzMzMzMwAzAP8zAMwzAJkzAGYzADMzAAAA//8A/8wA/5kA/2YA/zMA/wAAzP8AzMwAzJkAzGYAzDMAzAAAmf8AmcwAmZkAmWYAmTMAmQAAZv8AZswAZpkAZmYAZjMAZgAAM/8AM8wAM5kAM2YAMzMAMwAAAP8AAMwAAJkAAGYAADMAAAAkJScUGyc3UHRGYYpYZno5W4ggLT8yQlV5nbO21+uItc8VFhX7+eTo4bghIBzMuoOxmlu9qG9aUTuih0+Ze0OCaj6PeE1MQS4lHRBaV1JxVSo1LyY0JxiFe3CkfmLNoIHYrIzitZe4lHu7hWLpv6X3zLNaJBb////oCGMSAAABAHRSTl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AU/cHJQAALVxJREFUeNpiePfu3ZvwN69fv3nzmuEJQAAxMfzM/D/lPyP3zx+/3nICBBCTndR0ZubfB95+nsfxixUggFjCGP7/YJTw/b8k5TcrM0AAMT9hYVEUYmJiMv/+h5EBIIBYjv1h+CTEwJB49cRdwb8AAcT0l4GBy9H0z88T/9T+MQAEEMOLF2+//f7D/pPdyOhfB0AAMXz52PD4559vf37+vPHlA0AAMd75I87A80ZA/DXT/X8MAAHExML5+jOziOBnxiQGdj6AAGL6LcJa8uV7WMzn2cz/vgMEENOl3p/aP/7Pncf95M9iBoAAYmZv5v8k8O09H7+VtP4/gABi/MTA8PI/6y/mfwzM//4DBBDTl7//GZj/MP6vBvEBAojxHQPD33/MfEAlf8UBAojp389fDEwM7xlEfjC9BQggph/sbEwH37z/9YWDOQsggJjmTfnNbB6l4vPn86//AAHEoN30/sufv3/+vHv88jVAADG+YMy7c/Xr/39/HwowAAQQE+O/eQzv//2xYBQVYQAIIIYXOo9///ph9Pfv79gPAAHEsObzfeO/ln/+/Ph94wNAADGd+8xdaXbU7C9DEsc3gABi8L83L+z9j79/Y3/dvQEQQIwP/r1SY/nNUD75MSMTQAAxsQn0TWH4xDnNlJPxOEAAMb5ifCv0iUGO6dEfBmaAAGLiYGf5wMB0/ycjM/M/gABi+fKNkeEfI+OLf0z/mAACiPEtAyMwoBkYnnAxMPz7w8zIwPSL8d8/huIpAAHECBZlBwYBwzQtl1+/GBg8DoKE/jkCBBDTy7dv3nIyMU1hPxBuxczKxv9/zSegnv9MRgABBDTt/2+pJ4x/2fmZGRgZ/v/9NzGaYX46E/N/gABi/Mjw5y/DjESJv4wsDP8ZGH8zMHz//pmfgYEZIICYvjv9+f/36jeLD4y//zP8+8vExOwsIQ+UYQAIIGBQ/f/PwPBR6U/63D/sf5n+8H/7zfSPkfXbb4AAYmJmYmDkYL5tKbSAWYKBwfz/p9/vLRlZGZ6yAgQQE9t7dnbWQwba2n9+vzaz1JrIzCCo9fLJV95PAAHE8pHjw//j5nNlQq2OMrBt5mX58z995k3u1xwMAAHE+MiDQafl1CrGeawMLEwMTL///PnDs97yr/hLgABiYtxaE8Zybb4RK8OE35/TktnYuIXXWx5nfMMMEECMjxk4+X/8YQJ68jVD4yym/yxmy0Ghw8AIEEBM/NUe7/4zMr18PYHhgvuTN6xRK76xsDCxMDECBBDjp2lZPz79Z7hwNf4381/GC6r8Ry0Z/jEw/GcECCCmLwGMH///Z/wZ/Zv5OPP/n7x/zMGGMTABBBAwvf3/z8Tw7/8/ZqBC7m/AsAMG7A+ZJ7IAAcT0/7+diJCQiKggUJ75B0j1378OjLqcsQABBFTO+PLF6zevPzL8BQn//yn6589uDkOGfoAAYmR4IsOgsx9oxP//bMzsrxhkX4Oj+ZcrQAAAGgDl/wLlAFfuwgMDAgXB7ui5+QwCqwP////++gfDAoiJg3PaPyB7/3MGRj73P7/+6u5lzvnPwP7/L0AAABoA5f8A7YKC7Vcs8PPm4+74/Pn4XfDYrPbr61eCVgIImA5+Sz4Wesvgf5wBFN1/mN78ZWZiZGJmAAggRlX2oyDnKf5nATvt778/H5g5fjMx/wMIIKYzYT8n/v4sZgnyIlCCgZGd+RMbkPkHIIAYX/8DJtU/3JyMAl+5vv1gsD3KsNXlMxsT4x+AAGIC+4+hgOH/u/9fTZnMTzIzO7OLMuT+ZwAIABoA5f8A6efn6OfY7Pb75/r59u31+jL4+vgy/vRY6AKI4cXL569fvv/0u+OL0fc/Ot+BGfPXH/Z/Hz59BAggYMny/PWrx3G/fv/49ZP9D8dfoMy3v/8+/PsIEEBMLMBAn85w9S8j63+Gr0Jff/8xe/8jYeK3T7wAAcR4Q5zhJYfAXy7Br78d9zEx/2Zk/P/vEYMEAzNAADExfWCQ+cH8jeX9b4arNqmJwDBn+rGQneXbZ4AAABoA5f8Aenrj8+/q7/T7+Pdk+fj3/Pf77l3gevDY5gKI0X/y9//M8xnKc64d+wey8/f/7xxPOb7xMQAEEBPDf2b2zxkZ0zt3WEnwMr1k+J/Htw0Y658YAAKI6SqDBwNDzv9Unv/az9+bFn2bNOnPTwZmSaafAAHEtGd+LDCqRRl/c0zJS9/NNi2P0cSS4fgb5t8AAcR4g41//8eIHwysEzIYixlm2B5hfPL/JIMlAwNAADF+YPjD/pZrRgbHjw/iXL9Z/rIy3OX6/RdYygEEENPnv/+//5wOlPjE9NKCCZjo7gJz4j8ORgaAAGISPsDN8b+Aq/8j0Dbf/wx8X1kZGRlZfv39BxBATN82fvop/ulFJDCVMap0sjC8ZPx9igFYvPwHCCBQGcvQHwMsNP4Dc4DEa47ff4CRCUqMAAHE8nfm73+RoKIWlPlfsv7+zfgPJMHEABBATO/j/gGLDmDy/sfMDCyXfgeeBOtg+AsQQEyiDAzR4HTDwHAcJL0BqBykhRkggIApEQimZmdNcN35XwZcpDEK/vjLCFT7j/crIyjz/WcE5ylgkuP7ygxkAgQQMGP9+yeS9L1X8gpQx5Onz99xsCf9Y2RgZGTOA2ez3P+Ooj9//vzxQ+Tnn8/A7Pn/P0AAMWX//vXrCcT012/Y2Vj+MvyfDJT5kw1SDnTy/xydN5yc8+ZxNs3jZGFiBZoFEECMT913AyOVIX8K0AHAyAWn+UNAUueKM+PEqzMZfjPMYGDILuyflsXw3/EKw2MGWYAAYgQZz8YE9Sc4SF5yg9lA3aCcwPzzrBXv739goSKVXOZvfwECiPEFKwMUTC0AKmL89omRi5dlShoPWOw7MFKZP11hcP0FKbr+M0xlAAggJpAOYNBP/SOS9Onfvy+f/8q0iHBylPAxA0sHpv/sLCJCvNzm5s85/wIBA0cW0JEAAcT4lSFxfhLD9MxpLBNzvzAw8HAAw4oRau9/kNP+/QLaxMDM9QPkVWagGEAAMf3ondKrPfnP5J3/Mr58Y+BygejgBlkN1AFUwsjZxwd08ctZ4AKK4d9vgABimvKf+epVHpZc54xcYIPA7ch7hr9A9V8ZQKH5l/EXsJr+W5b5lfkrb14+yDfAJAQQQIwvQOH0D5higNXaN1HFl0ArIA7TP/fXhIGRjeEEw5dZcX+rrp749Pc/81+2v38BAoiJwRuoE1jgujHwMIsXqHzrSPmS+PfX7///tRhYYo/sC9P+8487X0R63mkm3iPsxYxAzwEEELCeAtWLwAzOwML6UpT3/3uv4xYMDCf+skUuYGICBvp/Vh6GD0x/0q8ynGb89mdmEvN/gAACFjUvXoKKqJfP337+3Pn6V9zb39+N/nz/Dmwl/AGGKzs7+9+fz3/9Mvrzx+gfsAT6928pQAAxvgZaBayM/3P3FXySsP8JTOhASwU+sHAzfGMQfAWsVhn+/P//Sei3zSlg2v/0mZflN0AAMb5imJENdBXrLuOffH9FWP6ygBz6G5RcfqfPYWb4A0r5VkdtdggzAM14wsDH9R8ggBiXsTEYcwPrwb5zvcC63/fEX0ZmYAQCkyiz0DtIafuP8b3wnx/v/s/X9vvDACzeAQKI4datW/efPXu/5gsI/Hsf99v4+48f340tfxsDS9HvoJrh+/fv397GPgp9dOfzl2fPPnwACCDGByBzfv+Xfspwxf0pA5sQE6vNUWCmYQI6hOHtX9b/f4AOS5vAybDVhPnfT+lPnxj4AAKI8UE+2y/tFEaGhT8Z0hlm3pnD/Oe3B8NRUKCDUw5QC0vyf4a5Hz4A8wWTGLB44QMIIMbKDAYGz+3/hF5e+GXHwDCjgmFCzv///BbHGFj+A1OG74nkCay/ORmZH4OKENazOkAtAAHEpAI0SvW30DtWOZW0/8XVwJCawsqWrP3l87tPHzk5dn+eysrCxWj9/fhxhuOnfusB26tfAQKI8cYVYwGGjFAG4/c8NfN/ACObgWFCwd88xn7W36xFwJQ7A1h0sES1H7c8zmD5D5zRAQKI8eNP1t/MjCy7GM7enT2hYEImAwfQA+9+KjMwJPf5HgLWfdYMp6LagA0CBoaTwOYNMD4BAgjY3mAQdL12l5nl9TlXoAagjgn5DK//scpYbANmE0YWg7PMUc3AbPEN2I4DltfAsgEggJiYBfmm7PQH5gpWq595rKwM/f+VgW0Spn/3j/MxMbGyMFywvNPBynrpBCMweoDlMNM/BoAAYnwNTGAMjFlT/3HuZPD4MzESaM7SaKDbTprVLAIGM9e3R79ZGT5wg5IEMzBfAYtjgABi/PITXF8XT2HoL3kOKjhAJS/zL64/f4BVRNVGhqv/WCAFFlA5w0lzpr+MAAEELvtB4CUTSOw/w7IYoKY/DBeNQYnzkuE/1jNGx4F10V9mkAaQ4YwAAcT07+PHf38n9L9k+AgspIDmBQCdAGyW6wNtYWExAlaU5/+B6hVQcwqqAyCAmL59A1a+/yP/M/L/BRYFzMy8oOYlMC6AOv+BMg+khgDVJ0D1wFYn01+AAGL6JM3H1VfAyHjiH8Op/2AnM4BjAKQOqIPxhNbJOyA7/oHSGDAM/jECBBDjG5DcP8bCCSBBhv85k/6BM9l/bpY/wDyFBP7/AtUmsgwMAAHE+A5k9NSc3847gT4B1klPGFh5v4LrsfyJLNB2319IjcQMavUxMAAEELgWy+qVgRr1ROYpG6TSAjWAgAECVMP89y+wpHPdycDgvp8RqBcggJiAheIfoA5grfQECDzCOUE1GCPI9TngGiT3z/eff37/lrwi/V9mL0iCASCAgA77/8eFYTfQQBZYJQO2BZggmbm/5k6UeCwDNE72CYPoF4g0A0AAMYZf3Ql2oQzjCyZYtQQsSBlypv9iA9WxOUCBqVOzpxb8BlbC4IgBCCBGsAeegBomn4AqwYHF/IeVkeEb768fYGNln4ODkDWHoX/qtYn/GFwBAghSV+ZNZAbV1cxga/6wMuxl0GFgZ+dNnv1vrx2oqgRp+c36zeUqSB4ggJgYrkr9/jeFmQHU5gS649/kP4deftexYrjy89PTWZ++WHFqFQFLh0JgrPwCdoXC3rxsBAggpv+PGZjZga1UULsDmPemaR8y52bg/sttzsfH9xkYOzsZdvwB1jMgWRZDztms/5MAAojxNRMigll//+V8ynbOCsjk+/+H4Tf7bqu/DN8uMzA4/fsPDhhQ0DABBBBCw9SprBP+vvvA8Ev3LxcfNyM7N7sA50YWQQYuKwZjViZIjQ5qN00BCCAmpqkg5QysDFdTrYrZGAT5GLkEmdjYWf4DO1b/Zgn85GH4a/VzJ7AqYv6bw/STkYE3HSCAWMDBcYfh94/ev//ffeV7zyDGbXEKmFQZgWUfsCfGy8Dw5S+3DuvkNAaGyX+FvzC0MwIEELBdUVj4/6qIiIysRxMz92cGYa5/p0B1K7Rb8+/fJAHmb9yfwhhBTvsCanICBBDj1ySQ3Pz/P6ZmcL1n4AW2TVgYeL5AdAATDcP/fz+///3CwzwnHRjH4IwGEECMqvvddeYBUzsry5/vn7m4uKD1/ldwMgfq+f/vyztgrc7M9R3YEwMm8H//AQKI6QTbEW1w/vjD8vk/LxcoB4MBUNnfP8CmAgMjzwYg+ZkB1DT68//f/78AAcTEwg5sqQAbUJOB/UzuvzZAg3lALSXur8B2KTPIZYyMeZ94mRm+zQSVsaAsDBBALH8YGa6lAdswk4AigkwM4i8ZvgAbSWDP/Dc78QdUiDGKf2b+/wkYhn/BkQMQQIyvGf7yfwDnEd73Ag5H3wsygGphYBn8/99v1hiGJf+AyfXzO76/zDzfQIqABQ9AADEBm0wfoeUBsBdu7SMO8gwXw7f/Zgy2TLfvGAGbw984+bjERYAtMh+wOoAAYmJggDWlIPRrYFPn91fu/8CqRdVM9cS5z6ysXMl/nRj/8QozbAG3BQECCFwigdUKMQBj+sSuz5/T/zD9BnamzjEsORj24UPB/7+MS9hPmDMw93GzgwtNgABiglniZrwDmNYZOHl5u4AV8kuzqH+WSUyrBDxmAk38y/PlFCvDfy5gT5vhrw9AAIGbPf/ACUR0nYvz8T+fBf8xvS68e5Lhl80JYNkNrAiBJSTzDw5gRDJ82msPVAcQQCAt/xmF3zL8czv4SoL9P+vv72x9Zf9Z+L6aMvw8y/SfD1hi/v/N/IcN1FL59ofvy9+3AAEEjFMvoJ+BcaTFKH74NwvDH072SkaWv18Zjh+/yMrMd4/lBdAaoIuYubomAkvc6awsAAHEAg0qlr8zvgha/OT4ywls6YAaMdzf/gu9ZvnG9UQClMV/M1t+ZWL4xvWtlIEBIIBADUVgWfSPe5fnO17uZGARcoT5LyvPB2AqBbYsgDkPmJz/g4KV4RcPw7f3DNIMEQABADMAzP8CBAMD/QP/BPtDAAPzYgDExsYFAwYB8AH/+zX6/AQA+vz8/f/v7wD8/gGdAAC/AADyAJkCCJhduWYxc01n+rD9L7P/XBsGflCRYM30/7c2yz8GVkZQ05eBH1S4ARuwjl+ByZMZIICYWA79yf3DVMTEeI7hL7sIgxU4ko4wfGSZ848NUkhbCYIEgY2wr6DKhIERIICY/hgBS5Xf/3czXGVmNnh2guHDn/9/gL0rXmFmBjOzv6Ba4CgDw7t0ZuZFK94w/Ob8/5sBIIAYbwG9KADE/3cyuHy+0HDiD9N/0BgRgzUwzaho5zEz//nPaLWTkRMYc2c8GJ5IfGMACCDGO/9Os3v83+kO7kP9m1ZswXAEWHLaHGb9y//tNyju/wHL6i8F09/+Y/or8hnYgmMACCCmJctuGz/5YLXz27ff33//zXjLsO2DKANLGLDxri0ItA9Yof//9Idhxp+foDY/Fx/fJz6AAAI1FIFFtDTjJ1CD7hMfF7cFwzHmP9a3gR74DQoxYEORJbmfszuOMS/cWAbUUAQIIBamXAbtlF9PGYCd9iUMv5L4fh6xeSfEeNT6BIMtsGYEBRnzRzZO1oKXDEbmfxg+AVtPAAEESjBX/7ExMswGhWj6LD5tc2DmO8p47C/DYUYGrq+gCortF8vvl1+5o4BKZf5/ZgAIIGBamMRQDOQkhzBkZk5mT3dk23UC1PoRAKZcrm9AvwB79cA0wwxsKwELuCdPGRgAAogp5zbD1avAvPYR1NvKz5z1jbXw0w6W//+BZcz/r///MP74zso4l/kPMAcz/2YFVpCfPgEEEBPDL2cGBo9jZ38xXM3J+c+dMuPvFFb2j18//v7z+9+/X99+sLBm8/61eAlunRxnYpdkkQQIICZt7b17tWOtjIBdYobJM38yFPyeAOwNFrJ8+fsv+fN3liKG7Ll/GQ8zgNpJzKYMv1/+ew0QQEyM2v9nGmWeFf37X5uxtIZ9ygRWhgmgmprp+3fGwsLffdnzgMXdc6AdTMePM4OaUowAAcQSJ/7ByPMPw05lRkaOeT/+5zD8BnYvJ/0t6C9k6GcoBNvBwPqPGdIeYwYV0gABxPj4MJvOyry9Rn/m1wBbyVOzQf3MCWHKHxmY8hkZegX+gwYZYtuPmzMdNz9pDq4mAQKI8RUrsIXD8vclE8f8HHAVWDCBIeOrMCfDR2A7l/UPA6PJWZYvr/4z/4OVlAwAAcTExvh9z39gALP+K2CZOhUYs0Ad7Ay7GD7ws4J0MDBeYDZ9/vsPGzMwnk6eBGo8DhBAjI+/cbF7/d+/S4dNGFxw/OD4MT2amYGf1+IIyESg2/WPfAG1q4E1wp8/S2MZGAACCNihZGfecSLH/QrHBIafP4CFOlAHw+9/H38fYTRlBbafDPRjXv1m+AYETL9//YsEugwggJiYrwLbFsDaQoch7x8n0F/s7MCG9XKG3902DGwMQNfsPBbEevYSIwj8Z2EClgcMAAHE+O274HpHjm8H3Z9edmbl+vwamEeWxIAa4xGMR0HV5oufDIwfuL/wg5rK4BD4CxBATKyF7+z/M3C5cl022vvn6+t/0GacOaPf0Y9AHVw8Zxn/czMwQnpy4JYsQAAxfgIGbe8/hlLt7D8Mv6bFgquO/4x/mU+YL9vw6xLX3RP/VbhBUQiqJUBDxgz/AAKIaRpDH0MxMBlk9k3s+hQDGbcBmvnXmjFypbYeg7uxyh1mcE30HzQcw/DvLwNAAIHa/BPzGXInM7wCmw+KrP9/f/D9BlaWLAyi1lqhJr+ZoW5igHQLAAKI8dN0YD9nemb//yjGU2YMF/SBNrMw/r5o/IsNmPWFXzMz/AY3KRj+QdvMDP8AAojx01+GWZkM/SpmwN4MqGfICGwnAsPmL7C79fei8Q9Ohn/HwUkLrAXsG4AAYvn3hTmdYQK4DwOMOGbQ6BITaJgA2HI4ZQksyP/+N2eCWgFsAwG7L38BAojpBahhHxVtxnARZOvxf3/A+Q9Yw5z+b8lwivl3MTvTP0hyBGkE2s8IEEDgQZsf/xjhjT+Qy5lAgxGmQK3AHgvbz8VM/5iQ+wsAAcT45T/jJ+7X/0AjJucM/p8yBw0g/oOMqDCeBHYlGUCdI+igGcht/5kBAghYaH9ieA1qTzEfNwAG/0lGkMOYTjKBamBzYP+TYSlIIUQHEzgOAAII2OYHt/FBJITx/z934vxEholC74HdCQZQF0UWmLAZoRYDHcORuDh2Ss4UhF/gA2jgkSwgAgaIDHg0jMGdAdidYAAIIBZQl21q9v+pDBksmVd3gqstUYaVwGT3SuYJsM6SBvZSnrzmh/Y5QBQ4fTIj2QF2ISO0Fc0I4gFj6jkDuHF/AGR/EUAAAXti4CDNXGy4UwahD2Q+qBPEIPusYPq//5DuCaTAABqTOYX5LwOSLaD+mytIO2hMgAHkuCfA/g4LMGUW9YHsBwgg0PQPMA3kTJACqZAFyirfB1sLat5BIho8oA/BkDSWufgd219uUJIp+sXQL8r6GNl14O4UCxPIW/+LQEOihf0MAAHEAoqKTIaJoEYJw7/Qa+4MKq47mSA9H0Zm6IgapF8IjhIGcC7Pn84AGs9k6Pv/z/mONrDLxLAbGMf5U0CNFIY34EFQIMEGtEEVWET/BwggRu2doEhCcYus9l4mRKePEeIPYLv5x/+pGcDuDQNz1uL3/5hcGPa4AFXsBOlhYS4CuhjoZuwAIIAYkfwJ5jIJfwQHOKi/CppcgzS+QQOfVp/4oMMCfFz/M3rBHURw2mJhYv6PYfC0zP9//kGjCSCAWF6DyzFXYN4Fdt5AMfuJ8R8juLEGznDM4GmGQwxGDEafpD8zSO/UucLAYHxMp//4lz+gcS/ez8eBjZjfUxjuAGuufmgyB1blTjuAVejjJwzuzEx50wACiPEJJEXL/n7NwgzKqKCyA2w8WC3Tf2CBDeyQApso4Lj5ynBFh4HvL5KLmXl3Mrg/lfnfnwMuTBj/gwcl/zNMy2eYmDMrbUr+76yrAAEErBuAccaQN/3/f3iS/49InSz/9jIA+7xXQN1KLpixoN4DaKABYhfzpytG5xjc/+x1/Zs1BZajGYsY+hiBdedvYNH2zxUggBifA4MUHLuQXA+NcAZQnc+QwfkU2F05BrQF3NxiAHUf/sxMAuXFnCl3VAqAZQeod8D8meE/MBCh48bwuGaEJjKGqQABxMQGas1O/T+FYSqQBPV1p7JMZWVl+P0nOzfvz2cGYNfLSpePm5ubS4aTXYDd3p5rCT8/P89G7rK5ZZzseYzsAry8XLy8DDo6DK67Oaf/zQUPNv/9+x882JvNMJUxi+MKQAAxvoXYxsA6Aeg3YGe++89/8IBH8QxGcJAA0xiDwB+mnF+LgenN4ALUo+CwAhV+jL/Te7k+gUZVgb0JBun+nF/wMM25upvvB7B4YPgPEECQ0RpGSP3w7y9ohAVohztDWB7QClCgX3D4xcnICO2UAju//xkY4YUYqNxjZkjuPaTDDXILKLJ+gUeMQcIMzNAy9T8jQABBZilAuR3YBxHiAKVq2ScSfz+z//kGjld2gb+gbhbECnBXGDTQB54MhAzO/v/PnNzL+RlabgJ7Cv9cd0OYkOEtUJYDCCBGbYZf+x3ZVNkYGKeBBhQyGPZ4ggLvPSgvMrDz2BxlZOT/AnE991dEkcgACzMGy6P/MoC2cH0GpT/mT9ynVk8EF3zgnA3OrP8AAogx7BfQ/Hk9DJmgAZEZGay/D/3yBNnxDZhOeXiATTYGgY/8ENPhlnB/YeD5CG3BMPy3OvEbags4J8n8+v2f0WsbE7iJwwgacmQACCAWnXyGn6DSbnoBkAYNGtqBpzmAdgj+/mPBcFT81Uf+j6CcAzQZQjECWQxf/kLSBBAc+8c098/3Yx68n0HauN/z5E1k2AbyJHhgExR5AAHElD9hAjs7+/+rJcAuCTvDDOYZzP//TwKFPPMUdo8jDP9f/gd25Xn+g5pT4IL3K+P/r6AxNpa///4x/gOPUv5n+GfD6/r/G7DJDMzSzIyzGRhcwFEPiai/DAABxPj1Z+b0zMXv+T4wgEoTxn+g6rkgzIyBQTDzGgMDsJ/GIPgeFCs8sLDiAob9VzNQvwTcwwV2WkFlhNWRL4eABQ4wVfzlZfrGCBkQBJb2/0B1BUAAMb5g/gseaAOZDmwjgCs/4V/AOJH+5cpw1BoIGfk/wqIeEulmJ5JnMLBaHDf+f8747D9whQvsy394x/ifj+8bM8tP0CCK11ZQn/k/G3g4BCCAmGCeYmL6B2uRMcT+h7aB/t/5f/Q9w0fmL/D0xP3/vxmDxWxWViMGy9PajFqW8X//paR++fntC4OMuES5HS8nqwAXvxfDNh+Ym4CmAwQQaMwV5EpBSBkKEZ/OyPyNl6EINMP4/x//n5TWjx8Tf//6DZrFB02Aqx4BOv3ciRP/FySzn2T/wTBvHhfbL06BTAaWqyeATdj/1v92s+btAler/8DuBgjAkRnbAAgCAbBkGSvYBW20chE7nNNE3gSRGOHxQaJ4xeV2uP/NCK03XWmhugnXuizFCJHsaXsijoiEuGG8M5NfpWGk45i8DN5buuOHRtqV5w/LnOW5OOeUgfrlO4BXAAHrdu9toFoEGPPglgjIav6fL6+YC/4ANppOANu2zKDGJ7BYNjvxh/UPE7PZCQsgBFf1zH+tjwGbdOC0DMz5DMnaxf8Y+L6C6hSGF1wswK4hIziYAQKICdYw/gRmCYM5n37L6Lx9z3jkyIkPDLagSaO+zz8S/6nEMFgw8vOctmCwOMXEyMrIyPqf8eh/JmZGFkZmZob3QI1zr/75Z/kJaG46A4MEyx9GQfYiRvb//9kAAggyxwZu8ICHxf+Bm76sfw7pSMzI+87J+IX7D88Xlu8Fsz4IM/xm/QvqlgMTJSODxQmGv6DBWS6Ge0oM316IG5wB+oTxNzPLH2YG7k+swM7Ctz/AFJ3ey/Px7TyAAAKXLv//wwpwYFHMyM7C/ZLNvTU3K4M3kZmfNfsvJ6vbPAYhJgvGvzaM/JD5UebTzMxswGqGBWQH0Nl/zoJbA6yMpkDqGyMkP33+xqDCw8C6NA0ggMDtLXCpCfZD3uy/LH8Y9upyCbLbqfa5b2Pgszn+FxywoB7a3/8sQKd/A6dn0DQYKIO+kACPE1ltFQAVib9tjlmdSlwINvHTZ16gXxi+/X0PEEBMzFDACBqhB1aQLH8mpQPbLn++H7pdxMDHx3gUVG0wsbKxsgj8BTUwfn178Z+LkfEvMHx/v//D/V8cNMpg+Z5BABiI734znBA79Zt9IqT0Y3j57cXWb1xMggABxATqpOcAs+UfYM+SmYVpwh+GzNlMXJ8/P/20/w4DqBcqyAa0ADQk+uG/4P/ff37/Ef74vfufAwMLKyvjvw9//4Jyz1FBYCAyvxP6xPDZ///EWflgO76BGrK2Oz/++QcQQEBjWD5xMv1knZzByv/t/x+GST/ZYi6Aevu8f9xPWNx5ycgMDBQu8JCezYnkKUUMv27vAyYAyHTQXwZYbFr9Yjv6Seg3wx+eb/9BI7Sggd5vwPDiAqrkBgggxvfAZpURsNL4zf6TE6j+33tg4vol8hlYbkv/ZGGwOMIIHnIGG8fwHxhfwCQFHm0Amf4XMu4OseXYf2bG3z/+gAd0f4vuddnrzgBr/AAEEDB1GRsDg3cPwzvWP78ZdzGf4f/1b+keXmD3/Skwbk98smb48/cLsPXxnxE0Ig1siv/+K/pHyPbXP9CqJ2vQygBQmnzPsNWK4ePv9AJuYNTOmrXgAwOzE7S4e/L0M0AAMd75J/4SmJ1FnkoDEwwLyGGfPkn/YQFSXAx8bz1OAD3zQRDeRvlv80iF4RDD/z/AKo/lc8FMYJT+BWeAD8DE9QVYcLC/BU9sH2VncAf2+j7zgpuBAAHEeAvkI8Z/rOygioz3D9garo+gxQQZzKz/9voxvPXexsfIIPaKwZrhROavuYyML2SeSPw3A9Y04q+ZeT7+hxbQzIxJEwpnMPx+wzyLIY3pF5Mo2Ll8YKcBBBB49paBYVbCP0ZeUANxp/tO570MzmC7GJ5w8/7/4wGSPwpuGbMk3fnFtg8oI/bu7z+nfeLvwfkFSHwSZPwNzIKMHAy/710zZ8udPE/V+IrHn2/gEblPfAABBCzf8oEwjYmN4TPD0507dZ7qvDQy2vvmzZvXr1+f/cPMeGI/yBLr/8zA9P1v1i+2XxISYv9f/nZg2M8EarKBJ5aYvRh+fy9iKOBgTWfgNmX+Zchw1RScij8xgIYKGQACiPEBE0MuUGDiLxaGX1eA6ezvkl+g9kIa2IOif0BLjFgYbUAVMeM7IYb/1qCCmfWP+GsW+NKGf6BC6ztDwUQO1t/dcb+BvSQGRtY/wA7wJ74nQBuAnRqAAAKmrmJwsJUyMbIxANMZo4qW9v+fGTOZJjMBe+Z/gG2xfw9/7wD6xfqfDzCJHTv2758QI9t7FgYuLgZgkWQA7Osy/vn0vZBhJgcw78T9Bs/g//91EhxVfHxcQN/wAQQQ0CfgePNk+GXYBTTD8iPfa7YLLhPzwRXwCqDlwETA8buwj5/BgoHhCKilBwogUIkFNMWA7cQfhvSJLECT/wmYn2BojwTlIlD9ctrqJ9AX4J6Z9GeAAGIC2uHs4um8/RfD1YK5DFaMdxjYgM09kB05DKU/sxi+TAYGB+sU5k/JO3acsLF+9wGYZP/ri/83/W36+9+5w1++f58wiyGHkVPgz4m/DAXATHOKgfk4M4Pp77Nnf/4ENrauXNn5CSCAGCuvTgYmJwYG571eDFsF3wHd9I7t2qrJ4BAvnf8TNnKY+5sjBzS6x2G7jQ/cpAL6YAIwf/1mBTUIOVn/A5smzO2RpyxBa4Isj1tCWicX9UHjRAwAAcS4+NcdhsxchskMM4x0/18xBhadQK9I5TBMzlv2k53hB3iwkaEANJOfwwDu3RZO+Q3p5oJiGGhNzv+ZrH9ALa9TrZHMYPOPm5+0hDfAmYFtLYAAYrx/zOe1KMM7BiGWRG1to3Pur/+8Y2NYk8ZQNh/Yap2cA/TI76kFEwpAWn4zFvQxlncW9gP5oIgBdUULZ4A8AUo5xlpt/xlOWkKbVdDRUZC3GBgAAojxBt8nYFfslwVoWQDn63M67B+uqohKJM1j+ME4GTRKU/B7KtgGYIi9FP3vp/IfOlIDtBdIzWQFDXJ+AJX0RhsZ/wHTlCXQH5A1B+C2MNgWgABiueLMKcT+86uAK9B/f84BS6FrNsBm3rSenCk5oBne7AkFIDtAHUgGNqa/Bz9wf2Mo6gc2yf71+QLLsL9/jgAtFDQ5y2x26ikjw51oUISAPWAO6dSA2/YAAcT4mRG8nuQbeIXOH9aXjGzMuRMXFgCNLZiQM7XgBwfIioIJGew/2d+x82TPY2Cw31Q045vvZn7QTPlfBmAzFphT9C5GdULKsD+wFuJJBlDUgDzyFyCAGB/zfgZ1RQSzGPr+F2vlPGFg+8MgDlb1k4FjAsQShh8z8kFzTsxn7YrnWQDzPKQL9Qc01wXuprx0P/mS9Ru4E/aZ9xsoOTCC244n78SCpAECiBE8eiT4+x8fg/3Bj2w/Drk/ZWA86w10fSYDaGUdB9C/Pximg9asMYgC6wQhLmCmBBf+UBeDLOH2n/2cEdzR44V27sG9/t+MvyG9R4AAAqeBk38nsSb93vSb/zcrsMzl42X7yfBTm5U1F5gHfvz+/5+dPTo6GhwxjH9efvsNDHNBK0bw5DozaGUBo9nVpheMrEDwm/XHjxO/f/8+8ecE4+83vxk+sHy5CHIEQAAxsS9l57Jjyt896fsfW2B9xgCaB7di/cnqzLKPYfIP9umfGLa8fg123NJocaaTjC+7GY6w/D/2H2QBM8NLbkbuyOV/2YA9f4azwBbFn//6wALB6J/Rqf98///y/eExAIUaQAAxAkPwO2IUAdj6YQGGF6sgA8il36ZHA/Mr61+oHaCYAKb/ExsX/bc5AmpMgAoxJf/OMwwm4GwEDr2/zNCkC64hweOqfwECiPEtaHytz0+FgaGL8R8TU/EUoJF73T8DO7Lfp0eDemd/mRiWgmIEpI0V2HQ4eUf1ztVrDBcgccJiuJbh90UThjP6UBvAw27M/6BD4qBS5T8jQAAx/vvyC9QTYegDLVv12lE8BWgzCzAhvpVsZYsG98ngY7wnTf6x/1sCWrYIFAr9tVMZlCz9Qxn0WUG+YD5rfNYY3HcCLwIyB6+DAY2KM/8DCCCmL5BJ+X5g+7GMcz/7lIkMP9hevpz4huF5UjTYeKYlDAwg9O+vHQPTb/awyL8sICeuXP9N+znXXe0OfVAxyXiK4a8xg8FfSL8KDCxhDTMGBoAAAjYpclXyIdUHpK57zQAeigZWUKDRKWbIWPZ/5t+sEMYv8EgVK8MfJtAoc0l3/BkGBn0GxpNmzNCeLmRUH9ojgXgLIIDgC4HA4PcUhigG0PIgYGYCdmXO6TODbAStBASFOWiJIytkMOyM8W/WX/8YOP/+AxbnzAzHIe6GWYK85AZUCgMEEOMXYAMFtHYANBQ/KRrY0oaMnEJW2YCihPUXqCQHqYX1M8GxC5K9aPKbgfX/H+Z/oMWxYAXQsWOYR8CWMjABBBCwGrd88vQJAwPPhN/AiAZNSzJ/ZWaELp4AGfkblOjA2fbvX8j8AyhJMx1nPsWs/4+V9W+h12ImhjvHIZMycDtgcwiMoI4VQAAxPXnxiYGX7xvDx4wpz4FCS8FzLv8gZl0AZzgm6EIr0AJZ0PIJ0CrEf/8sGcyBtezv31VXtYElezTE3P8odjABS1Ampr//mAACiPEZqPX1lxcYw8B8fdLi/3/IygzwYiNgRQeMk3/AZsBJ0DQdJLyA2UD8FQNkcRes53/yTjR4CuQvIwhBRcFzDKD1kEwAAcT06RinNO/Xb9/+TRBlZjADBeFpZpB7QesMgTXQP0gUWYIrCOiyLlbwZBITyFJQswlkhwpswgi09AkypQOygxniLoAAYmJwYfz7WeLvJ5boLQLAQD0OGrUF2cIKUnscNrp1nAFU34HceJKJ8TfDaQaI3L/j/46fBK/9Aq+lQwoqsG++QotpgAADAG3kGn61JLZRAAAAAElFTkSuQmCC"/>
  <p:tag name="MMPROD_10006LOGO" val=""/>
  <p:tag name="MMPROD_NEXTUNIQUEID" val="20191"/>
  <p:tag name="MMPROD_THEME_BG_IMAGE" val="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0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6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object type=&quot;10054&quot; unique_id=&quot;10002&quot;&gt;&lt;property id=&quot;10139&quot; value=&quot;1.0&quot;/&gt;&lt;property id=&quot;10141&quot; value=&quot;80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/object&gt;&lt;object type=&quot;10042&quot; unique_id=&quot;903&quot;&gt;&lt;object type=&quot;10003&quot; unique_id=&quot;20160&quot;&gt;&lt;property id=&quot;10002&quot; value=&quot;Quiz&quot;/&gt;&lt;property id=&quot;10003&quot; value=&quot;0&quot;/&gt;&lt;property id=&quot;10004&quot; value=&quot;1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6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62&quot;&gt;&lt;property id=&quot;10020&quot; value=&quot;2&quot;/&gt;&lt;property id=&quot;10191&quot; value=&quot;-1&quot;/&gt;&lt;/object&gt;&lt;object type=&quot;10051&quot; unique_id=&quot;20163&quot;&gt;&lt;property id=&quot;10020&quot; value=&quot;2&quot;/&gt;&lt;property id=&quot;10191&quot; value=&quot;-1&quot;/&gt;&lt;/object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100&quot;/&gt;&lt;/object&gt;&lt;/object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7&quot; value=&quot;1&quot;/&gt;&lt;property id=&quot;10229&quot; value=&quot;0&quot;/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DQoJCTx1aXNob3cgbmFtZT0icHJlc2VudGVycGhvdG8iIHZhbHVlPSJmYWxzZSIvPg0KCQk8dWlzaG93IG5hbWU9InByZXNlbnRlcm5hbWUiIHZhbHVlPSJmYWxzZSIvPg0KCQk8dWlzaG93IG5hbWU9InByZXNlbnRlcnRpdGxlIiB2YWx1ZT0iZmFsc2UiLz4NCgkJPHVpc2hvdyBuYW1lPSJwcmVzZW50ZXJlbWFpbCIgdmFsdWU9ImZhbHNlIi8+DQoJCTx1aXNob3cgbmFtZT0icHJlc2VudGVyYmlvIiB2YWx1ZT0iZmFsc2UiLz4NCgkJPHVpc2hvdyBuYW1lPSJjb21wYW55bG9nbyIgdmFsdWU9ImZhbHNlIi8+DQoJCTx1aXNob3cgbmFtZT0ic2lkZWJhciIgdmFsdWU9InRydWUiLz4NCgkJPHVpc2hvdyBuYW1lPSJvdXRsaW5lIiB2YWx1ZT0idHJ1ZSIvPg0KCQk8dWlzaG93IG5hbWU9InRodW1ibmFpbCIgdmFsdWU9ImZhbHNlIi8+DQoJCTx1aXNob3cgbmFtZT0ibm90ZXMiIHZhbHVlPSJ0cnV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JPHVpc2hvdyBuYW1lPSJxdWl6IiB2YWx1ZT0idHJ1ZSIvPg0KCQk8dWlzaG93IG5hbWU9ImFsd2F5c1NjcnVuY2giIHZhbHVlPSJmYWxzZSIvPg0KCQk8dWlzaG93IG5hbWU9ImNjdGV4dGhpZ2hsaWdodGluZyIgdmFsdWU9InRydWUiLz4NCgk8L2xheW91dD4NCgk8cHJlbG9hZGVyPjxzZXRJbnQgbmFtZT0iYXVkaW9CdWZmZXJUaW1lIiB2YWx1ZT0iMCIvPjwvcHJlbG9hZGVyPj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lNob3cgc2lkZWJhciB0byBwYXJ0aWNpcGFudHM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F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09VVExJTkUiIHZhbHVlPSJQbGFuIi8+DQoJCTx1aXRleHQgbmFtZT0iVEFCX1RIVU1CIiB2YWx1ZT0iTWluaWF0dXJlIi8+DQoJCTx1aXRleHQgbmFtZT0iVEFCX05PVEVTIiB2YWx1ZT0iQ29tbS4iLz4NCgkJPHVpdGV4dCBuYW1lPSJUQUJfU0VBUkNIIiB2YWx1ZT0iQ2hlcmNoZSIvPg0KCQk8dWl0ZXh0IG5hbWU9IlNMSURFX0hFQURJTkciIHZhbHVlPSJUaXRyZSBkZSBsYSBkaWFwb3NpdGl2ZSIvPg0KCQk8dWl0ZXh0IG5hbWU9IkRVUkFUSU9OX0hFQURJTkciIHZhbHVlPSJEdXLDqWUiLz4NCgkJPHVpdGV4dCBuYW1lPSJTRUFSQ0hfSEVBRElORyIgdmFsdWU9IkNoZXJjaGVyIGxlIHRleHRlIDoiLz4NCgkJPHVpdGV4dCBuYW1lPSJUSFVNQl9IRUFESU5HIiB2YWx1ZT0iRGlhcG9zaXRpdmUg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TW9udHJlciBsJ2VuY2FkcsOpIGF1eCBwYXJ0aWNpcGFudHM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r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JCaW8gOiAlcCIvPg0KCQk8dWl0ZXh0IG5hbWU9IkJJT0JUTl9USVRMRSIgdmFsdWU9IkJpbyIvPg0KCQk8dWl0ZXh0IG5hbWU9IkRJVklERVJCVE5fVElUTEUiIHZhbHVlPSJ8Ii8+DQoJCTx1aXRleHQgbmFtZT0iQ09OVEFDVEJUTl9USVRMRSIgdmFsdWU9IuOBiuWVj+OBhOWQiOOCj+OBmyIvPg0KCQk8dWl0ZXh0IG5hbWU9IlRBQl9PVVRMSU5FIiB2YWx1ZT0i44Ki44Km44OI44Op44Kk44OzIi8+DQoJCTx1aXRleHQgbmFtZT0iVEFCX1RIVU1CIiB2YWx1ZT0i6LOb5ZCm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jg4bjgq3jgrnjg4jmpJzntKI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PC9sYW5ndWFnZT4NCjwvY29uZmlndXJhdGlvbj4NCiAg"/>
  <p:tag name="MMPROD_UIDATA" val="&lt;database version=&quot;10.0&quot;&gt;&lt;object type=&quot;1&quot; unique_id=&quot;10001&quot;&gt;&lt;property id=&quot;20141&quot; value=&quot;Presentation CS2102 and CS2102S&quot;/&gt;&lt;property id=&quot;20142&quot; value=&quot;In this presentation we introduce the CS2102 and CS2102S modules: aims and objectives, prequisites, teaching and learning modes, schedule, syllabus, practical work, assessment, and texts and readings.&quot;/&gt;&lt;property id=&quot;20144&quot; value=&quot;1&quot;/&gt;&lt;property id=&quot;20146&quot; value=&quot;0&quot;/&gt;&lt;property id=&quot;20147&quot; value=&quot;0&quot;/&gt;&lt;property id=&quot;20148&quot; value=&quot;10&quot;/&gt;&lt;property id=&quot;20180&quot; value=&quot;0&quot;/&gt;&lt;property id=&quot;20181&quot; value=&quot;1&quot;/&gt;&lt;property id=&quot;20191&quot; value=&quot;NUS&quot;/&gt;&lt;property id=&quot;20192&quot; value=&quot;http://breeze.nus.edu.sg&quot;/&gt;&lt;property id=&quot;20193&quot; value=&quot;0&quot;/&gt;&lt;property id=&quot;20221&quot; value=&quot;D:\Personal\Photographs\&quot;/&gt;&lt;property id=&quot;20222&quot; value=&quot;C:\Documents and Settings\dcssb\My Documents\My Breeze Presentations\Presentation cs2102-S\clipart\&quot;/&gt;&lt;property id=&quot;20224&quot; value=&quot;C:\Documents and Settings\dcssb\My Documents\My Breeze Presentations\Presentation cs2102-S\Presentation&quot;/&gt;&lt;property id=&quot;20225&quot; value=&quot;S:\Melvyn's pics\&quot;/&gt;&lt;property id=&quot;20250&quot; value=&quot;0&quot;/&gt;&lt;property id=&quot;20251&quot; value=&quot;0&quot;/&gt;&lt;property id=&quot;20259&quot; value=&quot;0&quot;/&gt;&lt;property id=&quot;20262&quot; value=&quot;811276&quot;/&gt;&lt;object type=&quot;8&quot; unique_id=&quot;10002&quot;&gt;&lt;/object&gt;&lt;object type=&quot;4&quot; unique_id=&quot;10005&quot;&gt;&lt;/object&gt;&lt;object type=&quot;2&quot; unique_id=&quot;10010&quot;&gt;&lt;object type=&quot;3&quot; unique_id=&quot;10148&quot;&gt;&lt;property id=&quot;20148&quot; value=&quot;5&quot;/&gt;&lt;property id=&quot;20300&quot; value=&quot;Slide 41&quot;/&gt;&lt;property id=&quot;20301&quot; value=&quot;SQL and Programing Languages&quot;/&gt;&lt;property id=&quot;20302&quot; value=&quot;0&quot;/&gt;&lt;property id=&quot;20303&quot; value=&quot;-1&quot;/&gt;&lt;property id=&quot;20304&quot; value=&quot;-1&quot;/&gt;&lt;property id=&quot;20307&quot; value=&quot;354&quot;/&gt;&lt;property id=&quot;20309&quot; value=&quot;-1&quot;/&gt;&lt;/object&gt;&lt;object type=&quot;3&quot; unique_id=&quot;12563&quot;&gt;&lt;property id=&quot;20148&quot; value=&quot;5&quot;/&gt;&lt;property id=&quot;20300&quot; value=&quot;Slide 1 - &amp;quot;In the Lecture Series Introduction to Database Systems&amp;quot;&quot;/&gt;&lt;property id=&quot;20302&quot; value=&quot;0&quot;/&gt;&lt;property id=&quot;20303&quot; value=&quot;-1&quot;/&gt;&lt;property id=&quot;20304&quot; value=&quot;-1&quot;/&gt;&lt;property id=&quot;20307&quot; value=&quot;367&quot;/&gt;&lt;property id=&quot;20309&quot; value=&quot;-1&quot;/&gt;&lt;/object&gt;&lt;object type=&quot;3&quot; unique_id=&quot;17163&quot;&gt;&lt;property id=&quot;20148&quot; value=&quot;5&quot;/&gt;&lt;property id=&quot;20300&quot; value=&quot;Slide 3 - &amp;quot;Designing Database Applications&amp;quot;&quot;/&gt;&lt;property id=&quot;20307&quot; value=&quot;421&quot;/&gt;&lt;/object&gt;&lt;object type=&quot;3&quot; unique_id=&quot;17165&quot;&gt;&lt;property id=&quot;20148&quot; value=&quot;5&quot;/&gt;&lt;property id=&quot;20300&quot; value=&quot;Slide 2 - &amp;quot;Data Models&amp;quot;&quot;/&gt;&lt;property id=&quot;20307&quot; value=&quot;424&quot;/&gt;&lt;/object&gt;&lt;object type=&quot;3&quot; unique_id=&quot;17170&quot;&gt;&lt;property id=&quot;20148&quot; value=&quot;5&quot;/&gt;&lt;property id=&quot;20300&quot; value=&quot;Slide 4 - &amp;quot;Idea&amp;quot;&quot;/&gt;&lt;property id=&quot;20307&quot; value=&quot;428&quot;/&gt;&lt;/object&gt;&lt;object type=&quot;3&quot; unique_id=&quot;17176&quot;&gt;&lt;property id=&quot;20148&quot; value=&quot;5&quot;/&gt;&lt;property id=&quot;20300&quot; value=&quot;Slide 6 - &amp;quot;Relation Instance&amp;quot;&quot;/&gt;&lt;property id=&quot;20307&quot; value=&quot;436&quot;/&gt;&lt;/object&gt;&lt;object type=&quot;3&quot; unique_id=&quot;17178&quot;&gt;&lt;property id=&quot;20148&quot; value=&quot;5&quot;/&gt;&lt;property id=&quot;20300&quot; value=&quot;Slide 7 - &amp;quot;Database Design&amp;quot;&quot;/&gt;&lt;property id=&quot;20307&quot; value=&quot;480&quot;/&gt;&lt;/object&gt;&lt;object type=&quot;3&quot; unique_id=&quot;17179&quot;&gt;&lt;property id=&quot;20148&quot; value=&quot;5&quot;/&gt;&lt;property id=&quot;20300&quot; value=&quot;Slide 16 - &amp;quot;Integrity Constraints in SQL&amp;quot;&quot;/&gt;&lt;property id=&quot;20307&quot; value=&quot;442&quot;/&gt;&lt;/object&gt;&lt;object type=&quot;3&quot; unique_id=&quot;17180&quot;&gt;&lt;property id=&quot;20148&quot; value=&quot;5&quot;/&gt;&lt;property id=&quot;20300&quot; value=&quot;Slide 17 - &amp;quot;SQL Integrity Constraints&amp;quot;&quot;/&gt;&lt;property id=&quot;20307&quot; value=&quot;443&quot;/&gt;&lt;/object&gt;&lt;object type=&quot;3&quot; unique_id=&quot;17182&quot;&gt;&lt;property id=&quot;20148&quot; value=&quot;5&quot;/&gt;&lt;property id=&quot;20300&quot; value=&quot;Slide 19 - &amp;quot;Integrity Constraint: What Do They Do?&amp;quot;&quot;/&gt;&lt;property id=&quot;20307&quot; value=&quot;487&quot;/&gt;&lt;/object&gt;&lt;object type=&quot;3&quot; unique_id=&quot;17183&quot;&gt;&lt;property id=&quot;20148&quot; value=&quot;5&quot;/&gt;&lt;property id=&quot;20300&quot; value=&quot;Slide 20 - &amp;quot;Integrity Constraints – Primary Key&amp;quot;&quot;/&gt;&lt;property id=&quot;20307&quot; value=&quot;446&quot;/&gt;&lt;/object&gt;&lt;object type=&quot;3&quot; unique_id=&quot;17186&quot;&gt;&lt;property id=&quot;20148&quot; value=&quot;5&quot;/&gt;&lt;property id=&quot;20300&quot; value=&quot;Slide 21 - &amp;quot;Column (Value) Constraint – PRIMARY KEY&amp;quot;&quot;/&gt;&lt;property id=&quot;20307&quot; value=&quot;473&quot;/&gt;&lt;/object&gt;&lt;object type=&quot;3&quot; unique_id=&quot;17187&quot;&gt;&lt;property id=&quot;20148&quot; value=&quot;5&quot;/&gt;&lt;property id=&quot;20300&quot; value=&quot;Slide 22 - &amp;quot;Table Constraint – PRIMARY KEY&amp;quot;&quot;/&gt;&lt;property id=&quot;20307&quot; value=&quot;457&quot;/&gt;&lt;/object&gt;&lt;object type=&quot;3&quot; unique_id=&quot;17188&quot;&gt;&lt;property id=&quot;20148&quot; value=&quot;5&quot;/&gt;&lt;property id=&quot;20300&quot; value=&quot;Slide 26 - &amp;quot;Column Constraint – NOT NULL&amp;quot;&quot;/&gt;&lt;property id=&quot;20307&quot; value=&quot;450&quot;/&gt;&lt;/object&gt;&lt;object type=&quot;3&quot; unique_id=&quot;17189&quot;&gt;&lt;property id=&quot;20148&quot; value=&quot;5&quot;/&gt;&lt;property id=&quot;20300&quot; value=&quot;Slide 27 - &amp;quot;Column Constraint - UNIQUE&amp;quot;&quot;/&gt;&lt;property id=&quot;20307&quot; value=&quot;451&quot;/&gt;&lt;/object&gt;&lt;object type=&quot;3&quot; unique_id=&quot;17190&quot;&gt;&lt;property id=&quot;20148&quot; value=&quot;5&quot;/&gt;&lt;property id=&quot;20300&quot; value=&quot;Slide 28 - &amp;quot;Table Constraint - UNIQUE&amp;quot;&quot;/&gt;&lt;property id=&quot;20307&quot; value=&quot;461&quot;/&gt;&lt;/object&gt;&lt;object type=&quot;3&quot; unique_id=&quot;17191&quot;&gt;&lt;property id=&quot;20148&quot; value=&quot;5&quot;/&gt;&lt;property id=&quot;20300&quot; value=&quot;Slide 29 - &amp;quot;Column Constraint – FOREIGN KEY (referential integrity)&amp;quot;&quot;/&gt;&lt;property id=&quot;20307&quot; value=&quot;453&quot;/&gt;&lt;/object&gt;&lt;object type=&quot;3&quot; unique_id=&quot;17192&quot;&gt;&lt;property id=&quot;20148&quot; value=&quot;5&quot;/&gt;&lt;property id=&quot;20300&quot; value=&quot;Slide 30 - &amp;quot;Column Constraint - FOREIGN KEY (referential integrity)&amp;quot;&quot;/&gt;&lt;property id=&quot;20307&quot; value=&quot;454&quot;/&gt;&lt;/object&gt;&lt;object type=&quot;3&quot; unique_id=&quot;17193&quot;&gt;&lt;property id=&quot;20148&quot; value=&quot;5&quot;/&gt;&lt;property id=&quot;20300&quot; value=&quot;Slide 31 - &amp;quot;Table Constraint – FOREIGN KEY (referential integrity)&amp;quot;&quot;/&gt;&lt;property id=&quot;20307&quot; value=&quot;459&quot;/&gt;&lt;/object&gt;&lt;object type=&quot;3&quot; unique_id=&quot;17194&quot;&gt;&lt;property id=&quot;20148&quot; value=&quot;5&quot;/&gt;&lt;property id=&quot;20300&quot; value=&quot;Slide 32 - &amp;quot;Column Constraint - CHECK&amp;quot;&quot;/&gt;&lt;property id=&quot;20307&quot; value=&quot;474&quot;/&gt;&lt;/object&gt;&lt;object type=&quot;3&quot; unique_id=&quot;17195&quot;&gt;&lt;property id=&quot;20148&quot; value=&quot;5&quot;/&gt;&lt;property id=&quot;20300&quot; value=&quot;Slide 33 - &amp;quot;Column Constraint - CHECK&amp;quot;&quot;/&gt;&lt;property id=&quot;20307&quot; value=&quot;485&quot;/&gt;&lt;/object&gt;&lt;object type=&quot;3&quot; unique_id=&quot;17196&quot;&gt;&lt;property id=&quot;20148&quot; value=&quot;5&quot;/&gt;&lt;property id=&quot;20300&quot; value=&quot;Slide 34 - &amp;quot;Table Constraint - CHECK&amp;quot;&quot;/&gt;&lt;property id=&quot;20307&quot; value=&quot;475&quot;/&gt;&lt;/object&gt;&lt;object type=&quot;3&quot; unique_id=&quot;17197&quot;&gt;&lt;property id=&quot;20148&quot; value=&quot;5&quot;/&gt;&lt;property id=&quot;20300&quot; value=&quot;Slide 35 - &amp;quot;Table Constraint? – CHECK (Doesn’t work! )&amp;quot;&quot;/&gt;&lt;property id=&quot;20307&quot; value=&quot;483&quot;/&gt;&lt;/object&gt;&lt;object type=&quot;3&quot; unique_id=&quot;17198&quot;&gt;&lt;property id=&quot;20148&quot; value=&quot;5&quot;/&gt;&lt;property id=&quot;20300&quot; value=&quot;Slide 36 - &amp;quot;Assertions (Doesn’t work! )&amp;quot;&quot;/&gt;&lt;property id=&quot;20307&quot; value=&quot;463&quot;/&gt;&lt;/object&gt;&lt;object type=&quot;3&quot; unique_id=&quot;17199&quot;&gt;&lt;property id=&quot;20148&quot; value=&quot;5&quot;/&gt;&lt;property id=&quot;20300&quot; value=&quot;Slide 37 - &amp;quot;Enforcing Integrity Constraints&amp;quot;&quot;/&gt;&lt;property id=&quot;20307&quot; value=&quot;478&quot;/&gt;&lt;/object&gt;&lt;object type=&quot;3&quot; unique_id=&quot;17200&quot;&gt;&lt;property id=&quot;20148&quot; value=&quot;5&quot;/&gt;&lt;property id=&quot;20300&quot; value=&quot;Slide 38 - &amp;quot;Enforcing Integrity Constraints&amp;quot;&quot;/&gt;&lt;property id=&quot;20307&quot; value=&quot;479&quot;/&gt;&lt;/object&gt;&lt;object type=&quot;3&quot; unique_id=&quot;17202&quot;&gt;&lt;property id=&quot;20148&quot; value=&quot;5&quot;/&gt;&lt;property id=&quot;20300&quot; value=&quot;Slide 39 - &amp;quot;Enforcing Integrity Constraints&amp;quot;&quot;/&gt;&lt;property id=&quot;20307&quot; value=&quot;477&quot;/&gt;&lt;/object&gt;&lt;object type=&quot;3&quot; unique_id=&quot;17203&quot;&gt;&lt;property id=&quot;20148&quot; value=&quot;5&quot;/&gt;&lt;property id=&quot;20300&quot; value=&quot;Slide 40 - &amp;quot;Enforcing Integrity Constraints&amp;quot;&quot;/&gt;&lt;property id=&quot;20307&quot; value=&quot;472&quot;/&gt;&lt;/object&gt;&lt;object type=&quot;3&quot; unique_id=&quot;17467&quot;&gt;&lt;property id=&quot;20148&quot; value=&quot;5&quot;/&gt;&lt;property id=&quot;20300&quot; value=&quot;Slide 10 - &amp;quot;Database Design: Logical Diagram&amp;quot;&quot;/&gt;&lt;property id=&quot;20307&quot; value=&quot;491&quot;/&gt;&lt;/object&gt;&lt;object type=&quot;3&quot; unique_id=&quot;18721&quot;&gt;&lt;property id=&quot;20148&quot; value=&quot;5&quot;/&gt;&lt;property id=&quot;20300&quot; value=&quot;Slide 11 - &amp;quot;Removing Tables, Modifying Tables&amp;quot;&quot;/&gt;&lt;property id=&quot;20307&quot; value=&quot;505&quot;/&gt;&lt;/object&gt;&lt;object type=&quot;3&quot; unique_id=&quot;18723&quot;&gt;&lt;property id=&quot;20148&quot; value=&quot;5&quot;/&gt;&lt;property id=&quot;20300&quot; value=&quot;Slide 12 - &amp;quot;Inserting New Rows (DML Statement)&amp;quot;&quot;/&gt;&lt;property id=&quot;20307&quot; value=&quot;507&quot;/&gt;&lt;/object&gt;&lt;object type=&quot;3&quot; unique_id=&quot;18724&quot;&gt;&lt;property id=&quot;20148&quot; value=&quot;5&quot;/&gt;&lt;property id=&quot;20300&quot; value=&quot;Slide 13 - &amp;quot;Inserting New Rows (This is a bad idea)&amp;quot;&quot;/&gt;&lt;property id=&quot;20307&quot; value=&quot;508&quot;/&gt;&lt;/object&gt;&lt;object type=&quot;3&quot; unique_id=&quot;18725&quot;&gt;&lt;property id=&quot;20148&quot; value=&quot;5&quot;/&gt;&lt;property id=&quot;20300&quot; value=&quot;Slide 15 - &amp;quot;Deleting and Updating Rows&amp;quot;&quot;/&gt;&lt;property id=&quot;20307&quot; value=&quot;509&quot;/&gt;&lt;/object&gt;&lt;object type=&quot;3&quot; unique_id=&quot;18727&quot;&gt;&lt;property id=&quot;20148&quot; value=&quot;5&quot;/&gt;&lt;property id=&quot;20300&quot; value=&quot;Slide 23 - &amp;quot;NULL Values&amp;quot;&quot;/&gt;&lt;property id=&quot;20307&quot; value=&quot;511&quot;/&gt;&lt;/object&gt;&lt;object type=&quot;3&quot; unique_id=&quot;18728&quot;&gt;&lt;property id=&quot;20148&quot; value=&quot;5&quot;/&gt;&lt;property id=&quot;20300&quot; value=&quot;Slide 24 - &amp;quot;NULL Values Logic&amp;quot;&quot;/&gt;&lt;property id=&quot;20307&quot; value=&quot;512&quot;/&gt;&lt;/object&gt;&lt;object type=&quot;3&quot; unique_id=&quot;18729&quot;&gt;&lt;property id=&quot;20148&quot; value=&quot;5&quot;/&gt;&lt;property id=&quot;20300&quot; value=&quot;Slide 25 - &amp;quot;NULL Values Arithmetic&amp;quot;&quot;/&gt;&lt;property id=&quot;20307&quot; value=&quot;513&quot;/&gt;&lt;/object&gt;&lt;object type=&quot;3&quot; unique_id=&quot;18730&quot;&gt;&lt;property id=&quot;20148&quot; value=&quot;5&quot;/&gt;&lt;property id=&quot;20300&quot; value=&quot;Slide 18 - &amp;quot;Structural Constraints&amp;quot;&quot;/&gt;&lt;property id=&quot;20307&quot; value=&quot;514&quot;/&gt;&lt;/object&gt;&lt;object type=&quot;3&quot; unique_id=&quot;18731&quot;&gt;&lt;property id=&quot;20148&quot; value=&quot;5&quot;/&gt;&lt;property id=&quot;20300&quot; value=&quot;Slide 5 - &amp;quot;SQL DDL Statement&amp;quot;&quot;/&gt;&lt;property id=&quot;20307&quot; value=&quot;515&quot;/&gt;&lt;/object&gt;&lt;object type=&quot;3&quot; unique_id=&quot;18732&quot;&gt;&lt;property id=&quot;20148&quot; value=&quot;5&quot;/&gt;&lt;property id=&quot;20300&quot; value=&quot;Slide 9 - &amp;quot;Creating Tables&amp;quot;&quot;/&gt;&lt;property id=&quot;20307&quot; value=&quot;516&quot;/&gt;&lt;/object&gt;&lt;object type=&quot;3&quot; unique_id=&quot;19027&quot;&gt;&lt;property id=&quot;20148&quot; value=&quot;5&quot;/&gt;&lt;property id=&quot;20300&quot; value=&quot;Slide 8 - &amp;quot;SQLite&amp;quot;&quot;/&gt;&lt;property id=&quot;20307&quot; value=&quot;517&quot;/&gt;&lt;/object&gt;&lt;object type=&quot;3&quot; unique_id=&quot;19028&quot;&gt;&lt;property id=&quot;20148&quot; value=&quot;5&quot;/&gt;&lt;property id=&quot;20300&quot; value=&quot;Slide 14 - &amp;quot;Views (a very good idea)&amp;quot;&quot;/&gt;&lt;property id=&quot;20307&quot; value=&quot;51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Words>2112</Words>
  <Application>Microsoft Office PowerPoint</Application>
  <PresentationFormat>On-screen Show (4:3)</PresentationFormat>
  <Paragraphs>596</Paragraphs>
  <Slides>43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In the Lecture Series Introduction to Database Systems</vt:lpstr>
      <vt:lpstr>Data Models</vt:lpstr>
      <vt:lpstr>Designing Database Applications</vt:lpstr>
      <vt:lpstr>Idea</vt:lpstr>
      <vt:lpstr>SQL DDL Statement</vt:lpstr>
      <vt:lpstr>Relation Instance</vt:lpstr>
      <vt:lpstr>Database Design</vt:lpstr>
      <vt:lpstr>SQLite</vt:lpstr>
      <vt:lpstr>Creating Tables</vt:lpstr>
      <vt:lpstr>Database Design: Logical Diagram</vt:lpstr>
      <vt:lpstr>Removing Tables, Modifying Tables</vt:lpstr>
      <vt:lpstr>Inserting New Rows (DML Statement)</vt:lpstr>
      <vt:lpstr>Inserting New Rows (This is a bad idea)</vt:lpstr>
      <vt:lpstr>Views (a very good idea)</vt:lpstr>
      <vt:lpstr>Deleting and Updating Rows</vt:lpstr>
      <vt:lpstr>Integrity Constraints in SQL</vt:lpstr>
      <vt:lpstr>SQL Integrity Constraints</vt:lpstr>
      <vt:lpstr>Structural Constraints</vt:lpstr>
      <vt:lpstr>Integrity Constraint: What Do They Do?</vt:lpstr>
      <vt:lpstr>Integrity Constraints – Primary Key</vt:lpstr>
      <vt:lpstr>Column (Value) Constraint – PRIMARY KEY</vt:lpstr>
      <vt:lpstr>Table Constraint – PRIMARY KEY</vt:lpstr>
      <vt:lpstr>NULL Values</vt:lpstr>
      <vt:lpstr>NULL Values Logic</vt:lpstr>
      <vt:lpstr>NULL Values Arithmetic</vt:lpstr>
      <vt:lpstr>Column Constraint – NOT NULL</vt:lpstr>
      <vt:lpstr>Column Constraint - UNIQUE</vt:lpstr>
      <vt:lpstr>Table Constraint - UNIQUE</vt:lpstr>
      <vt:lpstr>Column Constraint – FOREIGN KEY (referential integrity)</vt:lpstr>
      <vt:lpstr>Column Constraint - FOREIGN KEY (referential integrity)</vt:lpstr>
      <vt:lpstr>Table Constraint – FOREIGN KEY (referential integrity)</vt:lpstr>
      <vt:lpstr>Column Constraint - CHECK</vt:lpstr>
      <vt:lpstr>Column Constraint - CHECK</vt:lpstr>
      <vt:lpstr>Table Constraint - CHECK</vt:lpstr>
      <vt:lpstr>Table Constraint? – CHECK (Doesn’t work! )</vt:lpstr>
      <vt:lpstr>Assertions (Doesn’t work! )</vt:lpstr>
      <vt:lpstr>Enforcing Integrity Constraints</vt:lpstr>
      <vt:lpstr>Enforcing Integrity Constraints</vt:lpstr>
      <vt:lpstr>Enforcing Integrity Constraints</vt:lpstr>
      <vt:lpstr>Enforcing Integrity Constraints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e-Learning Eco-Systems System Architecture Perspective </dc:title>
  <dc:creator>Melvyn Song</dc:creator>
  <cp:lastModifiedBy>Hong Nhung</cp:lastModifiedBy>
  <cp:revision>593</cp:revision>
  <cp:lastPrinted>2016-01-03T15:25:31Z</cp:lastPrinted>
  <dcterms:created xsi:type="dcterms:W3CDTF">2005-07-05T02:43:51Z</dcterms:created>
  <dcterms:modified xsi:type="dcterms:W3CDTF">2018-01-08T09:06:07Z</dcterms:modified>
</cp:coreProperties>
</file>